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6"/>
  </p:notesMasterIdLst>
  <p:sldIdLst>
    <p:sldId id="2990" r:id="rId2"/>
    <p:sldId id="2992" r:id="rId3"/>
    <p:sldId id="2983" r:id="rId4"/>
    <p:sldId id="2693" r:id="rId5"/>
    <p:sldId id="2694" r:id="rId6"/>
    <p:sldId id="2537" r:id="rId7"/>
    <p:sldId id="2985" r:id="rId8"/>
    <p:sldId id="2993" r:id="rId9"/>
    <p:sldId id="2538" r:id="rId10"/>
    <p:sldId id="2695" r:id="rId11"/>
    <p:sldId id="2986" r:id="rId12"/>
    <p:sldId id="2995" r:id="rId13"/>
    <p:sldId id="2696" r:id="rId14"/>
    <p:sldId id="2991" r:id="rId15"/>
    <p:sldId id="2996" r:id="rId16"/>
    <p:sldId id="2699" r:id="rId17"/>
    <p:sldId id="2987" r:id="rId18"/>
    <p:sldId id="346" r:id="rId19"/>
    <p:sldId id="2701" r:id="rId20"/>
    <p:sldId id="2982" r:id="rId21"/>
    <p:sldId id="2997" r:id="rId22"/>
    <p:sldId id="2988" r:id="rId23"/>
    <p:sldId id="2989" r:id="rId24"/>
    <p:sldId id="2984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0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2023. 4. 12.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9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4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6EF19-E555-4579-8FD1-B5F1BFEBE801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86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9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Log-structured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#2: How to Find </a:t>
            </a:r>
            <a:r>
              <a:rPr lang="en-US" altLang="ko-KR" dirty="0" err="1"/>
              <a:t>Inodes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3092521"/>
          </a:xfrm>
        </p:spPr>
        <p:txBody>
          <a:bodyPr/>
          <a:lstStyle/>
          <a:p>
            <a:r>
              <a:rPr lang="en-US" altLang="ko-KR" sz="1800" dirty="0"/>
              <a:t>How to find the </a:t>
            </a:r>
            <a:r>
              <a:rPr lang="en-US" altLang="ko-KR" sz="1800" dirty="0" err="1"/>
              <a:t>inode</a:t>
            </a:r>
            <a:r>
              <a:rPr lang="en-US" altLang="ko-KR" sz="1800" dirty="0"/>
              <a:t> map spread across the disk?</a:t>
            </a:r>
          </a:p>
          <a:p>
            <a:pPr lvl="1"/>
            <a:r>
              <a:rPr lang="en-US" altLang="ko-KR" sz="1600" dirty="0"/>
              <a:t>The LFS must have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fixed location on disk to begin a file lookup.</a:t>
            </a:r>
          </a:p>
          <a:p>
            <a:r>
              <a:rPr lang="en-US" altLang="ko-KR" sz="1800" b="1" dirty="0"/>
              <a:t>Checkpoint Region </a:t>
            </a:r>
          </a:p>
          <a:p>
            <a:pPr lvl="1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fixed location in the LFS partition.</a:t>
            </a:r>
          </a:p>
          <a:p>
            <a:pPr lvl="1"/>
            <a:r>
              <a:rPr lang="en-US" altLang="ko-KR" sz="1600" dirty="0"/>
              <a:t>Contain the pointers to the latest of the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map.</a:t>
            </a:r>
            <a:endParaRPr lang="ko-KR" altLang="en-US" sz="1600" dirty="0"/>
          </a:p>
          <a:p>
            <a:r>
              <a:rPr lang="en-US" altLang="zh-CN" sz="1800" dirty="0"/>
              <a:t>Wait,</a:t>
            </a:r>
            <a:r>
              <a:rPr lang="zh-CN" altLang="en-US" sz="1800" dirty="0"/>
              <a:t> </a:t>
            </a:r>
            <a:r>
              <a:rPr lang="en-US" altLang="zh-CN" sz="1800" dirty="0"/>
              <a:t>then</a:t>
            </a:r>
            <a:r>
              <a:rPr lang="zh-CN" altLang="en-US" sz="1800" dirty="0"/>
              <a:t> </a:t>
            </a:r>
            <a:r>
              <a:rPr lang="en-US" altLang="zh-CN" sz="1800" dirty="0"/>
              <a:t>every</a:t>
            </a:r>
            <a:r>
              <a:rPr lang="zh-CN" altLang="en-US" sz="1800" dirty="0"/>
              <a:t> </a:t>
            </a:r>
            <a:r>
              <a:rPr lang="en-US" altLang="zh-CN" sz="1800" dirty="0"/>
              <a:t>update</a:t>
            </a:r>
            <a:r>
              <a:rPr lang="zh-CN" altLang="en-US" sz="1800" dirty="0"/>
              <a:t> </a:t>
            </a:r>
            <a:r>
              <a:rPr lang="en-US" altLang="zh-CN" sz="1800" dirty="0"/>
              <a:t>still</a:t>
            </a:r>
            <a:r>
              <a:rPr lang="zh-CN" altLang="en-US" sz="1800" dirty="0"/>
              <a:t> </a:t>
            </a:r>
            <a:r>
              <a:rPr lang="en-US" altLang="zh-CN" sz="1800" dirty="0"/>
              <a:t>needs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seek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this</a:t>
            </a:r>
            <a:r>
              <a:rPr lang="zh-CN" altLang="en-US" sz="1800" dirty="0"/>
              <a:t> </a:t>
            </a:r>
            <a:r>
              <a:rPr lang="en-US" altLang="zh-CN" sz="1800" dirty="0"/>
              <a:t>CR!</a:t>
            </a:r>
          </a:p>
          <a:p>
            <a:pPr lvl="1"/>
            <a:r>
              <a:rPr lang="en-US" altLang="zh-CN" sz="1600" dirty="0" err="1"/>
              <a:t>Inode</a:t>
            </a:r>
            <a:r>
              <a:rPr lang="zh-CN" altLang="en-US" sz="1600" dirty="0"/>
              <a:t> </a:t>
            </a:r>
            <a:r>
              <a:rPr lang="en-US" altLang="zh-CN" sz="1600" dirty="0"/>
              <a:t>map</a:t>
            </a:r>
            <a:r>
              <a:rPr lang="zh-CN" altLang="en-US" sz="1600" dirty="0"/>
              <a:t> </a:t>
            </a:r>
            <a:r>
              <a:rPr lang="en-US" altLang="zh-CN" sz="1600" dirty="0"/>
              <a:t>also</a:t>
            </a:r>
            <a:r>
              <a:rPr lang="zh-CN" altLang="en-US" sz="1600" dirty="0"/>
              <a:t> </a:t>
            </a:r>
            <a:r>
              <a:rPr lang="en-US" altLang="zh-CN" sz="1600" dirty="0"/>
              <a:t>helps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solve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recursive</a:t>
            </a:r>
            <a:r>
              <a:rPr lang="zh-CN" altLang="en-US" sz="1600" dirty="0"/>
              <a:t> </a:t>
            </a:r>
            <a:r>
              <a:rPr lang="en-US" altLang="zh-CN" sz="1600" dirty="0"/>
              <a:t>update</a:t>
            </a:r>
            <a:r>
              <a:rPr lang="zh-CN" altLang="en-US" sz="1600" dirty="0"/>
              <a:t> </a:t>
            </a:r>
            <a:r>
              <a:rPr lang="en-US" altLang="zh-CN" sz="1600" dirty="0"/>
              <a:t>problem</a:t>
            </a:r>
            <a:r>
              <a:rPr lang="zh-CN" altLang="en-US" sz="1600" dirty="0"/>
              <a:t> </a:t>
            </a:r>
            <a:r>
              <a:rPr lang="en-US" altLang="zh-CN" sz="1600" dirty="0"/>
              <a:t>(coming</a:t>
            </a:r>
            <a:r>
              <a:rPr lang="zh-CN" altLang="en-US" sz="1600" dirty="0"/>
              <a:t> </a:t>
            </a:r>
            <a:r>
              <a:rPr lang="en-US" altLang="zh-CN" sz="1600" dirty="0"/>
              <a:t>up</a:t>
            </a:r>
            <a:r>
              <a:rPr lang="zh-CN" altLang="en-US" sz="1600" dirty="0"/>
              <a:t> </a:t>
            </a:r>
            <a:r>
              <a:rPr lang="en-US" altLang="zh-CN" sz="1600" dirty="0"/>
              <a:t>soon)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8501"/>
              </p:ext>
            </p:extLst>
          </p:nvPr>
        </p:nvGraphicFramePr>
        <p:xfrm>
          <a:off x="1331640" y="4654555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98817" y="564150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90220" y="4656704"/>
            <a:ext cx="766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imap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[k..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k+N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]: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2056618" y="4116606"/>
            <a:ext cx="373963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051721" y="4116606"/>
            <a:ext cx="5312" cy="5379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44002" y="5639807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36090" y="5639807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1340" y="5639807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5940152" y="4222507"/>
            <a:ext cx="1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043444" y="4222507"/>
            <a:ext cx="89671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796135" y="4116606"/>
            <a:ext cx="1" cy="5379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283969" y="4404638"/>
            <a:ext cx="100276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83969" y="4404638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295605" y="4404638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5041550" y="4222507"/>
            <a:ext cx="1894" cy="43338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04048" y="4620662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47270" y="4620662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5E861-7188-ECAA-D895-99E18102AAC4}"/>
              </a:ext>
            </a:extLst>
          </p:cNvPr>
          <p:cNvSpPr txBox="1"/>
          <p:nvPr/>
        </p:nvSpPr>
        <p:spPr>
          <a:xfrm>
            <a:off x="1457602" y="567873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0DC50-3E5A-3CD3-C86A-D6B9421C0C62}"/>
              </a:ext>
            </a:extLst>
          </p:cNvPr>
          <p:cNvSpPr txBox="1"/>
          <p:nvPr/>
        </p:nvSpPr>
        <p:spPr>
          <a:xfrm>
            <a:off x="4401380" y="566266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525CB-FF9F-2C2C-980C-04CBCC535E37}"/>
              </a:ext>
            </a:extLst>
          </p:cNvPr>
          <p:cNvSpPr txBox="1"/>
          <p:nvPr/>
        </p:nvSpPr>
        <p:spPr>
          <a:xfrm>
            <a:off x="5215387" y="56483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CDC5C-78C1-2373-12C1-F8E67826B416}"/>
              </a:ext>
            </a:extLst>
          </p:cNvPr>
          <p:cNvSpPr txBox="1"/>
          <p:nvPr/>
        </p:nvSpPr>
        <p:spPr>
          <a:xfrm>
            <a:off x="6036848" y="56398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0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967EE-39E9-B045-8BB3-279864F7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Reading a file from the disk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9216F-DA6F-8A40-A902-C8BE2FE5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Reading a file block</a:t>
            </a:r>
          </a:p>
          <a:p>
            <a:pPr lvl="1"/>
            <a:r>
              <a:rPr kumimoji="1" lang="en-US" altLang="ko-KR" dirty="0"/>
              <a:t>Read a checkpoint region</a:t>
            </a:r>
          </a:p>
          <a:p>
            <a:pPr lvl="1"/>
            <a:r>
              <a:rPr lang="en-US" altLang="ko-KR" dirty="0"/>
              <a:t>Read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kumimoji="1" lang="en-US" altLang="ko-KR" dirty="0"/>
              <a:t>Read </a:t>
            </a:r>
            <a:r>
              <a:rPr kumimoji="1" lang="en-US" altLang="ko-KR" dirty="0" err="1"/>
              <a:t>inode</a:t>
            </a:r>
            <a:endParaRPr kumimoji="1" lang="en-US" altLang="ko-KR" dirty="0"/>
          </a:p>
          <a:p>
            <a:pPr lvl="1"/>
            <a:r>
              <a:rPr lang="en-US" altLang="ko-KR" dirty="0"/>
              <a:t>Read data block</a:t>
            </a:r>
          </a:p>
          <a:p>
            <a:r>
              <a:rPr lang="en-US" altLang="ko-KR" dirty="0"/>
              <a:t>What about sequential read?</a:t>
            </a:r>
          </a:p>
          <a:p>
            <a:pPr lvl="1"/>
            <a:r>
              <a:rPr lang="en-US" altLang="ko-KR" dirty="0"/>
              <a:t>It may become random read.</a:t>
            </a:r>
          </a:p>
          <a:p>
            <a:pPr lvl="1"/>
            <a:endParaRPr lang="en-US" altLang="ko-KR" dirty="0"/>
          </a:p>
          <a:p>
            <a:pPr marL="0" indent="0" algn="ctr">
              <a:buNone/>
            </a:pPr>
            <a:r>
              <a:rPr kumimoji="1" lang="en-US" altLang="ko-KR" dirty="0"/>
              <a:t>LFS is optimized for writes.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930F0-26D6-DA43-B1B3-8E3F50BAB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82861-E621-BE43-926D-83EDD4A1B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2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Indirect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Mapping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Checkpoint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Region</a:t>
            </a:r>
          </a:p>
          <a:p>
            <a:r>
              <a:rPr lang="en-US" altLang="zh-CN" dirty="0"/>
              <a:t>Directories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Garbage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Collection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Crash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Recovery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0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#3:</a:t>
            </a:r>
            <a:r>
              <a:rPr lang="zh-CN" altLang="en-US" dirty="0"/>
              <a:t> </a:t>
            </a:r>
            <a:r>
              <a:rPr lang="en-US" altLang="ko-KR" dirty="0"/>
              <a:t>What About Directories?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888" y="714178"/>
            <a:ext cx="8786812" cy="3115504"/>
          </a:xfrm>
        </p:spPr>
        <p:txBody>
          <a:bodyPr/>
          <a:lstStyle/>
          <a:p>
            <a:r>
              <a:rPr lang="en-US" altLang="ko-KR" sz="1800" dirty="0"/>
              <a:t>Directory: a set of &lt;</a:t>
            </a:r>
            <a:r>
              <a:rPr lang="en-US" altLang="ko-KR" sz="1800" dirty="0" err="1"/>
              <a:t>inode</a:t>
            </a:r>
            <a:r>
              <a:rPr lang="en-US" altLang="ko-KR" sz="1800" dirty="0"/>
              <a:t>, filename&gt;</a:t>
            </a:r>
          </a:p>
          <a:p>
            <a:r>
              <a:rPr lang="en-US" altLang="ko-KR" sz="1800" dirty="0"/>
              <a:t>How does LFS store directory data?</a:t>
            </a:r>
          </a:p>
          <a:p>
            <a:r>
              <a:rPr lang="en-US" altLang="ko-KR" sz="1800" dirty="0"/>
              <a:t>Creating a file: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1"/>
            <a:r>
              <a:rPr lang="en-US" altLang="ko-KR" sz="1600" dirty="0"/>
              <a:t>Update the directory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. (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#: 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Update the directory entry. (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ko-KR" sz="1600" dirty="0"/>
              <a:t>, k)</a:t>
            </a:r>
          </a:p>
          <a:p>
            <a:pPr lvl="1"/>
            <a:r>
              <a:rPr lang="en-US" altLang="ko-KR" sz="1600" dirty="0"/>
              <a:t>Update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for the created file. (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#: k)</a:t>
            </a:r>
          </a:p>
          <a:p>
            <a:pPr lvl="1"/>
            <a:r>
              <a:rPr lang="en-US" altLang="ko-KR" sz="1600" dirty="0"/>
              <a:t>Update the data block for the created file.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81001"/>
              </p:ext>
            </p:extLst>
          </p:nvPr>
        </p:nvGraphicFramePr>
        <p:xfrm>
          <a:off x="1331640" y="4575531"/>
          <a:ext cx="6768752" cy="7742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427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61175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3183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167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5580112" y="3976651"/>
            <a:ext cx="1" cy="60995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2051282" y="4301105"/>
            <a:ext cx="1008517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051282" y="4315287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063925" y="4306856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799562" y="3972510"/>
            <a:ext cx="0" cy="60861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71683" y="4574191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944493" y="4541638"/>
            <a:ext cx="9236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]: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76038" y="4552671"/>
            <a:ext cx="623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foo,k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221192" y="4541638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5191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5580111" y="3976651"/>
            <a:ext cx="1" cy="60995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 flipH="1">
            <a:off x="2799562" y="3972510"/>
            <a:ext cx="278054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4254615" y="4244661"/>
            <a:ext cx="0" cy="34060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5364087" y="4244661"/>
            <a:ext cx="2758" cy="32953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4254615" y="4244661"/>
            <a:ext cx="11122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526386" y="4325614"/>
            <a:ext cx="972386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526386" y="4328294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4498772" y="4325614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1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E4C5-E508-1DAB-46D3-31C3E7F4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#3:</a:t>
            </a:r>
            <a:r>
              <a:rPr lang="zh-CN" altLang="en-US" dirty="0"/>
              <a:t> </a:t>
            </a:r>
            <a:r>
              <a:rPr lang="en-US" altLang="ko-KR" dirty="0"/>
              <a:t>What About Directories?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B443-F83B-3FD4-0B8A-874B5D7A2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 hangingPunct="0"/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update: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serious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</a:p>
          <a:p>
            <a:pPr lvl="1" latinLnBrk="0" hangingPunct="0"/>
            <a:r>
              <a:rPr lang="en-US" altLang="zh-CN" dirty="0"/>
              <a:t>Whenever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updated,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</a:p>
          <a:p>
            <a:pPr lvl="2" latinLnBrk="0" hangingPunct="0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inodes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</a:p>
          <a:p>
            <a:pPr lvl="1" latinLnBrk="0" hangingPunct="0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entailed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recursive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updates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directory,</a:t>
            </a:r>
            <a:r>
              <a:rPr lang="zh-CN" altLang="en-US" dirty="0"/>
              <a:t> </a:t>
            </a:r>
            <a:r>
              <a:rPr lang="en-US" altLang="zh-CN" dirty="0"/>
              <a:t>…,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atinLnBrk="0" hangingPunct="0"/>
            <a:r>
              <a:rPr lang="en-US" altLang="zh-CN" dirty="0"/>
              <a:t>LFS</a:t>
            </a:r>
            <a:r>
              <a:rPr lang="zh-CN" altLang="en-US" dirty="0"/>
              <a:t> </a:t>
            </a:r>
            <a:r>
              <a:rPr lang="en-US" altLang="zh-CN" dirty="0"/>
              <a:t>cleverly</a:t>
            </a:r>
            <a:r>
              <a:rPr lang="zh-CN" altLang="en-US" dirty="0"/>
              <a:t> </a:t>
            </a:r>
            <a:r>
              <a:rPr lang="en-US" altLang="zh-CN" dirty="0"/>
              <a:t>avoids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imap</a:t>
            </a:r>
            <a:endParaRPr lang="en-US" altLang="zh-CN" dirty="0"/>
          </a:p>
          <a:p>
            <a:pPr lvl="1" latinLnBrk="0" hangingPunct="0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num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pairs.</a:t>
            </a:r>
          </a:p>
          <a:p>
            <a:pPr lvl="1" latinLnBrk="0" hangingPunct="0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imap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num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mappings</a:t>
            </a:r>
          </a:p>
          <a:p>
            <a:pPr lvl="2" latinLnBrk="0" hangingPunct="0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reflected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</a:p>
          <a:p>
            <a:pPr latinLnBrk="0" hangingPunc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9CBD7-6E0B-33E2-AA40-2461958BB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FEF3-6FF8-193A-3F19-59651B2A5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6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Indirect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Mapping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Checkpoint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Region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Directories</a:t>
            </a:r>
          </a:p>
          <a:p>
            <a:r>
              <a:rPr lang="en-US" altLang="zh-CN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Crash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Recovery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2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#4:</a:t>
            </a:r>
            <a:r>
              <a:rPr lang="zh-CN" altLang="en-US" dirty="0"/>
              <a:t> </a:t>
            </a:r>
            <a:r>
              <a:rPr lang="en-US" altLang="ko-KR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7023"/>
            <a:ext cx="8786812" cy="5501258"/>
          </a:xfrm>
        </p:spPr>
        <p:txBody>
          <a:bodyPr/>
          <a:lstStyle/>
          <a:p>
            <a:r>
              <a:rPr lang="en-US" altLang="ko-KR" dirty="0"/>
              <a:t>LFS keeps writing newer version</a:t>
            </a:r>
            <a:r>
              <a:rPr lang="en-US" altLang="zh-CN" dirty="0"/>
              <a:t>s</a:t>
            </a:r>
            <a:r>
              <a:rPr lang="en-US" altLang="ko-KR" dirty="0"/>
              <a:t> of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file.</a:t>
            </a:r>
          </a:p>
          <a:p>
            <a:r>
              <a:rPr lang="en-US" altLang="ko-KR" dirty="0"/>
              <a:t>Garbage: LFS leaves the older versions of file structures all over the disk.</a:t>
            </a:r>
          </a:p>
          <a:p>
            <a:r>
              <a:rPr lang="en-US" altLang="ko-KR" dirty="0"/>
              <a:t>An example of garbage</a:t>
            </a:r>
            <a:endParaRPr lang="en-US" altLang="ko-KR" sz="1800" dirty="0"/>
          </a:p>
          <a:p>
            <a:pPr lvl="1"/>
            <a:r>
              <a:rPr lang="en-US" altLang="ko-KR" dirty="0"/>
              <a:t>Overwrite the data block: 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en-US" altLang="ko-KR" dirty="0"/>
              <a:t>Append a block to that original file k: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793077-42F7-2C46-8E14-8E56BFEF1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29737"/>
              </p:ext>
            </p:extLst>
          </p:nvPr>
        </p:nvGraphicFramePr>
        <p:xfrm>
          <a:off x="1331640" y="3561731"/>
          <a:ext cx="6768752" cy="5873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3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B1D118D-73D0-984F-8B64-165AC63E21E3}"/>
              </a:ext>
            </a:extLst>
          </p:cNvPr>
          <p:cNvSpPr/>
          <p:nvPr/>
        </p:nvSpPr>
        <p:spPr>
          <a:xfrm>
            <a:off x="2111789" y="4149080"/>
            <a:ext cx="140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(both garbage)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2324A4-BD75-D94C-8604-C04BB082D077}"/>
              </a:ext>
            </a:extLst>
          </p:cNvPr>
          <p:cNvSpPr/>
          <p:nvPr/>
        </p:nvSpPr>
        <p:spPr>
          <a:xfrm>
            <a:off x="1892164" y="4149080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74FCA4-6BD8-BF45-A4C1-D0821A30ED54}"/>
              </a:ext>
            </a:extLst>
          </p:cNvPr>
          <p:cNvCxnSpPr/>
          <p:nvPr/>
        </p:nvCxnSpPr>
        <p:spPr>
          <a:xfrm flipH="1">
            <a:off x="2039781" y="3293056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AC507F-D72D-BD43-8DBF-759F8DC104ED}"/>
              </a:ext>
            </a:extLst>
          </p:cNvPr>
          <p:cNvCxnSpPr/>
          <p:nvPr/>
        </p:nvCxnSpPr>
        <p:spPr>
          <a:xfrm>
            <a:off x="2045531" y="3287305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24AD1F-95E9-6044-B0C8-D19C13E948ED}"/>
              </a:ext>
            </a:extLst>
          </p:cNvPr>
          <p:cNvCxnSpPr/>
          <p:nvPr/>
        </p:nvCxnSpPr>
        <p:spPr>
          <a:xfrm flipV="1">
            <a:off x="3131840" y="3287305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E9BC29-C254-A94A-96F3-83735775C52B}"/>
              </a:ext>
            </a:extLst>
          </p:cNvPr>
          <p:cNvSpPr/>
          <p:nvPr/>
        </p:nvSpPr>
        <p:spPr>
          <a:xfrm>
            <a:off x="2771683" y="3560391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75529-F39C-FD40-8B70-68AC33AE8091}"/>
              </a:ext>
            </a:extLst>
          </p:cNvPr>
          <p:cNvSpPr/>
          <p:nvPr/>
        </p:nvSpPr>
        <p:spPr>
          <a:xfrm>
            <a:off x="5768885" y="3544313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64DFB2-D8B7-CE41-BB43-4B53C1C0D4DF}"/>
              </a:ext>
            </a:extLst>
          </p:cNvPr>
          <p:cNvCxnSpPr/>
          <p:nvPr/>
        </p:nvCxnSpPr>
        <p:spPr>
          <a:xfrm flipH="1">
            <a:off x="5009799" y="3306532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0851074-43BA-4C4B-9D9C-CBF95EB3EA07}"/>
              </a:ext>
            </a:extLst>
          </p:cNvPr>
          <p:cNvCxnSpPr/>
          <p:nvPr/>
        </p:nvCxnSpPr>
        <p:spPr>
          <a:xfrm>
            <a:off x="5015549" y="3300781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EC5350-2AE1-3143-843F-76576F84EC49}"/>
              </a:ext>
            </a:extLst>
          </p:cNvPr>
          <p:cNvCxnSpPr/>
          <p:nvPr/>
        </p:nvCxnSpPr>
        <p:spPr>
          <a:xfrm flipV="1">
            <a:off x="6101858" y="3300781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9E188C6-9671-D249-8346-0F3C7B707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00243"/>
              </p:ext>
            </p:extLst>
          </p:nvPr>
        </p:nvGraphicFramePr>
        <p:xfrm>
          <a:off x="1403648" y="5420463"/>
          <a:ext cx="6768752" cy="6515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15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2668B9-759F-0F4B-8E4C-22D04853F850}"/>
              </a:ext>
            </a:extLst>
          </p:cNvPr>
          <p:cNvSpPr/>
          <p:nvPr/>
        </p:nvSpPr>
        <p:spPr>
          <a:xfrm>
            <a:off x="2717490" y="6084584"/>
            <a:ext cx="959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(garbage)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ED16FA-59E9-FD40-8087-0D8254B53634}"/>
              </a:ext>
            </a:extLst>
          </p:cNvPr>
          <p:cNvSpPr/>
          <p:nvPr/>
        </p:nvSpPr>
        <p:spPr>
          <a:xfrm>
            <a:off x="4814702" y="4210055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8BB8A-9158-264C-BEF4-DDE04D20DBB7}"/>
              </a:ext>
            </a:extLst>
          </p:cNvPr>
          <p:cNvSpPr/>
          <p:nvPr/>
        </p:nvSpPr>
        <p:spPr>
          <a:xfrm>
            <a:off x="1963682" y="6084584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710248F-AC7D-F84A-947C-95BD3AB9242A}"/>
              </a:ext>
            </a:extLst>
          </p:cNvPr>
          <p:cNvCxnSpPr/>
          <p:nvPr/>
        </p:nvCxnSpPr>
        <p:spPr>
          <a:xfrm flipH="1">
            <a:off x="2111789" y="5151788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FF461B-7FAB-5149-B984-DF87566C7314}"/>
              </a:ext>
            </a:extLst>
          </p:cNvPr>
          <p:cNvCxnSpPr/>
          <p:nvPr/>
        </p:nvCxnSpPr>
        <p:spPr>
          <a:xfrm>
            <a:off x="2117539" y="5146037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94B3F8-FD06-7841-B398-4F5AA9583494}"/>
              </a:ext>
            </a:extLst>
          </p:cNvPr>
          <p:cNvCxnSpPr/>
          <p:nvPr/>
        </p:nvCxnSpPr>
        <p:spPr>
          <a:xfrm flipV="1">
            <a:off x="3203848" y="5146037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EB72B8-5285-8148-A524-E0111050767C}"/>
              </a:ext>
            </a:extLst>
          </p:cNvPr>
          <p:cNvSpPr/>
          <p:nvPr/>
        </p:nvSpPr>
        <p:spPr>
          <a:xfrm>
            <a:off x="2843691" y="5419123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8129BE-0706-A240-B3BD-60657D2D44A0}"/>
              </a:ext>
            </a:extLst>
          </p:cNvPr>
          <p:cNvSpPr/>
          <p:nvPr/>
        </p:nvSpPr>
        <p:spPr>
          <a:xfrm>
            <a:off x="5841920" y="5452673"/>
            <a:ext cx="846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I[k]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blk[0]:A0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blk[1]:A4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46D51E-51CD-5849-9996-02A2805140D2}"/>
              </a:ext>
            </a:extLst>
          </p:cNvPr>
          <p:cNvCxnSpPr/>
          <p:nvPr/>
        </p:nvCxnSpPr>
        <p:spPr>
          <a:xfrm flipH="1">
            <a:off x="5081807" y="5165264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D889FC0-50BB-CD46-BCE6-62FE47AA2E90}"/>
              </a:ext>
            </a:extLst>
          </p:cNvPr>
          <p:cNvCxnSpPr/>
          <p:nvPr/>
        </p:nvCxnSpPr>
        <p:spPr>
          <a:xfrm>
            <a:off x="5087557" y="5159513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111207-AF05-E748-A0B2-8D9CFC4D1742}"/>
              </a:ext>
            </a:extLst>
          </p:cNvPr>
          <p:cNvCxnSpPr/>
          <p:nvPr/>
        </p:nvCxnSpPr>
        <p:spPr>
          <a:xfrm flipV="1">
            <a:off x="6173866" y="5159513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7A03E6-1023-154A-8FEB-703334E99442}"/>
              </a:ext>
            </a:extLst>
          </p:cNvPr>
          <p:cNvSpPr/>
          <p:nvPr/>
        </p:nvSpPr>
        <p:spPr>
          <a:xfrm>
            <a:off x="4886220" y="614555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931990-C333-F74E-8840-D7FBF00934E8}"/>
              </a:ext>
            </a:extLst>
          </p:cNvPr>
          <p:cNvCxnSpPr/>
          <p:nvPr/>
        </p:nvCxnSpPr>
        <p:spPr>
          <a:xfrm flipH="1">
            <a:off x="2118023" y="4943489"/>
            <a:ext cx="389413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6C7646A-EBD4-204F-835C-C2B82022CDDD}"/>
              </a:ext>
            </a:extLst>
          </p:cNvPr>
          <p:cNvCxnSpPr/>
          <p:nvPr/>
        </p:nvCxnSpPr>
        <p:spPr>
          <a:xfrm>
            <a:off x="2118023" y="4943489"/>
            <a:ext cx="0" cy="26275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D49EBA-B11A-C34D-883C-86147E860985}"/>
              </a:ext>
            </a:extLst>
          </p:cNvPr>
          <p:cNvCxnSpPr/>
          <p:nvPr/>
        </p:nvCxnSpPr>
        <p:spPr>
          <a:xfrm flipV="1">
            <a:off x="6012160" y="4943489"/>
            <a:ext cx="0" cy="47878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79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BBA9-1BA4-AD42-BC39-F469DD6C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#4:</a:t>
            </a:r>
            <a:r>
              <a:rPr lang="zh-CN" altLang="en-US" dirty="0"/>
              <a:t> </a:t>
            </a:r>
            <a:r>
              <a:rPr lang="en-US" altLang="ko-KR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9C14-1A25-DF4B-9EED-3D9AF317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800" dirty="0"/>
              <a:t>What to do with the older versions of the block	</a:t>
            </a:r>
          </a:p>
          <a:p>
            <a:pPr lvl="1"/>
            <a:r>
              <a:rPr lang="en-US" altLang="ko-KR" sz="1600" dirty="0"/>
              <a:t>Versioning filesystem: keep the old blocks and allow the users to restore to the older version of the filesystem status.</a:t>
            </a:r>
          </a:p>
          <a:p>
            <a:pPr lvl="1"/>
            <a:r>
              <a:rPr kumimoji="1" lang="en-US" altLang="ko-KR" sz="1600" dirty="0"/>
              <a:t>LFS: </a:t>
            </a:r>
            <a:r>
              <a:rPr lang="en-US" altLang="ko-KR" sz="1600" dirty="0"/>
              <a:t>periodically clean the older versions of the file data, </a:t>
            </a:r>
            <a:r>
              <a:rPr lang="en-US" altLang="ko-KR" sz="1600" dirty="0" err="1"/>
              <a:t>inodes</a:t>
            </a:r>
            <a:r>
              <a:rPr lang="en-US" altLang="ko-KR" sz="1600" dirty="0"/>
              <a:t> and other structures.</a:t>
            </a:r>
          </a:p>
          <a:p>
            <a:r>
              <a:rPr kumimoji="1" lang="en-US" altLang="ko-KR" sz="1800" dirty="0"/>
              <a:t>Unit of garbage collection: S</a:t>
            </a:r>
            <a:r>
              <a:rPr lang="en-US" altLang="ko-KR" sz="1800" dirty="0"/>
              <a:t>egment</a:t>
            </a:r>
            <a:endParaRPr lang="en-US" altLang="ko-KR" sz="1600" dirty="0"/>
          </a:p>
          <a:p>
            <a:pPr lvl="1"/>
            <a:r>
              <a:rPr kumimoji="1" lang="en-US" altLang="ko-KR" sz="1600" dirty="0"/>
              <a:t>Read a number of old segments, M segments.</a:t>
            </a:r>
          </a:p>
          <a:p>
            <a:pPr lvl="1"/>
            <a:r>
              <a:rPr lang="en-US" altLang="ko-KR" sz="1600" dirty="0"/>
              <a:t>Identify the valid blocks.</a:t>
            </a:r>
          </a:p>
          <a:p>
            <a:pPr lvl="1"/>
            <a:r>
              <a:rPr kumimoji="1" lang="en-US" altLang="ko-KR" sz="1600" dirty="0"/>
              <a:t>Write them to a number of new segments (in memory), N segments.</a:t>
            </a:r>
          </a:p>
          <a:p>
            <a:pPr lvl="1"/>
            <a:r>
              <a:rPr lang="en-US" altLang="ko-KR" sz="1600" dirty="0"/>
              <a:t>Write N segments to the disk.</a:t>
            </a:r>
            <a:endParaRPr kumimoji="1" lang="en-US" altLang="ko-KR" sz="1600" dirty="0"/>
          </a:p>
          <a:p>
            <a:pPr lvl="1"/>
            <a:r>
              <a:rPr lang="en-US" altLang="ko-KR" sz="1600" dirty="0"/>
              <a:t>Then, N &lt; M. </a:t>
            </a:r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71105-13F1-1541-A881-9C4991441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4E01-D60D-3445-A04A-B0F9C1A9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8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#4:</a:t>
            </a:r>
            <a:r>
              <a:rPr lang="zh-CN" altLang="en-US" dirty="0"/>
              <a:t> </a:t>
            </a:r>
            <a:r>
              <a:rPr lang="en-US" altLang="ko-KR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ko-KR" altLang="en-US" dirty="0"/>
          </a:p>
        </p:txBody>
      </p:sp>
      <p:sp>
        <p:nvSpPr>
          <p:cNvPr id="115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rgbClr val="003399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9pPr>
          </a:lstStyle>
          <a:p>
            <a:fld id="{BB0E6C08-344E-4025-83FB-FC65F265D156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1268413"/>
            <a:ext cx="1676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382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H="1" flipV="1">
            <a:off x="1524000" y="2487613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8382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8382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9" name="Text Box 13"/>
          <p:cNvSpPr txBox="1">
            <a:spLocks noChangeArrowheads="1"/>
          </p:cNvSpPr>
          <p:nvPr/>
        </p:nvSpPr>
        <p:spPr bwMode="auto">
          <a:xfrm>
            <a:off x="8382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0" name="Text Box 14"/>
          <p:cNvSpPr txBox="1">
            <a:spLocks noChangeArrowheads="1"/>
          </p:cNvSpPr>
          <p:nvPr/>
        </p:nvSpPr>
        <p:spPr bwMode="auto">
          <a:xfrm>
            <a:off x="7620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request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for existing data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8382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667000" y="1268413"/>
            <a:ext cx="2057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43" name="Text Box 17"/>
          <p:cNvSpPr txBox="1">
            <a:spLocks noChangeArrowheads="1"/>
          </p:cNvSpPr>
          <p:nvPr/>
        </p:nvSpPr>
        <p:spPr bwMode="auto">
          <a:xfrm>
            <a:off x="3048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4" name="Text Box 18"/>
          <p:cNvSpPr txBox="1">
            <a:spLocks noChangeArrowheads="1"/>
          </p:cNvSpPr>
          <p:nvPr/>
        </p:nvSpPr>
        <p:spPr bwMode="auto">
          <a:xfrm>
            <a:off x="30480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6" name="Text Box 22"/>
          <p:cNvSpPr txBox="1">
            <a:spLocks noChangeArrowheads="1"/>
          </p:cNvSpPr>
          <p:nvPr/>
        </p:nvSpPr>
        <p:spPr bwMode="auto">
          <a:xfrm>
            <a:off x="30480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7" name="Text Box 23"/>
          <p:cNvSpPr txBox="1">
            <a:spLocks noChangeArrowheads="1"/>
          </p:cNvSpPr>
          <p:nvPr/>
        </p:nvSpPr>
        <p:spPr bwMode="auto">
          <a:xfrm>
            <a:off x="30480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8" name="Text Box 24"/>
          <p:cNvSpPr txBox="1">
            <a:spLocks noChangeArrowheads="1"/>
          </p:cNvSpPr>
          <p:nvPr/>
        </p:nvSpPr>
        <p:spPr bwMode="auto">
          <a:xfrm>
            <a:off x="29718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Find a free block,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and save the new data</a:t>
            </a:r>
          </a:p>
        </p:txBody>
      </p:sp>
      <p:sp>
        <p:nvSpPr>
          <p:cNvPr id="99349" name="Text Box 25"/>
          <p:cNvSpPr txBox="1">
            <a:spLocks noChangeArrowheads="1"/>
          </p:cNvSpPr>
          <p:nvPr/>
        </p:nvSpPr>
        <p:spPr bwMode="auto">
          <a:xfrm>
            <a:off x="3048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50" name="Text Box 26"/>
          <p:cNvSpPr txBox="1">
            <a:spLocks noChangeArrowheads="1"/>
          </p:cNvSpPr>
          <p:nvPr/>
        </p:nvSpPr>
        <p:spPr bwMode="auto">
          <a:xfrm>
            <a:off x="3048000" y="2716213"/>
            <a:ext cx="685800" cy="1524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New Data</a:t>
            </a:r>
          </a:p>
        </p:txBody>
      </p:sp>
      <p:sp>
        <p:nvSpPr>
          <p:cNvPr id="99351" name="Text Box 27"/>
          <p:cNvSpPr txBox="1">
            <a:spLocks noChangeArrowheads="1"/>
          </p:cNvSpPr>
          <p:nvPr/>
        </p:nvSpPr>
        <p:spPr bwMode="auto">
          <a:xfrm>
            <a:off x="30480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5257800" y="12684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53" name="Text Box 29"/>
          <p:cNvSpPr txBox="1">
            <a:spLocks noChangeArrowheads="1"/>
          </p:cNvSpPr>
          <p:nvPr/>
        </p:nvSpPr>
        <p:spPr bwMode="auto">
          <a:xfrm>
            <a:off x="56388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5" name="Text Box 33"/>
          <p:cNvSpPr txBox="1">
            <a:spLocks noChangeArrowheads="1"/>
          </p:cNvSpPr>
          <p:nvPr/>
        </p:nvSpPr>
        <p:spPr bwMode="auto">
          <a:xfrm>
            <a:off x="56388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6" name="Text Box 34"/>
          <p:cNvSpPr txBox="1">
            <a:spLocks noChangeArrowheads="1"/>
          </p:cNvSpPr>
          <p:nvPr/>
        </p:nvSpPr>
        <p:spPr bwMode="auto">
          <a:xfrm>
            <a:off x="55626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This scenario may continue until there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are not enough free blocks</a:t>
            </a:r>
          </a:p>
        </p:txBody>
      </p:sp>
      <p:sp>
        <p:nvSpPr>
          <p:cNvPr id="99357" name="Text Box 35"/>
          <p:cNvSpPr txBox="1">
            <a:spLocks noChangeArrowheads="1"/>
          </p:cNvSpPr>
          <p:nvPr/>
        </p:nvSpPr>
        <p:spPr bwMode="auto">
          <a:xfrm>
            <a:off x="56388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58" name="Text Box 36"/>
          <p:cNvSpPr txBox="1">
            <a:spLocks noChangeArrowheads="1"/>
          </p:cNvSpPr>
          <p:nvPr/>
        </p:nvSpPr>
        <p:spPr bwMode="auto">
          <a:xfrm>
            <a:off x="56388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59" name="Text Box 37"/>
          <p:cNvSpPr txBox="1">
            <a:spLocks noChangeArrowheads="1"/>
          </p:cNvSpPr>
          <p:nvPr/>
        </p:nvSpPr>
        <p:spPr bwMode="auto">
          <a:xfrm>
            <a:off x="66294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0" name="Text Box 38"/>
          <p:cNvSpPr txBox="1">
            <a:spLocks noChangeArrowheads="1"/>
          </p:cNvSpPr>
          <p:nvPr/>
        </p:nvSpPr>
        <p:spPr bwMode="auto">
          <a:xfrm>
            <a:off x="66294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1" name="Text Box 39"/>
          <p:cNvSpPr txBox="1">
            <a:spLocks noChangeArrowheads="1"/>
          </p:cNvSpPr>
          <p:nvPr/>
        </p:nvSpPr>
        <p:spPr bwMode="auto">
          <a:xfrm>
            <a:off x="66294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362" name="Text Box 40"/>
          <p:cNvSpPr txBox="1">
            <a:spLocks noChangeArrowheads="1"/>
          </p:cNvSpPr>
          <p:nvPr/>
        </p:nvSpPr>
        <p:spPr bwMode="auto">
          <a:xfrm>
            <a:off x="66294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3" name="Text Box 41"/>
          <p:cNvSpPr txBox="1">
            <a:spLocks noChangeArrowheads="1"/>
          </p:cNvSpPr>
          <p:nvPr/>
        </p:nvSpPr>
        <p:spPr bwMode="auto">
          <a:xfrm>
            <a:off x="7620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4" name="Text Box 42"/>
          <p:cNvSpPr txBox="1">
            <a:spLocks noChangeArrowheads="1"/>
          </p:cNvSpPr>
          <p:nvPr/>
        </p:nvSpPr>
        <p:spPr bwMode="auto">
          <a:xfrm>
            <a:off x="7620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365" name="Text Box 43"/>
          <p:cNvSpPr txBox="1">
            <a:spLocks noChangeArrowheads="1"/>
          </p:cNvSpPr>
          <p:nvPr/>
        </p:nvSpPr>
        <p:spPr bwMode="auto">
          <a:xfrm>
            <a:off x="56388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6" name="Text Box 44"/>
          <p:cNvSpPr txBox="1">
            <a:spLocks noChangeArrowheads="1"/>
          </p:cNvSpPr>
          <p:nvPr/>
        </p:nvSpPr>
        <p:spPr bwMode="auto">
          <a:xfrm>
            <a:off x="56388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7" name="Text Box 45"/>
          <p:cNvSpPr txBox="1">
            <a:spLocks noChangeArrowheads="1"/>
          </p:cNvSpPr>
          <p:nvPr/>
        </p:nvSpPr>
        <p:spPr bwMode="auto">
          <a:xfrm>
            <a:off x="56388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8" name="Text Box 46"/>
          <p:cNvSpPr txBox="1">
            <a:spLocks noChangeArrowheads="1"/>
          </p:cNvSpPr>
          <p:nvPr/>
        </p:nvSpPr>
        <p:spPr bwMode="auto">
          <a:xfrm>
            <a:off x="56388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9" name="Text Box 47"/>
          <p:cNvSpPr txBox="1">
            <a:spLocks noChangeArrowheads="1"/>
          </p:cNvSpPr>
          <p:nvPr/>
        </p:nvSpPr>
        <p:spPr bwMode="auto">
          <a:xfrm>
            <a:off x="56388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0" name="Text Box 48"/>
          <p:cNvSpPr txBox="1">
            <a:spLocks noChangeArrowheads="1"/>
          </p:cNvSpPr>
          <p:nvPr/>
        </p:nvSpPr>
        <p:spPr bwMode="auto">
          <a:xfrm>
            <a:off x="56388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1" name="Text Box 49"/>
          <p:cNvSpPr txBox="1">
            <a:spLocks noChangeArrowheads="1"/>
          </p:cNvSpPr>
          <p:nvPr/>
        </p:nvSpPr>
        <p:spPr bwMode="auto">
          <a:xfrm>
            <a:off x="66294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2" name="Text Box 50"/>
          <p:cNvSpPr txBox="1">
            <a:spLocks noChangeArrowheads="1"/>
          </p:cNvSpPr>
          <p:nvPr/>
        </p:nvSpPr>
        <p:spPr bwMode="auto">
          <a:xfrm>
            <a:off x="66294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3" name="Text Box 51"/>
          <p:cNvSpPr txBox="1">
            <a:spLocks noChangeArrowheads="1"/>
          </p:cNvSpPr>
          <p:nvPr/>
        </p:nvSpPr>
        <p:spPr bwMode="auto">
          <a:xfrm>
            <a:off x="66294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4" name="Text Box 52"/>
          <p:cNvSpPr txBox="1">
            <a:spLocks noChangeArrowheads="1"/>
          </p:cNvSpPr>
          <p:nvPr/>
        </p:nvSpPr>
        <p:spPr bwMode="auto">
          <a:xfrm>
            <a:off x="66294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5" name="Text Box 53"/>
          <p:cNvSpPr txBox="1">
            <a:spLocks noChangeArrowheads="1"/>
          </p:cNvSpPr>
          <p:nvPr/>
        </p:nvSpPr>
        <p:spPr bwMode="auto">
          <a:xfrm>
            <a:off x="66294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76" name="Text Box 54"/>
          <p:cNvSpPr txBox="1">
            <a:spLocks noChangeArrowheads="1"/>
          </p:cNvSpPr>
          <p:nvPr/>
        </p:nvSpPr>
        <p:spPr bwMode="auto">
          <a:xfrm>
            <a:off x="66294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169015" name="Rectangle 55"/>
          <p:cNvSpPr>
            <a:spLocks noChangeArrowheads="1"/>
          </p:cNvSpPr>
          <p:nvPr/>
        </p:nvSpPr>
        <p:spPr bwMode="auto">
          <a:xfrm>
            <a:off x="12954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78" name="Text Box 56"/>
          <p:cNvSpPr txBox="1">
            <a:spLocks noChangeArrowheads="1"/>
          </p:cNvSpPr>
          <p:nvPr/>
        </p:nvSpPr>
        <p:spPr bwMode="auto">
          <a:xfrm>
            <a:off x="1676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0" name="Text Box 60"/>
          <p:cNvSpPr txBox="1">
            <a:spLocks noChangeArrowheads="1"/>
          </p:cNvSpPr>
          <p:nvPr/>
        </p:nvSpPr>
        <p:spPr bwMode="auto">
          <a:xfrm>
            <a:off x="16764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1" name="Text Box 61"/>
          <p:cNvSpPr txBox="1">
            <a:spLocks noChangeArrowheads="1"/>
          </p:cNvSpPr>
          <p:nvPr/>
        </p:nvSpPr>
        <p:spPr bwMode="auto">
          <a:xfrm>
            <a:off x="16002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Collect valid blocks into a free segment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endParaRPr lang="ko-KR" altLang="en-US" sz="1200" dirty="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99382" name="Text Box 62"/>
          <p:cNvSpPr txBox="1">
            <a:spLocks noChangeArrowheads="1"/>
          </p:cNvSpPr>
          <p:nvPr/>
        </p:nvSpPr>
        <p:spPr bwMode="auto">
          <a:xfrm>
            <a:off x="1676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83" name="Text Box 63"/>
          <p:cNvSpPr txBox="1">
            <a:spLocks noChangeArrowheads="1"/>
          </p:cNvSpPr>
          <p:nvPr/>
        </p:nvSpPr>
        <p:spPr bwMode="auto">
          <a:xfrm>
            <a:off x="16764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4" name="Text Box 64"/>
          <p:cNvSpPr txBox="1">
            <a:spLocks noChangeArrowheads="1"/>
          </p:cNvSpPr>
          <p:nvPr/>
        </p:nvSpPr>
        <p:spPr bwMode="auto">
          <a:xfrm>
            <a:off x="2667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5" name="Text Box 65"/>
          <p:cNvSpPr txBox="1">
            <a:spLocks noChangeArrowheads="1"/>
          </p:cNvSpPr>
          <p:nvPr/>
        </p:nvSpPr>
        <p:spPr bwMode="auto">
          <a:xfrm>
            <a:off x="2667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6" name="Text Box 66"/>
          <p:cNvSpPr txBox="1">
            <a:spLocks noChangeArrowheads="1"/>
          </p:cNvSpPr>
          <p:nvPr/>
        </p:nvSpPr>
        <p:spPr bwMode="auto">
          <a:xfrm>
            <a:off x="2667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387" name="Text Box 67"/>
          <p:cNvSpPr txBox="1">
            <a:spLocks noChangeArrowheads="1"/>
          </p:cNvSpPr>
          <p:nvPr/>
        </p:nvSpPr>
        <p:spPr bwMode="auto">
          <a:xfrm>
            <a:off x="2667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8" name="Text Box 68"/>
          <p:cNvSpPr txBox="1">
            <a:spLocks noChangeArrowheads="1"/>
          </p:cNvSpPr>
          <p:nvPr/>
        </p:nvSpPr>
        <p:spPr bwMode="auto">
          <a:xfrm>
            <a:off x="36576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9" name="Text Box 69"/>
          <p:cNvSpPr txBox="1">
            <a:spLocks noChangeArrowheads="1"/>
          </p:cNvSpPr>
          <p:nvPr/>
        </p:nvSpPr>
        <p:spPr bwMode="auto">
          <a:xfrm>
            <a:off x="36576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390" name="Text Box 70"/>
          <p:cNvSpPr txBox="1">
            <a:spLocks noChangeArrowheads="1"/>
          </p:cNvSpPr>
          <p:nvPr/>
        </p:nvSpPr>
        <p:spPr bwMode="auto">
          <a:xfrm>
            <a:off x="16764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1" name="Text Box 71"/>
          <p:cNvSpPr txBox="1">
            <a:spLocks noChangeArrowheads="1"/>
          </p:cNvSpPr>
          <p:nvPr/>
        </p:nvSpPr>
        <p:spPr bwMode="auto">
          <a:xfrm>
            <a:off x="16764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2" name="Text Box 72"/>
          <p:cNvSpPr txBox="1">
            <a:spLocks noChangeArrowheads="1"/>
          </p:cNvSpPr>
          <p:nvPr/>
        </p:nvSpPr>
        <p:spPr bwMode="auto">
          <a:xfrm>
            <a:off x="16764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3" name="Text Box 73"/>
          <p:cNvSpPr txBox="1">
            <a:spLocks noChangeArrowheads="1"/>
          </p:cNvSpPr>
          <p:nvPr/>
        </p:nvSpPr>
        <p:spPr bwMode="auto">
          <a:xfrm>
            <a:off x="16764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4" name="Text Box 74"/>
          <p:cNvSpPr txBox="1">
            <a:spLocks noChangeArrowheads="1"/>
          </p:cNvSpPr>
          <p:nvPr/>
        </p:nvSpPr>
        <p:spPr bwMode="auto">
          <a:xfrm>
            <a:off x="16764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5" name="Text Box 75"/>
          <p:cNvSpPr txBox="1">
            <a:spLocks noChangeArrowheads="1"/>
          </p:cNvSpPr>
          <p:nvPr/>
        </p:nvSpPr>
        <p:spPr bwMode="auto">
          <a:xfrm>
            <a:off x="16764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6" name="Text Box 76"/>
          <p:cNvSpPr txBox="1">
            <a:spLocks noChangeArrowheads="1"/>
          </p:cNvSpPr>
          <p:nvPr/>
        </p:nvSpPr>
        <p:spPr bwMode="auto">
          <a:xfrm>
            <a:off x="2667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7" name="Text Box 77"/>
          <p:cNvSpPr txBox="1">
            <a:spLocks noChangeArrowheads="1"/>
          </p:cNvSpPr>
          <p:nvPr/>
        </p:nvSpPr>
        <p:spPr bwMode="auto">
          <a:xfrm>
            <a:off x="2667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8" name="Text Box 78"/>
          <p:cNvSpPr txBox="1">
            <a:spLocks noChangeArrowheads="1"/>
          </p:cNvSpPr>
          <p:nvPr/>
        </p:nvSpPr>
        <p:spPr bwMode="auto">
          <a:xfrm>
            <a:off x="2667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9" name="Text Box 79"/>
          <p:cNvSpPr txBox="1">
            <a:spLocks noChangeArrowheads="1"/>
          </p:cNvSpPr>
          <p:nvPr/>
        </p:nvSpPr>
        <p:spPr bwMode="auto">
          <a:xfrm>
            <a:off x="2667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400" name="Text Box 80"/>
          <p:cNvSpPr txBox="1">
            <a:spLocks noChangeArrowheads="1"/>
          </p:cNvSpPr>
          <p:nvPr/>
        </p:nvSpPr>
        <p:spPr bwMode="auto">
          <a:xfrm>
            <a:off x="26670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1" name="Text Box 81"/>
          <p:cNvSpPr txBox="1">
            <a:spLocks noChangeArrowheads="1"/>
          </p:cNvSpPr>
          <p:nvPr/>
        </p:nvSpPr>
        <p:spPr bwMode="auto">
          <a:xfrm>
            <a:off x="26670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2" name="Text Box 82"/>
          <p:cNvSpPr txBox="1">
            <a:spLocks noChangeArrowheads="1"/>
          </p:cNvSpPr>
          <p:nvPr/>
        </p:nvSpPr>
        <p:spPr bwMode="auto">
          <a:xfrm>
            <a:off x="36576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3" name="Text Box 83"/>
          <p:cNvSpPr txBox="1">
            <a:spLocks noChangeArrowheads="1"/>
          </p:cNvSpPr>
          <p:nvPr/>
        </p:nvSpPr>
        <p:spPr bwMode="auto">
          <a:xfrm>
            <a:off x="36576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4" name="Text Box 84"/>
          <p:cNvSpPr txBox="1">
            <a:spLocks noChangeArrowheads="1"/>
          </p:cNvSpPr>
          <p:nvPr/>
        </p:nvSpPr>
        <p:spPr bwMode="auto">
          <a:xfrm>
            <a:off x="36576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5" name="Text Box 85"/>
          <p:cNvSpPr txBox="1">
            <a:spLocks noChangeArrowheads="1"/>
          </p:cNvSpPr>
          <p:nvPr/>
        </p:nvSpPr>
        <p:spPr bwMode="auto">
          <a:xfrm>
            <a:off x="36576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6" name="Text Box 86"/>
          <p:cNvSpPr txBox="1">
            <a:spLocks noChangeArrowheads="1"/>
          </p:cNvSpPr>
          <p:nvPr/>
        </p:nvSpPr>
        <p:spPr bwMode="auto">
          <a:xfrm>
            <a:off x="36576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7" name="Text Box 87"/>
          <p:cNvSpPr txBox="1">
            <a:spLocks noChangeArrowheads="1"/>
          </p:cNvSpPr>
          <p:nvPr/>
        </p:nvSpPr>
        <p:spPr bwMode="auto">
          <a:xfrm>
            <a:off x="36576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8" name="Line 88"/>
          <p:cNvSpPr>
            <a:spLocks noChangeShapeType="1"/>
          </p:cNvSpPr>
          <p:nvPr/>
        </p:nvSpPr>
        <p:spPr bwMode="auto">
          <a:xfrm flipV="1">
            <a:off x="3352800" y="5078413"/>
            <a:ext cx="304800" cy="1524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09" name="Line 89"/>
          <p:cNvSpPr>
            <a:spLocks noChangeShapeType="1"/>
          </p:cNvSpPr>
          <p:nvPr/>
        </p:nvSpPr>
        <p:spPr bwMode="auto">
          <a:xfrm flipV="1">
            <a:off x="3352800" y="52308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0" name="Line 90"/>
          <p:cNvSpPr>
            <a:spLocks noChangeShapeType="1"/>
          </p:cNvSpPr>
          <p:nvPr/>
        </p:nvSpPr>
        <p:spPr bwMode="auto">
          <a:xfrm flipV="1">
            <a:off x="3352800" y="53832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1" name="Line 91"/>
          <p:cNvSpPr>
            <a:spLocks noChangeShapeType="1"/>
          </p:cNvSpPr>
          <p:nvPr/>
        </p:nvSpPr>
        <p:spPr bwMode="auto">
          <a:xfrm flipV="1">
            <a:off x="2362200" y="4621213"/>
            <a:ext cx="12954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2" name="Line 92"/>
          <p:cNvSpPr>
            <a:spLocks noChangeShapeType="1"/>
          </p:cNvSpPr>
          <p:nvPr/>
        </p:nvSpPr>
        <p:spPr bwMode="auto">
          <a:xfrm flipV="1">
            <a:off x="2362200" y="4773613"/>
            <a:ext cx="129540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3" name="Line 93"/>
          <p:cNvSpPr>
            <a:spLocks noChangeShapeType="1"/>
          </p:cNvSpPr>
          <p:nvPr/>
        </p:nvSpPr>
        <p:spPr bwMode="auto">
          <a:xfrm flipV="1">
            <a:off x="2362200" y="4926013"/>
            <a:ext cx="1295400" cy="762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9054" name="Rectangle 94"/>
          <p:cNvSpPr>
            <a:spLocks noChangeArrowheads="1"/>
          </p:cNvSpPr>
          <p:nvPr/>
        </p:nvSpPr>
        <p:spPr bwMode="auto">
          <a:xfrm>
            <a:off x="52578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415" name="Text Box 95"/>
          <p:cNvSpPr txBox="1">
            <a:spLocks noChangeArrowheads="1"/>
          </p:cNvSpPr>
          <p:nvPr/>
        </p:nvSpPr>
        <p:spPr bwMode="auto">
          <a:xfrm>
            <a:off x="56388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17" name="Text Box 99"/>
          <p:cNvSpPr txBox="1">
            <a:spLocks noChangeArrowheads="1"/>
          </p:cNvSpPr>
          <p:nvPr/>
        </p:nvSpPr>
        <p:spPr bwMode="auto">
          <a:xfrm>
            <a:off x="55626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Update the map table, and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free invalid (obsolete) segments</a:t>
            </a:r>
          </a:p>
        </p:txBody>
      </p:sp>
      <p:sp>
        <p:nvSpPr>
          <p:cNvPr id="99418" name="Text Box 100"/>
          <p:cNvSpPr txBox="1">
            <a:spLocks noChangeArrowheads="1"/>
          </p:cNvSpPr>
          <p:nvPr/>
        </p:nvSpPr>
        <p:spPr bwMode="auto">
          <a:xfrm>
            <a:off x="56388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419" name="Text Box 101"/>
          <p:cNvSpPr txBox="1">
            <a:spLocks noChangeArrowheads="1"/>
          </p:cNvSpPr>
          <p:nvPr/>
        </p:nvSpPr>
        <p:spPr bwMode="auto">
          <a:xfrm>
            <a:off x="6629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0" name="Text Box 102"/>
          <p:cNvSpPr txBox="1">
            <a:spLocks noChangeArrowheads="1"/>
          </p:cNvSpPr>
          <p:nvPr/>
        </p:nvSpPr>
        <p:spPr bwMode="auto">
          <a:xfrm>
            <a:off x="6629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421" name="Text Box 103"/>
          <p:cNvSpPr txBox="1">
            <a:spLocks noChangeArrowheads="1"/>
          </p:cNvSpPr>
          <p:nvPr/>
        </p:nvSpPr>
        <p:spPr bwMode="auto">
          <a:xfrm>
            <a:off x="7620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2" name="Text Box 104"/>
          <p:cNvSpPr txBox="1">
            <a:spLocks noChangeArrowheads="1"/>
          </p:cNvSpPr>
          <p:nvPr/>
        </p:nvSpPr>
        <p:spPr bwMode="auto">
          <a:xfrm>
            <a:off x="7620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423" name="Text Box 105"/>
          <p:cNvSpPr txBox="1">
            <a:spLocks noChangeArrowheads="1"/>
          </p:cNvSpPr>
          <p:nvPr/>
        </p:nvSpPr>
        <p:spPr bwMode="auto">
          <a:xfrm>
            <a:off x="7620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4" name="Text Box 106"/>
          <p:cNvSpPr txBox="1">
            <a:spLocks noChangeArrowheads="1"/>
          </p:cNvSpPr>
          <p:nvPr/>
        </p:nvSpPr>
        <p:spPr bwMode="auto">
          <a:xfrm>
            <a:off x="7620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5" name="Text Box 107"/>
          <p:cNvSpPr txBox="1">
            <a:spLocks noChangeArrowheads="1"/>
          </p:cNvSpPr>
          <p:nvPr/>
        </p:nvSpPr>
        <p:spPr bwMode="auto">
          <a:xfrm>
            <a:off x="7620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6" name="Text Box 108"/>
          <p:cNvSpPr txBox="1">
            <a:spLocks noChangeArrowheads="1"/>
          </p:cNvSpPr>
          <p:nvPr/>
        </p:nvSpPr>
        <p:spPr bwMode="auto">
          <a:xfrm>
            <a:off x="7620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7" name="Text Box 109"/>
          <p:cNvSpPr txBox="1">
            <a:spLocks noChangeArrowheads="1"/>
          </p:cNvSpPr>
          <p:nvPr/>
        </p:nvSpPr>
        <p:spPr bwMode="auto">
          <a:xfrm>
            <a:off x="7620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8" name="Text Box 110"/>
          <p:cNvSpPr txBox="1">
            <a:spLocks noChangeArrowheads="1"/>
          </p:cNvSpPr>
          <p:nvPr/>
        </p:nvSpPr>
        <p:spPr bwMode="auto">
          <a:xfrm>
            <a:off x="7620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9" name="AutoShape 111"/>
          <p:cNvSpPr>
            <a:spLocks noChangeArrowheads="1"/>
          </p:cNvSpPr>
          <p:nvPr/>
        </p:nvSpPr>
        <p:spPr bwMode="auto">
          <a:xfrm>
            <a:off x="22860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0" name="AutoShape 112"/>
          <p:cNvSpPr>
            <a:spLocks noChangeArrowheads="1"/>
          </p:cNvSpPr>
          <p:nvPr/>
        </p:nvSpPr>
        <p:spPr bwMode="auto">
          <a:xfrm>
            <a:off x="48768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1" name="AutoShape 113"/>
          <p:cNvSpPr>
            <a:spLocks noChangeArrowheads="1"/>
          </p:cNvSpPr>
          <p:nvPr/>
        </p:nvSpPr>
        <p:spPr bwMode="auto">
          <a:xfrm>
            <a:off x="4876800" y="48498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2" name="AutoShape 114"/>
          <p:cNvSpPr>
            <a:spLocks noChangeArrowheads="1"/>
          </p:cNvSpPr>
          <p:nvPr/>
        </p:nvSpPr>
        <p:spPr bwMode="auto">
          <a:xfrm rot="8607909">
            <a:off x="4876800" y="35544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7F42C6-C757-E246-9572-0350ED108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3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Mechanism:</a:t>
            </a:r>
            <a:r>
              <a:rPr lang="zh-CN" altLang="en-US" dirty="0"/>
              <a:t> </a:t>
            </a:r>
            <a:r>
              <a:rPr lang="en-US" altLang="ko-KR" dirty="0"/>
              <a:t>Segment Summary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Store the </a:t>
            </a:r>
            <a:r>
              <a:rPr lang="en-US" altLang="ko-KR" sz="1800" dirty="0" err="1">
                <a:solidFill>
                  <a:srgbClr val="FF0000"/>
                </a:solidFill>
              </a:rPr>
              <a:t>inode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number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/>
              <a:t>and the </a:t>
            </a:r>
            <a:r>
              <a:rPr lang="en-US" altLang="ko-KR" sz="1800" dirty="0">
                <a:solidFill>
                  <a:srgbClr val="FF0000"/>
                </a:solidFill>
              </a:rPr>
              <a:t>offset for each data block </a:t>
            </a:r>
            <a:r>
              <a:rPr lang="en-US" altLang="ko-KR" sz="1800" dirty="0"/>
              <a:t>in it.</a:t>
            </a:r>
            <a:endParaRPr lang="en-US" altLang="ko-KR" sz="1800" b="1" dirty="0"/>
          </a:p>
          <a:p>
            <a:r>
              <a:rPr lang="en-US" altLang="ko-KR" sz="1800" dirty="0"/>
              <a:t>In garbage collection, we need to identify the obsolete blocks.</a:t>
            </a:r>
          </a:p>
          <a:p>
            <a:r>
              <a:rPr lang="en-US" altLang="ko-KR" sz="1800" dirty="0"/>
              <a:t>Compare the block address of file k, block offset 0, based upon the Segment Summary and based upon the in-memory </a:t>
            </a:r>
            <a:r>
              <a:rPr lang="en-US" altLang="ko-KR" sz="1800" dirty="0" err="1"/>
              <a:t>imap</a:t>
            </a:r>
            <a:r>
              <a:rPr lang="en-US" altLang="ko-KR" sz="1800" dirty="0"/>
              <a:t>. If they coincide, the block is alive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21383"/>
              </p:ext>
            </p:extLst>
          </p:nvPr>
        </p:nvGraphicFramePr>
        <p:xfrm>
          <a:off x="1196182" y="4385300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A0: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(k,0)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492326" y="5359519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772246" y="5359519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36" name="직선 연결선 35"/>
          <p:cNvCxnSpPr/>
          <p:nvPr/>
        </p:nvCxnSpPr>
        <p:spPr>
          <a:xfrm flipH="1" flipV="1">
            <a:off x="1916262" y="4131107"/>
            <a:ext cx="1008517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916262" y="4125056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924779" y="4133787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45759" y="4351407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36225" y="4351407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3770747" y="3926633"/>
            <a:ext cx="2922" cy="45841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661438" y="3919359"/>
            <a:ext cx="11122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661438" y="3919359"/>
            <a:ext cx="0" cy="454273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1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Sequentially</a:t>
            </a:r>
          </a:p>
          <a:p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</a:p>
          <a:p>
            <a:r>
              <a:rPr lang="en-US" altLang="zh-CN" dirty="0"/>
              <a:t>Directories</a:t>
            </a:r>
          </a:p>
          <a:p>
            <a:r>
              <a:rPr lang="en-US" altLang="zh-CN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93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18A8-0486-4A4F-BFD6-C62FFBF8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of Garbage Collection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06893-EE42-6E46-89A8-6874AFDA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When to clean</a:t>
            </a:r>
          </a:p>
          <a:p>
            <a:pPr lvl="1"/>
            <a:r>
              <a:rPr kumimoji="1" lang="en-US" altLang="ko-KR" sz="1600" dirty="0"/>
              <a:t>Periodically</a:t>
            </a:r>
          </a:p>
          <a:p>
            <a:pPr lvl="1"/>
            <a:r>
              <a:rPr lang="en-US" altLang="ko-KR" sz="1600" dirty="0"/>
              <a:t>When a system is idle</a:t>
            </a:r>
          </a:p>
          <a:p>
            <a:pPr lvl="1"/>
            <a:r>
              <a:rPr kumimoji="1" lang="en-US" altLang="ko-KR" sz="1600" dirty="0"/>
              <a:t>When the disk is full</a:t>
            </a:r>
          </a:p>
          <a:p>
            <a:r>
              <a:rPr kumimoji="1" lang="en-US" altLang="ko-KR" sz="1800" dirty="0"/>
              <a:t>Which block to consolidate? (</a:t>
            </a:r>
            <a:r>
              <a:rPr kumimoji="1" lang="en-US" altLang="zh-CN" sz="1800" dirty="0"/>
              <a:t>heuristic</a:t>
            </a:r>
            <a:r>
              <a:rPr kumimoji="1" lang="zh-CN" altLang="en-US" sz="1800" dirty="0"/>
              <a:t> </a:t>
            </a:r>
            <a:r>
              <a:rPr kumimoji="1" lang="en-US" altLang="ko-KR" sz="1800" dirty="0"/>
              <a:t>from the original LFS paper)</a:t>
            </a:r>
          </a:p>
          <a:p>
            <a:pPr lvl="1"/>
            <a:r>
              <a:rPr lang="en-US" altLang="ko-KR" sz="1600" dirty="0"/>
              <a:t>Hot segment: the blocks are updated periodically</a:t>
            </a:r>
          </a:p>
          <a:p>
            <a:pPr lvl="1"/>
            <a:r>
              <a:rPr lang="en-US" altLang="ko-KR" sz="1600" dirty="0"/>
              <a:t>Cold segment: the blocks are not updated.</a:t>
            </a:r>
          </a:p>
          <a:p>
            <a:pPr lvl="1"/>
            <a:r>
              <a:rPr kumimoji="1" lang="en-US" altLang="ko-KR" sz="1600" dirty="0"/>
              <a:t>Hot segment: clean later.</a:t>
            </a:r>
          </a:p>
          <a:p>
            <a:pPr lvl="1"/>
            <a:r>
              <a:rPr lang="en-US" altLang="ko-KR" sz="1600" dirty="0"/>
              <a:t>Cold segment: clean sooner.</a:t>
            </a:r>
          </a:p>
          <a:p>
            <a:r>
              <a:rPr kumimoji="1" lang="en-US" altLang="ko-KR" sz="1800" dirty="0"/>
              <a:t>Other policies are possible</a:t>
            </a:r>
            <a:endParaRPr kumimoji="1"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2F26A-DFEA-4D4B-8146-85088B1F8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405E6-4EDB-EA40-A429-D681D9AF6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0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Indirect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Mapping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Checkpoint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Region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Directories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Garbage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Collection</a:t>
            </a:r>
          </a:p>
          <a:p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1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8327-D0FC-6C4C-A507-8C64496D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Crash recovery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3557C-6055-EF4D-B6BA-E4F2F07D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800" dirty="0"/>
              <a:t>What if the crash happens when the LFS is in the middle of writing the segment to the disk?</a:t>
            </a:r>
            <a:endParaRPr lang="en-US" altLang="ko-KR" sz="1800" dirty="0"/>
          </a:p>
          <a:p>
            <a:r>
              <a:rPr lang="en-US" altLang="ko-KR" sz="1800" dirty="0"/>
              <a:t>LFS maintains a set of segments as a linked list in memory</a:t>
            </a:r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LFS organizes the filesystem partition as a log (a linked list of the segments).</a:t>
            </a:r>
          </a:p>
          <a:p>
            <a:pPr lvl="1"/>
            <a:r>
              <a:rPr lang="en-US" altLang="ko-KR" sz="1600" dirty="0"/>
              <a:t>Two checkpoint regions: one at the beginning and the one at the end.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0AB04-0A06-CB41-B0AA-238716FD7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5FF04-2D2E-F048-9076-C7BAA6DF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DB745-6928-8C45-A2F8-48FD98FB01BF}"/>
              </a:ext>
            </a:extLst>
          </p:cNvPr>
          <p:cNvSpPr/>
          <p:nvPr/>
        </p:nvSpPr>
        <p:spPr>
          <a:xfrm>
            <a:off x="503548" y="4832790"/>
            <a:ext cx="786719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 descr="CR">
            <a:extLst>
              <a:ext uri="{FF2B5EF4-FFF2-40B4-BE49-F238E27FC236}">
                <a16:creationId xmlns:a16="http://schemas.microsoft.com/office/drawing/2014/main" id="{6E4A9ACB-E64F-E145-B222-038C3EB0CB96}"/>
              </a:ext>
            </a:extLst>
          </p:cNvPr>
          <p:cNvSpPr/>
          <p:nvPr/>
        </p:nvSpPr>
        <p:spPr>
          <a:xfrm>
            <a:off x="503548" y="4832790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28DA5-CDCE-654E-9EDA-EA03CA0342B1}"/>
              </a:ext>
            </a:extLst>
          </p:cNvPr>
          <p:cNvSpPr/>
          <p:nvPr/>
        </p:nvSpPr>
        <p:spPr>
          <a:xfrm>
            <a:off x="1079612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76DCB-F3D6-DF42-9A11-6EAB18E3D5F5}"/>
              </a:ext>
            </a:extLst>
          </p:cNvPr>
          <p:cNvSpPr/>
          <p:nvPr/>
        </p:nvSpPr>
        <p:spPr>
          <a:xfrm>
            <a:off x="2195736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5725F-36F3-8044-BF33-89EE539F5F91}"/>
              </a:ext>
            </a:extLst>
          </p:cNvPr>
          <p:cNvSpPr/>
          <p:nvPr/>
        </p:nvSpPr>
        <p:spPr>
          <a:xfrm>
            <a:off x="3311860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C17648-C305-EE44-BDDE-4FA7F5A50B4B}"/>
              </a:ext>
            </a:extLst>
          </p:cNvPr>
          <p:cNvSpPr/>
          <p:nvPr/>
        </p:nvSpPr>
        <p:spPr>
          <a:xfrm>
            <a:off x="4482307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F4F78-8F36-654A-BE90-B77B5BBD2803}"/>
              </a:ext>
            </a:extLst>
          </p:cNvPr>
          <p:cNvSpPr/>
          <p:nvPr/>
        </p:nvSpPr>
        <p:spPr>
          <a:xfrm>
            <a:off x="5598431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5D40D-2493-F64D-ABF7-B7146C8B71D6}"/>
              </a:ext>
            </a:extLst>
          </p:cNvPr>
          <p:cNvSpPr/>
          <p:nvPr/>
        </p:nvSpPr>
        <p:spPr>
          <a:xfrm>
            <a:off x="6714555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40E9D3F-C35F-C142-83BC-AA7923E1A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57655" y="4850792"/>
            <a:ext cx="12700" cy="11161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408C07C1-14E1-5A4F-996A-2DD236248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9546" y="4334095"/>
            <a:ext cx="24748" cy="2175010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E252FD71-F5CD-E04F-AD15-543EAB30CA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3468" y="4445334"/>
            <a:ext cx="22498" cy="1977282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B918A639-6429-EF48-AE98-8E97544E71D3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V="1">
            <a:off x="5553268" y="3131442"/>
            <a:ext cx="12700" cy="340269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9773E06-1AEB-904C-8AF7-3FE4CD92C527}"/>
              </a:ext>
            </a:extLst>
          </p:cNvPr>
          <p:cNvCxnSpPr>
            <a:endCxn id="8" idx="0"/>
          </p:cNvCxnSpPr>
          <p:nvPr/>
        </p:nvCxnSpPr>
        <p:spPr>
          <a:xfrm flipV="1">
            <a:off x="889292" y="4832790"/>
            <a:ext cx="73038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0D293491-527B-1C46-B026-61FE830A08B9}"/>
              </a:ext>
            </a:extLst>
          </p:cNvPr>
          <p:cNvCxnSpPr/>
          <p:nvPr/>
        </p:nvCxnSpPr>
        <p:spPr>
          <a:xfrm flipV="1">
            <a:off x="669648" y="4760782"/>
            <a:ext cx="3050982" cy="316835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2B1C32C-7499-1C48-A4E9-EF6B2A090279}"/>
              </a:ext>
            </a:extLst>
          </p:cNvPr>
          <p:cNvSpPr/>
          <p:nvPr/>
        </p:nvSpPr>
        <p:spPr>
          <a:xfrm>
            <a:off x="971600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ABC1A1-9A65-7644-BCB0-BF5AE84478AC}"/>
              </a:ext>
            </a:extLst>
          </p:cNvPr>
          <p:cNvSpPr/>
          <p:nvPr/>
        </p:nvSpPr>
        <p:spPr>
          <a:xfrm>
            <a:off x="2493653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2D54DA-13DA-D047-820E-D594D026EA1A}"/>
              </a:ext>
            </a:extLst>
          </p:cNvPr>
          <p:cNvSpPr/>
          <p:nvPr/>
        </p:nvSpPr>
        <p:spPr>
          <a:xfrm>
            <a:off x="4015706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2856ABE-0EEB-114F-B66E-B32286BE4784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2051720" y="2708920"/>
            <a:ext cx="4419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AB80249-1A72-874D-BFA5-5CCCE4FD55FD}"/>
              </a:ext>
            </a:extLst>
          </p:cNvPr>
          <p:cNvCxnSpPr/>
          <p:nvPr/>
        </p:nvCxnSpPr>
        <p:spPr>
          <a:xfrm>
            <a:off x="3573773" y="2708920"/>
            <a:ext cx="4419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 descr="CR">
            <a:extLst>
              <a:ext uri="{FF2B5EF4-FFF2-40B4-BE49-F238E27FC236}">
                <a16:creationId xmlns:a16="http://schemas.microsoft.com/office/drawing/2014/main" id="{79B09BEB-8180-1A4D-84C0-7DFA6EA95535}"/>
              </a:ext>
            </a:extLst>
          </p:cNvPr>
          <p:cNvSpPr/>
          <p:nvPr/>
        </p:nvSpPr>
        <p:spPr>
          <a:xfrm>
            <a:off x="7794675" y="4832790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66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8327-D0FC-6C4C-A507-8C64496D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Crash recovery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3557C-6055-EF4D-B6BA-E4F2F07D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kumimoji="1" lang="en-US" altLang="ko-KR" sz="1800" dirty="0"/>
              <a:t>Consistent Update on CR</a:t>
            </a:r>
          </a:p>
          <a:p>
            <a:pPr lvl="1"/>
            <a:r>
              <a:rPr lang="en-US" altLang="ko-KR" sz="1600" dirty="0"/>
              <a:t>Write timestamp at the beginning of CR.</a:t>
            </a:r>
          </a:p>
          <a:p>
            <a:pPr lvl="1"/>
            <a:r>
              <a:rPr kumimoji="1" lang="en-US" altLang="ko-KR" sz="1600" dirty="0"/>
              <a:t>Write CR body.</a:t>
            </a:r>
          </a:p>
          <a:p>
            <a:pPr lvl="1"/>
            <a:r>
              <a:rPr lang="en-US" altLang="ko-KR" sz="1600" dirty="0"/>
              <a:t>Write time stamp at the end of the CR.</a:t>
            </a:r>
          </a:p>
          <a:p>
            <a:pPr lvl="1"/>
            <a:r>
              <a:rPr kumimoji="1" lang="en-US" altLang="ko-KR" sz="1600" dirty="0"/>
              <a:t>When crash occurs, chooses the most recent CR with valid </a:t>
            </a:r>
            <a:r>
              <a:rPr lang="en-US" altLang="ko-KR" sz="1600" dirty="0"/>
              <a:t>consistent time stamps.</a:t>
            </a:r>
          </a:p>
          <a:p>
            <a:pPr lvl="1"/>
            <a:endParaRPr kumimoji="1" lang="en-US" altLang="ko-KR" sz="1600" dirty="0"/>
          </a:p>
          <a:p>
            <a:pPr lvl="1"/>
            <a:endParaRPr lang="en-US" altLang="ko-KR" sz="1600" dirty="0"/>
          </a:p>
          <a:p>
            <a:pPr lvl="1"/>
            <a:endParaRPr kumimoji="1" lang="en-US" altLang="ko-KR" sz="1600" dirty="0"/>
          </a:p>
          <a:p>
            <a:r>
              <a:rPr kumimoji="1" lang="en-US" altLang="ko-KR" sz="1800" dirty="0"/>
              <a:t>Crash recovery</a:t>
            </a:r>
          </a:p>
          <a:p>
            <a:pPr lvl="1"/>
            <a:r>
              <a:rPr lang="en-US" altLang="ko-KR" sz="1600" dirty="0"/>
              <a:t>Read the CR and rebuild </a:t>
            </a:r>
            <a:r>
              <a:rPr lang="en-US" altLang="ko-KR" sz="1600" dirty="0" err="1"/>
              <a:t>imap</a:t>
            </a:r>
            <a:r>
              <a:rPr lang="en-US" altLang="ko-KR" sz="1600" dirty="0"/>
              <a:t>.</a:t>
            </a:r>
          </a:p>
          <a:p>
            <a:pPr lvl="1"/>
            <a:r>
              <a:rPr kumimoji="1" lang="en-US" altLang="ko-KR" sz="1600" dirty="0"/>
              <a:t>Perform roll-forward.</a:t>
            </a:r>
          </a:p>
          <a:p>
            <a:pPr lvl="2"/>
            <a:r>
              <a:rPr kumimoji="1" lang="en-US" altLang="ko-KR" sz="1400" dirty="0"/>
              <a:t>Start from the first segment in CR.</a:t>
            </a:r>
          </a:p>
          <a:p>
            <a:pPr lvl="2"/>
            <a:r>
              <a:rPr kumimoji="1" lang="en-US" altLang="ko-KR" sz="1400" dirty="0"/>
              <a:t>Scan the valid segment following the “next seg</a:t>
            </a:r>
            <a:r>
              <a:rPr lang="en-US" altLang="ko-KR" sz="1400" dirty="0"/>
              <a:t>ment” pointer and update the </a:t>
            </a:r>
            <a:r>
              <a:rPr lang="en-US" altLang="ko-KR" sz="1400" dirty="0" err="1"/>
              <a:t>imap</a:t>
            </a:r>
            <a:r>
              <a:rPr lang="en-US" altLang="ko-KR" sz="1400" dirty="0"/>
              <a:t>.</a:t>
            </a:r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0AB04-0A06-CB41-B0AA-238716FD7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5FF04-2D2E-F048-9076-C7BAA6DF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DB745-6928-8C45-A2F8-48FD98FB01BF}"/>
              </a:ext>
            </a:extLst>
          </p:cNvPr>
          <p:cNvSpPr/>
          <p:nvPr/>
        </p:nvSpPr>
        <p:spPr>
          <a:xfrm>
            <a:off x="673807" y="3176606"/>
            <a:ext cx="786719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 descr="CR">
            <a:extLst>
              <a:ext uri="{FF2B5EF4-FFF2-40B4-BE49-F238E27FC236}">
                <a16:creationId xmlns:a16="http://schemas.microsoft.com/office/drawing/2014/main" id="{6E4A9ACB-E64F-E145-B222-038C3EB0CB96}"/>
              </a:ext>
            </a:extLst>
          </p:cNvPr>
          <p:cNvSpPr/>
          <p:nvPr/>
        </p:nvSpPr>
        <p:spPr>
          <a:xfrm>
            <a:off x="673807" y="3176606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28DA5-CDCE-654E-9EDA-EA03CA0342B1}"/>
              </a:ext>
            </a:extLst>
          </p:cNvPr>
          <p:cNvSpPr/>
          <p:nvPr/>
        </p:nvSpPr>
        <p:spPr>
          <a:xfrm>
            <a:off x="1249871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76DCB-F3D6-DF42-9A11-6EAB18E3D5F5}"/>
              </a:ext>
            </a:extLst>
          </p:cNvPr>
          <p:cNvSpPr/>
          <p:nvPr/>
        </p:nvSpPr>
        <p:spPr>
          <a:xfrm>
            <a:off x="2365995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5725F-36F3-8044-BF33-89EE539F5F91}"/>
              </a:ext>
            </a:extLst>
          </p:cNvPr>
          <p:cNvSpPr/>
          <p:nvPr/>
        </p:nvSpPr>
        <p:spPr>
          <a:xfrm>
            <a:off x="3482119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C17648-C305-EE44-BDDE-4FA7F5A50B4B}"/>
              </a:ext>
            </a:extLst>
          </p:cNvPr>
          <p:cNvSpPr/>
          <p:nvPr/>
        </p:nvSpPr>
        <p:spPr>
          <a:xfrm>
            <a:off x="4652566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F4F78-8F36-654A-BE90-B77B5BBD2803}"/>
              </a:ext>
            </a:extLst>
          </p:cNvPr>
          <p:cNvSpPr/>
          <p:nvPr/>
        </p:nvSpPr>
        <p:spPr>
          <a:xfrm>
            <a:off x="5768690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5D40D-2493-F64D-ABF7-B7146C8B71D6}"/>
              </a:ext>
            </a:extLst>
          </p:cNvPr>
          <p:cNvSpPr/>
          <p:nvPr/>
        </p:nvSpPr>
        <p:spPr>
          <a:xfrm>
            <a:off x="6884814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40E9D3F-C35F-C142-83BC-AA7923E1A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27914" y="3194608"/>
            <a:ext cx="12700" cy="11161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408C07C1-14E1-5A4F-996A-2DD236248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09805" y="2677911"/>
            <a:ext cx="24748" cy="2175010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E252FD71-F5CD-E04F-AD15-543EAB30CA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03727" y="2789150"/>
            <a:ext cx="22498" cy="1977282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B918A639-6429-EF48-AE98-8E97544E71D3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V="1">
            <a:off x="5723527" y="1475258"/>
            <a:ext cx="12700" cy="340269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9773E06-1AEB-904C-8AF7-3FE4CD92C527}"/>
              </a:ext>
            </a:extLst>
          </p:cNvPr>
          <p:cNvCxnSpPr>
            <a:endCxn id="8" idx="0"/>
          </p:cNvCxnSpPr>
          <p:nvPr/>
        </p:nvCxnSpPr>
        <p:spPr>
          <a:xfrm flipV="1">
            <a:off x="1059551" y="3176606"/>
            <a:ext cx="73038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0D293491-527B-1C46-B026-61FE830A08B9}"/>
              </a:ext>
            </a:extLst>
          </p:cNvPr>
          <p:cNvCxnSpPr/>
          <p:nvPr/>
        </p:nvCxnSpPr>
        <p:spPr>
          <a:xfrm flipV="1">
            <a:off x="971600" y="3118999"/>
            <a:ext cx="277362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 descr="CR">
            <a:extLst>
              <a:ext uri="{FF2B5EF4-FFF2-40B4-BE49-F238E27FC236}">
                <a16:creationId xmlns:a16="http://schemas.microsoft.com/office/drawing/2014/main" id="{79B09BEB-8180-1A4D-84C0-7DFA6EA95535}"/>
              </a:ext>
            </a:extLst>
          </p:cNvPr>
          <p:cNvSpPr/>
          <p:nvPr/>
        </p:nvSpPr>
        <p:spPr>
          <a:xfrm>
            <a:off x="7964934" y="3176606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8D7A20-E18F-4842-8574-F7DAB5F1AF6C}"/>
              </a:ext>
            </a:extLst>
          </p:cNvPr>
          <p:cNvSpPr/>
          <p:nvPr/>
        </p:nvSpPr>
        <p:spPr>
          <a:xfrm>
            <a:off x="683568" y="3182956"/>
            <a:ext cx="97007" cy="57606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85C8FF-E04C-CA40-A7BF-495A66F8B35E}"/>
              </a:ext>
            </a:extLst>
          </p:cNvPr>
          <p:cNvSpPr/>
          <p:nvPr/>
        </p:nvSpPr>
        <p:spPr>
          <a:xfrm>
            <a:off x="1144191" y="3168838"/>
            <a:ext cx="97007" cy="57606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6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Introduce a new approach to updating the disk.</a:t>
            </a:r>
          </a:p>
          <a:p>
            <a:pPr lvl="1"/>
            <a:r>
              <a:rPr lang="en-US" altLang="ko-KR" sz="1600" b="1" dirty="0"/>
              <a:t>Shadow paging </a:t>
            </a:r>
            <a:r>
              <a:rPr lang="en-US" altLang="ko-KR" sz="1600" dirty="0"/>
              <a:t>in database system, </a:t>
            </a:r>
            <a:r>
              <a:rPr lang="en-US" altLang="ko-KR" sz="1600" b="1" dirty="0"/>
              <a:t>Copy-on-Write </a:t>
            </a:r>
            <a:r>
              <a:rPr lang="en-US" altLang="ko-KR" sz="1600" dirty="0"/>
              <a:t>in file system.</a:t>
            </a:r>
          </a:p>
          <a:p>
            <a:r>
              <a:rPr lang="en-US" altLang="ko-KR" sz="1800" dirty="0"/>
              <a:t>Gather all updates into an in-memory segment.</a:t>
            </a:r>
          </a:p>
          <a:p>
            <a:pPr lvl="1"/>
            <a:r>
              <a:rPr lang="en-US" altLang="ko-KR" sz="1600" dirty="0"/>
              <a:t>Write them out together sequentially.</a:t>
            </a:r>
          </a:p>
          <a:p>
            <a:r>
              <a:rPr lang="en-US" altLang="ko-KR" sz="1800" dirty="0"/>
              <a:t>LFS-style is excellent for performance on many different devices.</a:t>
            </a:r>
          </a:p>
          <a:p>
            <a:pPr lvl="1"/>
            <a:r>
              <a:rPr lang="en-US" altLang="ko-KR" sz="1600" dirty="0"/>
              <a:t>Hard drives, parity-based RAIDs, even Flash-based SSDs.</a:t>
            </a:r>
          </a:p>
          <a:p>
            <a:r>
              <a:rPr lang="en-US" altLang="ko-KR" sz="1800" dirty="0"/>
              <a:t>Some modern commercial filesystems adopt a similar copy-on-write approach even though it generates garbage.</a:t>
            </a:r>
          </a:p>
          <a:p>
            <a:pPr lvl="1"/>
            <a:r>
              <a:rPr lang="en-US" altLang="ko-KR" sz="1600" dirty="0"/>
              <a:t>NetApp</a:t>
            </a:r>
            <a:r>
              <a:rPr lang="en-US" altLang="zh-CN" sz="1600" dirty="0"/>
              <a:t>’</a:t>
            </a:r>
            <a:r>
              <a:rPr lang="en-US" altLang="ko-KR" sz="1600" dirty="0"/>
              <a:t>s </a:t>
            </a:r>
            <a:r>
              <a:rPr lang="en-US" altLang="ko-KR" sz="1600" b="1" dirty="0"/>
              <a:t>WAFL, </a:t>
            </a:r>
            <a:r>
              <a:rPr lang="en-US" altLang="ko-KR" sz="1600" dirty="0"/>
              <a:t>Sun</a:t>
            </a:r>
            <a:r>
              <a:rPr lang="en-US" altLang="zh-CN" sz="1600" dirty="0"/>
              <a:t>’</a:t>
            </a:r>
            <a:r>
              <a:rPr lang="en-US" altLang="ko-KR" sz="1600" dirty="0"/>
              <a:t>s </a:t>
            </a:r>
            <a:r>
              <a:rPr lang="en-US" altLang="ko-KR" sz="1600" b="1" dirty="0"/>
              <a:t>ZFS </a:t>
            </a:r>
            <a:r>
              <a:rPr lang="en-US" altLang="ko-KR" sz="1600" dirty="0"/>
              <a:t>and</a:t>
            </a:r>
            <a:r>
              <a:rPr lang="en-US" altLang="ko-KR" sz="1600" b="1" dirty="0"/>
              <a:t> </a:t>
            </a:r>
            <a:r>
              <a:rPr lang="en-US" altLang="ko-KR" sz="1600" dirty="0"/>
              <a:t>Linux </a:t>
            </a:r>
            <a:r>
              <a:rPr lang="en-US" altLang="ko-KR" sz="1600" b="1" dirty="0" err="1"/>
              <a:t>btrfs</a:t>
            </a:r>
            <a:endParaRPr lang="en-US" altLang="ko-KR" sz="1600" b="1" dirty="0"/>
          </a:p>
          <a:p>
            <a:pPr lvl="1"/>
            <a:r>
              <a:rPr lang="en-US" altLang="ko-KR" sz="1600" dirty="0"/>
              <a:t>In particular, WAFL turns cleaning problem into a feature, by providing old version</a:t>
            </a:r>
            <a:r>
              <a:rPr lang="en-US" altLang="zh-CN" sz="1600" dirty="0"/>
              <a:t>s</a:t>
            </a:r>
            <a:r>
              <a:rPr lang="en-US" altLang="ko-KR" sz="1600" dirty="0"/>
              <a:t> of the file system via </a:t>
            </a:r>
            <a:r>
              <a:rPr lang="en-US" altLang="ko-KR" sz="1600" b="1" dirty="0"/>
              <a:t>snapshot</a:t>
            </a:r>
            <a:r>
              <a:rPr lang="en-US" altLang="zh-CN" sz="1600" b="1" dirty="0"/>
              <a:t>s</a:t>
            </a:r>
            <a:r>
              <a:rPr lang="en-US" altLang="ko-KR" sz="1600" b="1" dirty="0"/>
              <a:t>. 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the early 90</a:t>
            </a:r>
            <a:r>
              <a:rPr lang="en-US" altLang="zh-CN" sz="1800" dirty="0"/>
              <a:t>’</a:t>
            </a:r>
            <a:r>
              <a:rPr lang="en-US" altLang="ko-KR" sz="1800" dirty="0"/>
              <a:t>s, a new file system</a:t>
            </a:r>
            <a:r>
              <a:rPr lang="en-US" altLang="zh-CN" sz="1800" dirty="0"/>
              <a:t>,</a:t>
            </a:r>
            <a:r>
              <a:rPr lang="en-US" altLang="ko-KR" sz="1800" dirty="0"/>
              <a:t> the log-structured file system</a:t>
            </a:r>
            <a:r>
              <a:rPr lang="zh-CN" altLang="en-US" sz="1800" dirty="0"/>
              <a:t> </a:t>
            </a:r>
            <a:r>
              <a:rPr lang="en-US" altLang="ko-KR" sz="1800" dirty="0"/>
              <a:t>(LFS) was developed</a:t>
            </a:r>
          </a:p>
          <a:p>
            <a:r>
              <a:rPr lang="en-US" altLang="ko-KR" sz="1800" dirty="0"/>
              <a:t>Motivatio</a:t>
            </a:r>
            <a:r>
              <a:rPr lang="en-US" altLang="zh-CN" sz="1800" dirty="0"/>
              <a:t>n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1600" dirty="0"/>
              <a:t>Memory sizes were growing.</a:t>
            </a:r>
          </a:p>
          <a:p>
            <a:pPr lvl="1"/>
            <a:r>
              <a:rPr lang="en-US" altLang="ko-KR" sz="1600" dirty="0"/>
              <a:t>Large gap between random IO and sequential IO performance. </a:t>
            </a:r>
          </a:p>
          <a:p>
            <a:pPr lvl="1"/>
            <a:r>
              <a:rPr lang="en-US" altLang="ko-KR" sz="1600" dirty="0"/>
              <a:t>Existing File System perform poorly on common workloads. </a:t>
            </a:r>
          </a:p>
          <a:p>
            <a:r>
              <a:rPr lang="en-US" altLang="ko-KR" sz="1800" dirty="0"/>
              <a:t>In this chapter, we study Log-Structured Filesystem (LFS). </a:t>
            </a:r>
          </a:p>
          <a:p>
            <a:pPr lvl="1"/>
            <a:r>
              <a:rPr lang="en-US" altLang="ko-KR" sz="1600" dirty="0"/>
              <a:t>How can a file system </a:t>
            </a:r>
            <a:r>
              <a:rPr lang="en-US" altLang="ko-KR" sz="1600" b="1" dirty="0"/>
              <a:t>transform all writes into sequential writes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1AEE2C-0C2C-6495-F26D-EB348E48D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49" y="4382142"/>
            <a:ext cx="1535088" cy="19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ndel Rosenblum">
            <a:extLst>
              <a:ext uri="{FF2B5EF4-FFF2-40B4-BE49-F238E27FC236}">
                <a16:creationId xmlns:a16="http://schemas.microsoft.com/office/drawing/2014/main" id="{2A4E4C84-79CF-8D4E-E84E-CF8A970CB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27" y="4382142"/>
            <a:ext cx="1918860" cy="19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71575-B062-A409-046E-55BB638852F2}"/>
              </a:ext>
            </a:extLst>
          </p:cNvPr>
          <p:cNvSpPr txBox="1"/>
          <p:nvPr/>
        </p:nvSpPr>
        <p:spPr>
          <a:xfrm>
            <a:off x="6616179" y="5624667"/>
            <a:ext cx="2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Mendel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Rosenblum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1195F-8ADC-020C-02CA-0483F1FE61DA}"/>
              </a:ext>
            </a:extLst>
          </p:cNvPr>
          <p:cNvSpPr txBox="1"/>
          <p:nvPr/>
        </p:nvSpPr>
        <p:spPr>
          <a:xfrm>
            <a:off x="276628" y="5608598"/>
            <a:ext cx="2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John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Ousterhout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7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Disk Sequentially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do we transform all updates to file-system state into a series of sequntial writes to disk?</a:t>
            </a:r>
          </a:p>
          <a:p>
            <a:pPr lvl="1"/>
            <a:r>
              <a:rPr lang="en-US" altLang="ko-KR" dirty="0"/>
              <a:t>data update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metadata needs to be updated too. (Ex. </a:t>
            </a:r>
            <a:r>
              <a:rPr lang="en-US" altLang="ko-KR" dirty="0" err="1"/>
              <a:t>inode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95234"/>
              </p:ext>
            </p:extLst>
          </p:nvPr>
        </p:nvGraphicFramePr>
        <p:xfrm>
          <a:off x="1187624" y="2492896"/>
          <a:ext cx="6696744" cy="9078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0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84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01938" y="3368025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65388"/>
              </p:ext>
            </p:extLst>
          </p:nvPr>
        </p:nvGraphicFramePr>
        <p:xfrm>
          <a:off x="1187624" y="4687029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701938" y="567228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55776" y="4687029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2922987" y="4293096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912601" y="4293096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07704" y="4293096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Sequentially,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Effeciently</a:t>
            </a:r>
            <a:r>
              <a:rPr lang="en-US" altLang="zh-CN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Writing to the disk sequentially is not enough to guarantee the efficient writes.</a:t>
            </a:r>
          </a:p>
          <a:p>
            <a:pPr lvl="1"/>
            <a:r>
              <a:rPr lang="en-US" altLang="ko-KR" sz="1600" dirty="0"/>
              <a:t>Disk may rotate between the writes. </a:t>
            </a:r>
            <a:r>
              <a:rPr lang="en-US" altLang="ko-KR" sz="1600" dirty="0">
                <a:sym typeface="Wingdings" pitchFamily="2" charset="2"/>
              </a:rPr>
              <a:t> loose a single revolution between the writes.</a:t>
            </a:r>
            <a:endParaRPr lang="en-US" altLang="ko-KR" sz="1600" dirty="0"/>
          </a:p>
          <a:p>
            <a:r>
              <a:rPr lang="en-US" altLang="ko-KR" sz="1800" dirty="0"/>
              <a:t>Write buffering. </a:t>
            </a:r>
          </a:p>
          <a:p>
            <a:pPr lvl="1"/>
            <a:r>
              <a:rPr lang="en-US" altLang="ko-KR" sz="1600" dirty="0"/>
              <a:t>Segment: a set of sequential writes that are written to the disk with a single unit.</a:t>
            </a:r>
          </a:p>
          <a:p>
            <a:pPr lvl="1"/>
            <a:r>
              <a:rPr lang="en-US" altLang="ko-KR" sz="1600" dirty="0"/>
              <a:t>Keep track of updates in </a:t>
            </a:r>
            <a:r>
              <a:rPr lang="en-US" altLang="ko-KR" sz="1600" b="1" dirty="0"/>
              <a:t>memory</a:t>
            </a:r>
            <a:r>
              <a:rPr lang="en-US" altLang="ko-KR" sz="1600" dirty="0"/>
              <a:t> </a:t>
            </a:r>
            <a:r>
              <a:rPr lang="en-US" altLang="ko-KR" sz="1600" b="1" dirty="0"/>
              <a:t>buffer</a:t>
            </a:r>
            <a:r>
              <a:rPr lang="en-US" altLang="ko-KR" sz="1600" dirty="0"/>
              <a:t>. ( a few Mbyte)</a:t>
            </a:r>
          </a:p>
          <a:p>
            <a:pPr lvl="1"/>
            <a:r>
              <a:rPr lang="en-US" altLang="ko-KR" sz="1600" dirty="0"/>
              <a:t>Write them to disk all at once, when it has sufficient number of updates.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92716"/>
              </p:ext>
            </p:extLst>
          </p:nvPr>
        </p:nvGraphicFramePr>
        <p:xfrm>
          <a:off x="1181895" y="4800267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j,0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j,1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j,2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j,3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k,0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696209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38479" y="4800267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A5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039611" y="4582903"/>
            <a:ext cx="0" cy="2173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906872" y="4584243"/>
            <a:ext cx="3132739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01975" y="4582903"/>
            <a:ext cx="1" cy="217364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880591" y="4798927"/>
            <a:ext cx="7922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[0]:A1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17993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10081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91595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29241" y="5785519"/>
            <a:ext cx="82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[j]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475771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A5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75968" y="5785519"/>
            <a:ext cx="845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[k]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6683181" y="4368219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672795" y="4368219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67898" y="4368219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337372" y="4296211"/>
            <a:ext cx="1908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540311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40311" y="4440227"/>
            <a:ext cx="0" cy="35870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342136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342135" y="4296211"/>
            <a:ext cx="1" cy="502716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134224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34223" y="4152195"/>
            <a:ext cx="1" cy="646732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5145860" y="4440227"/>
            <a:ext cx="0" cy="3613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247346" y="4296211"/>
            <a:ext cx="0" cy="50539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358359" y="4153931"/>
            <a:ext cx="0" cy="64767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4134223" y="4152195"/>
            <a:ext cx="1224136" cy="17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1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ko-KR" sz="1800" dirty="0"/>
                  <a:t>Time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D</a:t>
                </a:r>
                <a:r>
                  <a:rPr lang="pt-BR" altLang="ko-KR" sz="1800" dirty="0"/>
                  <a:t> </a:t>
                </a:r>
                <a:r>
                  <a:rPr lang="en-US" altLang="zh-CN" sz="1800" dirty="0"/>
                  <a:t>MB</a:t>
                </a:r>
                <a:endParaRPr lang="pt-BR" altLang="ko-KR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𝑤𝑟𝑖𝑡𝑒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pt-B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𝑝𝑒𝑎𝑘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sz="1800" dirty="0"/>
                          <m:t> </m:t>
                        </m:r>
                      </m:den>
                    </m:f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pt-BR" altLang="ko-KR" sz="1800" dirty="0" err="1"/>
                  <a:t>Effective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bandwidth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𝑒𝑓𝑓𝑒𝑐𝑖𝑡𝑣𝑒</m:t>
                          </m:r>
                        </m:sub>
                      </m:sSub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𝑤𝑟𝑖𝑡𝑒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800" dirty="0"/>
                            <m:t> </m:t>
                          </m:r>
                        </m:den>
                      </m:f>
                      <m:r>
                        <a:rPr lang="en-US" altLang="ko-KR" sz="1800" b="0" i="0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𝑝𝑜𝑠𝑖𝑡𝑖𝑜𝑛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+ </m:t>
                              </m:r>
                            </m:sub>
                          </m:sSub>
                          <m:f>
                            <m:f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800" dirty="0"/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1800" dirty="0"/>
              </a:p>
              <a:p>
                <a:r>
                  <a:rPr lang="pt-BR" altLang="ko-KR" sz="1800" dirty="0" err="1"/>
                  <a:t>We’d</a:t>
                </a:r>
                <a:r>
                  <a:rPr lang="pt-BR" altLang="ko-KR" sz="1800" dirty="0"/>
                  <a:t> like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make </a:t>
                </a:r>
                <a:r>
                  <a:rPr lang="pt-BR" altLang="ko-KR" sz="1800" dirty="0" err="1"/>
                  <a:t>the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effective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bandwidth close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peak</a:t>
                </a:r>
                <a:r>
                  <a:rPr lang="pt-BR" altLang="ko-KR" sz="1800" dirty="0"/>
                  <a:t> bandwidth </a:t>
                </a:r>
                <a:r>
                  <a:rPr lang="pt-BR" altLang="ko-KR" sz="1800" dirty="0" err="1"/>
                  <a:t>with</a:t>
                </a:r>
                <a:r>
                  <a:rPr lang="pt-BR" altLang="ko-KR" sz="1800" dirty="0"/>
                  <a:t> some </a:t>
                </a:r>
                <a:r>
                  <a:rPr lang="pt-BR" altLang="ko-KR" sz="1800" dirty="0" err="1"/>
                  <a:t>fraction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F</a:t>
                </a:r>
                <a:r>
                  <a:rPr lang="pt-BR" altLang="ko-KR" sz="1800" dirty="0"/>
                  <a:t> (0&lt;</a:t>
                </a:r>
                <a:r>
                  <a:rPr lang="pt-BR" altLang="ko-KR" sz="1800" dirty="0" err="1"/>
                  <a:t>F</a:t>
                </a:r>
                <a:r>
                  <a:rPr lang="pt-BR" altLang="ko-KR" sz="1800" dirty="0"/>
                  <a:t>&lt;1)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latin typeface="Cambria Math"/>
                            </a:rPr>
                            <m:t>𝑒𝑓𝑓𝑒𝑐𝑖𝑡𝑣𝑒</m:t>
                          </m:r>
                        </m:sub>
                      </m:sSub>
                      <m:r>
                        <a:rPr lang="en-US" altLang="ko-KR" sz="1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/>
                                </a:rPr>
                                <m:t>𝑝𝑜𝑠𝑖𝑡𝑖𝑜𝑛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+ </m:t>
                              </m:r>
                            </m:sub>
                          </m:sSub>
                          <m:f>
                            <m:f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800" dirty="0"/>
                                <m:t> </m:t>
                              </m:r>
                            </m:den>
                          </m:f>
                        </m:den>
                      </m:f>
                      <m:r>
                        <a:rPr lang="en-US" altLang="ko-KR" sz="1800" b="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 b="0" i="0" dirty="0" smtClean="0">
                          <a:latin typeface="Cambria Math"/>
                        </a:rPr>
                        <m:t>F</m:t>
                      </m:r>
                      <m:r>
                        <a:rPr lang="en-US" altLang="ko-KR" sz="18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800" b="0" i="0" dirty="0" smtClean="0">
                          <a:latin typeface="Cambria Math"/>
                        </a:rPr>
                        <m:t>x</m:t>
                      </m:r>
                      <m:r>
                        <a:rPr lang="en-US" altLang="ko-KR" sz="1800" b="0" i="0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latin typeface="Cambria Math"/>
                            </a:rPr>
                            <m:t>𝑝𝑒𝑎𝑘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6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ko-KR" sz="1800" dirty="0" err="1"/>
                  <a:t>Then</a:t>
                </a:r>
                <a:r>
                  <a:rPr lang="pt-BR" altLang="ko-KR" sz="1800" dirty="0"/>
                  <a:t>, </a:t>
                </a:r>
                <a:r>
                  <a:rPr lang="pt-BR" altLang="ko-KR" sz="1800" dirty="0" err="1"/>
                  <a:t>D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can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be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computed</a:t>
                </a:r>
                <a:r>
                  <a:rPr lang="pt-BR" altLang="ko-KR" sz="1800" dirty="0"/>
                  <a:t>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D</m:t>
                      </m:r>
                      <m:r>
                        <a:rPr lang="en-US" altLang="ko-KR" sz="1600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F</m:t>
                      </m:r>
                      <m:r>
                        <a:rPr lang="en-US" altLang="ko-KR" sz="16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/>
                        </a:rPr>
                        <m:t>x</m:t>
                      </m:r>
                      <m:sSub>
                        <m:sSub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𝑝𝑒𝑎𝑘</m:t>
                          </m:r>
                        </m:sub>
                      </m:sSub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/>
                        </a:rPr>
                        <m:t>x</m:t>
                      </m:r>
                      <m:sSub>
                        <m:sSub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𝑝𝑜𝑠𝑖𝑡𝑖𝑜𝑛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600" dirty="0"/>
                            <m:t> </m:t>
                          </m:r>
                        </m:den>
                      </m:f>
                      <m:r>
                        <a:rPr lang="en-US" altLang="ko-KR" sz="16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6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D</m:t>
                      </m:r>
                      <m:r>
                        <a:rPr lang="en-US" altLang="ko-KR" sz="1600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600" dirty="0">
                              <a:latin typeface="Cambria Math"/>
                            </a:rPr>
                            <m:t>F</m:t>
                          </m:r>
                          <m:r>
                            <a:rPr lang="en-US" altLang="ko-KR" sz="1600" b="0" i="0" dirty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US" altLang="ko-KR" sz="16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altLang="ko-KR" sz="160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𝑝𝑜𝑠𝑖𝑡𝑖𝑜𝑛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ko-KR" sz="1600" b="0" i="0" dirty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US" altLang="ko-KR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r>
                            <a:rPr lang="en-US" altLang="ko-KR" sz="1600" b="0" i="0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600" dirty="0"/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sz="160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/>
                      </a:rPr>
                      <m:t>D</m:t>
                    </m:r>
                    <m:r>
                      <a:rPr lang="en-US" altLang="ko-KR" sz="160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𝐹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x</m:t>
                    </m:r>
                    <m:sSub>
                      <m:sSub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 </m:t>
                        </m:r>
                        <m:r>
                          <a:rPr lang="en-US" altLang="ko-K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a:rPr lang="en-US" altLang="ko-KR" sz="16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x</m:t>
                    </m:r>
                    <m:r>
                      <a:rPr lang="en-US" altLang="ko-KR" sz="16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 </m:t>
                        </m:r>
                        <m:r>
                          <a:rPr lang="en-US" altLang="ko-KR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 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800" dirty="0"/>
                  <a:t>Example: Positioning time 10ms, peak transfer rate 100MByte/sec, we like to achieve 90% of the peak rate</a:t>
                </a:r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 algn="ctr">
                  <a:buNone/>
                </a:pPr>
                <a:r>
                  <a:rPr lang="en-US" altLang="ko-KR" sz="1600" dirty="0"/>
                  <a:t>D = 0.9*0.1*100 Mbyte/sec * 0.01 secs = 9 Mbyte</a:t>
                </a:r>
              </a:p>
              <a:p>
                <a:pPr marL="0" indent="0" algn="ctr">
                  <a:buNone/>
                </a:pPr>
                <a:endParaRPr lang="en-US" altLang="ko-KR" sz="1600" dirty="0"/>
              </a:p>
              <a:p>
                <a:pPr lvl="1"/>
                <a:r>
                  <a:rPr lang="en-US" altLang="ko-KR" sz="1600" dirty="0"/>
                  <a:t>What is D if F = 0.95?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ko-KR" altLang="en-US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0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Directories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Garbage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Collection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Crash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Recovery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#2: How to Find </a:t>
            </a:r>
            <a:r>
              <a:rPr lang="en-US" altLang="ko-KR" dirty="0" err="1"/>
              <a:t>Inodes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position of the </a:t>
            </a:r>
            <a:r>
              <a:rPr lang="en-US" altLang="ko-KR" dirty="0" err="1"/>
              <a:t>inodes</a:t>
            </a:r>
            <a:r>
              <a:rPr lang="en-US" altLang="ko-KR" dirty="0"/>
              <a:t> keep </a:t>
            </a:r>
            <a:r>
              <a:rPr lang="en-US" altLang="ko-KR" dirty="0">
                <a:solidFill>
                  <a:srgbClr val="FF0000"/>
                </a:solidFill>
              </a:rPr>
              <a:t>changing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lang="en-US" altLang="ko-KR" dirty="0"/>
              <a:t>A data structure that contains the location of the most recent </a:t>
            </a:r>
            <a:r>
              <a:rPr lang="en-US" altLang="ko-KR" dirty="0" err="1"/>
              <a:t>inode</a:t>
            </a:r>
            <a:r>
              <a:rPr lang="en-US" altLang="ko-KR" dirty="0"/>
              <a:t> for a given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Places the chunk of updated </a:t>
            </a:r>
            <a:r>
              <a:rPr lang="en-US" altLang="ko-KR" dirty="0" err="1"/>
              <a:t>inode</a:t>
            </a:r>
            <a:r>
              <a:rPr lang="en-US" altLang="ko-KR" dirty="0"/>
              <a:t> map right next to the updated </a:t>
            </a:r>
            <a:r>
              <a:rPr lang="en-US" altLang="ko-KR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why?</a:t>
            </a:r>
            <a:r>
              <a:rPr lang="en-US" altLang="zh-CN" dirty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Where to find the </a:t>
            </a:r>
            <a:r>
              <a:rPr lang="en-US" altLang="ko-KR" dirty="0" err="1"/>
              <a:t>inode</a:t>
            </a:r>
            <a:r>
              <a:rPr lang="en-US" altLang="ko-KR" dirty="0"/>
              <a:t> map?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06537"/>
              </p:ext>
            </p:extLst>
          </p:nvPr>
        </p:nvGraphicFramePr>
        <p:xfrm>
          <a:off x="1043608" y="4656251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57922" y="5641503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768586" y="4440227"/>
            <a:ext cx="85919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63688" y="4438887"/>
            <a:ext cx="1" cy="217364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79706" y="5641503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402024" y="4296211"/>
            <a:ext cx="129967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02024" y="4296211"/>
            <a:ext cx="0" cy="35870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627784" y="4440227"/>
            <a:ext cx="0" cy="2146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701702" y="4296211"/>
            <a:ext cx="0" cy="3613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411643" y="4652649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54865" y="4652649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</p:spTree>
    <p:extLst>
      <p:ext uri="{BB962C8B-B14F-4D97-AF65-F5344CB8AC3E}">
        <p14:creationId xmlns:p14="http://schemas.microsoft.com/office/powerpoint/2010/main" val="3949573058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111056</TotalTime>
  <Words>1833</Words>
  <Application>Microsoft Macintosh PowerPoint</Application>
  <PresentationFormat>On-screen Show (4:3)</PresentationFormat>
  <Paragraphs>365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Adobe 고딕 Std B</vt:lpstr>
      <vt:lpstr>굴림</vt:lpstr>
      <vt:lpstr>HY견고딕</vt:lpstr>
      <vt:lpstr>맑은 고딕</vt:lpstr>
      <vt:lpstr>맑은 고딕</vt:lpstr>
      <vt:lpstr>Arial</vt:lpstr>
      <vt:lpstr>Cambria Math</vt:lpstr>
      <vt:lpstr>Comic Sans MS</vt:lpstr>
      <vt:lpstr>Courier New</vt:lpstr>
      <vt:lpstr>Wingdings</vt:lpstr>
      <vt:lpstr>2_양식_공청회_발표자료-총괄-양식</vt:lpstr>
      <vt:lpstr>Operating Systems </vt:lpstr>
      <vt:lpstr>Outline</vt:lpstr>
      <vt:lpstr>Overview</vt:lpstr>
      <vt:lpstr>Writing to Disk Sequentially</vt:lpstr>
      <vt:lpstr>Writing Sequentially, and Effeciently!</vt:lpstr>
      <vt:lpstr>Issue #1: How Much to Buffer</vt:lpstr>
      <vt:lpstr>Issue #1: How Much to Buffer</vt:lpstr>
      <vt:lpstr>Outline</vt:lpstr>
      <vt:lpstr>Issue #2: How to Find Inodes?</vt:lpstr>
      <vt:lpstr>Issue #2: How to Find Inodes?</vt:lpstr>
      <vt:lpstr>Reading a file from the disk</vt:lpstr>
      <vt:lpstr>Outline</vt:lpstr>
      <vt:lpstr>Issue #3: What About Directories?</vt:lpstr>
      <vt:lpstr>Issue #3: What About Directories?</vt:lpstr>
      <vt:lpstr>Outline</vt:lpstr>
      <vt:lpstr>Issue #4: Garbage Collection</vt:lpstr>
      <vt:lpstr>Issue #4: Garbage Collection</vt:lpstr>
      <vt:lpstr>Issue #4: Garbage Collection</vt:lpstr>
      <vt:lpstr>Mechanism: Segment Summary Block</vt:lpstr>
      <vt:lpstr>Policy of Garbage Collection</vt:lpstr>
      <vt:lpstr>Outline</vt:lpstr>
      <vt:lpstr>Crash recovery</vt:lpstr>
      <vt:lpstr>Crash recovery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4264</cp:revision>
  <cp:lastPrinted>2019-09-09T02:10:38Z</cp:lastPrinted>
  <dcterms:created xsi:type="dcterms:W3CDTF">2011-05-01T06:09:10Z</dcterms:created>
  <dcterms:modified xsi:type="dcterms:W3CDTF">2023-04-12T02:24:13Z</dcterms:modified>
  <cp:category/>
</cp:coreProperties>
</file>