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  <p:sldMasterId id="2147483679" r:id="rId2"/>
    <p:sldMasterId id="2147483684" r:id="rId3"/>
    <p:sldMasterId id="2147483688" r:id="rId4"/>
    <p:sldMasterId id="2147483693" r:id="rId5"/>
  </p:sldMasterIdLst>
  <p:notesMasterIdLst>
    <p:notesMasterId r:id="rId39"/>
  </p:notesMasterIdLst>
  <p:handoutMasterIdLst>
    <p:handoutMasterId r:id="rId40"/>
  </p:handoutMasterIdLst>
  <p:sldIdLst>
    <p:sldId id="2990" r:id="rId6"/>
    <p:sldId id="3030" r:id="rId7"/>
    <p:sldId id="3017" r:id="rId8"/>
    <p:sldId id="2985" r:id="rId9"/>
    <p:sldId id="3020" r:id="rId10"/>
    <p:sldId id="2986" r:id="rId11"/>
    <p:sldId id="3019" r:id="rId12"/>
    <p:sldId id="2991" r:id="rId13"/>
    <p:sldId id="2992" r:id="rId14"/>
    <p:sldId id="3031" r:id="rId15"/>
    <p:sldId id="2993" r:id="rId16"/>
    <p:sldId id="3021" r:id="rId17"/>
    <p:sldId id="2995" r:id="rId18"/>
    <p:sldId id="2996" r:id="rId19"/>
    <p:sldId id="2997" r:id="rId20"/>
    <p:sldId id="2999" r:id="rId21"/>
    <p:sldId id="3022" r:id="rId22"/>
    <p:sldId id="3000" r:id="rId23"/>
    <p:sldId id="3023" r:id="rId24"/>
    <p:sldId id="3002" r:id="rId25"/>
    <p:sldId id="3003" r:id="rId26"/>
    <p:sldId id="3004" r:id="rId27"/>
    <p:sldId id="3006" r:id="rId28"/>
    <p:sldId id="3007" r:id="rId29"/>
    <p:sldId id="3008" r:id="rId30"/>
    <p:sldId id="3009" r:id="rId31"/>
    <p:sldId id="3028" r:id="rId32"/>
    <p:sldId id="3010" r:id="rId33"/>
    <p:sldId id="3029" r:id="rId34"/>
    <p:sldId id="3024" r:id="rId35"/>
    <p:sldId id="3012" r:id="rId36"/>
    <p:sldId id="3014" r:id="rId37"/>
    <p:sldId id="3018" r:id="rId3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5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1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496" y="184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2EA66-9D09-BD03-3CEA-D554320B26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DB107-3A6C-DE50-BA8F-1D4A65BED0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1C0ED-E7DE-394C-8AFF-50634661D3F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81C56-177A-1A20-C548-3434F07138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42526-63AB-404E-7E46-37697D2064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7CB9A-FBAF-1744-9828-C201BE6F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4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8771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8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EEAC1E-F936-4835-BE4A-3D64491BD3ED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671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979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9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DF6A2-DBD6-4862-B207-A5B667985328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05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1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A48D2-F163-4928-A2A5-986ACE5F710B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31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92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A06AD-1A10-41BA-B6DC-627BCFAA23FC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22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4067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4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6EF19-E555-4579-8FD1-B5F1BFEBE801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00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B0265-9984-41CA-8A15-00D8D908DC76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247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23C40-060A-4CFB-9661-3C5A8AE1CE40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372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10ACF-011A-4530-8E90-064AD3831051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66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oslab.kaist.ac.kr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oslab.kaist.ac.kr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79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6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  <p:grpSp>
        <p:nvGrpSpPr>
          <p:cNvPr id="3" name="그룹 35">
            <a:extLst>
              <a:ext uri="{FF2B5EF4-FFF2-40B4-BE49-F238E27FC236}">
                <a16:creationId xmlns:a16="http://schemas.microsoft.com/office/drawing/2014/main" id="{E18DF395-72FE-B99B-CF45-3F4704CF0FBE}"/>
              </a:ext>
            </a:extLst>
          </p:cNvPr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4" name="직선 연결선 30">
              <a:extLst>
                <a:ext uri="{FF2B5EF4-FFF2-40B4-BE49-F238E27FC236}">
                  <a16:creationId xmlns:a16="http://schemas.microsoft.com/office/drawing/2014/main" id="{02D3B3CD-74D0-4C72-9376-E7022E4A46BA}"/>
                </a:ext>
              </a:extLst>
            </p:cNvPr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31">
              <a:extLst>
                <a:ext uri="{FF2B5EF4-FFF2-40B4-BE49-F238E27FC236}">
                  <a16:creationId xmlns:a16="http://schemas.microsoft.com/office/drawing/2014/main" id="{2420C533-A1C5-F41A-4A45-72E97686DAAC}"/>
                </a:ext>
              </a:extLst>
            </p:cNvPr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9FAD7-EAAD-A50A-D841-7893673CCB1E}"/>
              </a:ext>
            </a:extLst>
          </p:cNvPr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3DAF34C0-42F3-73AF-54E5-9164D66D4B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1491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675BBF7B-BCC8-9F36-CF23-55C3A1FE0B69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26FB2F90-53A7-04D6-AE15-B7B168C326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40143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B89709FF-390D-5369-4FDB-EE6EB0F164F6}"/>
              </a:ext>
            </a:extLst>
          </p:cNvPr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B2C9F712-D447-D03F-CAB4-65377646939B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D94C9CAC-AF88-7A5A-60CD-C58BD11B23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88676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4128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40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6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9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6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  <p:grpSp>
        <p:nvGrpSpPr>
          <p:cNvPr id="3" name="그룹 35">
            <a:extLst>
              <a:ext uri="{FF2B5EF4-FFF2-40B4-BE49-F238E27FC236}">
                <a16:creationId xmlns:a16="http://schemas.microsoft.com/office/drawing/2014/main" id="{1C05462A-3020-39A7-8B92-B20B0FB619CB}"/>
              </a:ext>
            </a:extLst>
          </p:cNvPr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4" name="직선 연결선 30">
              <a:extLst>
                <a:ext uri="{FF2B5EF4-FFF2-40B4-BE49-F238E27FC236}">
                  <a16:creationId xmlns:a16="http://schemas.microsoft.com/office/drawing/2014/main" id="{7D2172C2-16C3-179B-FC45-0685521093CE}"/>
                </a:ext>
              </a:extLst>
            </p:cNvPr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31">
              <a:extLst>
                <a:ext uri="{FF2B5EF4-FFF2-40B4-BE49-F238E27FC236}">
                  <a16:creationId xmlns:a16="http://schemas.microsoft.com/office/drawing/2014/main" id="{0175833D-FC9F-1C97-AD69-8B40593B4E5E}"/>
                </a:ext>
              </a:extLst>
            </p:cNvPr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F15F00B-4D43-CFA1-413B-D02AC44CC334}"/>
              </a:ext>
            </a:extLst>
          </p:cNvPr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5138ECDE-93FC-A1C8-7228-F92F3BE868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963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C0540FF3-02A0-7CD2-E152-0C08764147E7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D314959B-EBA1-9022-94ED-618F26E428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0610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4E59F74D-0D1E-5E1A-00A0-194B3436A58F}"/>
              </a:ext>
            </a:extLst>
          </p:cNvPr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14EE02FF-CEF7-B879-A997-FEDDF80EBBBD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5256C9D6-B157-B57A-C548-D21B388E0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7725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04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2">
            <a:hlinkClick r:id="rId2"/>
            <a:extLst>
              <a:ext uri="{FF2B5EF4-FFF2-40B4-BE49-F238E27FC236}">
                <a16:creationId xmlns:a16="http://schemas.microsoft.com/office/drawing/2014/main" id="{02C5B705-6683-0E42-9CAB-8553C64C4F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oslab.kaist.ac.kr/" TargetMode="External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slab.kaist.ac.kr/" TargetMode="Externa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1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DB29758C-8B8F-B57E-7121-91A253F53108}"/>
              </a:ext>
            </a:extLst>
          </p:cNvPr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4AA95670-0316-BF8B-15B0-2A09053A10A6}"/>
              </a:ext>
            </a:extLst>
          </p:cNvPr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7" name="Picture 2">
            <a:hlinkClick r:id="rId8"/>
            <a:extLst>
              <a:ext uri="{FF2B5EF4-FFF2-40B4-BE49-F238E27FC236}">
                <a16:creationId xmlns:a16="http://schemas.microsoft.com/office/drawing/2014/main" id="{35B52F8E-1D94-3D28-C3BA-C6FE22CD3A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42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1" r:id="rId5"/>
    <p:sldLayoutId id="2147483673" r:id="rId6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E46E980D-BA0F-B8A1-B67B-C5A10B9A1BED}"/>
              </a:ext>
            </a:extLst>
          </p:cNvPr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F962B5EF-782A-4997-D474-4228D6D7C53A}"/>
              </a:ext>
            </a:extLst>
          </p:cNvPr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7" name="Picture 2">
            <a:hlinkClick r:id="rId6"/>
            <a:extLst>
              <a:ext uri="{FF2B5EF4-FFF2-40B4-BE49-F238E27FC236}">
                <a16:creationId xmlns:a16="http://schemas.microsoft.com/office/drawing/2014/main" id="{073C54A0-8D8E-0F1A-2487-8FF227F93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36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16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 Systems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IV: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Solid-State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Drive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8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2AAE-A6BB-C6BF-0E2C-A05DE430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0118-F67D-7B08-06E6-EC36EB55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There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two</a:t>
            </a:r>
            <a:r>
              <a:rPr lang="zh-CN" altLang="en-US" sz="1800" dirty="0"/>
              <a:t> </a:t>
            </a:r>
            <a:r>
              <a:rPr lang="en-US" altLang="zh-CN" sz="1800" dirty="0"/>
              <a:t>typical</a:t>
            </a:r>
            <a:r>
              <a:rPr lang="zh-CN" altLang="en-US" sz="1800" dirty="0"/>
              <a:t> </a:t>
            </a:r>
            <a:r>
              <a:rPr lang="en-US" altLang="zh-CN" sz="1800" dirty="0"/>
              <a:t>ways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address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inherent</a:t>
            </a:r>
            <a:r>
              <a:rPr lang="zh-CN" altLang="en-US" sz="1800" dirty="0"/>
              <a:t> </a:t>
            </a:r>
            <a:r>
              <a:rPr lang="en-US" altLang="zh-CN" sz="1800" dirty="0"/>
              <a:t>challenges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flash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</a:p>
          <a:p>
            <a:pPr lvl="1"/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flash</a:t>
            </a:r>
            <a:r>
              <a:rPr lang="zh-CN" altLang="en-US" b="1" dirty="0"/>
              <a:t> </a:t>
            </a:r>
            <a:r>
              <a:rPr lang="en-US" altLang="zh-CN" b="1" dirty="0"/>
              <a:t>translation</a:t>
            </a:r>
            <a:r>
              <a:rPr lang="zh-CN" altLang="en-US" b="1" dirty="0"/>
              <a:t> </a:t>
            </a:r>
            <a:r>
              <a:rPr lang="en-US" altLang="zh-CN" b="1" dirty="0"/>
              <a:t>layer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device</a:t>
            </a:r>
          </a:p>
          <a:p>
            <a:pPr lvl="1"/>
            <a:r>
              <a:rPr lang="en-US" altLang="zh-CN" dirty="0"/>
              <a:t>Designing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flash-aware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  <a:r>
              <a:rPr lang="zh-CN" altLang="en-US" b="1" dirty="0"/>
              <a:t> </a:t>
            </a:r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host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6A6DE-B2BD-C5AD-CA43-33D39E23D4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3FEF-ADF6-4561-48CC-5DBC5CED4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4814053-7B2D-03D3-0B9D-C7A6E0667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"/>
          <a:stretch/>
        </p:blipFill>
        <p:spPr>
          <a:xfrm>
            <a:off x="971600" y="2852936"/>
            <a:ext cx="7200800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0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Translation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36712"/>
            <a:ext cx="8786812" cy="5409836"/>
          </a:xfrm>
        </p:spPr>
        <p:txBody>
          <a:bodyPr/>
          <a:lstStyle/>
          <a:p>
            <a:r>
              <a:rPr lang="en-US" altLang="zh-CN" sz="1800" dirty="0">
                <a:cs typeface="Courier New" panose="02070309020205020404" pitchFamily="49" charset="0"/>
              </a:rPr>
              <a:t>S</a:t>
            </a:r>
            <a:r>
              <a:rPr lang="en-US" altLang="ko-KR" sz="1800" dirty="0">
                <a:cs typeface="Courier New" panose="02070309020205020404" pitchFamily="49" charset="0"/>
              </a:rPr>
              <a:t>oftware that make</a:t>
            </a:r>
            <a:r>
              <a:rPr lang="en-US" altLang="zh-CN" sz="1800" dirty="0">
                <a:cs typeface="Courier New" panose="02070309020205020404" pitchFamily="49" charset="0"/>
              </a:rPr>
              <a:t>s</a:t>
            </a:r>
            <a:r>
              <a:rPr lang="en-US" altLang="ko-KR" sz="1800" dirty="0">
                <a:cs typeface="Courier New" panose="02070309020205020404" pitchFamily="49" charset="0"/>
              </a:rPr>
              <a:t> the SSD look</a:t>
            </a:r>
            <a:r>
              <a:rPr lang="zh-CN" altLang="en-US" sz="1800" dirty="0"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cs typeface="Courier New" panose="02070309020205020404" pitchFamily="49" charset="0"/>
              </a:rPr>
              <a:t>like</a:t>
            </a:r>
            <a:r>
              <a:rPr lang="en-US" altLang="ko-KR" sz="1800" dirty="0">
                <a:cs typeface="Courier New" panose="02070309020205020404" pitchFamily="49" charset="0"/>
              </a:rPr>
              <a:t> HDD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Address translation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Program pages within an erased block in order (from low page to high page)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Wear leveling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FTL should try to spread writes across the blocks of the flash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Ensuring that all of the blocks of the device wear out at roughly the same time.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Garbage collection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Disk and Flash SSD</a:t>
            </a:r>
            <a:endParaRPr lang="ko-KR" altLang="en-US" dirty="0"/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1"/>
          </p:nvPr>
        </p:nvSpPr>
        <p:spPr>
          <a:xfrm>
            <a:off x="7054850" y="6337300"/>
            <a:ext cx="1981200" cy="476250"/>
          </a:xfrm>
          <a:prstGeom prst="rect">
            <a:avLst/>
          </a:prstGeom>
        </p:spPr>
        <p:txBody>
          <a:bodyPr/>
          <a:lstStyle/>
          <a:p>
            <a:fld id="{BB0E6C08-344E-4025-83FB-FC65F265D156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285852" y="1196975"/>
            <a:ext cx="2438400" cy="4800600"/>
          </a:xfrm>
          <a:prstGeom prst="rect">
            <a:avLst/>
          </a:prstGeom>
          <a:solidFill>
            <a:srgbClr val="FFFF99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643438" y="1196975"/>
            <a:ext cx="2438400" cy="4800600"/>
          </a:xfrm>
          <a:prstGeom prst="rect">
            <a:avLst/>
          </a:prstGeom>
          <a:solidFill>
            <a:srgbClr val="FFFF99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948238" y="3787775"/>
            <a:ext cx="18288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630" name="Picture 6" descr="Samsung-NAN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0638" y="4602163"/>
            <a:ext cx="152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557838" y="41687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2800">
                <a:ea typeface="굴림" pitchFamily="50" charset="-127"/>
              </a:rPr>
              <a:t>+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100638" y="3940175"/>
            <a:ext cx="15240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Device Driver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52530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1768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58626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7864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64722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63960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0244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56340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2436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Erase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100638" y="1501775"/>
            <a:ext cx="1524000" cy="304800"/>
          </a:xfrm>
          <a:prstGeom prst="rect">
            <a:avLst/>
          </a:prstGeom>
          <a:solidFill>
            <a:srgbClr val="99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File System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5253038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6472238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6396038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5176838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795838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015038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176838" y="5159375"/>
            <a:ext cx="1382713" cy="228600"/>
            <a:chOff x="1200" y="3172"/>
            <a:chExt cx="871" cy="144"/>
          </a:xfrm>
        </p:grpSpPr>
        <p:sp>
          <p:nvSpPr>
            <p:cNvPr id="26679" name="Text Box 26"/>
            <p:cNvSpPr txBox="1">
              <a:spLocks noChangeArrowheads="1"/>
            </p:cNvSpPr>
            <p:nvPr/>
          </p:nvSpPr>
          <p:spPr bwMode="auto">
            <a:xfrm>
              <a:off x="1208" y="3182"/>
              <a:ext cx="863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</a:pPr>
              <a:r>
                <a:rPr lang="en-US" altLang="ko-KR" sz="1400" b="1">
                  <a:latin typeface="Comic Sans MS" pitchFamily="66" charset="0"/>
                  <a:ea typeface="굴림" pitchFamily="50" charset="-127"/>
                </a:rPr>
                <a:t>Flash Memory</a:t>
              </a:r>
            </a:p>
          </p:txBody>
        </p:sp>
        <p:sp>
          <p:nvSpPr>
            <p:cNvPr id="26680" name="Text Box 27"/>
            <p:cNvSpPr txBox="1">
              <a:spLocks noChangeArrowheads="1"/>
            </p:cNvSpPr>
            <p:nvPr/>
          </p:nvSpPr>
          <p:spPr bwMode="auto">
            <a:xfrm>
              <a:off x="1200" y="3172"/>
              <a:ext cx="863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</a:pPr>
              <a:r>
                <a:rPr lang="en-US" altLang="ko-KR" sz="1400" b="1">
                  <a:solidFill>
                    <a:schemeClr val="bg1"/>
                  </a:solidFill>
                  <a:latin typeface="Comic Sans MS" pitchFamily="66" charset="0"/>
                  <a:ea typeface="굴림" pitchFamily="50" charset="-127"/>
                </a:rPr>
                <a:t>Flash Memory</a:t>
              </a:r>
            </a:p>
          </p:txBody>
        </p:sp>
      </p:grpSp>
      <p:sp>
        <p:nvSpPr>
          <p:cNvPr id="26650" name="AutoShape 28"/>
          <p:cNvSpPr>
            <a:spLocks noChangeArrowheads="1"/>
          </p:cNvSpPr>
          <p:nvPr/>
        </p:nvSpPr>
        <p:spPr bwMode="auto">
          <a:xfrm>
            <a:off x="4929190" y="2357430"/>
            <a:ext cx="2049462" cy="864394"/>
          </a:xfrm>
          <a:prstGeom prst="irregularSeal1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1400" b="1" dirty="0">
                <a:latin typeface="Comic Sans MS" pitchFamily="66" charset="0"/>
                <a:ea typeface="굴림" pitchFamily="50" charset="-127"/>
              </a:rPr>
              <a:t>Mismatch!</a:t>
            </a:r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1590652" y="3714750"/>
            <a:ext cx="1828800" cy="2031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53" name="Text Box 31"/>
          <p:cNvSpPr txBox="1">
            <a:spLocks noChangeArrowheads="1"/>
          </p:cNvSpPr>
          <p:nvPr/>
        </p:nvSpPr>
        <p:spPr bwMode="auto">
          <a:xfrm>
            <a:off x="2285984" y="4143380"/>
            <a:ext cx="452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2800" dirty="0">
                <a:latin typeface="Comic Sans MS" pitchFamily="66" charset="0"/>
                <a:ea typeface="굴림" pitchFamily="50" charset="-127"/>
              </a:rPr>
              <a:t>+</a:t>
            </a:r>
          </a:p>
        </p:txBody>
      </p:sp>
      <p:sp>
        <p:nvSpPr>
          <p:cNvPr id="26654" name="Text Box 32"/>
          <p:cNvSpPr txBox="1">
            <a:spLocks noChangeArrowheads="1"/>
          </p:cNvSpPr>
          <p:nvPr/>
        </p:nvSpPr>
        <p:spPr bwMode="auto">
          <a:xfrm>
            <a:off x="1743052" y="3940175"/>
            <a:ext cx="15240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Device Driver</a:t>
            </a:r>
          </a:p>
        </p:txBody>
      </p:sp>
      <p:sp>
        <p:nvSpPr>
          <p:cNvPr id="26655" name="Line 33"/>
          <p:cNvSpPr>
            <a:spLocks noChangeShapeType="1"/>
          </p:cNvSpPr>
          <p:nvPr/>
        </p:nvSpPr>
        <p:spPr bwMode="auto">
          <a:xfrm flipV="1">
            <a:off x="1895452" y="34813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56" name="Oval 34"/>
          <p:cNvSpPr>
            <a:spLocks noChangeArrowheads="1"/>
          </p:cNvSpPr>
          <p:nvPr/>
        </p:nvSpPr>
        <p:spPr bwMode="auto">
          <a:xfrm>
            <a:off x="1819252" y="332899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57" name="Line 35"/>
          <p:cNvSpPr>
            <a:spLocks noChangeShapeType="1"/>
          </p:cNvSpPr>
          <p:nvPr/>
        </p:nvSpPr>
        <p:spPr bwMode="auto">
          <a:xfrm flipV="1">
            <a:off x="3114652" y="34813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58" name="Oval 36"/>
          <p:cNvSpPr>
            <a:spLocks noChangeArrowheads="1"/>
          </p:cNvSpPr>
          <p:nvPr/>
        </p:nvSpPr>
        <p:spPr bwMode="auto">
          <a:xfrm>
            <a:off x="3038452" y="332899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2" name="Text Box 42"/>
          <p:cNvSpPr txBox="1">
            <a:spLocks noChangeArrowheads="1"/>
          </p:cNvSpPr>
          <p:nvPr/>
        </p:nvSpPr>
        <p:spPr bwMode="auto">
          <a:xfrm>
            <a:off x="1438252" y="3100390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63" name="Text Box 43"/>
          <p:cNvSpPr txBox="1">
            <a:spLocks noChangeArrowheads="1"/>
          </p:cNvSpPr>
          <p:nvPr/>
        </p:nvSpPr>
        <p:spPr bwMode="auto">
          <a:xfrm>
            <a:off x="2657452" y="3100390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sp>
        <p:nvSpPr>
          <p:cNvPr id="26664" name="Text Box 44"/>
          <p:cNvSpPr txBox="1">
            <a:spLocks noChangeArrowheads="1"/>
          </p:cNvSpPr>
          <p:nvPr/>
        </p:nvSpPr>
        <p:spPr bwMode="auto">
          <a:xfrm>
            <a:off x="1743052" y="1501775"/>
            <a:ext cx="1524000" cy="304800"/>
          </a:xfrm>
          <a:prstGeom prst="rect">
            <a:avLst/>
          </a:prstGeom>
          <a:solidFill>
            <a:srgbClr val="99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File System</a:t>
            </a:r>
          </a:p>
        </p:txBody>
      </p:sp>
      <p:sp>
        <p:nvSpPr>
          <p:cNvPr id="26665" name="Line 45"/>
          <p:cNvSpPr>
            <a:spLocks noChangeShapeType="1"/>
          </p:cNvSpPr>
          <p:nvPr/>
        </p:nvSpPr>
        <p:spPr bwMode="auto">
          <a:xfrm flipV="1">
            <a:off x="1895452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66" name="Line 46"/>
          <p:cNvSpPr>
            <a:spLocks noChangeShapeType="1"/>
          </p:cNvSpPr>
          <p:nvPr/>
        </p:nvSpPr>
        <p:spPr bwMode="auto">
          <a:xfrm flipV="1">
            <a:off x="3114652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67" name="Oval 47"/>
          <p:cNvSpPr>
            <a:spLocks noChangeArrowheads="1"/>
          </p:cNvSpPr>
          <p:nvPr/>
        </p:nvSpPr>
        <p:spPr bwMode="auto">
          <a:xfrm>
            <a:off x="3038452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8" name="Oval 48"/>
          <p:cNvSpPr>
            <a:spLocks noChangeArrowheads="1"/>
          </p:cNvSpPr>
          <p:nvPr/>
        </p:nvSpPr>
        <p:spPr bwMode="auto">
          <a:xfrm>
            <a:off x="1819252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9" name="Text Box 49"/>
          <p:cNvSpPr txBox="1">
            <a:spLocks noChangeArrowheads="1"/>
          </p:cNvSpPr>
          <p:nvPr/>
        </p:nvSpPr>
        <p:spPr bwMode="auto">
          <a:xfrm>
            <a:off x="1438252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70" name="Text Box 50"/>
          <p:cNvSpPr txBox="1">
            <a:spLocks noChangeArrowheads="1"/>
          </p:cNvSpPr>
          <p:nvPr/>
        </p:nvSpPr>
        <p:spPr bwMode="auto">
          <a:xfrm>
            <a:off x="2657452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pic>
        <p:nvPicPr>
          <p:cNvPr id="26673" name="Picture 53" descr="h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500570"/>
            <a:ext cx="857256" cy="124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6073B-112D-584E-7375-E18DA5949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84996" grpId="0" animBg="1"/>
      <p:bldP spid="26631" grpId="0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 animBg="1"/>
      <p:bldP spid="26638" grpId="0" animBg="1"/>
      <p:bldP spid="26639" grpId="0"/>
      <p:bldP spid="26640" grpId="0"/>
      <p:bldP spid="26641" grpId="0"/>
      <p:bldP spid="26642" grpId="0" animBg="1"/>
      <p:bldP spid="26643" grpId="0" animBg="1"/>
      <p:bldP spid="26644" grpId="0" animBg="1"/>
      <p:bldP spid="26645" grpId="0" animBg="1"/>
      <p:bldP spid="26646" grpId="0" animBg="1"/>
      <p:bldP spid="26647" grpId="0"/>
      <p:bldP spid="26648" grpId="0"/>
      <p:bldP spid="266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Translation Layer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2232248"/>
          </a:xfrm>
        </p:spPr>
        <p:txBody>
          <a:bodyPr/>
          <a:lstStyle/>
          <a:p>
            <a:r>
              <a:rPr lang="en-US" altLang="ko-KR" sz="1800" dirty="0"/>
              <a:t>Append the write to the next free spot in the currently-being-written-to block.</a:t>
            </a:r>
            <a:br>
              <a:rPr lang="en-US" altLang="ko-KR" sz="1800" dirty="0"/>
            </a:b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2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EF10F0-4028-4355-A33C-DAA0995EC0C7}"/>
              </a:ext>
            </a:extLst>
          </p:cNvPr>
          <p:cNvGrpSpPr/>
          <p:nvPr/>
        </p:nvGrpSpPr>
        <p:grpSpPr>
          <a:xfrm>
            <a:off x="1763688" y="1556792"/>
            <a:ext cx="5616624" cy="1296144"/>
            <a:chOff x="1944724" y="1988840"/>
            <a:chExt cx="5254551" cy="12729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24DF33-0C89-4921-AEC4-1E6130C24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4724" y="1988840"/>
              <a:ext cx="5254551" cy="1149608"/>
            </a:xfrm>
            <a:prstGeom prst="rect">
              <a:avLst/>
            </a:prstGeom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139377F-3488-4154-B2F8-5E3E1CB4F73B}"/>
                </a:ext>
              </a:extLst>
            </p:cNvPr>
            <p:cNvSpPr/>
            <p:nvPr/>
          </p:nvSpPr>
          <p:spPr>
            <a:xfrm>
              <a:off x="3131840" y="3080656"/>
              <a:ext cx="936104" cy="181146"/>
            </a:xfrm>
            <a:prstGeom prst="rightArrow">
              <a:avLst>
                <a:gd name="adj1" fmla="val 50000"/>
                <a:gd name="adj2" fmla="val 85481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429429"/>
              </p:ext>
            </p:extLst>
          </p:nvPr>
        </p:nvGraphicFramePr>
        <p:xfrm>
          <a:off x="1474158" y="3429000"/>
          <a:ext cx="6470636" cy="280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547787" imgH="4571184" progId="">
                  <p:embed/>
                </p:oleObj>
              </mc:Choice>
              <mc:Fallback>
                <p:oleObj name="Visio" r:id="rId3" imgW="10547787" imgH="45711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158" y="3429000"/>
                        <a:ext cx="6470636" cy="2809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45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Assume that a page size is 4 Kbyte and a block consists of four pages.</a:t>
            </a:r>
          </a:p>
          <a:p>
            <a:r>
              <a:rPr lang="en-US" altLang="ko-KR" sz="1800" dirty="0"/>
              <a:t>Write(page number)</a:t>
            </a:r>
          </a:p>
          <a:p>
            <a:pPr lvl="1"/>
            <a:r>
              <a:rPr lang="en-US" altLang="ko-KR" sz="1600" dirty="0"/>
              <a:t>Write(100) with contents a1</a:t>
            </a:r>
          </a:p>
          <a:p>
            <a:pPr lvl="1"/>
            <a:r>
              <a:rPr lang="en-US" altLang="ko-KR" sz="1600" dirty="0"/>
              <a:t>Write(101) with contents a2</a:t>
            </a:r>
          </a:p>
          <a:p>
            <a:pPr lvl="1"/>
            <a:r>
              <a:rPr lang="en-US" altLang="ko-KR" sz="1600" dirty="0"/>
              <a:t>Write(2000) with contents b1</a:t>
            </a:r>
          </a:p>
          <a:p>
            <a:pPr lvl="1"/>
            <a:r>
              <a:rPr lang="en-US" altLang="ko-KR" sz="1600" dirty="0"/>
              <a:t>Write(2001) with contents b2</a:t>
            </a:r>
          </a:p>
          <a:p>
            <a:endParaRPr lang="en-US" altLang="ko-KR" sz="1800" dirty="0"/>
          </a:p>
          <a:p>
            <a:r>
              <a:rPr lang="en-US" altLang="ko-KR" sz="1800" dirty="0"/>
              <a:t>The initial state of SSD, with all pages marked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INVALID(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C13EC2-DB35-4A9B-A347-D4D6C53F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725144"/>
            <a:ext cx="5040000" cy="10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600" dirty="0"/>
              <a:t>Erase block 0.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atinLnBrk="0" hangingPunct="0"/>
            <a:r>
              <a:rPr lang="en-US" altLang="ko-KR" sz="1600" dirty="0"/>
              <a:t>Program pages in order and update mapping 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logical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block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address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physical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page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address</a:t>
            </a:r>
            <a:r>
              <a:rPr lang="en-US" altLang="zh-CN" sz="1600" dirty="0"/>
              <a:t>)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4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After performing four writes.</a:t>
            </a:r>
          </a:p>
          <a:p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8F925B-E6EF-4E91-AB69-C05340B0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33801"/>
            <a:ext cx="5040000" cy="1035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2153F5-D988-4AA9-8CE6-081C72A6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780928"/>
            <a:ext cx="6243657" cy="148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EAED91-36AA-49E4-9F07-8D915E2C8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858560"/>
            <a:ext cx="6678202" cy="160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764704"/>
            <a:ext cx="8929687" cy="5501258"/>
          </a:xfrm>
        </p:spPr>
        <p:txBody>
          <a:bodyPr/>
          <a:lstStyle/>
          <a:p>
            <a:r>
              <a:rPr lang="en-US" altLang="ko-KR" sz="1600" dirty="0"/>
              <a:t>Update the existing page </a:t>
            </a:r>
            <a:r>
              <a:rPr lang="en-US" altLang="ko-KR" sz="1600" dirty="0">
                <a:sym typeface="Wingdings"/>
              </a:rPr>
              <a:t> </a:t>
            </a:r>
            <a:r>
              <a:rPr lang="en-US" altLang="ko-KR" sz="1600" dirty="0"/>
              <a:t>old version of data becomes obsolete.</a:t>
            </a:r>
          </a:p>
          <a:p>
            <a:r>
              <a:rPr lang="en-US" altLang="ko-KR" sz="1600" dirty="0"/>
              <a:t>Update </a:t>
            </a:r>
            <a:r>
              <a:rPr lang="en-US" altLang="zh-CN" sz="1600" dirty="0"/>
              <a:t>logical</a:t>
            </a:r>
            <a:r>
              <a:rPr lang="zh-CN" altLang="en-US" sz="1600" dirty="0"/>
              <a:t> </a:t>
            </a:r>
            <a:r>
              <a:rPr lang="en-US" altLang="zh-CN" sz="1600" dirty="0"/>
              <a:t>blocks</a:t>
            </a:r>
            <a:r>
              <a:rPr lang="en-US" altLang="ko-KR" sz="1600" dirty="0"/>
              <a:t> 100 and 101 with contents c1 and c2.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The pages 0 and 1 in block 0 is old version data and these are called garbage.</a:t>
            </a:r>
          </a:p>
          <a:p>
            <a:r>
              <a:rPr lang="en-US" altLang="ko-KR" sz="1600" dirty="0"/>
              <a:t>These garbage pages must be reclaimed for new writes to take place.</a:t>
            </a:r>
          </a:p>
          <a:p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8497E7-7AF2-47BB-B5B7-F500C5CB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2" y="1844824"/>
            <a:ext cx="7452320" cy="18170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6E4A-D338-4533-8ADB-3915F62D25CF}"/>
              </a:ext>
            </a:extLst>
          </p:cNvPr>
          <p:cNvSpPr/>
          <p:nvPr/>
        </p:nvSpPr>
        <p:spPr>
          <a:xfrm>
            <a:off x="2369159" y="2748599"/>
            <a:ext cx="892733" cy="8865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5B813-831C-4CD4-B4C8-63812D12C8B3}"/>
              </a:ext>
            </a:extLst>
          </p:cNvPr>
          <p:cNvSpPr txBox="1"/>
          <p:nvPr/>
        </p:nvSpPr>
        <p:spPr>
          <a:xfrm>
            <a:off x="2215097" y="3767507"/>
            <a:ext cx="12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Garbage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60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</a:p>
        </p:txBody>
      </p:sp>
      <p:sp>
        <p:nvSpPr>
          <p:cNvPr id="44036" name="Text Box 59"/>
          <p:cNvSpPr txBox="1">
            <a:spLocks noChangeArrowheads="1"/>
          </p:cNvSpPr>
          <p:nvPr/>
        </p:nvSpPr>
        <p:spPr bwMode="auto">
          <a:xfrm>
            <a:off x="2286000" y="26479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37" name="Text Box 60"/>
          <p:cNvSpPr txBox="1">
            <a:spLocks noChangeArrowheads="1"/>
          </p:cNvSpPr>
          <p:nvPr/>
        </p:nvSpPr>
        <p:spPr bwMode="auto">
          <a:xfrm>
            <a:off x="2286000" y="3486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29</a:t>
            </a:r>
          </a:p>
        </p:txBody>
      </p:sp>
      <p:sp>
        <p:nvSpPr>
          <p:cNvPr id="44038" name="Text Box 61"/>
          <p:cNvSpPr txBox="1">
            <a:spLocks noChangeArrowheads="1"/>
          </p:cNvSpPr>
          <p:nvPr/>
        </p:nvSpPr>
        <p:spPr bwMode="auto">
          <a:xfrm>
            <a:off x="2286000" y="24193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125</a:t>
            </a:r>
          </a:p>
        </p:txBody>
      </p:sp>
      <p:sp>
        <p:nvSpPr>
          <p:cNvPr id="44039" name="Text Box 62"/>
          <p:cNvSpPr txBox="1">
            <a:spLocks noChangeArrowheads="1"/>
          </p:cNvSpPr>
          <p:nvPr/>
        </p:nvSpPr>
        <p:spPr bwMode="auto">
          <a:xfrm>
            <a:off x="990600" y="2647960"/>
            <a:ext cx="762000" cy="1524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40" name="Text Box 63"/>
          <p:cNvSpPr txBox="1">
            <a:spLocks noChangeArrowheads="1"/>
          </p:cNvSpPr>
          <p:nvPr/>
        </p:nvSpPr>
        <p:spPr bwMode="auto">
          <a:xfrm>
            <a:off x="990600" y="24193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Map</a:t>
            </a:r>
          </a:p>
        </p:txBody>
      </p:sp>
      <p:sp>
        <p:nvSpPr>
          <p:cNvPr id="44041" name="Text Box 64"/>
          <p:cNvSpPr txBox="1">
            <a:spLocks noChangeArrowheads="1"/>
          </p:cNvSpPr>
          <p:nvPr/>
        </p:nvSpPr>
        <p:spPr bwMode="auto">
          <a:xfrm>
            <a:off x="990600" y="3333760"/>
            <a:ext cx="762000" cy="1524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(#125, #29)</a:t>
            </a:r>
          </a:p>
        </p:txBody>
      </p:sp>
      <p:sp>
        <p:nvSpPr>
          <p:cNvPr id="44042" name="Line 65"/>
          <p:cNvSpPr>
            <a:spLocks noChangeShapeType="1"/>
          </p:cNvSpPr>
          <p:nvPr/>
        </p:nvSpPr>
        <p:spPr bwMode="auto">
          <a:xfrm>
            <a:off x="685800" y="234316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3" name="Line 66"/>
          <p:cNvSpPr>
            <a:spLocks noChangeShapeType="1"/>
          </p:cNvSpPr>
          <p:nvPr/>
        </p:nvSpPr>
        <p:spPr bwMode="auto">
          <a:xfrm>
            <a:off x="685800" y="34099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4" name="Text Box 67"/>
          <p:cNvSpPr txBox="1">
            <a:spLocks noChangeArrowheads="1"/>
          </p:cNvSpPr>
          <p:nvPr/>
        </p:nvSpPr>
        <p:spPr bwMode="auto">
          <a:xfrm>
            <a:off x="304800" y="21145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Sec #3045</a:t>
            </a:r>
          </a:p>
        </p:txBody>
      </p:sp>
      <p:sp>
        <p:nvSpPr>
          <p:cNvPr id="44045" name="Line 68"/>
          <p:cNvSpPr>
            <a:spLocks noChangeShapeType="1"/>
          </p:cNvSpPr>
          <p:nvPr/>
        </p:nvSpPr>
        <p:spPr bwMode="auto">
          <a:xfrm>
            <a:off x="304800" y="23431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6" name="Line 69"/>
          <p:cNvSpPr>
            <a:spLocks noChangeShapeType="1"/>
          </p:cNvSpPr>
          <p:nvPr/>
        </p:nvSpPr>
        <p:spPr bwMode="auto">
          <a:xfrm>
            <a:off x="1752600" y="34099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7" name="Line 70"/>
          <p:cNvSpPr>
            <a:spLocks noChangeShapeType="1"/>
          </p:cNvSpPr>
          <p:nvPr/>
        </p:nvSpPr>
        <p:spPr bwMode="auto">
          <a:xfrm>
            <a:off x="1981200" y="35623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8" name="Line 71"/>
          <p:cNvSpPr>
            <a:spLocks noChangeShapeType="1"/>
          </p:cNvSpPr>
          <p:nvPr/>
        </p:nvSpPr>
        <p:spPr bwMode="auto">
          <a:xfrm>
            <a:off x="1981200" y="340996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9" name="Text Box 72"/>
          <p:cNvSpPr txBox="1">
            <a:spLocks noChangeArrowheads="1"/>
          </p:cNvSpPr>
          <p:nvPr/>
        </p:nvSpPr>
        <p:spPr bwMode="auto">
          <a:xfrm>
            <a:off x="857223" y="5143512"/>
            <a:ext cx="1697703" cy="42862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600" dirty="0">
                <a:latin typeface="Comic Sans MS" pitchFamily="66" charset="0"/>
                <a:ea typeface="돋움" pitchFamily="50" charset="-127"/>
              </a:rPr>
              <a:t>write</a:t>
            </a:r>
          </a:p>
        </p:txBody>
      </p:sp>
      <p:sp>
        <p:nvSpPr>
          <p:cNvPr id="44051" name="AutoShape 76"/>
          <p:cNvSpPr>
            <a:spLocks noChangeArrowheads="1"/>
          </p:cNvSpPr>
          <p:nvPr/>
        </p:nvSpPr>
        <p:spPr bwMode="auto">
          <a:xfrm>
            <a:off x="3429000" y="2800360"/>
            <a:ext cx="381000" cy="304800"/>
          </a:xfrm>
          <a:prstGeom prst="rightArrow">
            <a:avLst>
              <a:gd name="adj1" fmla="val 38537"/>
              <a:gd name="adj2" fmla="val 71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052" name="Text Box 77"/>
          <p:cNvSpPr txBox="1">
            <a:spLocks noChangeArrowheads="1"/>
          </p:cNvSpPr>
          <p:nvPr/>
        </p:nvSpPr>
        <p:spPr bwMode="auto">
          <a:xfrm>
            <a:off x="4267200" y="20383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53" name="Text Box 78"/>
          <p:cNvSpPr txBox="1">
            <a:spLocks noChangeArrowheads="1"/>
          </p:cNvSpPr>
          <p:nvPr/>
        </p:nvSpPr>
        <p:spPr bwMode="auto">
          <a:xfrm>
            <a:off x="4267200" y="28765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29</a:t>
            </a:r>
          </a:p>
        </p:txBody>
      </p:sp>
      <p:sp>
        <p:nvSpPr>
          <p:cNvPr id="44054" name="Text Box 79"/>
          <p:cNvSpPr txBox="1">
            <a:spLocks noChangeArrowheads="1"/>
          </p:cNvSpPr>
          <p:nvPr/>
        </p:nvSpPr>
        <p:spPr bwMode="auto">
          <a:xfrm>
            <a:off x="4267200" y="18097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125</a:t>
            </a:r>
          </a:p>
        </p:txBody>
      </p:sp>
      <p:sp>
        <p:nvSpPr>
          <p:cNvPr id="44055" name="Text Box 80"/>
          <p:cNvSpPr txBox="1">
            <a:spLocks noChangeArrowheads="1"/>
          </p:cNvSpPr>
          <p:nvPr/>
        </p:nvSpPr>
        <p:spPr bwMode="auto">
          <a:xfrm>
            <a:off x="4267200" y="36385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56" name="Text Box 81"/>
          <p:cNvSpPr txBox="1">
            <a:spLocks noChangeArrowheads="1"/>
          </p:cNvSpPr>
          <p:nvPr/>
        </p:nvSpPr>
        <p:spPr bwMode="auto">
          <a:xfrm>
            <a:off x="4267200" y="3867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4</a:t>
            </a:r>
          </a:p>
        </p:txBody>
      </p:sp>
      <p:sp>
        <p:nvSpPr>
          <p:cNvPr id="44057" name="Text Box 82"/>
          <p:cNvSpPr txBox="1">
            <a:spLocks noChangeArrowheads="1"/>
          </p:cNvSpPr>
          <p:nvPr/>
        </p:nvSpPr>
        <p:spPr bwMode="auto">
          <a:xfrm>
            <a:off x="4267200" y="34099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237</a:t>
            </a:r>
          </a:p>
        </p:txBody>
      </p:sp>
      <p:sp>
        <p:nvSpPr>
          <p:cNvPr id="44062" name="AutoShape 89"/>
          <p:cNvSpPr>
            <a:spLocks noChangeArrowheads="1"/>
          </p:cNvSpPr>
          <p:nvPr/>
        </p:nvSpPr>
        <p:spPr bwMode="auto">
          <a:xfrm>
            <a:off x="5486400" y="2800360"/>
            <a:ext cx="381000" cy="304800"/>
          </a:xfrm>
          <a:prstGeom prst="rightArrow">
            <a:avLst>
              <a:gd name="adj1" fmla="val 38537"/>
              <a:gd name="adj2" fmla="val 71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063" name="Text Box 90"/>
          <p:cNvSpPr txBox="1">
            <a:spLocks noChangeArrowheads="1"/>
          </p:cNvSpPr>
          <p:nvPr/>
        </p:nvSpPr>
        <p:spPr bwMode="auto">
          <a:xfrm>
            <a:off x="6629400" y="2647960"/>
            <a:ext cx="762000" cy="1524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64" name="Text Box 91"/>
          <p:cNvSpPr txBox="1">
            <a:spLocks noChangeArrowheads="1"/>
          </p:cNvSpPr>
          <p:nvPr/>
        </p:nvSpPr>
        <p:spPr bwMode="auto">
          <a:xfrm>
            <a:off x="6629400" y="24193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Map</a:t>
            </a:r>
          </a:p>
        </p:txBody>
      </p:sp>
      <p:sp>
        <p:nvSpPr>
          <p:cNvPr id="44065" name="Text Box 92"/>
          <p:cNvSpPr txBox="1">
            <a:spLocks noChangeArrowheads="1"/>
          </p:cNvSpPr>
          <p:nvPr/>
        </p:nvSpPr>
        <p:spPr bwMode="auto">
          <a:xfrm>
            <a:off x="6629400" y="3333760"/>
            <a:ext cx="762000" cy="1524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(#237, #4)</a:t>
            </a:r>
          </a:p>
        </p:txBody>
      </p:sp>
      <p:sp>
        <p:nvSpPr>
          <p:cNvPr id="44066" name="Line 93"/>
          <p:cNvSpPr>
            <a:spLocks noChangeShapeType="1"/>
          </p:cNvSpPr>
          <p:nvPr/>
        </p:nvSpPr>
        <p:spPr bwMode="auto">
          <a:xfrm>
            <a:off x="6324600" y="234316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67" name="Line 94"/>
          <p:cNvSpPr>
            <a:spLocks noChangeShapeType="1"/>
          </p:cNvSpPr>
          <p:nvPr/>
        </p:nvSpPr>
        <p:spPr bwMode="auto">
          <a:xfrm>
            <a:off x="6324600" y="34099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68" name="Text Box 95"/>
          <p:cNvSpPr txBox="1">
            <a:spLocks noChangeArrowheads="1"/>
          </p:cNvSpPr>
          <p:nvPr/>
        </p:nvSpPr>
        <p:spPr bwMode="auto">
          <a:xfrm>
            <a:off x="5943600" y="21145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Sec #3045</a:t>
            </a:r>
          </a:p>
        </p:txBody>
      </p:sp>
      <p:sp>
        <p:nvSpPr>
          <p:cNvPr id="44069" name="Line 96"/>
          <p:cNvSpPr>
            <a:spLocks noChangeShapeType="1"/>
          </p:cNvSpPr>
          <p:nvPr/>
        </p:nvSpPr>
        <p:spPr bwMode="auto">
          <a:xfrm>
            <a:off x="5943600" y="23431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70" name="Line 97"/>
          <p:cNvSpPr>
            <a:spLocks noChangeShapeType="1"/>
          </p:cNvSpPr>
          <p:nvPr/>
        </p:nvSpPr>
        <p:spPr bwMode="auto">
          <a:xfrm>
            <a:off x="7391400" y="34099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71" name="Line 98"/>
          <p:cNvSpPr>
            <a:spLocks noChangeShapeType="1"/>
          </p:cNvSpPr>
          <p:nvPr/>
        </p:nvSpPr>
        <p:spPr bwMode="auto">
          <a:xfrm>
            <a:off x="7620000" y="39433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72" name="Line 99"/>
          <p:cNvSpPr>
            <a:spLocks noChangeShapeType="1"/>
          </p:cNvSpPr>
          <p:nvPr/>
        </p:nvSpPr>
        <p:spPr bwMode="auto">
          <a:xfrm>
            <a:off x="7620000" y="340996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073" name="Text Box 100"/>
          <p:cNvSpPr txBox="1">
            <a:spLocks noChangeArrowheads="1"/>
          </p:cNvSpPr>
          <p:nvPr/>
        </p:nvSpPr>
        <p:spPr bwMode="auto">
          <a:xfrm>
            <a:off x="7924800" y="20383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74" name="Text Box 101"/>
          <p:cNvSpPr txBox="1">
            <a:spLocks noChangeArrowheads="1"/>
          </p:cNvSpPr>
          <p:nvPr/>
        </p:nvSpPr>
        <p:spPr bwMode="auto">
          <a:xfrm>
            <a:off x="7924800" y="28765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Not Used</a:t>
            </a:r>
          </a:p>
        </p:txBody>
      </p:sp>
      <p:sp>
        <p:nvSpPr>
          <p:cNvPr id="44075" name="Text Box 102"/>
          <p:cNvSpPr txBox="1">
            <a:spLocks noChangeArrowheads="1"/>
          </p:cNvSpPr>
          <p:nvPr/>
        </p:nvSpPr>
        <p:spPr bwMode="auto">
          <a:xfrm>
            <a:off x="7924800" y="18097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125</a:t>
            </a:r>
          </a:p>
        </p:txBody>
      </p:sp>
      <p:sp>
        <p:nvSpPr>
          <p:cNvPr id="44076" name="Text Box 103"/>
          <p:cNvSpPr txBox="1">
            <a:spLocks noChangeArrowheads="1"/>
          </p:cNvSpPr>
          <p:nvPr/>
        </p:nvSpPr>
        <p:spPr bwMode="auto">
          <a:xfrm>
            <a:off x="7924800" y="36385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77" name="Text Box 104"/>
          <p:cNvSpPr txBox="1">
            <a:spLocks noChangeArrowheads="1"/>
          </p:cNvSpPr>
          <p:nvPr/>
        </p:nvSpPr>
        <p:spPr bwMode="auto">
          <a:xfrm>
            <a:off x="7924800" y="3867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4</a:t>
            </a:r>
          </a:p>
        </p:txBody>
      </p:sp>
      <p:sp>
        <p:nvSpPr>
          <p:cNvPr id="44078" name="Text Box 105"/>
          <p:cNvSpPr txBox="1">
            <a:spLocks noChangeArrowheads="1"/>
          </p:cNvSpPr>
          <p:nvPr/>
        </p:nvSpPr>
        <p:spPr bwMode="auto">
          <a:xfrm>
            <a:off x="7924800" y="34099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237</a:t>
            </a:r>
          </a:p>
        </p:txBody>
      </p:sp>
      <p:sp>
        <p:nvSpPr>
          <p:cNvPr id="44079" name="Text Box 106"/>
          <p:cNvSpPr txBox="1">
            <a:spLocks noChangeArrowheads="1"/>
          </p:cNvSpPr>
          <p:nvPr/>
        </p:nvSpPr>
        <p:spPr bwMode="auto">
          <a:xfrm>
            <a:off x="6482966" y="5072074"/>
            <a:ext cx="1803810" cy="42862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600" dirty="0">
                <a:latin typeface="Comic Sans MS" pitchFamily="66" charset="0"/>
                <a:ea typeface="돋움" pitchFamily="50" charset="-127"/>
              </a:rPr>
              <a:t>update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3D791D-DA44-37B0-1D30-9A17F74FD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D1D4E-6905-238E-E41E-5004DA809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991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the process of finding garbage blocks and reclaiming them.</a:t>
            </a:r>
          </a:p>
          <a:p>
            <a:r>
              <a:rPr lang="en-US" altLang="ko-KR" sz="1800" dirty="0"/>
              <a:t>Basic process</a:t>
            </a:r>
          </a:p>
          <a:p>
            <a:pPr lvl="1"/>
            <a:r>
              <a:rPr lang="en-US" altLang="ko-KR" sz="1600" dirty="0"/>
              <a:t>Find a block that contains one or more garbage pages.</a:t>
            </a:r>
          </a:p>
          <a:p>
            <a:pPr lvl="1"/>
            <a:r>
              <a:rPr lang="en-US" altLang="ko-KR" sz="1600" dirty="0"/>
              <a:t>Read in the live(non-garbage) pages from that block.</a:t>
            </a:r>
          </a:p>
          <a:p>
            <a:pPr lvl="1"/>
            <a:r>
              <a:rPr lang="en-US" altLang="ko-KR" sz="1600" dirty="0"/>
              <a:t>Write out those live pages to the next writable pages.</a:t>
            </a:r>
          </a:p>
          <a:p>
            <a:pPr lvl="1"/>
            <a:r>
              <a:rPr lang="en-US" altLang="ko-KR" sz="1600" dirty="0"/>
              <a:t>Reclaim the entire block for use in writing.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6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Garbage collection</a:t>
            </a:r>
            <a:endParaRPr lang="ko-KR" altLang="en-US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1268413"/>
            <a:ext cx="1676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382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H="1" flipV="1">
            <a:off x="1524000" y="2487613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8382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8" name="Text Box 12"/>
          <p:cNvSpPr txBox="1">
            <a:spLocks noChangeArrowheads="1"/>
          </p:cNvSpPr>
          <p:nvPr/>
        </p:nvSpPr>
        <p:spPr bwMode="auto">
          <a:xfrm>
            <a:off x="8382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9" name="Text Box 13"/>
          <p:cNvSpPr txBox="1">
            <a:spLocks noChangeArrowheads="1"/>
          </p:cNvSpPr>
          <p:nvPr/>
        </p:nvSpPr>
        <p:spPr bwMode="auto">
          <a:xfrm>
            <a:off x="8382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0" name="Text Box 14"/>
          <p:cNvSpPr txBox="1">
            <a:spLocks noChangeArrowheads="1"/>
          </p:cNvSpPr>
          <p:nvPr/>
        </p:nvSpPr>
        <p:spPr bwMode="auto">
          <a:xfrm>
            <a:off x="7620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Update request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for existing data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8382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2667000" y="1268413"/>
            <a:ext cx="2057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43" name="Text Box 17"/>
          <p:cNvSpPr txBox="1">
            <a:spLocks noChangeArrowheads="1"/>
          </p:cNvSpPr>
          <p:nvPr/>
        </p:nvSpPr>
        <p:spPr bwMode="auto">
          <a:xfrm>
            <a:off x="3048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4" name="Text Box 18"/>
          <p:cNvSpPr txBox="1">
            <a:spLocks noChangeArrowheads="1"/>
          </p:cNvSpPr>
          <p:nvPr/>
        </p:nvSpPr>
        <p:spPr bwMode="auto">
          <a:xfrm>
            <a:off x="30480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6" name="Text Box 22"/>
          <p:cNvSpPr txBox="1">
            <a:spLocks noChangeArrowheads="1"/>
          </p:cNvSpPr>
          <p:nvPr/>
        </p:nvSpPr>
        <p:spPr bwMode="auto">
          <a:xfrm>
            <a:off x="30480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7" name="Text Box 23"/>
          <p:cNvSpPr txBox="1">
            <a:spLocks noChangeArrowheads="1"/>
          </p:cNvSpPr>
          <p:nvPr/>
        </p:nvSpPr>
        <p:spPr bwMode="auto">
          <a:xfrm>
            <a:off x="30480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8" name="Text Box 24"/>
          <p:cNvSpPr txBox="1">
            <a:spLocks noChangeArrowheads="1"/>
          </p:cNvSpPr>
          <p:nvPr/>
        </p:nvSpPr>
        <p:spPr bwMode="auto">
          <a:xfrm>
            <a:off x="29718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Find a free page,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and save the new data</a:t>
            </a:r>
          </a:p>
        </p:txBody>
      </p:sp>
      <p:sp>
        <p:nvSpPr>
          <p:cNvPr id="99349" name="Text Box 25"/>
          <p:cNvSpPr txBox="1">
            <a:spLocks noChangeArrowheads="1"/>
          </p:cNvSpPr>
          <p:nvPr/>
        </p:nvSpPr>
        <p:spPr bwMode="auto">
          <a:xfrm>
            <a:off x="3048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350" name="Text Box 26"/>
          <p:cNvSpPr txBox="1">
            <a:spLocks noChangeArrowheads="1"/>
          </p:cNvSpPr>
          <p:nvPr/>
        </p:nvSpPr>
        <p:spPr bwMode="auto">
          <a:xfrm>
            <a:off x="3048000" y="2716213"/>
            <a:ext cx="685800" cy="1524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New Data</a:t>
            </a:r>
          </a:p>
        </p:txBody>
      </p:sp>
      <p:sp>
        <p:nvSpPr>
          <p:cNvPr id="99351" name="Text Box 27"/>
          <p:cNvSpPr txBox="1">
            <a:spLocks noChangeArrowheads="1"/>
          </p:cNvSpPr>
          <p:nvPr/>
        </p:nvSpPr>
        <p:spPr bwMode="auto">
          <a:xfrm>
            <a:off x="30480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5257800" y="12684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53" name="Text Box 29"/>
          <p:cNvSpPr txBox="1">
            <a:spLocks noChangeArrowheads="1"/>
          </p:cNvSpPr>
          <p:nvPr/>
        </p:nvSpPr>
        <p:spPr bwMode="auto">
          <a:xfrm>
            <a:off x="56388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5" name="Text Box 33"/>
          <p:cNvSpPr txBox="1">
            <a:spLocks noChangeArrowheads="1"/>
          </p:cNvSpPr>
          <p:nvPr/>
        </p:nvSpPr>
        <p:spPr bwMode="auto">
          <a:xfrm>
            <a:off x="56388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6" name="Text Box 34"/>
          <p:cNvSpPr txBox="1">
            <a:spLocks noChangeArrowheads="1"/>
          </p:cNvSpPr>
          <p:nvPr/>
        </p:nvSpPr>
        <p:spPr bwMode="auto">
          <a:xfrm>
            <a:off x="55626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This scenario may continue until there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are not enough free blocks</a:t>
            </a:r>
          </a:p>
        </p:txBody>
      </p:sp>
      <p:sp>
        <p:nvSpPr>
          <p:cNvPr id="99357" name="Text Box 35"/>
          <p:cNvSpPr txBox="1">
            <a:spLocks noChangeArrowheads="1"/>
          </p:cNvSpPr>
          <p:nvPr/>
        </p:nvSpPr>
        <p:spPr bwMode="auto">
          <a:xfrm>
            <a:off x="56388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358" name="Text Box 36"/>
          <p:cNvSpPr txBox="1">
            <a:spLocks noChangeArrowheads="1"/>
          </p:cNvSpPr>
          <p:nvPr/>
        </p:nvSpPr>
        <p:spPr bwMode="auto">
          <a:xfrm>
            <a:off x="56388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59" name="Text Box 37"/>
          <p:cNvSpPr txBox="1">
            <a:spLocks noChangeArrowheads="1"/>
          </p:cNvSpPr>
          <p:nvPr/>
        </p:nvSpPr>
        <p:spPr bwMode="auto">
          <a:xfrm>
            <a:off x="66294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0" name="Text Box 38"/>
          <p:cNvSpPr txBox="1">
            <a:spLocks noChangeArrowheads="1"/>
          </p:cNvSpPr>
          <p:nvPr/>
        </p:nvSpPr>
        <p:spPr bwMode="auto">
          <a:xfrm>
            <a:off x="66294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1" name="Text Box 39"/>
          <p:cNvSpPr txBox="1">
            <a:spLocks noChangeArrowheads="1"/>
          </p:cNvSpPr>
          <p:nvPr/>
        </p:nvSpPr>
        <p:spPr bwMode="auto">
          <a:xfrm>
            <a:off x="66294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(B)</a:t>
            </a:r>
          </a:p>
        </p:txBody>
      </p:sp>
      <p:sp>
        <p:nvSpPr>
          <p:cNvPr id="99362" name="Text Box 40"/>
          <p:cNvSpPr txBox="1">
            <a:spLocks noChangeArrowheads="1"/>
          </p:cNvSpPr>
          <p:nvPr/>
        </p:nvSpPr>
        <p:spPr bwMode="auto">
          <a:xfrm>
            <a:off x="66294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3" name="Text Box 41"/>
          <p:cNvSpPr txBox="1">
            <a:spLocks noChangeArrowheads="1"/>
          </p:cNvSpPr>
          <p:nvPr/>
        </p:nvSpPr>
        <p:spPr bwMode="auto">
          <a:xfrm>
            <a:off x="7620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4" name="Text Box 42"/>
          <p:cNvSpPr txBox="1">
            <a:spLocks noChangeArrowheads="1"/>
          </p:cNvSpPr>
          <p:nvPr/>
        </p:nvSpPr>
        <p:spPr bwMode="auto">
          <a:xfrm>
            <a:off x="7620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(C)</a:t>
            </a:r>
          </a:p>
        </p:txBody>
      </p:sp>
      <p:sp>
        <p:nvSpPr>
          <p:cNvPr id="99365" name="Text Box 43"/>
          <p:cNvSpPr txBox="1">
            <a:spLocks noChangeArrowheads="1"/>
          </p:cNvSpPr>
          <p:nvPr/>
        </p:nvSpPr>
        <p:spPr bwMode="auto">
          <a:xfrm>
            <a:off x="56388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6" name="Text Box 44"/>
          <p:cNvSpPr txBox="1">
            <a:spLocks noChangeArrowheads="1"/>
          </p:cNvSpPr>
          <p:nvPr/>
        </p:nvSpPr>
        <p:spPr bwMode="auto">
          <a:xfrm>
            <a:off x="56388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7" name="Text Box 45"/>
          <p:cNvSpPr txBox="1">
            <a:spLocks noChangeArrowheads="1"/>
          </p:cNvSpPr>
          <p:nvPr/>
        </p:nvSpPr>
        <p:spPr bwMode="auto">
          <a:xfrm>
            <a:off x="56388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8" name="Text Box 46"/>
          <p:cNvSpPr txBox="1">
            <a:spLocks noChangeArrowheads="1"/>
          </p:cNvSpPr>
          <p:nvPr/>
        </p:nvSpPr>
        <p:spPr bwMode="auto">
          <a:xfrm>
            <a:off x="56388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9" name="Text Box 47"/>
          <p:cNvSpPr txBox="1">
            <a:spLocks noChangeArrowheads="1"/>
          </p:cNvSpPr>
          <p:nvPr/>
        </p:nvSpPr>
        <p:spPr bwMode="auto">
          <a:xfrm>
            <a:off x="56388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0" name="Text Box 48"/>
          <p:cNvSpPr txBox="1">
            <a:spLocks noChangeArrowheads="1"/>
          </p:cNvSpPr>
          <p:nvPr/>
        </p:nvSpPr>
        <p:spPr bwMode="auto">
          <a:xfrm>
            <a:off x="56388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1" name="Text Box 49"/>
          <p:cNvSpPr txBox="1">
            <a:spLocks noChangeArrowheads="1"/>
          </p:cNvSpPr>
          <p:nvPr/>
        </p:nvSpPr>
        <p:spPr bwMode="auto">
          <a:xfrm>
            <a:off x="66294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2" name="Text Box 50"/>
          <p:cNvSpPr txBox="1">
            <a:spLocks noChangeArrowheads="1"/>
          </p:cNvSpPr>
          <p:nvPr/>
        </p:nvSpPr>
        <p:spPr bwMode="auto">
          <a:xfrm>
            <a:off x="66294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3" name="Text Box 51"/>
          <p:cNvSpPr txBox="1">
            <a:spLocks noChangeArrowheads="1"/>
          </p:cNvSpPr>
          <p:nvPr/>
        </p:nvSpPr>
        <p:spPr bwMode="auto">
          <a:xfrm>
            <a:off x="66294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4" name="Text Box 52"/>
          <p:cNvSpPr txBox="1">
            <a:spLocks noChangeArrowheads="1"/>
          </p:cNvSpPr>
          <p:nvPr/>
        </p:nvSpPr>
        <p:spPr bwMode="auto">
          <a:xfrm>
            <a:off x="66294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5" name="Text Box 53"/>
          <p:cNvSpPr txBox="1">
            <a:spLocks noChangeArrowheads="1"/>
          </p:cNvSpPr>
          <p:nvPr/>
        </p:nvSpPr>
        <p:spPr bwMode="auto">
          <a:xfrm>
            <a:off x="66294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76" name="Text Box 54"/>
          <p:cNvSpPr txBox="1">
            <a:spLocks noChangeArrowheads="1"/>
          </p:cNvSpPr>
          <p:nvPr/>
        </p:nvSpPr>
        <p:spPr bwMode="auto">
          <a:xfrm>
            <a:off x="66294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169015" name="Rectangle 55"/>
          <p:cNvSpPr>
            <a:spLocks noChangeArrowheads="1"/>
          </p:cNvSpPr>
          <p:nvPr/>
        </p:nvSpPr>
        <p:spPr bwMode="auto">
          <a:xfrm>
            <a:off x="12954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78" name="Text Box 56"/>
          <p:cNvSpPr txBox="1">
            <a:spLocks noChangeArrowheads="1"/>
          </p:cNvSpPr>
          <p:nvPr/>
        </p:nvSpPr>
        <p:spPr bwMode="auto">
          <a:xfrm>
            <a:off x="1676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0" name="Text Box 60"/>
          <p:cNvSpPr txBox="1">
            <a:spLocks noChangeArrowheads="1"/>
          </p:cNvSpPr>
          <p:nvPr/>
        </p:nvSpPr>
        <p:spPr bwMode="auto">
          <a:xfrm>
            <a:off x="16764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1" name="Text Box 61"/>
          <p:cNvSpPr txBox="1">
            <a:spLocks noChangeArrowheads="1"/>
          </p:cNvSpPr>
          <p:nvPr/>
        </p:nvSpPr>
        <p:spPr bwMode="auto">
          <a:xfrm>
            <a:off x="16002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Collect valid pages into a free block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99382" name="Text Box 62"/>
          <p:cNvSpPr txBox="1">
            <a:spLocks noChangeArrowheads="1"/>
          </p:cNvSpPr>
          <p:nvPr/>
        </p:nvSpPr>
        <p:spPr bwMode="auto">
          <a:xfrm>
            <a:off x="1676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383" name="Text Box 63"/>
          <p:cNvSpPr txBox="1">
            <a:spLocks noChangeArrowheads="1"/>
          </p:cNvSpPr>
          <p:nvPr/>
        </p:nvSpPr>
        <p:spPr bwMode="auto">
          <a:xfrm>
            <a:off x="16764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4" name="Text Box 64"/>
          <p:cNvSpPr txBox="1">
            <a:spLocks noChangeArrowheads="1"/>
          </p:cNvSpPr>
          <p:nvPr/>
        </p:nvSpPr>
        <p:spPr bwMode="auto">
          <a:xfrm>
            <a:off x="2667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5" name="Text Box 65"/>
          <p:cNvSpPr txBox="1">
            <a:spLocks noChangeArrowheads="1"/>
          </p:cNvSpPr>
          <p:nvPr/>
        </p:nvSpPr>
        <p:spPr bwMode="auto">
          <a:xfrm>
            <a:off x="2667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6" name="Text Box 66"/>
          <p:cNvSpPr txBox="1">
            <a:spLocks noChangeArrowheads="1"/>
          </p:cNvSpPr>
          <p:nvPr/>
        </p:nvSpPr>
        <p:spPr bwMode="auto">
          <a:xfrm>
            <a:off x="2667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(B)</a:t>
            </a:r>
          </a:p>
        </p:txBody>
      </p:sp>
      <p:sp>
        <p:nvSpPr>
          <p:cNvPr id="99387" name="Text Box 67"/>
          <p:cNvSpPr txBox="1">
            <a:spLocks noChangeArrowheads="1"/>
          </p:cNvSpPr>
          <p:nvPr/>
        </p:nvSpPr>
        <p:spPr bwMode="auto">
          <a:xfrm>
            <a:off x="2667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8" name="Text Box 68"/>
          <p:cNvSpPr txBox="1">
            <a:spLocks noChangeArrowheads="1"/>
          </p:cNvSpPr>
          <p:nvPr/>
        </p:nvSpPr>
        <p:spPr bwMode="auto">
          <a:xfrm>
            <a:off x="36576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9" name="Text Box 69"/>
          <p:cNvSpPr txBox="1">
            <a:spLocks noChangeArrowheads="1"/>
          </p:cNvSpPr>
          <p:nvPr/>
        </p:nvSpPr>
        <p:spPr bwMode="auto">
          <a:xfrm>
            <a:off x="36576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(C)</a:t>
            </a:r>
          </a:p>
        </p:txBody>
      </p:sp>
      <p:sp>
        <p:nvSpPr>
          <p:cNvPr id="99390" name="Text Box 70"/>
          <p:cNvSpPr txBox="1">
            <a:spLocks noChangeArrowheads="1"/>
          </p:cNvSpPr>
          <p:nvPr/>
        </p:nvSpPr>
        <p:spPr bwMode="auto">
          <a:xfrm>
            <a:off x="16764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1" name="Text Box 71"/>
          <p:cNvSpPr txBox="1">
            <a:spLocks noChangeArrowheads="1"/>
          </p:cNvSpPr>
          <p:nvPr/>
        </p:nvSpPr>
        <p:spPr bwMode="auto">
          <a:xfrm>
            <a:off x="16764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2" name="Text Box 72"/>
          <p:cNvSpPr txBox="1">
            <a:spLocks noChangeArrowheads="1"/>
          </p:cNvSpPr>
          <p:nvPr/>
        </p:nvSpPr>
        <p:spPr bwMode="auto">
          <a:xfrm>
            <a:off x="16764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3" name="Text Box 73"/>
          <p:cNvSpPr txBox="1">
            <a:spLocks noChangeArrowheads="1"/>
          </p:cNvSpPr>
          <p:nvPr/>
        </p:nvSpPr>
        <p:spPr bwMode="auto">
          <a:xfrm>
            <a:off x="16764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4" name="Text Box 74"/>
          <p:cNvSpPr txBox="1">
            <a:spLocks noChangeArrowheads="1"/>
          </p:cNvSpPr>
          <p:nvPr/>
        </p:nvSpPr>
        <p:spPr bwMode="auto">
          <a:xfrm>
            <a:off x="16764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5" name="Text Box 75"/>
          <p:cNvSpPr txBox="1">
            <a:spLocks noChangeArrowheads="1"/>
          </p:cNvSpPr>
          <p:nvPr/>
        </p:nvSpPr>
        <p:spPr bwMode="auto">
          <a:xfrm>
            <a:off x="16764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6" name="Text Box 76"/>
          <p:cNvSpPr txBox="1">
            <a:spLocks noChangeArrowheads="1"/>
          </p:cNvSpPr>
          <p:nvPr/>
        </p:nvSpPr>
        <p:spPr bwMode="auto">
          <a:xfrm>
            <a:off x="2667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7" name="Text Box 77"/>
          <p:cNvSpPr txBox="1">
            <a:spLocks noChangeArrowheads="1"/>
          </p:cNvSpPr>
          <p:nvPr/>
        </p:nvSpPr>
        <p:spPr bwMode="auto">
          <a:xfrm>
            <a:off x="2667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8" name="Text Box 78"/>
          <p:cNvSpPr txBox="1">
            <a:spLocks noChangeArrowheads="1"/>
          </p:cNvSpPr>
          <p:nvPr/>
        </p:nvSpPr>
        <p:spPr bwMode="auto">
          <a:xfrm>
            <a:off x="2667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9" name="Text Box 79"/>
          <p:cNvSpPr txBox="1">
            <a:spLocks noChangeArrowheads="1"/>
          </p:cNvSpPr>
          <p:nvPr/>
        </p:nvSpPr>
        <p:spPr bwMode="auto">
          <a:xfrm>
            <a:off x="2667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400" name="Text Box 80"/>
          <p:cNvSpPr txBox="1">
            <a:spLocks noChangeArrowheads="1"/>
          </p:cNvSpPr>
          <p:nvPr/>
        </p:nvSpPr>
        <p:spPr bwMode="auto">
          <a:xfrm>
            <a:off x="26670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1" name="Text Box 81"/>
          <p:cNvSpPr txBox="1">
            <a:spLocks noChangeArrowheads="1"/>
          </p:cNvSpPr>
          <p:nvPr/>
        </p:nvSpPr>
        <p:spPr bwMode="auto">
          <a:xfrm>
            <a:off x="26670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2" name="Text Box 82"/>
          <p:cNvSpPr txBox="1">
            <a:spLocks noChangeArrowheads="1"/>
          </p:cNvSpPr>
          <p:nvPr/>
        </p:nvSpPr>
        <p:spPr bwMode="auto">
          <a:xfrm>
            <a:off x="36576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3" name="Text Box 83"/>
          <p:cNvSpPr txBox="1">
            <a:spLocks noChangeArrowheads="1"/>
          </p:cNvSpPr>
          <p:nvPr/>
        </p:nvSpPr>
        <p:spPr bwMode="auto">
          <a:xfrm>
            <a:off x="36576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4" name="Text Box 84"/>
          <p:cNvSpPr txBox="1">
            <a:spLocks noChangeArrowheads="1"/>
          </p:cNvSpPr>
          <p:nvPr/>
        </p:nvSpPr>
        <p:spPr bwMode="auto">
          <a:xfrm>
            <a:off x="36576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5" name="Text Box 85"/>
          <p:cNvSpPr txBox="1">
            <a:spLocks noChangeArrowheads="1"/>
          </p:cNvSpPr>
          <p:nvPr/>
        </p:nvSpPr>
        <p:spPr bwMode="auto">
          <a:xfrm>
            <a:off x="36576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6" name="Text Box 86"/>
          <p:cNvSpPr txBox="1">
            <a:spLocks noChangeArrowheads="1"/>
          </p:cNvSpPr>
          <p:nvPr/>
        </p:nvSpPr>
        <p:spPr bwMode="auto">
          <a:xfrm>
            <a:off x="36576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7" name="Text Box 87"/>
          <p:cNvSpPr txBox="1">
            <a:spLocks noChangeArrowheads="1"/>
          </p:cNvSpPr>
          <p:nvPr/>
        </p:nvSpPr>
        <p:spPr bwMode="auto">
          <a:xfrm>
            <a:off x="36576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8" name="Line 88"/>
          <p:cNvSpPr>
            <a:spLocks noChangeShapeType="1"/>
          </p:cNvSpPr>
          <p:nvPr/>
        </p:nvSpPr>
        <p:spPr bwMode="auto">
          <a:xfrm flipV="1">
            <a:off x="3352800" y="5078413"/>
            <a:ext cx="304800" cy="1524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09" name="Line 89"/>
          <p:cNvSpPr>
            <a:spLocks noChangeShapeType="1"/>
          </p:cNvSpPr>
          <p:nvPr/>
        </p:nvSpPr>
        <p:spPr bwMode="auto">
          <a:xfrm flipV="1">
            <a:off x="3352800" y="52308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0" name="Line 90"/>
          <p:cNvSpPr>
            <a:spLocks noChangeShapeType="1"/>
          </p:cNvSpPr>
          <p:nvPr/>
        </p:nvSpPr>
        <p:spPr bwMode="auto">
          <a:xfrm flipV="1">
            <a:off x="3352800" y="53832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1" name="Line 91"/>
          <p:cNvSpPr>
            <a:spLocks noChangeShapeType="1"/>
          </p:cNvSpPr>
          <p:nvPr/>
        </p:nvSpPr>
        <p:spPr bwMode="auto">
          <a:xfrm flipV="1">
            <a:off x="2362200" y="4621213"/>
            <a:ext cx="12954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2" name="Line 92"/>
          <p:cNvSpPr>
            <a:spLocks noChangeShapeType="1"/>
          </p:cNvSpPr>
          <p:nvPr/>
        </p:nvSpPr>
        <p:spPr bwMode="auto">
          <a:xfrm flipV="1">
            <a:off x="2362200" y="4773613"/>
            <a:ext cx="1295400" cy="457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3" name="Line 93"/>
          <p:cNvSpPr>
            <a:spLocks noChangeShapeType="1"/>
          </p:cNvSpPr>
          <p:nvPr/>
        </p:nvSpPr>
        <p:spPr bwMode="auto">
          <a:xfrm flipV="1">
            <a:off x="2362200" y="4926013"/>
            <a:ext cx="1295400" cy="7620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9054" name="Rectangle 94"/>
          <p:cNvSpPr>
            <a:spLocks noChangeArrowheads="1"/>
          </p:cNvSpPr>
          <p:nvPr/>
        </p:nvSpPr>
        <p:spPr bwMode="auto">
          <a:xfrm>
            <a:off x="52578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415" name="Text Box 95"/>
          <p:cNvSpPr txBox="1">
            <a:spLocks noChangeArrowheads="1"/>
          </p:cNvSpPr>
          <p:nvPr/>
        </p:nvSpPr>
        <p:spPr bwMode="auto">
          <a:xfrm>
            <a:off x="56388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17" name="Text Box 99"/>
          <p:cNvSpPr txBox="1">
            <a:spLocks noChangeArrowheads="1"/>
          </p:cNvSpPr>
          <p:nvPr/>
        </p:nvSpPr>
        <p:spPr bwMode="auto">
          <a:xfrm>
            <a:off x="55626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Update the map table, and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erase invalid (obsolete) blocks</a:t>
            </a:r>
          </a:p>
        </p:txBody>
      </p:sp>
      <p:sp>
        <p:nvSpPr>
          <p:cNvPr id="99418" name="Text Box 100"/>
          <p:cNvSpPr txBox="1">
            <a:spLocks noChangeArrowheads="1"/>
          </p:cNvSpPr>
          <p:nvPr/>
        </p:nvSpPr>
        <p:spPr bwMode="auto">
          <a:xfrm>
            <a:off x="56388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419" name="Text Box 101"/>
          <p:cNvSpPr txBox="1">
            <a:spLocks noChangeArrowheads="1"/>
          </p:cNvSpPr>
          <p:nvPr/>
        </p:nvSpPr>
        <p:spPr bwMode="auto">
          <a:xfrm>
            <a:off x="6629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0" name="Text Box 102"/>
          <p:cNvSpPr txBox="1">
            <a:spLocks noChangeArrowheads="1"/>
          </p:cNvSpPr>
          <p:nvPr/>
        </p:nvSpPr>
        <p:spPr bwMode="auto">
          <a:xfrm>
            <a:off x="6629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(B)</a:t>
            </a:r>
          </a:p>
        </p:txBody>
      </p:sp>
      <p:sp>
        <p:nvSpPr>
          <p:cNvPr id="99421" name="Text Box 103"/>
          <p:cNvSpPr txBox="1">
            <a:spLocks noChangeArrowheads="1"/>
          </p:cNvSpPr>
          <p:nvPr/>
        </p:nvSpPr>
        <p:spPr bwMode="auto">
          <a:xfrm>
            <a:off x="7620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2" name="Text Box 104"/>
          <p:cNvSpPr txBox="1">
            <a:spLocks noChangeArrowheads="1"/>
          </p:cNvSpPr>
          <p:nvPr/>
        </p:nvSpPr>
        <p:spPr bwMode="auto">
          <a:xfrm>
            <a:off x="7620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(C)</a:t>
            </a:r>
          </a:p>
        </p:txBody>
      </p:sp>
      <p:sp>
        <p:nvSpPr>
          <p:cNvPr id="99423" name="Text Box 105"/>
          <p:cNvSpPr txBox="1">
            <a:spLocks noChangeArrowheads="1"/>
          </p:cNvSpPr>
          <p:nvPr/>
        </p:nvSpPr>
        <p:spPr bwMode="auto">
          <a:xfrm>
            <a:off x="7620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4" name="Text Box 106"/>
          <p:cNvSpPr txBox="1">
            <a:spLocks noChangeArrowheads="1"/>
          </p:cNvSpPr>
          <p:nvPr/>
        </p:nvSpPr>
        <p:spPr bwMode="auto">
          <a:xfrm>
            <a:off x="7620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5" name="Text Box 107"/>
          <p:cNvSpPr txBox="1">
            <a:spLocks noChangeArrowheads="1"/>
          </p:cNvSpPr>
          <p:nvPr/>
        </p:nvSpPr>
        <p:spPr bwMode="auto">
          <a:xfrm>
            <a:off x="7620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6" name="Text Box 108"/>
          <p:cNvSpPr txBox="1">
            <a:spLocks noChangeArrowheads="1"/>
          </p:cNvSpPr>
          <p:nvPr/>
        </p:nvSpPr>
        <p:spPr bwMode="auto">
          <a:xfrm>
            <a:off x="7620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7" name="Text Box 109"/>
          <p:cNvSpPr txBox="1">
            <a:spLocks noChangeArrowheads="1"/>
          </p:cNvSpPr>
          <p:nvPr/>
        </p:nvSpPr>
        <p:spPr bwMode="auto">
          <a:xfrm>
            <a:off x="7620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8" name="Text Box 110"/>
          <p:cNvSpPr txBox="1">
            <a:spLocks noChangeArrowheads="1"/>
          </p:cNvSpPr>
          <p:nvPr/>
        </p:nvSpPr>
        <p:spPr bwMode="auto">
          <a:xfrm>
            <a:off x="7620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9" name="AutoShape 111"/>
          <p:cNvSpPr>
            <a:spLocks noChangeArrowheads="1"/>
          </p:cNvSpPr>
          <p:nvPr/>
        </p:nvSpPr>
        <p:spPr bwMode="auto">
          <a:xfrm>
            <a:off x="22860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0" name="AutoShape 112"/>
          <p:cNvSpPr>
            <a:spLocks noChangeArrowheads="1"/>
          </p:cNvSpPr>
          <p:nvPr/>
        </p:nvSpPr>
        <p:spPr bwMode="auto">
          <a:xfrm>
            <a:off x="48768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1" name="AutoShape 113"/>
          <p:cNvSpPr>
            <a:spLocks noChangeArrowheads="1"/>
          </p:cNvSpPr>
          <p:nvPr/>
        </p:nvSpPr>
        <p:spPr bwMode="auto">
          <a:xfrm>
            <a:off x="4876800" y="48498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2" name="AutoShape 114"/>
          <p:cNvSpPr>
            <a:spLocks noChangeArrowheads="1"/>
          </p:cNvSpPr>
          <p:nvPr/>
        </p:nvSpPr>
        <p:spPr bwMode="auto">
          <a:xfrm rot="8607909">
            <a:off x="4876800" y="35544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BC2BB-2EA8-6F7C-4D77-5E5A3947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B29B5-D484-F5FD-C1E9-5F0B81809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11F4-DBD8-E539-819E-9D898FE0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Solid-State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(SSD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HDD)</a:t>
            </a:r>
            <a:endParaRPr lang="en-US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04BB75-4BB0-D855-6EC2-034EA6C4B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1052736"/>
            <a:ext cx="8786812" cy="28473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8DE82-6BF7-0A13-DA9A-A728F7BA9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15D0-332F-0470-B382-10ADDAF95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BA4A99C-69E3-8E0E-6CE1-E924E78EF79B}"/>
              </a:ext>
            </a:extLst>
          </p:cNvPr>
          <p:cNvSpPr txBox="1">
            <a:spLocks/>
          </p:cNvSpPr>
          <p:nvPr/>
        </p:nvSpPr>
        <p:spPr bwMode="auto">
          <a:xfrm>
            <a:off x="214313" y="4077072"/>
            <a:ext cx="878681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SSD’s</a:t>
            </a:r>
            <a:r>
              <a:rPr lang="zh-CN" altLang="en-US" kern="0" dirty="0"/>
              <a:t> </a:t>
            </a:r>
            <a:r>
              <a:rPr lang="en-US" altLang="zh-CN" kern="0" dirty="0"/>
              <a:t>advantages:</a:t>
            </a:r>
            <a:endParaRPr lang="en-US" altLang="ko-KR" kern="0" dirty="0"/>
          </a:p>
          <a:p>
            <a:pPr lvl="1"/>
            <a:r>
              <a:rPr lang="en-US" altLang="zh-CN" kern="0" dirty="0"/>
              <a:t>Faster</a:t>
            </a:r>
            <a:r>
              <a:rPr lang="zh-CN" altLang="en-US" kern="0" dirty="0"/>
              <a:t> </a:t>
            </a:r>
            <a:r>
              <a:rPr lang="en-US" altLang="zh-CN" kern="0" dirty="0"/>
              <a:t>performance</a:t>
            </a:r>
            <a:endParaRPr lang="en-US" altLang="ko-KR" sz="1050" kern="0" dirty="0"/>
          </a:p>
          <a:p>
            <a:pPr lvl="1"/>
            <a:r>
              <a:rPr lang="en-US" altLang="zh-CN" kern="0" dirty="0"/>
              <a:t>No</a:t>
            </a:r>
            <a:r>
              <a:rPr lang="zh-CN" altLang="en-US" kern="0" dirty="0"/>
              <a:t> </a:t>
            </a:r>
            <a:r>
              <a:rPr lang="en-US" altLang="zh-CN" kern="0" dirty="0"/>
              <a:t>vibrations</a:t>
            </a:r>
            <a:r>
              <a:rPr lang="zh-CN" altLang="en-US" kern="0" dirty="0"/>
              <a:t> </a:t>
            </a:r>
            <a:r>
              <a:rPr lang="en-US" altLang="zh-CN" kern="0" dirty="0"/>
              <a:t>or</a:t>
            </a:r>
            <a:r>
              <a:rPr lang="zh-CN" altLang="en-US" kern="0" dirty="0"/>
              <a:t> </a:t>
            </a:r>
            <a:r>
              <a:rPr lang="en-US" altLang="zh-CN" kern="0" dirty="0"/>
              <a:t>noise;</a:t>
            </a:r>
            <a:r>
              <a:rPr lang="zh-CN" altLang="en-US" kern="0" dirty="0"/>
              <a:t> </a:t>
            </a:r>
            <a:r>
              <a:rPr lang="en-US" altLang="zh-CN" kern="0" dirty="0"/>
              <a:t>shock-resistance</a:t>
            </a:r>
          </a:p>
          <a:p>
            <a:pPr lvl="1"/>
            <a:r>
              <a:rPr lang="en-US" altLang="zh-CN" kern="0" dirty="0"/>
              <a:t>Lighter,</a:t>
            </a:r>
            <a:r>
              <a:rPr lang="zh-CN" altLang="en-US" kern="0" dirty="0"/>
              <a:t> </a:t>
            </a:r>
            <a:r>
              <a:rPr lang="en-US" altLang="zh-CN" kern="0" dirty="0"/>
              <a:t>smaller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31517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 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Garbage collection is expensive</a:t>
            </a:r>
          </a:p>
          <a:p>
            <a:pPr lvl="1"/>
            <a:r>
              <a:rPr lang="en-US" altLang="ko-KR" sz="1600" dirty="0"/>
              <a:t>Require reading and rewriting of live data.</a:t>
            </a:r>
          </a:p>
          <a:p>
            <a:pPr lvl="1"/>
            <a:r>
              <a:rPr lang="en-US" altLang="ko-KR" sz="1600" dirty="0"/>
              <a:t>Ideal garbage collection is reclamation of a block that consists of only dead pages.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Cost of Garbage Collection</a:t>
            </a:r>
          </a:p>
          <a:p>
            <a:pPr lvl="1"/>
            <a:r>
              <a:rPr lang="en-US" altLang="ko-KR" sz="1600" dirty="0"/>
              <a:t>Amount of data blocks that are migrated.</a:t>
            </a:r>
          </a:p>
          <a:p>
            <a:pPr lvl="1"/>
            <a:r>
              <a:rPr lang="en-US" altLang="ko-KR" sz="1600" dirty="0"/>
              <a:t>Overprovision the device by adding extra flash capacity</a:t>
            </a:r>
            <a:r>
              <a:rPr lang="en-US" altLang="ko-KR" sz="1600" dirty="0">
                <a:sym typeface="Wingdings"/>
              </a:rPr>
              <a:t> Cleaning can be delayed.</a:t>
            </a:r>
            <a:endParaRPr lang="en-US" altLang="ko-KR" sz="1600" dirty="0"/>
          </a:p>
          <a:p>
            <a:pPr lvl="1"/>
            <a:r>
              <a:rPr lang="en-US" altLang="ko-KR" sz="1600" dirty="0"/>
              <a:t>Run the GC in the background.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52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 Table Size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Size of page-level mapping table is too large</a:t>
            </a:r>
            <a:endParaRPr lang="en-US" altLang="ko-KR" sz="1200" dirty="0"/>
          </a:p>
          <a:p>
            <a:pPr lvl="1"/>
            <a:r>
              <a:rPr lang="en-US" altLang="ko-KR" sz="1600" dirty="0"/>
              <a:t>With a 1TB SSD with a 4byte entry per 4KB page, 1GB of DRAM is needed for mapping. </a:t>
            </a:r>
            <a:endParaRPr lang="en-US" altLang="ko-KR" sz="1800" dirty="0"/>
          </a:p>
          <a:p>
            <a:r>
              <a:rPr lang="en-US" altLang="ko-KR" sz="1800" dirty="0"/>
              <a:t>Some approaches to reduce the costs of mapping</a:t>
            </a:r>
          </a:p>
          <a:p>
            <a:pPr lvl="1"/>
            <a:r>
              <a:rPr lang="en-US" altLang="ko-KR" sz="1600" dirty="0"/>
              <a:t>Block-based</a:t>
            </a:r>
            <a:r>
              <a:rPr lang="ko-KR" altLang="en-US" sz="1600" dirty="0"/>
              <a:t> </a:t>
            </a:r>
            <a:r>
              <a:rPr lang="en-US" altLang="ko-KR" sz="1600" dirty="0"/>
              <a:t>mapping</a:t>
            </a:r>
          </a:p>
          <a:p>
            <a:pPr lvl="1"/>
            <a:r>
              <a:rPr lang="en-US" altLang="ko-KR" sz="1600" dirty="0"/>
              <a:t>Hybrid mapping</a:t>
            </a:r>
          </a:p>
          <a:p>
            <a:pPr lvl="1"/>
            <a:r>
              <a:rPr lang="en-US" altLang="ko-KR" sz="1600" dirty="0"/>
              <a:t>Page mapping plus caching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2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764704"/>
            <a:ext cx="8496945" cy="3470741"/>
          </a:xfrm>
        </p:spPr>
        <p:txBody>
          <a:bodyPr/>
          <a:lstStyle/>
          <a:p>
            <a:r>
              <a:rPr lang="en-US" altLang="ko-KR" sz="1800" dirty="0"/>
              <a:t>Mapping at block granularity. </a:t>
            </a:r>
          </a:p>
          <a:p>
            <a:pPr lvl="1"/>
            <a:r>
              <a:rPr lang="en-US" altLang="ko-KR" sz="1600" dirty="0"/>
              <a:t>To reduce the size of a mapping table.</a:t>
            </a:r>
            <a:endParaRPr lang="en-US" altLang="ko-KR" sz="800" dirty="0"/>
          </a:p>
          <a:p>
            <a:r>
              <a:rPr lang="en-US" altLang="ko-KR" sz="1800" dirty="0"/>
              <a:t>Small write problem: When a small write occurs, the FTL must read a large amount of live data from the old block and copy them into a new one.</a:t>
            </a:r>
          </a:p>
          <a:p>
            <a:endParaRPr lang="en-US" altLang="ko-KR" sz="1050" dirty="0"/>
          </a:p>
          <a:p>
            <a:r>
              <a:rPr lang="en-US" altLang="ko-KR" sz="1800" dirty="0"/>
              <a:t>Logical blocks 2000, 2001, 2002, and 2003 are at the same Flash block  (500), and have different offsets (0, 1, 2, and 3).</a:t>
            </a:r>
          </a:p>
          <a:p>
            <a:r>
              <a:rPr lang="en-US" altLang="ko-KR" sz="1800" dirty="0"/>
              <a:t>The FTL records that chunk 500 maps to block 0.</a:t>
            </a:r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7E2F8205-C131-400A-BAB1-17E46110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358799"/>
            <a:ext cx="714120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4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If the logical block 2002 is updated with contents c’,</a:t>
            </a:r>
          </a:p>
          <a:p>
            <a:pPr lvl="1"/>
            <a:r>
              <a:rPr lang="en-US" altLang="ko-KR" sz="1600" dirty="0"/>
              <a:t>FTL must read in 2000, 2001, and 2003.</a:t>
            </a:r>
          </a:p>
          <a:p>
            <a:pPr lvl="1"/>
            <a:r>
              <a:rPr lang="en-US" altLang="ko-KR" sz="1600" dirty="0"/>
              <a:t>Write out all four logical blocks in a new location.</a:t>
            </a:r>
          </a:p>
          <a:p>
            <a:pPr lvl="1"/>
            <a:r>
              <a:rPr lang="en-US" altLang="ko-KR" sz="1600" dirty="0"/>
              <a:t>Update the mapping table.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B8BDD-4178-49FA-BBE6-20A40C55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68960"/>
            <a:ext cx="699038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6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In hybrid mapping, FTL maintains </a:t>
            </a:r>
          </a:p>
          <a:p>
            <a:pPr lvl="1"/>
            <a:r>
              <a:rPr lang="en-US" altLang="ko-KR" sz="1600" dirty="0"/>
              <a:t>Log blocks: page mapped</a:t>
            </a:r>
          </a:p>
          <a:p>
            <a:pPr lvl="1"/>
            <a:r>
              <a:rPr lang="en-US" altLang="ko-KR" sz="1600" dirty="0"/>
              <a:t>Data blocks: block-mapped</a:t>
            </a:r>
          </a:p>
          <a:p>
            <a:r>
              <a:rPr lang="en-US" altLang="ko-KR" sz="1800" dirty="0"/>
              <a:t>When looking for a particular logical block, the FTL will consult the page mapping table and block mapping table in order.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8301" y="37155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98301" y="38600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98301" y="40044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98301" y="41473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98301" y="42918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98301" y="44362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298301" y="45791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98301" y="47236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98301" y="48680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298301" y="5012531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98301" y="51554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298301" y="52998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298301" y="5444331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298301" y="558879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58888" y="3715543"/>
            <a:ext cx="1439863" cy="144463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458888" y="3860006"/>
            <a:ext cx="1439863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458888" y="4004468"/>
            <a:ext cx="1439863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458888" y="4147343"/>
            <a:ext cx="1439863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929876" y="4004468"/>
            <a:ext cx="1368425" cy="433388"/>
          </a:xfrm>
          <a:custGeom>
            <a:avLst/>
            <a:gdLst>
              <a:gd name="T0" fmla="*/ 1014091 w 21600"/>
              <a:gd name="T1" fmla="*/ 0 h 21600"/>
              <a:gd name="T2" fmla="*/ 0 w 21600"/>
              <a:gd name="T3" fmla="*/ 216694 h 21600"/>
              <a:gd name="T4" fmla="*/ 1014091 w 21600"/>
              <a:gd name="T5" fmla="*/ 433388 h 21600"/>
              <a:gd name="T6" fmla="*/ 1368425 w 21600"/>
              <a:gd name="T7" fmla="*/ 21669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758 h 21600"/>
              <a:gd name="T14" fmla="*/ 18471 w 21600"/>
              <a:gd name="T15" fmla="*/ 1684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007" y="0"/>
                </a:moveTo>
                <a:lnTo>
                  <a:pt x="16007" y="4758"/>
                </a:lnTo>
                <a:lnTo>
                  <a:pt x="3375" y="4758"/>
                </a:lnTo>
                <a:lnTo>
                  <a:pt x="3375" y="16842"/>
                </a:lnTo>
                <a:lnTo>
                  <a:pt x="16007" y="16842"/>
                </a:lnTo>
                <a:lnTo>
                  <a:pt x="1600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758"/>
                </a:moveTo>
                <a:lnTo>
                  <a:pt x="1350" y="16842"/>
                </a:lnTo>
                <a:lnTo>
                  <a:pt x="2700" y="16842"/>
                </a:lnTo>
                <a:lnTo>
                  <a:pt x="2700" y="4758"/>
                </a:lnTo>
                <a:close/>
              </a:path>
              <a:path w="21600" h="21600">
                <a:moveTo>
                  <a:pt x="0" y="4758"/>
                </a:moveTo>
                <a:lnTo>
                  <a:pt x="0" y="16842"/>
                </a:lnTo>
                <a:lnTo>
                  <a:pt x="675" y="16842"/>
                </a:lnTo>
                <a:lnTo>
                  <a:pt x="675" y="4758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omic Sans MS" pitchFamily="66" charset="0"/>
              </a:rPr>
              <a:t>Write!</a:t>
            </a: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6475012" y="4074319"/>
            <a:ext cx="2057428" cy="706450"/>
          </a:xfrm>
          <a:prstGeom prst="wedgeRoundRectCallout">
            <a:avLst>
              <a:gd name="adj1" fmla="val -73431"/>
              <a:gd name="adj2" fmla="val -6005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Comic Sans MS" pitchFamily="66" charset="0"/>
              </a:rPr>
              <a:t>Data is written  to </a:t>
            </a:r>
          </a:p>
          <a:p>
            <a:r>
              <a:rPr lang="en-US" altLang="ko-KR" sz="1600" dirty="0">
                <a:latin typeface="Comic Sans MS" pitchFamily="66" charset="0"/>
              </a:rPr>
              <a:t>the log block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2298301" y="3780636"/>
            <a:ext cx="2162173" cy="4381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gray">
          <a:xfrm>
            <a:off x="2358626" y="3355181"/>
            <a:ext cx="121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Comic Sans MS" pitchFamily="66" charset="0"/>
              </a:rPr>
              <a:t>Data Block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gray">
          <a:xfrm>
            <a:off x="4568426" y="3355181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Comic Sans MS" pitchFamily="66" charset="0"/>
              </a:rPr>
              <a:t>Log Block</a:t>
            </a:r>
          </a:p>
        </p:txBody>
      </p:sp>
    </p:spTree>
    <p:extLst>
      <p:ext uri="{BB962C8B-B14F-4D97-AF65-F5344CB8AC3E}">
        <p14:creationId xmlns:p14="http://schemas.microsoft.com/office/powerpoint/2010/main" val="12937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In the following situation,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Update these pages (with data a’, b’, c’, and d’). </a:t>
            </a:r>
            <a:r>
              <a:rPr lang="en-US" altLang="ko-KR" sz="1800" dirty="0">
                <a:sym typeface="Wingdings"/>
              </a:rPr>
              <a:t> write them to the log block</a:t>
            </a:r>
            <a:r>
              <a:rPr lang="en-US" altLang="ko-KR" sz="1800" dirty="0"/>
              <a:t>. FTL updates the page mapping information.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74DAC-562E-4515-B2F7-4E9AD18B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19" y="1340768"/>
            <a:ext cx="5760000" cy="156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5088D4-BD08-45BF-A004-BCE8FF4B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4511524"/>
            <a:ext cx="5760000" cy="1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8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When log block is full, perform merge. </a:t>
            </a:r>
          </a:p>
          <a:p>
            <a:pPr lvl="1"/>
            <a:r>
              <a:rPr lang="en-US" altLang="ko-KR" sz="1600" dirty="0"/>
              <a:t>Switch merge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A9F682-B9A9-41CF-8FEE-AD2F5CF6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0848"/>
            <a:ext cx="660812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6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en-US" altLang="zh-CN" dirty="0"/>
              <a:t>M</a:t>
            </a:r>
            <a:r>
              <a:rPr lang="en-US" altLang="ko-KR" dirty="0"/>
              <a:t>erge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554957" y="219724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554957" y="2395686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554957" y="2594124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2554957" y="2790974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2554957" y="2989411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2554957" y="318784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2554957" y="338469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2554957" y="3583136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5220369" y="219724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220369" y="2395686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5220369" y="2594124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5220369" y="2790974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5220369" y="2989411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5220369" y="318784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5220369" y="338469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5220369" y="3583136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pic>
        <p:nvPicPr>
          <p:cNvPr id="33812" name="Picture 20" descr="휴지통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182" y="4718199"/>
            <a:ext cx="792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4931444" y="5223024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latin typeface="굴림" pitchFamily="50" charset="-127"/>
              </a:rPr>
              <a:t>Free blocks</a:t>
            </a:r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3275682" y="3854599"/>
            <a:ext cx="107950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gray">
          <a:xfrm>
            <a:off x="5291807" y="1844824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Data Block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gray">
          <a:xfrm>
            <a:off x="2627982" y="1844824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Data Block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gray">
          <a:xfrm>
            <a:off x="5342607" y="1844824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Log Block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385C7-1EA9-7A0F-7425-D3339668D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CBAB7C-B24A-C84B-13EB-F49F774BF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16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 animBg="1"/>
      <p:bldP spid="68621" grpId="0" animBg="1"/>
      <p:bldP spid="68622" grpId="0" animBg="1"/>
      <p:bldP spid="68623" grpId="0" animBg="1"/>
      <p:bldP spid="68624" grpId="0" animBg="1"/>
      <p:bldP spid="68625" grpId="0" animBg="1"/>
      <p:bldP spid="68626" grpId="0" animBg="1"/>
      <p:bldP spid="68627" grpId="0" animBg="1"/>
      <p:bldP spid="68630" grpId="0" animBg="1"/>
      <p:bldP spid="68631" grpId="0"/>
      <p:bldP spid="68632" grpId="0"/>
      <p:bldP spid="686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600" dirty="0"/>
              <a:t>Client overwrites logical block 1000 and 1001 partially. What happened?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74DAC-562E-4515-B2F7-4E9AD18B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50" y="1340768"/>
            <a:ext cx="5760000" cy="156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288905-3A35-4590-91F2-3A0CF148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15" y="4615024"/>
            <a:ext cx="6699006" cy="181431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 txBox="1">
            <a:spLocks/>
          </p:cNvSpPr>
          <p:nvPr/>
        </p:nvSpPr>
        <p:spPr bwMode="auto">
          <a:xfrm>
            <a:off x="285874" y="3136301"/>
            <a:ext cx="8534151" cy="122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/>
              <a:t>The FTL writes logical block 1000 and 1001(contents a’ and b’) to the available pages in new block.</a:t>
            </a:r>
          </a:p>
          <a:p>
            <a:r>
              <a:rPr lang="en-US" altLang="ko-KR" sz="1600" kern="0" dirty="0"/>
              <a:t>And then, the FTL appends other live data. </a:t>
            </a:r>
          </a:p>
        </p:txBody>
      </p:sp>
    </p:spTree>
    <p:extLst>
      <p:ext uri="{BB962C8B-B14F-4D97-AF65-F5344CB8AC3E}">
        <p14:creationId xmlns:p14="http://schemas.microsoft.com/office/powerpoint/2010/main" val="752953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merge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788077" y="21161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788077" y="231460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788077" y="251304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788077" y="270989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Comic Sans MS" pitchFamily="66" charset="0"/>
              </a:rPr>
              <a:t>valid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788077" y="2908332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788077" y="31067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788077" y="330362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788077" y="350205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6036227" y="21161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6036227" y="2314607"/>
            <a:ext cx="1439863" cy="198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36227" y="251304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6036227" y="270989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6036227" y="2908332"/>
            <a:ext cx="1439863" cy="198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6036227" y="3106770"/>
            <a:ext cx="1439863" cy="198437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6036227" y="330362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6036227" y="350205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3875640" y="211617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3875640" y="2314607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3875640" y="2513045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3875640" y="2709895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3875640" y="2908332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3875640" y="310677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3875640" y="330362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3875640" y="3502057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cxnSp>
        <p:nvCxnSpPr>
          <p:cNvPr id="67612" name="AutoShape 28"/>
          <p:cNvCxnSpPr>
            <a:cxnSpLocks noChangeShapeType="1"/>
            <a:stCxn id="67591" idx="3"/>
            <a:endCxn id="67607" idx="1"/>
          </p:cNvCxnSpPr>
          <p:nvPr/>
        </p:nvCxnSpPr>
        <p:spPr bwMode="auto">
          <a:xfrm>
            <a:off x="3227940" y="2809907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3" name="AutoShape 29"/>
          <p:cNvCxnSpPr>
            <a:cxnSpLocks noChangeShapeType="1"/>
            <a:stCxn id="67592" idx="3"/>
            <a:endCxn id="67608" idx="1"/>
          </p:cNvCxnSpPr>
          <p:nvPr/>
        </p:nvCxnSpPr>
        <p:spPr bwMode="auto">
          <a:xfrm>
            <a:off x="3227940" y="3008345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4" name="AutoShape 30"/>
          <p:cNvCxnSpPr>
            <a:cxnSpLocks noChangeShapeType="1"/>
            <a:stCxn id="67595" idx="3"/>
            <a:endCxn id="67611" idx="1"/>
          </p:cNvCxnSpPr>
          <p:nvPr/>
        </p:nvCxnSpPr>
        <p:spPr bwMode="auto">
          <a:xfrm>
            <a:off x="3227940" y="360207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5" name="AutoShape 31"/>
          <p:cNvCxnSpPr>
            <a:cxnSpLocks noChangeShapeType="1"/>
            <a:stCxn id="67602" idx="1"/>
            <a:endCxn id="67610" idx="3"/>
          </p:cNvCxnSpPr>
          <p:nvPr/>
        </p:nvCxnSpPr>
        <p:spPr bwMode="auto">
          <a:xfrm flipH="1">
            <a:off x="5315502" y="3403632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6" name="AutoShape 32"/>
          <p:cNvCxnSpPr>
            <a:cxnSpLocks noChangeShapeType="1"/>
            <a:stCxn id="67603" idx="1"/>
            <a:endCxn id="67609" idx="3"/>
          </p:cNvCxnSpPr>
          <p:nvPr/>
        </p:nvCxnSpPr>
        <p:spPr bwMode="auto">
          <a:xfrm flipH="1" flipV="1">
            <a:off x="5315502" y="3206782"/>
            <a:ext cx="720725" cy="395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7" name="AutoShape 33"/>
          <p:cNvCxnSpPr>
            <a:cxnSpLocks noChangeShapeType="1"/>
            <a:stCxn id="67599" idx="1"/>
            <a:endCxn id="67606" idx="3"/>
          </p:cNvCxnSpPr>
          <p:nvPr/>
        </p:nvCxnSpPr>
        <p:spPr bwMode="auto">
          <a:xfrm flipH="1" flipV="1">
            <a:off x="5315502" y="2613057"/>
            <a:ext cx="720725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8" name="AutoShape 34"/>
          <p:cNvCxnSpPr>
            <a:cxnSpLocks noChangeShapeType="1"/>
            <a:stCxn id="67598" idx="1"/>
            <a:endCxn id="67605" idx="3"/>
          </p:cNvCxnSpPr>
          <p:nvPr/>
        </p:nvCxnSpPr>
        <p:spPr bwMode="auto">
          <a:xfrm flipH="1" flipV="1">
            <a:off x="5315502" y="2414620"/>
            <a:ext cx="720725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9" name="AutoShape 35"/>
          <p:cNvCxnSpPr>
            <a:cxnSpLocks noChangeShapeType="1"/>
            <a:stCxn id="67596" idx="1"/>
            <a:endCxn id="67604" idx="3"/>
          </p:cNvCxnSpPr>
          <p:nvPr/>
        </p:nvCxnSpPr>
        <p:spPr bwMode="auto">
          <a:xfrm flipH="1">
            <a:off x="5315502" y="2216182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32804" name="Picture 36" descr="휴지통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36002" y="4637120"/>
            <a:ext cx="792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2580240" y="3844957"/>
            <a:ext cx="15843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 flipH="1">
            <a:off x="5101190" y="3844957"/>
            <a:ext cx="16557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4596365" y="3844957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3983590" y="5457156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latin typeface="굴림" pitchFamily="50" charset="-127"/>
              </a:rPr>
              <a:t>Free blocks</a:t>
            </a: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gray">
          <a:xfrm>
            <a:off x="1859515" y="1692307"/>
            <a:ext cx="1521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mic Sans MS" pitchFamily="66" charset="0"/>
              </a:rPr>
              <a:t>Data Block</a:t>
            </a:r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gray">
          <a:xfrm>
            <a:off x="6180690" y="1692307"/>
            <a:ext cx="1343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mic Sans MS" pitchFamily="66" charset="0"/>
              </a:rPr>
              <a:t>Log Block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gray">
          <a:xfrm>
            <a:off x="3953422" y="1628800"/>
            <a:ext cx="13676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Comic Sans MS" pitchFamily="66" charset="0"/>
              </a:rPr>
              <a:t>Free Block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4655-7F5A-2F2B-383A-AD1479A6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38529-5C49-546A-6398-DCBCCC8A5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1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nimBg="1"/>
      <p:bldP spid="67592" grpId="0" animBg="1"/>
      <p:bldP spid="67595" grpId="0" animBg="1"/>
      <p:bldP spid="67621" grpId="0" animBg="1"/>
      <p:bldP spid="67622" grpId="0" animBg="1"/>
      <p:bldP spid="67625" grpId="0"/>
      <p:bldP spid="67626" grpId="0"/>
      <p:bldP spid="676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20BD-91C8-4AA2-822B-0CF620AD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A66B0-2A27-4370-8B5D-202F7122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Solid-state storage device</a:t>
            </a:r>
          </a:p>
          <a:p>
            <a:pPr lvl="1"/>
            <a:r>
              <a:rPr lang="en-US" altLang="ko-KR" dirty="0"/>
              <a:t>No mechanical or moving parts like HDD.</a:t>
            </a:r>
            <a:endParaRPr lang="en-US" altLang="ko-KR" sz="1050" dirty="0"/>
          </a:p>
          <a:p>
            <a:pPr lvl="1"/>
            <a:r>
              <a:rPr lang="en-US" altLang="ko-KR" dirty="0"/>
              <a:t>Built out of transistors (like memory and processors).</a:t>
            </a:r>
          </a:p>
          <a:p>
            <a:pPr lvl="1"/>
            <a:r>
              <a:rPr lang="en-US" altLang="ko-KR" dirty="0"/>
              <a:t>Retain information despite power loss unlike typical RAM.</a:t>
            </a:r>
          </a:p>
          <a:p>
            <a:r>
              <a:rPr lang="en-US" altLang="ko-KR" dirty="0"/>
              <a:t>NAND Flash based SSD</a:t>
            </a:r>
          </a:p>
          <a:p>
            <a:pPr lvl="1"/>
            <a:r>
              <a:rPr lang="en-US" altLang="ko-KR" b="1" dirty="0"/>
              <a:t>To write</a:t>
            </a:r>
            <a:r>
              <a:rPr lang="en-US" altLang="ko-KR" dirty="0"/>
              <a:t> to a given chunk of it, you </a:t>
            </a:r>
            <a:r>
              <a:rPr lang="en-US" altLang="ko-KR" b="1" dirty="0"/>
              <a:t>have to erase</a:t>
            </a:r>
            <a:r>
              <a:rPr lang="en-US" altLang="ko-KR" dirty="0"/>
              <a:t> a bigger chunk.</a:t>
            </a:r>
          </a:p>
          <a:p>
            <a:pPr lvl="1"/>
            <a:r>
              <a:rPr lang="en-US" altLang="ko-KR" dirty="0"/>
              <a:t>The number of erase/write is limited.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07847-0961-4D75-86F0-C0752C5A0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D475B-CEB1-4AD6-8DE2-FDEF2E979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02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and Merge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C6111-D6DD-4D4D-8868-253F8778611D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1593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1989191"/>
            <a:ext cx="5072098" cy="352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933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989190"/>
            <a:ext cx="3286116" cy="350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03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mapping plus caching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Caching only the active part of the page-mapped FTL in memory.</a:t>
            </a:r>
          </a:p>
          <a:p>
            <a:pPr lvl="1"/>
            <a:r>
              <a:rPr lang="en-US" altLang="ko-KR" sz="1600" dirty="0"/>
              <a:t>If a given workload only accesses a small set of pages, the translations of those pages will be stored in the in-memory FTL.</a:t>
            </a:r>
          </a:p>
          <a:p>
            <a:endParaRPr lang="en-US" altLang="ko-KR" sz="800" dirty="0"/>
          </a:p>
          <a:p>
            <a:r>
              <a:rPr lang="en-US" altLang="ko-KR" sz="1800" dirty="0"/>
              <a:t>Performance will be excellent without high memory cost.</a:t>
            </a:r>
          </a:p>
          <a:p>
            <a:r>
              <a:rPr lang="en-US" altLang="ko-KR" sz="1800" dirty="0"/>
              <a:t>Cache miss overhead exists.</a:t>
            </a:r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5F0CA88-8C93-4CE1-9355-28171F43FAA9}"/>
              </a:ext>
            </a:extLst>
          </p:cNvPr>
          <p:cNvGrpSpPr/>
          <p:nvPr/>
        </p:nvGrpSpPr>
        <p:grpSpPr>
          <a:xfrm>
            <a:off x="1378871" y="3325434"/>
            <a:ext cx="6386258" cy="2541800"/>
            <a:chOff x="1426102" y="3325434"/>
            <a:chExt cx="6386258" cy="2541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3B5B4B-2965-4DF1-BC04-4FE446460F9B}"/>
                </a:ext>
              </a:extLst>
            </p:cNvPr>
            <p:cNvSpPr/>
            <p:nvPr/>
          </p:nvSpPr>
          <p:spPr>
            <a:xfrm>
              <a:off x="1426102" y="3633211"/>
              <a:ext cx="3528392" cy="6480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358F4A-4FCE-417B-93BA-A35C7A0B50BD}"/>
                </a:ext>
              </a:extLst>
            </p:cNvPr>
            <p:cNvSpPr/>
            <p:nvPr/>
          </p:nvSpPr>
          <p:spPr>
            <a:xfrm>
              <a:off x="5724128" y="370521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B3CE31-AA48-4609-B7FA-73AEBBFA617B}"/>
                </a:ext>
              </a:extLst>
            </p:cNvPr>
            <p:cNvSpPr/>
            <p:nvPr/>
          </p:nvSpPr>
          <p:spPr>
            <a:xfrm>
              <a:off x="5724128" y="406525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9D2E24-421D-4EFD-B033-7DA1F40AFCD3}"/>
                </a:ext>
              </a:extLst>
            </p:cNvPr>
            <p:cNvSpPr/>
            <p:nvPr/>
          </p:nvSpPr>
          <p:spPr>
            <a:xfrm>
              <a:off x="5724128" y="442529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95505E-5764-4F4C-863C-64B3BEE56E02}"/>
                </a:ext>
              </a:extLst>
            </p:cNvPr>
            <p:cNvSpPr/>
            <p:nvPr/>
          </p:nvSpPr>
          <p:spPr>
            <a:xfrm>
              <a:off x="5724128" y="478711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0CBBF3-3680-4577-900E-66FD4DFADDB8}"/>
                </a:ext>
              </a:extLst>
            </p:cNvPr>
            <p:cNvSpPr/>
            <p:nvPr/>
          </p:nvSpPr>
          <p:spPr>
            <a:xfrm>
              <a:off x="5724128" y="514715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029708-4D7C-4329-A5AA-6AD3D661A4A1}"/>
                </a:ext>
              </a:extLst>
            </p:cNvPr>
            <p:cNvSpPr/>
            <p:nvPr/>
          </p:nvSpPr>
          <p:spPr>
            <a:xfrm>
              <a:off x="5724128" y="550719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99CD8A-B30D-4A6E-9D4D-FF6FD2762CBB}"/>
                </a:ext>
              </a:extLst>
            </p:cNvPr>
            <p:cNvSpPr txBox="1"/>
            <p:nvPr/>
          </p:nvSpPr>
          <p:spPr>
            <a:xfrm>
              <a:off x="5853474" y="3325434"/>
              <a:ext cx="1829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mapping table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3F53DF-F044-496B-8ECD-04B5582F0EA3}"/>
                </a:ext>
              </a:extLst>
            </p:cNvPr>
            <p:cNvSpPr txBox="1"/>
            <p:nvPr/>
          </p:nvSpPr>
          <p:spPr>
            <a:xfrm>
              <a:off x="2754217" y="3325434"/>
              <a:ext cx="872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Memory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0096B4B-B06D-4729-AECA-DD5EFCDCFDBD}"/>
                </a:ext>
              </a:extLst>
            </p:cNvPr>
            <p:cNvSpPr/>
            <p:nvPr/>
          </p:nvSpPr>
          <p:spPr>
            <a:xfrm>
              <a:off x="5724128" y="4065258"/>
              <a:ext cx="2088232" cy="1441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49C725-0BED-4FC3-8861-F0EBCE568118}"/>
                </a:ext>
              </a:extLst>
            </p:cNvPr>
            <p:cNvSpPr txBox="1"/>
            <p:nvPr/>
          </p:nvSpPr>
          <p:spPr>
            <a:xfrm>
              <a:off x="6279969" y="373135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→ 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E6866-2D5A-4048-9F9C-256B0469483F}"/>
                </a:ext>
              </a:extLst>
            </p:cNvPr>
            <p:cNvSpPr txBox="1"/>
            <p:nvPr/>
          </p:nvSpPr>
          <p:spPr>
            <a:xfrm>
              <a:off x="6279969" y="4100485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1001 → 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3C3D56-98CC-497B-BE0E-D715AF16781C}"/>
                </a:ext>
              </a:extLst>
            </p:cNvPr>
            <p:cNvSpPr txBox="1"/>
            <p:nvPr/>
          </p:nvSpPr>
          <p:spPr>
            <a:xfrm>
              <a:off x="6279969" y="445143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1002 → 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26458-3F2D-4F6A-8A13-3F03F00ACF12}"/>
                </a:ext>
              </a:extLst>
            </p:cNvPr>
            <p:cNvSpPr txBox="1"/>
            <p:nvPr/>
          </p:nvSpPr>
          <p:spPr>
            <a:xfrm>
              <a:off x="6279969" y="481147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1003 → 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5E2668-4BA1-4ADA-ABD6-EC1426133739}"/>
                </a:ext>
              </a:extLst>
            </p:cNvPr>
            <p:cNvSpPr txBox="1"/>
            <p:nvPr/>
          </p:nvSpPr>
          <p:spPr>
            <a:xfrm>
              <a:off x="6279969" y="517151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1004 → 4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444B69-3294-4AF7-AB0A-7192657C0F06}"/>
                </a:ext>
              </a:extLst>
            </p:cNvPr>
            <p:cNvSpPr txBox="1"/>
            <p:nvPr/>
          </p:nvSpPr>
          <p:spPr>
            <a:xfrm>
              <a:off x="6279969" y="553154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1005 → 5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FF7EA4D-6B4B-4D9B-A2D9-87BD3FF5E129}"/>
                </a:ext>
              </a:extLst>
            </p:cNvPr>
            <p:cNvGrpSpPr/>
            <p:nvPr/>
          </p:nvGrpSpPr>
          <p:grpSpPr>
            <a:xfrm>
              <a:off x="1900663" y="3700282"/>
              <a:ext cx="2579270" cy="513929"/>
              <a:chOff x="1691680" y="4965358"/>
              <a:chExt cx="2579270" cy="51392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8318A67-F578-4025-AA21-3C3386A9AFE5}"/>
                  </a:ext>
                </a:extLst>
              </p:cNvPr>
              <p:cNvSpPr/>
              <p:nvPr/>
            </p:nvSpPr>
            <p:spPr>
              <a:xfrm>
                <a:off x="1691680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701383C-6F1D-4A77-AA00-630EF1237449}"/>
                  </a:ext>
                </a:extLst>
              </p:cNvPr>
              <p:cNvSpPr/>
              <p:nvPr/>
            </p:nvSpPr>
            <p:spPr>
              <a:xfrm>
                <a:off x="2208093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F48BE71-7CAB-4FB0-AAA8-FB5301501370}"/>
                  </a:ext>
                </a:extLst>
              </p:cNvPr>
              <p:cNvSpPr/>
              <p:nvPr/>
            </p:nvSpPr>
            <p:spPr>
              <a:xfrm>
                <a:off x="2726679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3AC7E-F313-4FD3-B559-9C31FC94BF71}"/>
                  </a:ext>
                </a:extLst>
              </p:cNvPr>
              <p:cNvSpPr/>
              <p:nvPr/>
            </p:nvSpPr>
            <p:spPr>
              <a:xfrm>
                <a:off x="3243092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0713063-C469-47BD-B9C4-3DE1B8BF4FA1}"/>
                  </a:ext>
                </a:extLst>
              </p:cNvPr>
              <p:cNvSpPr/>
              <p:nvPr/>
            </p:nvSpPr>
            <p:spPr>
              <a:xfrm>
                <a:off x="3757021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A068E6-0CED-4BFF-8382-4AEC9CF3C414}"/>
                </a:ext>
              </a:extLst>
            </p:cNvPr>
            <p:cNvSpPr txBox="1"/>
            <p:nvPr/>
          </p:nvSpPr>
          <p:spPr>
            <a:xfrm>
              <a:off x="2540380" y="3787969"/>
              <a:ext cx="130946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Working 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303998E-EDBD-46E6-A20D-34B77FCA6911}"/>
                </a:ext>
              </a:extLst>
            </p:cNvPr>
            <p:cNvSpPr/>
            <p:nvPr/>
          </p:nvSpPr>
          <p:spPr>
            <a:xfrm>
              <a:off x="1886889" y="3715713"/>
              <a:ext cx="2593044" cy="5139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AFC3F17-926C-474A-8969-C66D78D07BE2}"/>
                </a:ext>
              </a:extLst>
            </p:cNvPr>
            <p:cNvCxnSpPr>
              <a:stCxn id="16" idx="1"/>
              <a:endCxn id="30" idx="2"/>
            </p:cNvCxnSpPr>
            <p:nvPr/>
          </p:nvCxnSpPr>
          <p:spPr>
            <a:xfrm rot="10800000">
              <a:off x="3183412" y="4229642"/>
              <a:ext cx="2540717" cy="556584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086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Wear Leveling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600" dirty="0"/>
              <a:t>Erase/Write cycle is limited in Flash memory.</a:t>
            </a:r>
          </a:p>
          <a:p>
            <a:r>
              <a:rPr lang="en-US" altLang="ko-KR" sz="1600" dirty="0"/>
              <a:t>If EW cycle is skewed, that shortens the lifespan of the entire Flash storage.</a:t>
            </a:r>
          </a:p>
          <a:p>
            <a:pPr marL="0" indent="0" algn="ctr">
              <a:buNone/>
            </a:pPr>
            <a:r>
              <a:rPr lang="en-US" altLang="ko-KR" sz="1600" dirty="0"/>
              <a:t>All blocks should wear out at roughly the same time.</a:t>
            </a:r>
          </a:p>
          <a:p>
            <a:r>
              <a:rPr lang="en-US" altLang="ko-KR" sz="1600" dirty="0"/>
              <a:t>A block may consist of cold data.</a:t>
            </a:r>
          </a:p>
          <a:p>
            <a:pPr lvl="1"/>
            <a:r>
              <a:rPr lang="en-US" altLang="ko-KR" sz="1400" dirty="0"/>
              <a:t>The FTL must periodically read all the live data out of such blocks and re-write it elsewhere.</a:t>
            </a:r>
          </a:p>
          <a:p>
            <a:pPr lvl="1"/>
            <a:r>
              <a:rPr lang="en-US" altLang="ko-KR" sz="1400" dirty="0"/>
              <a:t>Wear leveling increases the write amplification of the SSD and decreases performance.</a:t>
            </a:r>
          </a:p>
          <a:p>
            <a:r>
              <a:rPr lang="en-US" altLang="ko-KR" sz="1600"/>
              <a:t>Sample Policy: Each </a:t>
            </a:r>
            <a:r>
              <a:rPr lang="en-US" altLang="ko-KR" sz="1600" dirty="0"/>
              <a:t>Flash Block has EW cycle counter.</a:t>
            </a:r>
          </a:p>
          <a:p>
            <a:pPr lvl="1"/>
            <a:r>
              <a:rPr lang="en-US" altLang="ko-KR" sz="1400" dirty="0"/>
              <a:t>Maintain |Max(EW cycle) – Min(EW cycle)| &lt; e</a:t>
            </a:r>
          </a:p>
          <a:p>
            <a:pPr lvl="1"/>
            <a:r>
              <a:rPr lang="en-US" altLang="ko-KR" sz="1400" dirty="0"/>
              <a:t>Maintain |Max(EW cycle) – Min(EW cycle)|/Max(EW cycle) &lt; e</a:t>
            </a:r>
          </a:p>
          <a:p>
            <a:pPr lvl="1"/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64934" y="6522415"/>
            <a:ext cx="1071562" cy="220663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33713" y="6512697"/>
            <a:ext cx="3038475" cy="220663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31" name="직선 화살표 연결선 14"/>
          <p:cNvCxnSpPr/>
          <p:nvPr/>
        </p:nvCxnSpPr>
        <p:spPr bwMode="auto">
          <a:xfrm>
            <a:off x="1428728" y="5884682"/>
            <a:ext cx="6500858" cy="1588"/>
          </a:xfrm>
          <a:prstGeom prst="straightConnector1">
            <a:avLst/>
          </a:prstGeom>
          <a:gradFill rotWithShape="1">
            <a:gsLst>
              <a:gs pos="0">
                <a:srgbClr val="FFCC66"/>
              </a:gs>
              <a:gs pos="100000">
                <a:srgbClr val="F3F3F3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직사각형 16"/>
          <p:cNvSpPr/>
          <p:nvPr/>
        </p:nvSpPr>
        <p:spPr bwMode="auto">
          <a:xfrm>
            <a:off x="1643042" y="4955988"/>
            <a:ext cx="45719" cy="9286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3" name="직사각형 17"/>
          <p:cNvSpPr/>
          <p:nvPr/>
        </p:nvSpPr>
        <p:spPr bwMode="auto">
          <a:xfrm>
            <a:off x="1795442" y="5456054"/>
            <a:ext cx="45719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4" name="직사각형 18"/>
          <p:cNvSpPr/>
          <p:nvPr/>
        </p:nvSpPr>
        <p:spPr bwMode="auto">
          <a:xfrm>
            <a:off x="1928794" y="5598930"/>
            <a:ext cx="64767" cy="28575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5" name="직사각형 19"/>
          <p:cNvSpPr/>
          <p:nvPr/>
        </p:nvSpPr>
        <p:spPr bwMode="auto">
          <a:xfrm>
            <a:off x="2100242" y="4384484"/>
            <a:ext cx="45719" cy="150019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6" name="직사각형 20"/>
          <p:cNvSpPr/>
          <p:nvPr/>
        </p:nvSpPr>
        <p:spPr bwMode="auto">
          <a:xfrm>
            <a:off x="2283131" y="5313178"/>
            <a:ext cx="45719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7" name="직사각형 21"/>
          <p:cNvSpPr/>
          <p:nvPr/>
        </p:nvSpPr>
        <p:spPr bwMode="auto">
          <a:xfrm>
            <a:off x="2428859" y="4741674"/>
            <a:ext cx="52391" cy="11430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8" name="직사각형 22"/>
          <p:cNvSpPr/>
          <p:nvPr/>
        </p:nvSpPr>
        <p:spPr bwMode="auto">
          <a:xfrm flipH="1">
            <a:off x="2600611" y="5598930"/>
            <a:ext cx="45719" cy="28575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9" name="직사각형 23"/>
          <p:cNvSpPr/>
          <p:nvPr/>
        </p:nvSpPr>
        <p:spPr bwMode="auto">
          <a:xfrm>
            <a:off x="2740331" y="5456054"/>
            <a:ext cx="45719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0" name="직사각형 24"/>
          <p:cNvSpPr/>
          <p:nvPr/>
        </p:nvSpPr>
        <p:spPr bwMode="auto">
          <a:xfrm>
            <a:off x="2926073" y="5170302"/>
            <a:ext cx="45719" cy="71438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1" name="직사각형 25"/>
          <p:cNvSpPr/>
          <p:nvPr/>
        </p:nvSpPr>
        <p:spPr bwMode="auto">
          <a:xfrm>
            <a:off x="3071803" y="5670368"/>
            <a:ext cx="52390" cy="21431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2" name="직사각형 26"/>
          <p:cNvSpPr/>
          <p:nvPr/>
        </p:nvSpPr>
        <p:spPr bwMode="auto">
          <a:xfrm>
            <a:off x="3214679" y="4884550"/>
            <a:ext cx="61914" cy="10001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3" name="직사각형 27"/>
          <p:cNvSpPr/>
          <p:nvPr/>
        </p:nvSpPr>
        <p:spPr bwMode="auto">
          <a:xfrm>
            <a:off x="3357555" y="5670368"/>
            <a:ext cx="71438" cy="21431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4" name="직사각형 28"/>
          <p:cNvSpPr/>
          <p:nvPr/>
        </p:nvSpPr>
        <p:spPr bwMode="auto">
          <a:xfrm>
            <a:off x="5270186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5" name="직사각형 29"/>
          <p:cNvSpPr/>
          <p:nvPr/>
        </p:nvSpPr>
        <p:spPr bwMode="auto">
          <a:xfrm>
            <a:off x="5429256" y="5384616"/>
            <a:ext cx="71438" cy="50006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6" name="직사각형 30"/>
          <p:cNvSpPr/>
          <p:nvPr/>
        </p:nvSpPr>
        <p:spPr bwMode="auto">
          <a:xfrm>
            <a:off x="5574986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7" name="직사각형 31"/>
          <p:cNvSpPr/>
          <p:nvPr/>
        </p:nvSpPr>
        <p:spPr bwMode="auto">
          <a:xfrm>
            <a:off x="5727386" y="5170302"/>
            <a:ext cx="59060" cy="71438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8" name="직사각형 32"/>
          <p:cNvSpPr/>
          <p:nvPr/>
        </p:nvSpPr>
        <p:spPr bwMode="auto">
          <a:xfrm>
            <a:off x="5910275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9" name="직사각형 33"/>
          <p:cNvSpPr/>
          <p:nvPr/>
        </p:nvSpPr>
        <p:spPr bwMode="auto">
          <a:xfrm>
            <a:off x="6072197" y="5456054"/>
            <a:ext cx="52391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0" name="직사각형 34"/>
          <p:cNvSpPr/>
          <p:nvPr/>
        </p:nvSpPr>
        <p:spPr bwMode="auto">
          <a:xfrm>
            <a:off x="6215075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1" name="직사각형 35"/>
          <p:cNvSpPr/>
          <p:nvPr/>
        </p:nvSpPr>
        <p:spPr bwMode="auto">
          <a:xfrm>
            <a:off x="6390788" y="5241740"/>
            <a:ext cx="61913" cy="64294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2" name="직사각형 36"/>
          <p:cNvSpPr/>
          <p:nvPr/>
        </p:nvSpPr>
        <p:spPr bwMode="auto">
          <a:xfrm>
            <a:off x="6553217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3" name="직사각형 37"/>
          <p:cNvSpPr/>
          <p:nvPr/>
        </p:nvSpPr>
        <p:spPr bwMode="auto">
          <a:xfrm>
            <a:off x="6715139" y="5456054"/>
            <a:ext cx="52391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4" name="직사각형 38"/>
          <p:cNvSpPr/>
          <p:nvPr/>
        </p:nvSpPr>
        <p:spPr bwMode="auto">
          <a:xfrm>
            <a:off x="6858017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5" name="직사각형 39"/>
          <p:cNvSpPr/>
          <p:nvPr/>
        </p:nvSpPr>
        <p:spPr bwMode="auto">
          <a:xfrm>
            <a:off x="7000893" y="5313178"/>
            <a:ext cx="71438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14480" y="4098732"/>
            <a:ext cx="18573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X</a:t>
            </a:r>
            <a:endParaRPr lang="ko-KR" altLang="en-US" sz="166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57818" y="4166498"/>
            <a:ext cx="18573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O</a:t>
            </a:r>
            <a:endParaRPr lang="ko-KR" altLang="en-US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7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dirty="0"/>
              <a:t>Flash-based SSDs are becoming a common presence in …</a:t>
            </a:r>
          </a:p>
          <a:p>
            <a:pPr lvl="1"/>
            <a:r>
              <a:rPr lang="en-US" altLang="ko-KR" dirty="0"/>
              <a:t>laptops, desktops, and servers inside the datacenters.</a:t>
            </a:r>
          </a:p>
          <a:p>
            <a:endParaRPr lang="en-US" altLang="ko-KR" dirty="0"/>
          </a:p>
          <a:p>
            <a:r>
              <a:rPr lang="en-US" altLang="ko-KR" dirty="0"/>
              <a:t>Flash Translation Layer</a:t>
            </a:r>
          </a:p>
          <a:p>
            <a:pPr lvl="1"/>
            <a:r>
              <a:rPr lang="en-US" altLang="ko-KR" dirty="0"/>
              <a:t>Address Translation</a:t>
            </a:r>
          </a:p>
          <a:p>
            <a:pPr lvl="1"/>
            <a:r>
              <a:rPr lang="en-US" altLang="ko-KR" dirty="0"/>
              <a:t>Wear Leveling</a:t>
            </a:r>
          </a:p>
          <a:p>
            <a:pPr lvl="1"/>
            <a:r>
              <a:rPr lang="en-US" altLang="ko-KR" dirty="0"/>
              <a:t>Garbage Collection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9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Storing</a:t>
            </a:r>
            <a:r>
              <a:rPr lang="ko-KR" altLang="en-US" dirty="0"/>
              <a:t> </a:t>
            </a:r>
            <a:r>
              <a:rPr lang="en-US" altLang="ko-KR" dirty="0"/>
              <a:t>Bit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Single-level cell (SLC): </a:t>
            </a:r>
            <a:r>
              <a:rPr lang="en-US" altLang="ko-KR" sz="1600" dirty="0"/>
              <a:t>a single bit per cell</a:t>
            </a:r>
          </a:p>
          <a:p>
            <a:r>
              <a:rPr lang="en-US" altLang="ko-KR" sz="1800" dirty="0"/>
              <a:t>Multi-level cell (MLC): </a:t>
            </a:r>
            <a:r>
              <a:rPr lang="en-US" altLang="ko-KR" sz="1600" dirty="0"/>
              <a:t>two bits per cell</a:t>
            </a:r>
          </a:p>
          <a:p>
            <a:r>
              <a:rPr lang="en-US" altLang="ko-KR" sz="1800" dirty="0"/>
              <a:t>Triple-level cell (TLC): three b</a:t>
            </a:r>
            <a:r>
              <a:rPr lang="en-US" altLang="ko-KR" sz="1600" dirty="0"/>
              <a:t>its per cell</a:t>
            </a:r>
          </a:p>
          <a:p>
            <a:r>
              <a:rPr lang="en-US" altLang="ko-KR" sz="1600" dirty="0"/>
              <a:t>QLC, PLC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55"/>
          <p:cNvSpPr>
            <a:spLocks noChangeArrowheads="1"/>
          </p:cNvSpPr>
          <p:nvPr/>
        </p:nvSpPr>
        <p:spPr bwMode="auto">
          <a:xfrm>
            <a:off x="400273" y="4384724"/>
            <a:ext cx="8429625" cy="1285875"/>
          </a:xfrm>
          <a:prstGeom prst="roundRect">
            <a:avLst>
              <a:gd name="adj" fmla="val 7009"/>
            </a:avLst>
          </a:prstGeom>
          <a:gradFill rotWithShape="1">
            <a:gsLst>
              <a:gs pos="0">
                <a:srgbClr val="EBEBEB"/>
              </a:gs>
              <a:gs pos="50000">
                <a:srgbClr val="FFFFFF"/>
              </a:gs>
              <a:gs pos="100000">
                <a:srgbClr val="EBEBEB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/>
          <a:lstStyle/>
          <a:p>
            <a:pPr>
              <a:lnSpc>
                <a:spcPct val="130000"/>
              </a:lnSpc>
              <a:buClr>
                <a:schemeClr val="accent2"/>
              </a:buCl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6" descr="flash_mlc_v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360" y="4437112"/>
            <a:ext cx="19542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17" descr="flash_qlc_v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4437112"/>
            <a:ext cx="195421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18" descr="flash_slc_vt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148" y="4437112"/>
            <a:ext cx="195421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19" descr="flash_tlc_vt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9860" y="4437112"/>
            <a:ext cx="195738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38" y="1016296"/>
            <a:ext cx="2613318" cy="22306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0192" y="329097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Flash memory</a:t>
            </a:r>
          </a:p>
        </p:txBody>
      </p:sp>
      <p:sp>
        <p:nvSpPr>
          <p:cNvPr id="13" name="Oval 12"/>
          <p:cNvSpPr/>
          <p:nvPr/>
        </p:nvSpPr>
        <p:spPr>
          <a:xfrm>
            <a:off x="5846595" y="1167413"/>
            <a:ext cx="217706" cy="245363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5292080" y="1376843"/>
            <a:ext cx="586397" cy="7547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3151" y="2042699"/>
            <a:ext cx="85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146153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Flash</a:t>
            </a:r>
          </a:p>
        </p:txBody>
      </p:sp>
      <p:sp>
        <p:nvSpPr>
          <p:cNvPr id="31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54850" y="6337300"/>
            <a:ext cx="1981200" cy="476250"/>
          </a:xfrm>
          <a:prstGeom prst="rect">
            <a:avLst/>
          </a:prstGeom>
          <a:ln/>
        </p:spPr>
        <p:txBody>
          <a:bodyPr/>
          <a:lstStyle/>
          <a:p>
            <a:fld id="{6F5B5BF8-D437-408C-9A19-4718C6846C8F}" type="slidenum">
              <a:rPr lang="en-US" altLang="ko-KR"/>
              <a:pPr/>
              <a:t>5</a:t>
            </a:fld>
            <a:endParaRPr lang="en-US" altLang="ko-KR"/>
          </a:p>
        </p:txBody>
      </p:sp>
      <p:grpSp>
        <p:nvGrpSpPr>
          <p:cNvPr id="2" name="그룹 27"/>
          <p:cNvGrpSpPr/>
          <p:nvPr/>
        </p:nvGrpSpPr>
        <p:grpSpPr>
          <a:xfrm>
            <a:off x="3491880" y="1412776"/>
            <a:ext cx="2268538" cy="2143125"/>
            <a:chOff x="2466975" y="1690688"/>
            <a:chExt cx="2268538" cy="2143125"/>
          </a:xfrm>
          <a:solidFill>
            <a:srgbClr val="00CC79"/>
          </a:solidFill>
        </p:grpSpPr>
        <p:sp>
          <p:nvSpPr>
            <p:cNvPr id="11" name="정육면체 10"/>
            <p:cNvSpPr/>
            <p:nvPr/>
          </p:nvSpPr>
          <p:spPr>
            <a:xfrm>
              <a:off x="2466975" y="2762250"/>
              <a:ext cx="1928813" cy="1071563"/>
            </a:xfrm>
            <a:prstGeom prst="cube">
              <a:avLst>
                <a:gd name="adj" fmla="val 45030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3733800" y="2762250"/>
              <a:ext cx="1000125" cy="1071563"/>
            </a:xfrm>
            <a:prstGeom prst="cube">
              <a:avLst>
                <a:gd name="adj" fmla="val 6026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2466975" y="2405063"/>
              <a:ext cx="1928813" cy="1071562"/>
            </a:xfrm>
            <a:prstGeom prst="cube">
              <a:avLst>
                <a:gd name="adj" fmla="val 45030"/>
              </a:avLst>
            </a:prstGeom>
            <a:solidFill>
              <a:srgbClr val="FFD54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733800" y="2405063"/>
              <a:ext cx="1000125" cy="1071562"/>
            </a:xfrm>
            <a:prstGeom prst="cube">
              <a:avLst>
                <a:gd name="adj" fmla="val 60269"/>
              </a:avLst>
            </a:prstGeom>
            <a:solidFill>
              <a:srgbClr val="FFD54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2466975" y="1690688"/>
              <a:ext cx="1928813" cy="1357312"/>
            </a:xfrm>
            <a:prstGeom prst="cube">
              <a:avLst>
                <a:gd name="adj" fmla="val 45030"/>
              </a:avLst>
            </a:prstGeom>
            <a:grpFill/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3733800" y="1690688"/>
              <a:ext cx="1000125" cy="1357312"/>
            </a:xfrm>
            <a:prstGeom prst="cube">
              <a:avLst>
                <a:gd name="adj" fmla="val 60269"/>
              </a:avLst>
            </a:prstGeom>
            <a:grpFill/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3733800" y="1690688"/>
              <a:ext cx="1001713" cy="611187"/>
            </a:xfrm>
            <a:prstGeom prst="parallelogram">
              <a:avLst>
                <a:gd name="adj" fmla="val 101012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2468563" y="1690688"/>
              <a:ext cx="1893887" cy="611187"/>
            </a:xfrm>
            <a:prstGeom prst="parallelogram">
              <a:avLst>
                <a:gd name="adj" fmla="val 101012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" name="그룹 31"/>
          <p:cNvGrpSpPr>
            <a:grpSpLocks/>
          </p:cNvGrpSpPr>
          <p:nvPr/>
        </p:nvGrpSpPr>
        <p:grpSpPr bwMode="auto">
          <a:xfrm>
            <a:off x="2855590" y="5095776"/>
            <a:ext cx="2203450" cy="487362"/>
            <a:chOff x="1627188" y="5373688"/>
            <a:chExt cx="2203450" cy="487362"/>
          </a:xfrm>
        </p:grpSpPr>
        <p:sp>
          <p:nvSpPr>
            <p:cNvPr id="34" name="자유형 33"/>
            <p:cNvSpPr/>
            <p:nvPr/>
          </p:nvSpPr>
          <p:spPr bwMode="auto">
            <a:xfrm>
              <a:off x="1627188" y="5373688"/>
              <a:ext cx="2203450" cy="444500"/>
            </a:xfrm>
            <a:custGeom>
              <a:avLst/>
              <a:gdLst>
                <a:gd name="connsiteX0" fmla="*/ 0 w 2202180"/>
                <a:gd name="connsiteY0" fmla="*/ 0 h 443230"/>
                <a:gd name="connsiteX1" fmla="*/ 830580 w 2202180"/>
                <a:gd name="connsiteY1" fmla="*/ 335280 h 443230"/>
                <a:gd name="connsiteX2" fmla="*/ 1363980 w 2202180"/>
                <a:gd name="connsiteY2" fmla="*/ 388620 h 443230"/>
                <a:gd name="connsiteX3" fmla="*/ 2202180 w 2202180"/>
                <a:gd name="connsiteY3" fmla="*/ 7620 h 44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2180" h="443230">
                  <a:moveTo>
                    <a:pt x="0" y="0"/>
                  </a:moveTo>
                  <a:cubicBezTo>
                    <a:pt x="301625" y="135255"/>
                    <a:pt x="603250" y="270510"/>
                    <a:pt x="830580" y="335280"/>
                  </a:cubicBezTo>
                  <a:cubicBezTo>
                    <a:pt x="1057910" y="400050"/>
                    <a:pt x="1135380" y="443230"/>
                    <a:pt x="1363980" y="388620"/>
                  </a:cubicBezTo>
                  <a:cubicBezTo>
                    <a:pt x="1592580" y="334010"/>
                    <a:pt x="2128520" y="71120"/>
                    <a:pt x="2202180" y="7620"/>
                  </a:cubicBezTo>
                </a:path>
              </a:pathLst>
            </a:cu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2324100" y="5575300"/>
              <a:ext cx="928688" cy="2857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ko-KR" sz="1200" b="1">
                  <a:latin typeface="Tahoma" pitchFamily="34" charset="0"/>
                  <a:ea typeface="새굴림" pitchFamily="18" charset="-127"/>
                  <a:cs typeface="Tahoma" pitchFamily="34" charset="0"/>
                </a:rPr>
                <a:t>Data area</a:t>
              </a:r>
            </a:p>
            <a:p>
              <a:pPr algn="ctr"/>
              <a:endParaRPr lang="en-US" altLang="ko-KR" sz="1200" b="1">
                <a:latin typeface="Tahoma" pitchFamily="34" charset="0"/>
                <a:ea typeface="새굴림" pitchFamily="18" charset="-127"/>
                <a:cs typeface="Tahoma" pitchFamily="34" charset="0"/>
              </a:endParaRPr>
            </a:p>
          </p:txBody>
        </p:sp>
      </p:grpSp>
      <p:grpSp>
        <p:nvGrpSpPr>
          <p:cNvPr id="5" name="그룹 30"/>
          <p:cNvGrpSpPr>
            <a:grpSpLocks/>
          </p:cNvGrpSpPr>
          <p:nvPr/>
        </p:nvGrpSpPr>
        <p:grpSpPr bwMode="auto">
          <a:xfrm>
            <a:off x="4835202" y="5081488"/>
            <a:ext cx="935038" cy="619125"/>
            <a:chOff x="3606800" y="5257795"/>
            <a:chExt cx="935038" cy="619131"/>
          </a:xfrm>
        </p:grpSpPr>
        <p:sp>
          <p:nvSpPr>
            <p:cNvPr id="30" name="자유형 29"/>
            <p:cNvSpPr/>
            <p:nvPr/>
          </p:nvSpPr>
          <p:spPr bwMode="auto">
            <a:xfrm>
              <a:off x="3836988" y="5257795"/>
              <a:ext cx="396875" cy="190502"/>
            </a:xfrm>
            <a:custGeom>
              <a:avLst/>
              <a:gdLst>
                <a:gd name="connsiteX0" fmla="*/ 0 w 396240"/>
                <a:gd name="connsiteY0" fmla="*/ 0 h 190500"/>
                <a:gd name="connsiteX1" fmla="*/ 182880 w 396240"/>
                <a:gd name="connsiteY1" fmla="*/ 190500 h 190500"/>
                <a:gd name="connsiteX2" fmla="*/ 396240 w 396240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" h="190500">
                  <a:moveTo>
                    <a:pt x="0" y="0"/>
                  </a:moveTo>
                  <a:cubicBezTo>
                    <a:pt x="58420" y="95250"/>
                    <a:pt x="116840" y="190500"/>
                    <a:pt x="182880" y="190500"/>
                  </a:cubicBezTo>
                  <a:cubicBezTo>
                    <a:pt x="248920" y="190500"/>
                    <a:pt x="396240" y="0"/>
                    <a:pt x="39624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606800" y="5589586"/>
              <a:ext cx="935038" cy="2873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ko-KR" sz="1200" b="1">
                  <a:latin typeface="Tahoma" pitchFamily="34" charset="0"/>
                  <a:ea typeface="새굴림" pitchFamily="18" charset="-127"/>
                  <a:cs typeface="Tahoma" pitchFamily="34" charset="0"/>
                </a:rPr>
                <a:t>Spare area</a:t>
              </a:r>
            </a:p>
            <a:p>
              <a:pPr algn="ctr"/>
              <a:endParaRPr lang="en-US" altLang="ko-KR" sz="1200" b="1">
                <a:latin typeface="Tahoma" pitchFamily="34" charset="0"/>
                <a:ea typeface="새굴림" pitchFamily="18" charset="-127"/>
                <a:cs typeface="Tahoma" pitchFamily="34" charset="0"/>
              </a:endParaRPr>
            </a:p>
          </p:txBody>
        </p:sp>
      </p:grpSp>
      <p:grpSp>
        <p:nvGrpSpPr>
          <p:cNvPr id="9" name="그룹 28"/>
          <p:cNvGrpSpPr/>
          <p:nvPr/>
        </p:nvGrpSpPr>
        <p:grpSpPr>
          <a:xfrm>
            <a:off x="2847652" y="4154388"/>
            <a:ext cx="3215482" cy="930276"/>
            <a:chOff x="1619250" y="4432300"/>
            <a:chExt cx="3215482" cy="930276"/>
          </a:xfrm>
          <a:solidFill>
            <a:srgbClr val="FFD54F"/>
          </a:solidFill>
        </p:grpSpPr>
        <p:sp>
          <p:nvSpPr>
            <p:cNvPr id="8" name="정육면체 7"/>
            <p:cNvSpPr/>
            <p:nvPr/>
          </p:nvSpPr>
          <p:spPr bwMode="auto">
            <a:xfrm>
              <a:off x="1619250" y="4433888"/>
              <a:ext cx="3214688" cy="928688"/>
            </a:xfrm>
            <a:prstGeom prst="cube">
              <a:avLst>
                <a:gd name="adj" fmla="val 64197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정육면체 13"/>
            <p:cNvSpPr/>
            <p:nvPr/>
          </p:nvSpPr>
          <p:spPr bwMode="auto">
            <a:xfrm>
              <a:off x="3833813" y="4432300"/>
              <a:ext cx="1000125" cy="928688"/>
            </a:xfrm>
            <a:prstGeom prst="cube">
              <a:avLst>
                <a:gd name="adj" fmla="val 64197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" name="평행 사변형 22"/>
            <p:cNvSpPr>
              <a:spLocks noChangeArrowheads="1"/>
            </p:cNvSpPr>
            <p:nvPr/>
          </p:nvSpPr>
          <p:spPr bwMode="auto">
            <a:xfrm rot="5400000" flipV="1">
              <a:off x="4075113" y="4598987"/>
              <a:ext cx="923925" cy="595313"/>
            </a:xfrm>
            <a:prstGeom prst="parallelogram">
              <a:avLst>
                <a:gd name="adj" fmla="val 99623"/>
              </a:avLst>
            </a:prstGeom>
            <a:grpFill/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117781" name="TextBox 43"/>
            <p:cNvSpPr txBox="1">
              <a:spLocks noChangeArrowheads="1"/>
            </p:cNvSpPr>
            <p:nvPr/>
          </p:nvSpPr>
          <p:spPr bwMode="auto">
            <a:xfrm>
              <a:off x="2916238" y="4624388"/>
              <a:ext cx="649287" cy="24447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Page</a:t>
              </a:r>
            </a:p>
          </p:txBody>
        </p:sp>
      </p:grpSp>
      <p:sp>
        <p:nvSpPr>
          <p:cNvPr id="117782" name="AutoShape 22"/>
          <p:cNvSpPr>
            <a:spLocks noChangeArrowheads="1"/>
          </p:cNvSpPr>
          <p:nvPr/>
        </p:nvSpPr>
        <p:spPr bwMode="auto">
          <a:xfrm>
            <a:off x="4084018" y="3655913"/>
            <a:ext cx="6477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>
              <a:lumMod val="75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46" name="Text Box 43"/>
          <p:cNvSpPr txBox="1">
            <a:spLocks noChangeArrowheads="1"/>
          </p:cNvSpPr>
          <p:nvPr/>
        </p:nvSpPr>
        <p:spPr bwMode="auto">
          <a:xfrm>
            <a:off x="4522168" y="1057176"/>
            <a:ext cx="649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</a:rPr>
              <a:t>block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65866D1-FB27-2862-5D30-456A164D0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173A9-969F-BB73-9696-999B0B58D6F7}"/>
              </a:ext>
            </a:extLst>
          </p:cNvPr>
          <p:cNvSpPr txBox="1"/>
          <p:nvPr/>
        </p:nvSpPr>
        <p:spPr>
          <a:xfrm>
            <a:off x="611560" y="1916832"/>
            <a:ext cx="242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Flash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cells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Pages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A84AC-DEAF-0987-3663-ED075E948884}"/>
              </a:ext>
            </a:extLst>
          </p:cNvPr>
          <p:cNvSpPr txBox="1"/>
          <p:nvPr/>
        </p:nvSpPr>
        <p:spPr>
          <a:xfrm>
            <a:off x="611559" y="2484338"/>
            <a:ext cx="242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Pages-&gt;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Blocks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9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Flash SSD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18" y="2028628"/>
            <a:ext cx="6916002" cy="31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Asymmetric</a:t>
            </a:r>
            <a:r>
              <a:rPr lang="en-US" altLang="ko-KR" dirty="0"/>
              <a:t> Operation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endParaRPr lang="ko-KR" altLang="en-US" dirty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ko-KR" dirty="0"/>
              <a:t>Write</a:t>
            </a:r>
            <a:r>
              <a:rPr lang="zh-CN" altLang="en-US" dirty="0"/>
              <a:t> </a:t>
            </a:r>
            <a:r>
              <a:rPr lang="en-US" altLang="ko-KR" dirty="0"/>
              <a:t>(program): 1 </a:t>
            </a:r>
            <a:r>
              <a:rPr lang="en-US" altLang="ko-KR" dirty="0">
                <a:sym typeface="Wingdings" pitchFamily="2" charset="2"/>
              </a:rPr>
              <a:t> 0: in page unit.</a:t>
            </a:r>
            <a:endParaRPr lang="en-US" altLang="ko-KR" dirty="0"/>
          </a:p>
          <a:p>
            <a:r>
              <a:rPr lang="en-US" altLang="ko-KR" dirty="0"/>
              <a:t>Erase: </a:t>
            </a:r>
            <a:r>
              <a:rPr lang="en-US" altLang="ko-KR" dirty="0">
                <a:solidFill>
                  <a:srgbClr val="FF0000"/>
                </a:solidFill>
              </a:rPr>
              <a:t>0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1</a:t>
            </a:r>
            <a:r>
              <a:rPr lang="en-US" altLang="ko-KR" dirty="0">
                <a:sym typeface="Wingdings" pitchFamily="2" charset="2"/>
              </a:rPr>
              <a:t>: in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block</a:t>
            </a:r>
            <a:r>
              <a:rPr lang="en-US" altLang="ko-KR" dirty="0">
                <a:sym typeface="Wingdings" pitchFamily="2" charset="2"/>
              </a:rPr>
              <a:t> unit</a:t>
            </a:r>
          </a:p>
          <a:p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Write-once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property: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flash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page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cannot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overwritten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until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residing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block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erased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first.</a:t>
            </a:r>
            <a:endParaRPr lang="en-US" altLang="ko-KR" dirty="0"/>
          </a:p>
        </p:txBody>
      </p:sp>
      <p:grpSp>
        <p:nvGrpSpPr>
          <p:cNvPr id="35846" name="Group 56"/>
          <p:cNvGrpSpPr>
            <a:grpSpLocks/>
          </p:cNvGrpSpPr>
          <p:nvPr/>
        </p:nvGrpSpPr>
        <p:grpSpPr bwMode="auto">
          <a:xfrm>
            <a:off x="467544" y="3034332"/>
            <a:ext cx="8142287" cy="1474788"/>
            <a:chOff x="204" y="2516"/>
            <a:chExt cx="5260" cy="604"/>
          </a:xfrm>
        </p:grpSpPr>
        <p:sp>
          <p:nvSpPr>
            <p:cNvPr id="20" name="AutoShape 42"/>
            <p:cNvSpPr>
              <a:spLocks noChangeArrowheads="1"/>
            </p:cNvSpPr>
            <p:nvPr/>
          </p:nvSpPr>
          <p:spPr bwMode="auto">
            <a:xfrm>
              <a:off x="1338" y="2750"/>
              <a:ext cx="227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1" name="AutoShape 48"/>
            <p:cNvSpPr>
              <a:spLocks noChangeArrowheads="1"/>
            </p:cNvSpPr>
            <p:nvPr/>
          </p:nvSpPr>
          <p:spPr bwMode="auto">
            <a:xfrm>
              <a:off x="2744" y="2750"/>
              <a:ext cx="227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AutoShape 49"/>
            <p:cNvSpPr>
              <a:spLocks noChangeArrowheads="1"/>
            </p:cNvSpPr>
            <p:nvPr/>
          </p:nvSpPr>
          <p:spPr bwMode="auto">
            <a:xfrm>
              <a:off x="4129" y="2750"/>
              <a:ext cx="229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5852" name="Group 54"/>
            <p:cNvGrpSpPr>
              <a:grpSpLocks/>
            </p:cNvGrpSpPr>
            <p:nvPr/>
          </p:nvGrpSpPr>
          <p:grpSpPr bwMode="auto">
            <a:xfrm>
              <a:off x="204" y="2516"/>
              <a:ext cx="5260" cy="604"/>
              <a:chOff x="204" y="2516"/>
              <a:chExt cx="5260" cy="604"/>
            </a:xfrm>
          </p:grpSpPr>
          <p:grpSp>
            <p:nvGrpSpPr>
              <p:cNvPr id="35853" name="Group 12"/>
              <p:cNvGrpSpPr>
                <a:grpSpLocks/>
              </p:cNvGrpSpPr>
              <p:nvPr/>
            </p:nvGrpSpPr>
            <p:grpSpPr bwMode="auto">
              <a:xfrm>
                <a:off x="204" y="2795"/>
                <a:ext cx="1088" cy="181"/>
                <a:chOff x="975" y="2840"/>
                <a:chExt cx="1088" cy="181"/>
              </a:xfrm>
            </p:grpSpPr>
            <p:sp>
              <p:nvSpPr>
                <p:cNvPr id="35886" name="Rectangle 4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7" name="Rectangle 5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8" name="Rectangle 6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0" name="Rectangle 8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dirty="0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1" name="Rectangle 9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2" name="Rectangle 10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3" name="Rectangle 11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35854" name="Group 13"/>
              <p:cNvGrpSpPr>
                <a:grpSpLocks/>
              </p:cNvGrpSpPr>
              <p:nvPr/>
            </p:nvGrpSpPr>
            <p:grpSpPr bwMode="auto">
              <a:xfrm>
                <a:off x="1610" y="2795"/>
                <a:ext cx="1088" cy="181"/>
                <a:chOff x="975" y="2840"/>
                <a:chExt cx="1088" cy="181"/>
              </a:xfrm>
            </p:grpSpPr>
            <p:sp>
              <p:nvSpPr>
                <p:cNvPr id="35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4" name="Rectangle 20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5855" name="Group 22"/>
              <p:cNvGrpSpPr>
                <a:grpSpLocks/>
              </p:cNvGrpSpPr>
              <p:nvPr/>
            </p:nvGrpSpPr>
            <p:grpSpPr bwMode="auto">
              <a:xfrm>
                <a:off x="3016" y="2795"/>
                <a:ext cx="1088" cy="181"/>
                <a:chOff x="975" y="2840"/>
                <a:chExt cx="1088" cy="181"/>
              </a:xfrm>
            </p:grpSpPr>
            <p:sp>
              <p:nvSpPr>
                <p:cNvPr id="35870" name="Rectangle 23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1" name="Rectangle 24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2" name="Rectangle 25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C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b="1">
                      <a:solidFill>
                        <a:srgbClr val="FF0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3" name="Rectangle 26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C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b="1">
                      <a:solidFill>
                        <a:srgbClr val="FF0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4" name="Rectangle 27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5" name="Rectangle 28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6" name="Rectangle 29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7" name="Rectangle 30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5856" name="Group 31"/>
              <p:cNvGrpSpPr>
                <a:grpSpLocks/>
              </p:cNvGrpSpPr>
              <p:nvPr/>
            </p:nvGrpSpPr>
            <p:grpSpPr bwMode="auto">
              <a:xfrm>
                <a:off x="4376" y="2796"/>
                <a:ext cx="1088" cy="181"/>
                <a:chOff x="975" y="2840"/>
                <a:chExt cx="1088" cy="181"/>
              </a:xfrm>
            </p:grpSpPr>
            <p:sp>
              <p:nvSpPr>
                <p:cNvPr id="35862" name="Rectangle 32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3" name="Rectangle 33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4" name="Rectangle 34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5" name="Rectangle 35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7" name="Rectangle 37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8" name="Rectangle 38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28" name="Text Box 47"/>
              <p:cNvSpPr txBox="1">
                <a:spLocks noChangeArrowheads="1"/>
              </p:cNvSpPr>
              <p:nvPr/>
            </p:nvSpPr>
            <p:spPr bwMode="auto">
              <a:xfrm>
                <a:off x="1034" y="2516"/>
                <a:ext cx="1061" cy="24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Write 0xCC</a:t>
                </a: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(11001100)</a:t>
                </a:r>
              </a:p>
            </p:txBody>
          </p:sp>
          <p:sp>
            <p:nvSpPr>
              <p:cNvPr id="29" name="Text Box 50"/>
              <p:cNvSpPr txBox="1">
                <a:spLocks noChangeArrowheads="1"/>
              </p:cNvSpPr>
              <p:nvPr/>
            </p:nvSpPr>
            <p:spPr bwMode="auto">
              <a:xfrm>
                <a:off x="2472" y="2532"/>
                <a:ext cx="1052" cy="24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Write 0xF0</a:t>
                </a: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(11110000)</a:t>
                </a:r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3757" y="2545"/>
                <a:ext cx="986" cy="13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Erase block</a:t>
                </a:r>
              </a:p>
            </p:txBody>
          </p:sp>
          <p:sp>
            <p:nvSpPr>
              <p:cNvPr id="35860" name="Rectangle 52"/>
              <p:cNvSpPr>
                <a:spLocks noChangeArrowheads="1"/>
              </p:cNvSpPr>
              <p:nvPr/>
            </p:nvSpPr>
            <p:spPr bwMode="auto">
              <a:xfrm>
                <a:off x="249" y="2984"/>
                <a:ext cx="816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ahoma" pitchFamily="34" charset="0"/>
                    <a:cs typeface="Tahoma" pitchFamily="34" charset="0"/>
                  </a:rPr>
                  <a:t>Initial status</a:t>
                </a:r>
              </a:p>
            </p:txBody>
          </p:sp>
          <p:sp>
            <p:nvSpPr>
              <p:cNvPr id="35861" name="Rectangle 53"/>
              <p:cNvSpPr>
                <a:spLocks noChangeArrowheads="1"/>
              </p:cNvSpPr>
              <p:nvPr/>
            </p:nvSpPr>
            <p:spPr bwMode="auto">
              <a:xfrm>
                <a:off x="4602" y="2984"/>
                <a:ext cx="816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ahoma" pitchFamily="34" charset="0"/>
                    <a:cs typeface="Tahoma" pitchFamily="34" charset="0"/>
                  </a:rPr>
                  <a:t>Initial status</a:t>
                </a:r>
              </a:p>
            </p:txBody>
          </p:sp>
        </p:grpSp>
      </p:grpSp>
      <p:sp>
        <p:nvSpPr>
          <p:cNvPr id="35847" name="아래쪽 화살표 64"/>
          <p:cNvSpPr>
            <a:spLocks noChangeArrowheads="1"/>
          </p:cNvSpPr>
          <p:nvPr/>
        </p:nvSpPr>
        <p:spPr bwMode="auto">
          <a:xfrm flipV="1">
            <a:off x="5376863" y="3255027"/>
            <a:ext cx="305618" cy="2688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5848" name="TextBox 65"/>
          <p:cNvSpPr txBox="1">
            <a:spLocks noChangeArrowheads="1"/>
          </p:cNvSpPr>
          <p:nvPr/>
        </p:nvSpPr>
        <p:spPr bwMode="auto">
          <a:xfrm>
            <a:off x="5162528" y="2891546"/>
            <a:ext cx="1268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Can’t write</a:t>
            </a:r>
            <a:endParaRPr lang="ko-KR" altLang="en-US" sz="14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Freeform 4"/>
          <p:cNvSpPr>
            <a:spLocks/>
          </p:cNvSpPr>
          <p:nvPr/>
        </p:nvSpPr>
        <p:spPr bwMode="auto">
          <a:xfrm>
            <a:off x="1462088" y="4936133"/>
            <a:ext cx="1444625" cy="1373187"/>
          </a:xfrm>
          <a:custGeom>
            <a:avLst/>
            <a:gdLst>
              <a:gd name="T0" fmla="*/ 101824 w 908"/>
              <a:gd name="T1" fmla="*/ 0 h 863"/>
              <a:gd name="T2" fmla="*/ 62049 w 908"/>
              <a:gd name="T3" fmla="*/ 7956 h 863"/>
              <a:gd name="T4" fmla="*/ 30229 w 908"/>
              <a:gd name="T5" fmla="*/ 28641 h 863"/>
              <a:gd name="T6" fmla="*/ 7955 w 908"/>
              <a:gd name="T7" fmla="*/ 62056 h 863"/>
              <a:gd name="T8" fmla="*/ 0 w 908"/>
              <a:gd name="T9" fmla="*/ 101835 h 863"/>
              <a:gd name="T10" fmla="*/ 0 w 908"/>
              <a:gd name="T11" fmla="*/ 1269760 h 863"/>
              <a:gd name="T12" fmla="*/ 7955 w 908"/>
              <a:gd name="T13" fmla="*/ 1307949 h 863"/>
              <a:gd name="T14" fmla="*/ 30229 w 908"/>
              <a:gd name="T15" fmla="*/ 1341363 h 863"/>
              <a:gd name="T16" fmla="*/ 62049 w 908"/>
              <a:gd name="T17" fmla="*/ 1363640 h 863"/>
              <a:gd name="T18" fmla="*/ 101824 w 908"/>
              <a:gd name="T19" fmla="*/ 1371596 h 863"/>
              <a:gd name="T20" fmla="*/ 1341210 w 908"/>
              <a:gd name="T21" fmla="*/ 1371596 h 863"/>
              <a:gd name="T22" fmla="*/ 1380985 w 908"/>
              <a:gd name="T23" fmla="*/ 1363640 h 863"/>
              <a:gd name="T24" fmla="*/ 1414396 w 908"/>
              <a:gd name="T25" fmla="*/ 1341363 h 863"/>
              <a:gd name="T26" fmla="*/ 1435079 w 908"/>
              <a:gd name="T27" fmla="*/ 1307949 h 863"/>
              <a:gd name="T28" fmla="*/ 1443034 w 908"/>
              <a:gd name="T29" fmla="*/ 1269760 h 863"/>
              <a:gd name="T30" fmla="*/ 1443034 w 908"/>
              <a:gd name="T31" fmla="*/ 101835 h 863"/>
              <a:gd name="T32" fmla="*/ 1435079 w 908"/>
              <a:gd name="T33" fmla="*/ 62056 h 863"/>
              <a:gd name="T34" fmla="*/ 1414396 w 908"/>
              <a:gd name="T35" fmla="*/ 28641 h 863"/>
              <a:gd name="T36" fmla="*/ 1380985 w 908"/>
              <a:gd name="T37" fmla="*/ 7956 h 863"/>
              <a:gd name="T38" fmla="*/ 1341210 w 908"/>
              <a:gd name="T39" fmla="*/ 0 h 863"/>
              <a:gd name="T40" fmla="*/ 101824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64" y="0"/>
                </a:moveTo>
                <a:lnTo>
                  <a:pt x="39" y="5"/>
                </a:lnTo>
                <a:lnTo>
                  <a:pt x="19" y="18"/>
                </a:lnTo>
                <a:lnTo>
                  <a:pt x="5" y="39"/>
                </a:lnTo>
                <a:lnTo>
                  <a:pt x="0" y="64"/>
                </a:lnTo>
                <a:lnTo>
                  <a:pt x="0" y="798"/>
                </a:lnTo>
                <a:lnTo>
                  <a:pt x="5" y="822"/>
                </a:lnTo>
                <a:lnTo>
                  <a:pt x="19" y="843"/>
                </a:lnTo>
                <a:lnTo>
                  <a:pt x="39" y="857"/>
                </a:lnTo>
                <a:lnTo>
                  <a:pt x="64" y="862"/>
                </a:lnTo>
                <a:lnTo>
                  <a:pt x="843" y="862"/>
                </a:lnTo>
                <a:lnTo>
                  <a:pt x="868" y="857"/>
                </a:lnTo>
                <a:lnTo>
                  <a:pt x="889" y="843"/>
                </a:lnTo>
                <a:lnTo>
                  <a:pt x="902" y="822"/>
                </a:lnTo>
                <a:lnTo>
                  <a:pt x="907" y="798"/>
                </a:lnTo>
                <a:lnTo>
                  <a:pt x="907" y="64"/>
                </a:lnTo>
                <a:lnTo>
                  <a:pt x="902" y="39"/>
                </a:lnTo>
                <a:lnTo>
                  <a:pt x="889" y="18"/>
                </a:lnTo>
                <a:lnTo>
                  <a:pt x="868" y="5"/>
                </a:lnTo>
                <a:lnTo>
                  <a:pt x="843" y="0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5" name="Line 5"/>
          <p:cNvSpPr>
            <a:spLocks noChangeShapeType="1"/>
          </p:cNvSpPr>
          <p:nvPr/>
        </p:nvSpPr>
        <p:spPr bwMode="auto">
          <a:xfrm flipH="1">
            <a:off x="1524000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 flipH="1">
            <a:off x="149066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1470025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46208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1462088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146208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1470025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49066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3" name="Line 13"/>
          <p:cNvSpPr>
            <a:spLocks noChangeShapeType="1"/>
          </p:cNvSpPr>
          <p:nvPr/>
        </p:nvSpPr>
        <p:spPr bwMode="auto">
          <a:xfrm>
            <a:off x="1524000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4" name="Line 14"/>
          <p:cNvSpPr>
            <a:spLocks noChangeShapeType="1"/>
          </p:cNvSpPr>
          <p:nvPr/>
        </p:nvSpPr>
        <p:spPr bwMode="auto">
          <a:xfrm>
            <a:off x="1563688" y="63077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2803525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284321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 flipV="1">
            <a:off x="2876550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 flipV="1">
            <a:off x="289718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 flipV="1">
            <a:off x="2905125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 flipH="1" flipV="1">
            <a:off x="289718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 flipH="1" flipV="1">
            <a:off x="2876550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 flipV="1">
            <a:off x="284321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H="1" flipV="1">
            <a:off x="2803525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1563688" y="49361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5" name="Freeform 25"/>
          <p:cNvSpPr>
            <a:spLocks/>
          </p:cNvSpPr>
          <p:nvPr/>
        </p:nvSpPr>
        <p:spPr bwMode="auto">
          <a:xfrm>
            <a:off x="1539875" y="5266333"/>
            <a:ext cx="1290638" cy="188912"/>
          </a:xfrm>
          <a:custGeom>
            <a:avLst/>
            <a:gdLst>
              <a:gd name="T0" fmla="*/ 31828 w 811"/>
              <a:gd name="T1" fmla="*/ 0 h 119"/>
              <a:gd name="T2" fmla="*/ 9548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48 w 811"/>
              <a:gd name="T9" fmla="*/ 177800 h 119"/>
              <a:gd name="T10" fmla="*/ 31828 w 811"/>
              <a:gd name="T11" fmla="*/ 187325 h 119"/>
              <a:gd name="T12" fmla="*/ 1257218 w 811"/>
              <a:gd name="T13" fmla="*/ 187325 h 119"/>
              <a:gd name="T14" fmla="*/ 1279498 w 811"/>
              <a:gd name="T15" fmla="*/ 177800 h 119"/>
              <a:gd name="T16" fmla="*/ 1289047 w 811"/>
              <a:gd name="T17" fmla="*/ 155575 h 119"/>
              <a:gd name="T18" fmla="*/ 1289047 w 811"/>
              <a:gd name="T19" fmla="*/ 31750 h 119"/>
              <a:gd name="T20" fmla="*/ 1279498 w 811"/>
              <a:gd name="T21" fmla="*/ 9525 h 119"/>
              <a:gd name="T22" fmla="*/ 1257218 w 811"/>
              <a:gd name="T23" fmla="*/ 0 h 119"/>
              <a:gd name="T24" fmla="*/ 31828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6" name="Freeform 26"/>
          <p:cNvSpPr>
            <a:spLocks/>
          </p:cNvSpPr>
          <p:nvPr/>
        </p:nvSpPr>
        <p:spPr bwMode="auto">
          <a:xfrm>
            <a:off x="1539875" y="5525095"/>
            <a:ext cx="1287463" cy="190500"/>
          </a:xfrm>
          <a:custGeom>
            <a:avLst/>
            <a:gdLst>
              <a:gd name="T0" fmla="*/ 31829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9 w 809"/>
              <a:gd name="T11" fmla="*/ 188913 h 120"/>
              <a:gd name="T12" fmla="*/ 1254043 w 809"/>
              <a:gd name="T13" fmla="*/ 188913 h 120"/>
              <a:gd name="T14" fmla="*/ 1276323 w 809"/>
              <a:gd name="T15" fmla="*/ 179388 h 120"/>
              <a:gd name="T16" fmla="*/ 1285872 w 809"/>
              <a:gd name="T17" fmla="*/ 157163 h 120"/>
              <a:gd name="T18" fmla="*/ 1285872 w 809"/>
              <a:gd name="T19" fmla="*/ 31750 h 120"/>
              <a:gd name="T20" fmla="*/ 1276323 w 809"/>
              <a:gd name="T21" fmla="*/ 9525 h 120"/>
              <a:gd name="T22" fmla="*/ 1254043 w 809"/>
              <a:gd name="T23" fmla="*/ 0 h 120"/>
              <a:gd name="T24" fmla="*/ 31829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7" name="Freeform 27"/>
          <p:cNvSpPr>
            <a:spLocks/>
          </p:cNvSpPr>
          <p:nvPr/>
        </p:nvSpPr>
        <p:spPr bwMode="auto">
          <a:xfrm>
            <a:off x="1539875" y="5787033"/>
            <a:ext cx="1290638" cy="190500"/>
          </a:xfrm>
          <a:custGeom>
            <a:avLst/>
            <a:gdLst>
              <a:gd name="T0" fmla="*/ 31828 w 811"/>
              <a:gd name="T1" fmla="*/ 0 h 120"/>
              <a:gd name="T2" fmla="*/ 9548 w 811"/>
              <a:gd name="T3" fmla="*/ 9525 h 120"/>
              <a:gd name="T4" fmla="*/ 0 w 811"/>
              <a:gd name="T5" fmla="*/ 31750 h 120"/>
              <a:gd name="T6" fmla="*/ 0 w 811"/>
              <a:gd name="T7" fmla="*/ 157163 h 120"/>
              <a:gd name="T8" fmla="*/ 9548 w 811"/>
              <a:gd name="T9" fmla="*/ 179388 h 120"/>
              <a:gd name="T10" fmla="*/ 31828 w 811"/>
              <a:gd name="T11" fmla="*/ 188913 h 120"/>
              <a:gd name="T12" fmla="*/ 1255627 w 811"/>
              <a:gd name="T13" fmla="*/ 188913 h 120"/>
              <a:gd name="T14" fmla="*/ 1279498 w 811"/>
              <a:gd name="T15" fmla="*/ 179388 h 120"/>
              <a:gd name="T16" fmla="*/ 1289047 w 811"/>
              <a:gd name="T17" fmla="*/ 157163 h 120"/>
              <a:gd name="T18" fmla="*/ 1289047 w 811"/>
              <a:gd name="T19" fmla="*/ 31750 h 120"/>
              <a:gd name="T20" fmla="*/ 1279498 w 811"/>
              <a:gd name="T21" fmla="*/ 9525 h 120"/>
              <a:gd name="T22" fmla="*/ 1255627 w 811"/>
              <a:gd name="T23" fmla="*/ 0 h 120"/>
              <a:gd name="T24" fmla="*/ 31828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6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8" name="Freeform 28"/>
          <p:cNvSpPr>
            <a:spLocks/>
          </p:cNvSpPr>
          <p:nvPr/>
        </p:nvSpPr>
        <p:spPr bwMode="auto">
          <a:xfrm>
            <a:off x="1539875" y="6048970"/>
            <a:ext cx="1290638" cy="188913"/>
          </a:xfrm>
          <a:custGeom>
            <a:avLst/>
            <a:gdLst>
              <a:gd name="T0" fmla="*/ 31828 w 811"/>
              <a:gd name="T1" fmla="*/ 0 h 119"/>
              <a:gd name="T2" fmla="*/ 9548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48 w 811"/>
              <a:gd name="T9" fmla="*/ 177800 h 119"/>
              <a:gd name="T10" fmla="*/ 31828 w 811"/>
              <a:gd name="T11" fmla="*/ 187325 h 119"/>
              <a:gd name="T12" fmla="*/ 1257218 w 811"/>
              <a:gd name="T13" fmla="*/ 187325 h 119"/>
              <a:gd name="T14" fmla="*/ 1279498 w 811"/>
              <a:gd name="T15" fmla="*/ 177800 h 119"/>
              <a:gd name="T16" fmla="*/ 1289047 w 811"/>
              <a:gd name="T17" fmla="*/ 155575 h 119"/>
              <a:gd name="T18" fmla="*/ 1289047 w 811"/>
              <a:gd name="T19" fmla="*/ 31750 h 119"/>
              <a:gd name="T20" fmla="*/ 1279498 w 811"/>
              <a:gd name="T21" fmla="*/ 9525 h 119"/>
              <a:gd name="T22" fmla="*/ 1257218 w 811"/>
              <a:gd name="T23" fmla="*/ 0 h 119"/>
              <a:gd name="T24" fmla="*/ 31828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9" name="Freeform 29"/>
          <p:cNvSpPr>
            <a:spLocks/>
          </p:cNvSpPr>
          <p:nvPr/>
        </p:nvSpPr>
        <p:spPr bwMode="auto">
          <a:xfrm>
            <a:off x="3987800" y="4936133"/>
            <a:ext cx="1446213" cy="1373187"/>
          </a:xfrm>
          <a:custGeom>
            <a:avLst/>
            <a:gdLst>
              <a:gd name="T0" fmla="*/ 90786 w 908"/>
              <a:gd name="T1" fmla="*/ 0 h 863"/>
              <a:gd name="T2" fmla="*/ 54153 w 908"/>
              <a:gd name="T3" fmla="*/ 6365 h 863"/>
              <a:gd name="T4" fmla="*/ 27077 w 908"/>
              <a:gd name="T5" fmla="*/ 25459 h 863"/>
              <a:gd name="T6" fmla="*/ 6371 w 908"/>
              <a:gd name="T7" fmla="*/ 54100 h 863"/>
              <a:gd name="T8" fmla="*/ 0 w 908"/>
              <a:gd name="T9" fmla="*/ 89106 h 863"/>
              <a:gd name="T10" fmla="*/ 0 w 908"/>
              <a:gd name="T11" fmla="*/ 1282490 h 863"/>
              <a:gd name="T12" fmla="*/ 6371 w 908"/>
              <a:gd name="T13" fmla="*/ 1317496 h 863"/>
              <a:gd name="T14" fmla="*/ 27077 w 908"/>
              <a:gd name="T15" fmla="*/ 1344546 h 863"/>
              <a:gd name="T16" fmla="*/ 54153 w 908"/>
              <a:gd name="T17" fmla="*/ 1363640 h 863"/>
              <a:gd name="T18" fmla="*/ 90786 w 908"/>
              <a:gd name="T19" fmla="*/ 1371596 h 863"/>
              <a:gd name="T20" fmla="*/ 1355427 w 908"/>
              <a:gd name="T21" fmla="*/ 1371596 h 863"/>
              <a:gd name="T22" fmla="*/ 1390467 w 908"/>
              <a:gd name="T23" fmla="*/ 1363640 h 863"/>
              <a:gd name="T24" fmla="*/ 1419136 w 908"/>
              <a:gd name="T25" fmla="*/ 1344546 h 863"/>
              <a:gd name="T26" fmla="*/ 1438249 w 908"/>
              <a:gd name="T27" fmla="*/ 1317496 h 863"/>
              <a:gd name="T28" fmla="*/ 1444620 w 908"/>
              <a:gd name="T29" fmla="*/ 1282490 h 863"/>
              <a:gd name="T30" fmla="*/ 1444620 w 908"/>
              <a:gd name="T31" fmla="*/ 89106 h 863"/>
              <a:gd name="T32" fmla="*/ 1438249 w 908"/>
              <a:gd name="T33" fmla="*/ 54100 h 863"/>
              <a:gd name="T34" fmla="*/ 1419136 w 908"/>
              <a:gd name="T35" fmla="*/ 25459 h 863"/>
              <a:gd name="T36" fmla="*/ 1390467 w 908"/>
              <a:gd name="T37" fmla="*/ 6365 h 863"/>
              <a:gd name="T38" fmla="*/ 1355427 w 908"/>
              <a:gd name="T39" fmla="*/ 0 h 863"/>
              <a:gd name="T40" fmla="*/ 90786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57" y="0"/>
                </a:moveTo>
                <a:lnTo>
                  <a:pt x="34" y="4"/>
                </a:lnTo>
                <a:lnTo>
                  <a:pt x="17" y="16"/>
                </a:lnTo>
                <a:lnTo>
                  <a:pt x="4" y="34"/>
                </a:lnTo>
                <a:lnTo>
                  <a:pt x="0" y="56"/>
                </a:lnTo>
                <a:lnTo>
                  <a:pt x="0" y="806"/>
                </a:lnTo>
                <a:lnTo>
                  <a:pt x="4" y="828"/>
                </a:lnTo>
                <a:lnTo>
                  <a:pt x="17" y="845"/>
                </a:lnTo>
                <a:lnTo>
                  <a:pt x="34" y="857"/>
                </a:lnTo>
                <a:lnTo>
                  <a:pt x="57" y="862"/>
                </a:lnTo>
                <a:lnTo>
                  <a:pt x="851" y="862"/>
                </a:lnTo>
                <a:lnTo>
                  <a:pt x="873" y="857"/>
                </a:lnTo>
                <a:lnTo>
                  <a:pt x="891" y="845"/>
                </a:lnTo>
                <a:lnTo>
                  <a:pt x="903" y="828"/>
                </a:lnTo>
                <a:lnTo>
                  <a:pt x="907" y="806"/>
                </a:lnTo>
                <a:lnTo>
                  <a:pt x="907" y="56"/>
                </a:lnTo>
                <a:lnTo>
                  <a:pt x="903" y="34"/>
                </a:lnTo>
                <a:lnTo>
                  <a:pt x="891" y="16"/>
                </a:lnTo>
                <a:lnTo>
                  <a:pt x="873" y="4"/>
                </a:lnTo>
                <a:lnTo>
                  <a:pt x="851" y="0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0" name="Line 30"/>
          <p:cNvSpPr>
            <a:spLocks noChangeShapeType="1"/>
          </p:cNvSpPr>
          <p:nvPr/>
        </p:nvSpPr>
        <p:spPr bwMode="auto">
          <a:xfrm flipH="1">
            <a:off x="4041775" y="4936133"/>
            <a:ext cx="36513" cy="63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 flipH="1">
            <a:off x="4014788" y="4942483"/>
            <a:ext cx="26987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2" name="Line 32"/>
          <p:cNvSpPr>
            <a:spLocks noChangeShapeType="1"/>
          </p:cNvSpPr>
          <p:nvPr/>
        </p:nvSpPr>
        <p:spPr bwMode="auto">
          <a:xfrm flipH="1">
            <a:off x="3994150" y="4961533"/>
            <a:ext cx="20638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3" name="Line 33"/>
          <p:cNvSpPr>
            <a:spLocks noChangeShapeType="1"/>
          </p:cNvSpPr>
          <p:nvPr/>
        </p:nvSpPr>
        <p:spPr bwMode="auto">
          <a:xfrm flipH="1">
            <a:off x="3987800" y="4990108"/>
            <a:ext cx="6350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4" name="Line 34"/>
          <p:cNvSpPr>
            <a:spLocks noChangeShapeType="1"/>
          </p:cNvSpPr>
          <p:nvPr/>
        </p:nvSpPr>
        <p:spPr bwMode="auto">
          <a:xfrm>
            <a:off x="3987800" y="5025033"/>
            <a:ext cx="0" cy="11938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5" name="Line 35"/>
          <p:cNvSpPr>
            <a:spLocks noChangeShapeType="1"/>
          </p:cNvSpPr>
          <p:nvPr/>
        </p:nvSpPr>
        <p:spPr bwMode="auto">
          <a:xfrm>
            <a:off x="3987800" y="6218833"/>
            <a:ext cx="6350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6" name="Line 36"/>
          <p:cNvSpPr>
            <a:spLocks noChangeShapeType="1"/>
          </p:cNvSpPr>
          <p:nvPr/>
        </p:nvSpPr>
        <p:spPr bwMode="auto">
          <a:xfrm>
            <a:off x="3994150" y="6253758"/>
            <a:ext cx="20638" cy="2698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>
            <a:off x="4014788" y="6280745"/>
            <a:ext cx="26987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>
            <a:off x="4041775" y="6299795"/>
            <a:ext cx="36513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9" name="Line 39"/>
          <p:cNvSpPr>
            <a:spLocks noChangeShapeType="1"/>
          </p:cNvSpPr>
          <p:nvPr/>
        </p:nvSpPr>
        <p:spPr bwMode="auto">
          <a:xfrm>
            <a:off x="4078288" y="6307733"/>
            <a:ext cx="126365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0" name="Line 40"/>
          <p:cNvSpPr>
            <a:spLocks noChangeShapeType="1"/>
          </p:cNvSpPr>
          <p:nvPr/>
        </p:nvSpPr>
        <p:spPr bwMode="auto">
          <a:xfrm flipV="1">
            <a:off x="5341938" y="6299795"/>
            <a:ext cx="34925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1" name="Line 41"/>
          <p:cNvSpPr>
            <a:spLocks noChangeShapeType="1"/>
          </p:cNvSpPr>
          <p:nvPr/>
        </p:nvSpPr>
        <p:spPr bwMode="auto">
          <a:xfrm flipV="1">
            <a:off x="5376863" y="6280745"/>
            <a:ext cx="28575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2" name="Line 42"/>
          <p:cNvSpPr>
            <a:spLocks noChangeShapeType="1"/>
          </p:cNvSpPr>
          <p:nvPr/>
        </p:nvSpPr>
        <p:spPr bwMode="auto">
          <a:xfrm flipV="1">
            <a:off x="5405438" y="6253758"/>
            <a:ext cx="19050" cy="2698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3" name="Line 43"/>
          <p:cNvSpPr>
            <a:spLocks noChangeShapeType="1"/>
          </p:cNvSpPr>
          <p:nvPr/>
        </p:nvSpPr>
        <p:spPr bwMode="auto">
          <a:xfrm flipV="1">
            <a:off x="5424488" y="6218833"/>
            <a:ext cx="7937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4" name="Line 44"/>
          <p:cNvSpPr>
            <a:spLocks noChangeShapeType="1"/>
          </p:cNvSpPr>
          <p:nvPr/>
        </p:nvSpPr>
        <p:spPr bwMode="auto">
          <a:xfrm flipV="1">
            <a:off x="5432425" y="5025033"/>
            <a:ext cx="0" cy="11938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5" name="Line 45"/>
          <p:cNvSpPr>
            <a:spLocks noChangeShapeType="1"/>
          </p:cNvSpPr>
          <p:nvPr/>
        </p:nvSpPr>
        <p:spPr bwMode="auto">
          <a:xfrm flipH="1" flipV="1">
            <a:off x="5424488" y="4990108"/>
            <a:ext cx="7937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6" name="Line 46"/>
          <p:cNvSpPr>
            <a:spLocks noChangeShapeType="1"/>
          </p:cNvSpPr>
          <p:nvPr/>
        </p:nvSpPr>
        <p:spPr bwMode="auto">
          <a:xfrm flipH="1" flipV="1">
            <a:off x="5405438" y="4961533"/>
            <a:ext cx="1905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7" name="Line 47"/>
          <p:cNvSpPr>
            <a:spLocks noChangeShapeType="1"/>
          </p:cNvSpPr>
          <p:nvPr/>
        </p:nvSpPr>
        <p:spPr bwMode="auto">
          <a:xfrm flipH="1" flipV="1">
            <a:off x="5376863" y="4942483"/>
            <a:ext cx="28575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8" name="Line 48"/>
          <p:cNvSpPr>
            <a:spLocks noChangeShapeType="1"/>
          </p:cNvSpPr>
          <p:nvPr/>
        </p:nvSpPr>
        <p:spPr bwMode="auto">
          <a:xfrm flipH="1" flipV="1">
            <a:off x="5341938" y="4936133"/>
            <a:ext cx="34925" cy="63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9" name="Line 49"/>
          <p:cNvSpPr>
            <a:spLocks noChangeShapeType="1"/>
          </p:cNvSpPr>
          <p:nvPr/>
        </p:nvSpPr>
        <p:spPr bwMode="auto">
          <a:xfrm>
            <a:off x="4078288" y="4936133"/>
            <a:ext cx="126365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0" name="Freeform 50"/>
          <p:cNvSpPr>
            <a:spLocks/>
          </p:cNvSpPr>
          <p:nvPr/>
        </p:nvSpPr>
        <p:spPr bwMode="auto">
          <a:xfrm>
            <a:off x="4065588" y="5266333"/>
            <a:ext cx="1289050" cy="188912"/>
          </a:xfrm>
          <a:custGeom>
            <a:avLst/>
            <a:gdLst>
              <a:gd name="T0" fmla="*/ 31828 w 810"/>
              <a:gd name="T1" fmla="*/ 0 h 119"/>
              <a:gd name="T2" fmla="*/ 9549 w 810"/>
              <a:gd name="T3" fmla="*/ 9525 h 119"/>
              <a:gd name="T4" fmla="*/ 0 w 810"/>
              <a:gd name="T5" fmla="*/ 31750 h 119"/>
              <a:gd name="T6" fmla="*/ 0 w 810"/>
              <a:gd name="T7" fmla="*/ 155575 h 119"/>
              <a:gd name="T8" fmla="*/ 9549 w 810"/>
              <a:gd name="T9" fmla="*/ 177800 h 119"/>
              <a:gd name="T10" fmla="*/ 31828 w 810"/>
              <a:gd name="T11" fmla="*/ 187325 h 119"/>
              <a:gd name="T12" fmla="*/ 1257222 w 810"/>
              <a:gd name="T13" fmla="*/ 187325 h 119"/>
              <a:gd name="T14" fmla="*/ 1279501 w 810"/>
              <a:gd name="T15" fmla="*/ 177800 h 119"/>
              <a:gd name="T16" fmla="*/ 1287459 w 810"/>
              <a:gd name="T17" fmla="*/ 155575 h 119"/>
              <a:gd name="T18" fmla="*/ 1287459 w 810"/>
              <a:gd name="T19" fmla="*/ 31750 h 119"/>
              <a:gd name="T20" fmla="*/ 1279501 w 810"/>
              <a:gd name="T21" fmla="*/ 9525 h 119"/>
              <a:gd name="T22" fmla="*/ 1257222 w 810"/>
              <a:gd name="T23" fmla="*/ 0 h 119"/>
              <a:gd name="T24" fmla="*/ 31828 w 810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19"/>
              <a:gd name="T41" fmla="*/ 810 w 810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09" y="98"/>
                </a:lnTo>
                <a:lnTo>
                  <a:pt x="809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1" name="Freeform 51"/>
          <p:cNvSpPr>
            <a:spLocks/>
          </p:cNvSpPr>
          <p:nvPr/>
        </p:nvSpPr>
        <p:spPr bwMode="auto">
          <a:xfrm>
            <a:off x="4065588" y="5525095"/>
            <a:ext cx="1287462" cy="190500"/>
          </a:xfrm>
          <a:custGeom>
            <a:avLst/>
            <a:gdLst>
              <a:gd name="T0" fmla="*/ 31828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8 w 809"/>
              <a:gd name="T11" fmla="*/ 188913 h 120"/>
              <a:gd name="T12" fmla="*/ 1254042 w 809"/>
              <a:gd name="T13" fmla="*/ 188913 h 120"/>
              <a:gd name="T14" fmla="*/ 1276322 w 809"/>
              <a:gd name="T15" fmla="*/ 179388 h 120"/>
              <a:gd name="T16" fmla="*/ 1285871 w 809"/>
              <a:gd name="T17" fmla="*/ 157163 h 120"/>
              <a:gd name="T18" fmla="*/ 1285871 w 809"/>
              <a:gd name="T19" fmla="*/ 31750 h 120"/>
              <a:gd name="T20" fmla="*/ 1276322 w 809"/>
              <a:gd name="T21" fmla="*/ 9525 h 120"/>
              <a:gd name="T22" fmla="*/ 1254042 w 809"/>
              <a:gd name="T23" fmla="*/ 0 h 120"/>
              <a:gd name="T24" fmla="*/ 31828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" name="Freeform 52"/>
          <p:cNvSpPr>
            <a:spLocks/>
          </p:cNvSpPr>
          <p:nvPr/>
        </p:nvSpPr>
        <p:spPr bwMode="auto">
          <a:xfrm>
            <a:off x="4065588" y="5787033"/>
            <a:ext cx="1289050" cy="190500"/>
          </a:xfrm>
          <a:custGeom>
            <a:avLst/>
            <a:gdLst>
              <a:gd name="T0" fmla="*/ 31828 w 810"/>
              <a:gd name="T1" fmla="*/ 0 h 120"/>
              <a:gd name="T2" fmla="*/ 9549 w 810"/>
              <a:gd name="T3" fmla="*/ 9525 h 120"/>
              <a:gd name="T4" fmla="*/ 0 w 810"/>
              <a:gd name="T5" fmla="*/ 31750 h 120"/>
              <a:gd name="T6" fmla="*/ 0 w 810"/>
              <a:gd name="T7" fmla="*/ 157163 h 120"/>
              <a:gd name="T8" fmla="*/ 9549 w 810"/>
              <a:gd name="T9" fmla="*/ 179388 h 120"/>
              <a:gd name="T10" fmla="*/ 31828 w 810"/>
              <a:gd name="T11" fmla="*/ 188913 h 120"/>
              <a:gd name="T12" fmla="*/ 1257222 w 810"/>
              <a:gd name="T13" fmla="*/ 188913 h 120"/>
              <a:gd name="T14" fmla="*/ 1277910 w 810"/>
              <a:gd name="T15" fmla="*/ 179388 h 120"/>
              <a:gd name="T16" fmla="*/ 1287459 w 810"/>
              <a:gd name="T17" fmla="*/ 157163 h 120"/>
              <a:gd name="T18" fmla="*/ 1287459 w 810"/>
              <a:gd name="T19" fmla="*/ 31750 h 120"/>
              <a:gd name="T20" fmla="*/ 1277910 w 810"/>
              <a:gd name="T21" fmla="*/ 9525 h 120"/>
              <a:gd name="T22" fmla="*/ 1257222 w 810"/>
              <a:gd name="T23" fmla="*/ 0 h 120"/>
              <a:gd name="T24" fmla="*/ 31828 w 810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20"/>
              <a:gd name="T41" fmla="*/ 810 w 810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90" y="119"/>
                </a:lnTo>
                <a:lnTo>
                  <a:pt x="803" y="113"/>
                </a:lnTo>
                <a:lnTo>
                  <a:pt x="809" y="99"/>
                </a:lnTo>
                <a:lnTo>
                  <a:pt x="809" y="20"/>
                </a:lnTo>
                <a:lnTo>
                  <a:pt x="803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" name="Freeform 53"/>
          <p:cNvSpPr>
            <a:spLocks/>
          </p:cNvSpPr>
          <p:nvPr/>
        </p:nvSpPr>
        <p:spPr bwMode="auto">
          <a:xfrm>
            <a:off x="4065588" y="6048970"/>
            <a:ext cx="1289050" cy="188913"/>
          </a:xfrm>
          <a:custGeom>
            <a:avLst/>
            <a:gdLst>
              <a:gd name="T0" fmla="*/ 31828 w 810"/>
              <a:gd name="T1" fmla="*/ 0 h 119"/>
              <a:gd name="T2" fmla="*/ 9549 w 810"/>
              <a:gd name="T3" fmla="*/ 9525 h 119"/>
              <a:gd name="T4" fmla="*/ 0 w 810"/>
              <a:gd name="T5" fmla="*/ 31750 h 119"/>
              <a:gd name="T6" fmla="*/ 0 w 810"/>
              <a:gd name="T7" fmla="*/ 155575 h 119"/>
              <a:gd name="T8" fmla="*/ 9549 w 810"/>
              <a:gd name="T9" fmla="*/ 177800 h 119"/>
              <a:gd name="T10" fmla="*/ 31828 w 810"/>
              <a:gd name="T11" fmla="*/ 187325 h 119"/>
              <a:gd name="T12" fmla="*/ 1257222 w 810"/>
              <a:gd name="T13" fmla="*/ 187325 h 119"/>
              <a:gd name="T14" fmla="*/ 1279501 w 810"/>
              <a:gd name="T15" fmla="*/ 177800 h 119"/>
              <a:gd name="T16" fmla="*/ 1287459 w 810"/>
              <a:gd name="T17" fmla="*/ 155575 h 119"/>
              <a:gd name="T18" fmla="*/ 1287459 w 810"/>
              <a:gd name="T19" fmla="*/ 31750 h 119"/>
              <a:gd name="T20" fmla="*/ 1279501 w 810"/>
              <a:gd name="T21" fmla="*/ 9525 h 119"/>
              <a:gd name="T22" fmla="*/ 1257222 w 810"/>
              <a:gd name="T23" fmla="*/ 0 h 119"/>
              <a:gd name="T24" fmla="*/ 31828 w 810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19"/>
              <a:gd name="T41" fmla="*/ 810 w 810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09" y="98"/>
                </a:lnTo>
                <a:lnTo>
                  <a:pt x="809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" name="Freeform 54"/>
          <p:cNvSpPr>
            <a:spLocks/>
          </p:cNvSpPr>
          <p:nvPr/>
        </p:nvSpPr>
        <p:spPr bwMode="auto">
          <a:xfrm>
            <a:off x="6370638" y="4936133"/>
            <a:ext cx="1446212" cy="1373187"/>
          </a:xfrm>
          <a:custGeom>
            <a:avLst/>
            <a:gdLst>
              <a:gd name="T0" fmla="*/ 101936 w 908"/>
              <a:gd name="T1" fmla="*/ 0 h 863"/>
              <a:gd name="T2" fmla="*/ 62117 w 908"/>
              <a:gd name="T3" fmla="*/ 7956 h 863"/>
              <a:gd name="T4" fmla="*/ 28669 w 908"/>
              <a:gd name="T5" fmla="*/ 28641 h 863"/>
              <a:gd name="T6" fmla="*/ 7964 w 908"/>
              <a:gd name="T7" fmla="*/ 62056 h 863"/>
              <a:gd name="T8" fmla="*/ 0 w 908"/>
              <a:gd name="T9" fmla="*/ 101835 h 863"/>
              <a:gd name="T10" fmla="*/ 0 w 908"/>
              <a:gd name="T11" fmla="*/ 1269760 h 863"/>
              <a:gd name="T12" fmla="*/ 7964 w 908"/>
              <a:gd name="T13" fmla="*/ 1307949 h 863"/>
              <a:gd name="T14" fmla="*/ 28669 w 908"/>
              <a:gd name="T15" fmla="*/ 1341363 h 863"/>
              <a:gd name="T16" fmla="*/ 62117 w 908"/>
              <a:gd name="T17" fmla="*/ 1363640 h 863"/>
              <a:gd name="T18" fmla="*/ 101936 w 908"/>
              <a:gd name="T19" fmla="*/ 1371596 h 863"/>
              <a:gd name="T20" fmla="*/ 1342684 w 908"/>
              <a:gd name="T21" fmla="*/ 1371596 h 863"/>
              <a:gd name="T22" fmla="*/ 1382502 w 908"/>
              <a:gd name="T23" fmla="*/ 1363640 h 863"/>
              <a:gd name="T24" fmla="*/ 1415950 w 908"/>
              <a:gd name="T25" fmla="*/ 1341363 h 863"/>
              <a:gd name="T26" fmla="*/ 1436656 w 908"/>
              <a:gd name="T27" fmla="*/ 1307949 h 863"/>
              <a:gd name="T28" fmla="*/ 1444619 w 908"/>
              <a:gd name="T29" fmla="*/ 1269760 h 863"/>
              <a:gd name="T30" fmla="*/ 1444619 w 908"/>
              <a:gd name="T31" fmla="*/ 101835 h 863"/>
              <a:gd name="T32" fmla="*/ 1436656 w 908"/>
              <a:gd name="T33" fmla="*/ 62056 h 863"/>
              <a:gd name="T34" fmla="*/ 1415950 w 908"/>
              <a:gd name="T35" fmla="*/ 28641 h 863"/>
              <a:gd name="T36" fmla="*/ 1382502 w 908"/>
              <a:gd name="T37" fmla="*/ 7956 h 863"/>
              <a:gd name="T38" fmla="*/ 1342684 w 908"/>
              <a:gd name="T39" fmla="*/ 0 h 863"/>
              <a:gd name="T40" fmla="*/ 101936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64" y="0"/>
                </a:moveTo>
                <a:lnTo>
                  <a:pt x="39" y="5"/>
                </a:lnTo>
                <a:lnTo>
                  <a:pt x="18" y="18"/>
                </a:lnTo>
                <a:lnTo>
                  <a:pt x="5" y="39"/>
                </a:lnTo>
                <a:lnTo>
                  <a:pt x="0" y="64"/>
                </a:lnTo>
                <a:lnTo>
                  <a:pt x="0" y="798"/>
                </a:lnTo>
                <a:lnTo>
                  <a:pt x="5" y="822"/>
                </a:lnTo>
                <a:lnTo>
                  <a:pt x="18" y="843"/>
                </a:lnTo>
                <a:lnTo>
                  <a:pt x="39" y="857"/>
                </a:lnTo>
                <a:lnTo>
                  <a:pt x="64" y="862"/>
                </a:lnTo>
                <a:lnTo>
                  <a:pt x="843" y="862"/>
                </a:lnTo>
                <a:lnTo>
                  <a:pt x="868" y="857"/>
                </a:lnTo>
                <a:lnTo>
                  <a:pt x="889" y="843"/>
                </a:lnTo>
                <a:lnTo>
                  <a:pt x="902" y="822"/>
                </a:lnTo>
                <a:lnTo>
                  <a:pt x="907" y="798"/>
                </a:lnTo>
                <a:lnTo>
                  <a:pt x="907" y="64"/>
                </a:lnTo>
                <a:lnTo>
                  <a:pt x="902" y="39"/>
                </a:lnTo>
                <a:lnTo>
                  <a:pt x="889" y="18"/>
                </a:lnTo>
                <a:lnTo>
                  <a:pt x="868" y="5"/>
                </a:lnTo>
                <a:lnTo>
                  <a:pt x="843" y="0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 flipH="1">
            <a:off x="6432550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6" name="Line 56"/>
          <p:cNvSpPr>
            <a:spLocks noChangeShapeType="1"/>
          </p:cNvSpPr>
          <p:nvPr/>
        </p:nvSpPr>
        <p:spPr bwMode="auto">
          <a:xfrm flipH="1">
            <a:off x="639921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7" name="Line 57"/>
          <p:cNvSpPr>
            <a:spLocks noChangeShapeType="1"/>
          </p:cNvSpPr>
          <p:nvPr/>
        </p:nvSpPr>
        <p:spPr bwMode="auto">
          <a:xfrm flipH="1">
            <a:off x="6378575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8" name="Line 58"/>
          <p:cNvSpPr>
            <a:spLocks noChangeShapeType="1"/>
          </p:cNvSpPr>
          <p:nvPr/>
        </p:nvSpPr>
        <p:spPr bwMode="auto">
          <a:xfrm flipH="1">
            <a:off x="637063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9" name="Line 59"/>
          <p:cNvSpPr>
            <a:spLocks noChangeShapeType="1"/>
          </p:cNvSpPr>
          <p:nvPr/>
        </p:nvSpPr>
        <p:spPr bwMode="auto">
          <a:xfrm>
            <a:off x="6370638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0" name="Line 60"/>
          <p:cNvSpPr>
            <a:spLocks noChangeShapeType="1"/>
          </p:cNvSpPr>
          <p:nvPr/>
        </p:nvSpPr>
        <p:spPr bwMode="auto">
          <a:xfrm>
            <a:off x="637063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1" name="Line 61"/>
          <p:cNvSpPr>
            <a:spLocks noChangeShapeType="1"/>
          </p:cNvSpPr>
          <p:nvPr/>
        </p:nvSpPr>
        <p:spPr bwMode="auto">
          <a:xfrm>
            <a:off x="6378575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2" name="Line 62"/>
          <p:cNvSpPr>
            <a:spLocks noChangeShapeType="1"/>
          </p:cNvSpPr>
          <p:nvPr/>
        </p:nvSpPr>
        <p:spPr bwMode="auto">
          <a:xfrm>
            <a:off x="639921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3" name="Line 63"/>
          <p:cNvSpPr>
            <a:spLocks noChangeShapeType="1"/>
          </p:cNvSpPr>
          <p:nvPr/>
        </p:nvSpPr>
        <p:spPr bwMode="auto">
          <a:xfrm>
            <a:off x="6432550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4" name="Line 64"/>
          <p:cNvSpPr>
            <a:spLocks noChangeShapeType="1"/>
          </p:cNvSpPr>
          <p:nvPr/>
        </p:nvSpPr>
        <p:spPr bwMode="auto">
          <a:xfrm>
            <a:off x="6472238" y="63077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5" name="Line 65"/>
          <p:cNvSpPr>
            <a:spLocks noChangeShapeType="1"/>
          </p:cNvSpPr>
          <p:nvPr/>
        </p:nvSpPr>
        <p:spPr bwMode="auto">
          <a:xfrm flipV="1">
            <a:off x="7712075" y="6299795"/>
            <a:ext cx="41275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6" name="Line 66"/>
          <p:cNvSpPr>
            <a:spLocks noChangeShapeType="1"/>
          </p:cNvSpPr>
          <p:nvPr/>
        </p:nvSpPr>
        <p:spPr bwMode="auto">
          <a:xfrm flipV="1">
            <a:off x="7753350" y="6277570"/>
            <a:ext cx="31750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7" name="Line 67"/>
          <p:cNvSpPr>
            <a:spLocks noChangeShapeType="1"/>
          </p:cNvSpPr>
          <p:nvPr/>
        </p:nvSpPr>
        <p:spPr bwMode="auto">
          <a:xfrm flipV="1">
            <a:off x="7785100" y="6244233"/>
            <a:ext cx="22225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8" name="Line 68"/>
          <p:cNvSpPr>
            <a:spLocks noChangeShapeType="1"/>
          </p:cNvSpPr>
          <p:nvPr/>
        </p:nvSpPr>
        <p:spPr bwMode="auto">
          <a:xfrm flipV="1">
            <a:off x="7807325" y="6206133"/>
            <a:ext cx="7938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9" name="Line 69"/>
          <p:cNvSpPr>
            <a:spLocks noChangeShapeType="1"/>
          </p:cNvSpPr>
          <p:nvPr/>
        </p:nvSpPr>
        <p:spPr bwMode="auto">
          <a:xfrm flipV="1">
            <a:off x="7815263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0" name="Line 70"/>
          <p:cNvSpPr>
            <a:spLocks noChangeShapeType="1"/>
          </p:cNvSpPr>
          <p:nvPr/>
        </p:nvSpPr>
        <p:spPr bwMode="auto">
          <a:xfrm flipH="1" flipV="1">
            <a:off x="7807325" y="4998045"/>
            <a:ext cx="7938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1" name="Line 71"/>
          <p:cNvSpPr>
            <a:spLocks noChangeShapeType="1"/>
          </p:cNvSpPr>
          <p:nvPr/>
        </p:nvSpPr>
        <p:spPr bwMode="auto">
          <a:xfrm flipH="1" flipV="1">
            <a:off x="7785100" y="4964708"/>
            <a:ext cx="22225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2" name="Line 72"/>
          <p:cNvSpPr>
            <a:spLocks noChangeShapeType="1"/>
          </p:cNvSpPr>
          <p:nvPr/>
        </p:nvSpPr>
        <p:spPr bwMode="auto">
          <a:xfrm flipH="1" flipV="1">
            <a:off x="7753350" y="4944070"/>
            <a:ext cx="31750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3" name="Line 73"/>
          <p:cNvSpPr>
            <a:spLocks noChangeShapeType="1"/>
          </p:cNvSpPr>
          <p:nvPr/>
        </p:nvSpPr>
        <p:spPr bwMode="auto">
          <a:xfrm flipH="1" flipV="1">
            <a:off x="7712075" y="4936133"/>
            <a:ext cx="41275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4" name="Line 74"/>
          <p:cNvSpPr>
            <a:spLocks noChangeShapeType="1"/>
          </p:cNvSpPr>
          <p:nvPr/>
        </p:nvSpPr>
        <p:spPr bwMode="auto">
          <a:xfrm>
            <a:off x="6472238" y="49361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5" name="Freeform 75"/>
          <p:cNvSpPr>
            <a:spLocks/>
          </p:cNvSpPr>
          <p:nvPr/>
        </p:nvSpPr>
        <p:spPr bwMode="auto">
          <a:xfrm>
            <a:off x="6448425" y="5791795"/>
            <a:ext cx="1292225" cy="190500"/>
          </a:xfrm>
          <a:custGeom>
            <a:avLst/>
            <a:gdLst>
              <a:gd name="T0" fmla="*/ 31867 w 811"/>
              <a:gd name="T1" fmla="*/ 0 h 120"/>
              <a:gd name="T2" fmla="*/ 9560 w 811"/>
              <a:gd name="T3" fmla="*/ 9525 h 120"/>
              <a:gd name="T4" fmla="*/ 0 w 811"/>
              <a:gd name="T5" fmla="*/ 31750 h 120"/>
              <a:gd name="T6" fmla="*/ 0 w 811"/>
              <a:gd name="T7" fmla="*/ 157163 h 120"/>
              <a:gd name="T8" fmla="*/ 9560 w 811"/>
              <a:gd name="T9" fmla="*/ 179388 h 120"/>
              <a:gd name="T10" fmla="*/ 31867 w 811"/>
              <a:gd name="T11" fmla="*/ 188913 h 120"/>
              <a:gd name="T12" fmla="*/ 1257171 w 811"/>
              <a:gd name="T13" fmla="*/ 188913 h 120"/>
              <a:gd name="T14" fmla="*/ 1281071 w 811"/>
              <a:gd name="T15" fmla="*/ 179388 h 120"/>
              <a:gd name="T16" fmla="*/ 1290632 w 811"/>
              <a:gd name="T17" fmla="*/ 157163 h 120"/>
              <a:gd name="T18" fmla="*/ 1290632 w 811"/>
              <a:gd name="T19" fmla="*/ 31750 h 120"/>
              <a:gd name="T20" fmla="*/ 1281071 w 811"/>
              <a:gd name="T21" fmla="*/ 9525 h 120"/>
              <a:gd name="T22" fmla="*/ 1257171 w 811"/>
              <a:gd name="T23" fmla="*/ 0 h 120"/>
              <a:gd name="T24" fmla="*/ 31867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6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6" name="Freeform 76"/>
          <p:cNvSpPr>
            <a:spLocks/>
          </p:cNvSpPr>
          <p:nvPr/>
        </p:nvSpPr>
        <p:spPr bwMode="auto">
          <a:xfrm>
            <a:off x="6448425" y="6048970"/>
            <a:ext cx="1292225" cy="188913"/>
          </a:xfrm>
          <a:custGeom>
            <a:avLst/>
            <a:gdLst>
              <a:gd name="T0" fmla="*/ 31867 w 811"/>
              <a:gd name="T1" fmla="*/ 0 h 119"/>
              <a:gd name="T2" fmla="*/ 9560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60 w 811"/>
              <a:gd name="T9" fmla="*/ 177800 h 119"/>
              <a:gd name="T10" fmla="*/ 31867 w 811"/>
              <a:gd name="T11" fmla="*/ 187325 h 119"/>
              <a:gd name="T12" fmla="*/ 1258764 w 811"/>
              <a:gd name="T13" fmla="*/ 187325 h 119"/>
              <a:gd name="T14" fmla="*/ 1281071 w 811"/>
              <a:gd name="T15" fmla="*/ 177800 h 119"/>
              <a:gd name="T16" fmla="*/ 1290632 w 811"/>
              <a:gd name="T17" fmla="*/ 155575 h 119"/>
              <a:gd name="T18" fmla="*/ 1290632 w 811"/>
              <a:gd name="T19" fmla="*/ 31750 h 119"/>
              <a:gd name="T20" fmla="*/ 1281071 w 811"/>
              <a:gd name="T21" fmla="*/ 9525 h 119"/>
              <a:gd name="T22" fmla="*/ 1258764 w 811"/>
              <a:gd name="T23" fmla="*/ 0 h 119"/>
              <a:gd name="T24" fmla="*/ 31867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7" name="Freeform 77"/>
          <p:cNvSpPr>
            <a:spLocks/>
          </p:cNvSpPr>
          <p:nvPr/>
        </p:nvSpPr>
        <p:spPr bwMode="auto">
          <a:xfrm>
            <a:off x="4065588" y="5787033"/>
            <a:ext cx="1287462" cy="190500"/>
          </a:xfrm>
          <a:custGeom>
            <a:avLst/>
            <a:gdLst>
              <a:gd name="T0" fmla="*/ 31828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8 w 809"/>
              <a:gd name="T11" fmla="*/ 188913 h 120"/>
              <a:gd name="T12" fmla="*/ 1254042 w 809"/>
              <a:gd name="T13" fmla="*/ 188913 h 120"/>
              <a:gd name="T14" fmla="*/ 1276322 w 809"/>
              <a:gd name="T15" fmla="*/ 179388 h 120"/>
              <a:gd name="T16" fmla="*/ 1285871 w 809"/>
              <a:gd name="T17" fmla="*/ 157163 h 120"/>
              <a:gd name="T18" fmla="*/ 1285871 w 809"/>
              <a:gd name="T19" fmla="*/ 31750 h 120"/>
              <a:gd name="T20" fmla="*/ 1276322 w 809"/>
              <a:gd name="T21" fmla="*/ 9525 h 120"/>
              <a:gd name="T22" fmla="*/ 1254042 w 809"/>
              <a:gd name="T23" fmla="*/ 0 h 120"/>
              <a:gd name="T24" fmla="*/ 31828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8" name="Line 78"/>
          <p:cNvSpPr>
            <a:spLocks noChangeShapeType="1"/>
          </p:cNvSpPr>
          <p:nvPr/>
        </p:nvSpPr>
        <p:spPr bwMode="auto">
          <a:xfrm flipH="1">
            <a:off x="4075113" y="5787033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9" name="Line 79"/>
          <p:cNvSpPr>
            <a:spLocks noChangeShapeType="1"/>
          </p:cNvSpPr>
          <p:nvPr/>
        </p:nvSpPr>
        <p:spPr bwMode="auto">
          <a:xfrm flipH="1">
            <a:off x="4065588" y="5796558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0" name="Line 80"/>
          <p:cNvSpPr>
            <a:spLocks noChangeShapeType="1"/>
          </p:cNvSpPr>
          <p:nvPr/>
        </p:nvSpPr>
        <p:spPr bwMode="auto">
          <a:xfrm>
            <a:off x="4065588" y="5818783"/>
            <a:ext cx="0" cy="125412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1" name="Line 81"/>
          <p:cNvSpPr>
            <a:spLocks noChangeShapeType="1"/>
          </p:cNvSpPr>
          <p:nvPr/>
        </p:nvSpPr>
        <p:spPr bwMode="auto">
          <a:xfrm>
            <a:off x="4065588" y="5944195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2" name="Line 82"/>
          <p:cNvSpPr>
            <a:spLocks noChangeShapeType="1"/>
          </p:cNvSpPr>
          <p:nvPr/>
        </p:nvSpPr>
        <p:spPr bwMode="auto">
          <a:xfrm>
            <a:off x="4075113" y="5966420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3" name="Line 83"/>
          <p:cNvSpPr>
            <a:spLocks noChangeShapeType="1"/>
          </p:cNvSpPr>
          <p:nvPr/>
        </p:nvSpPr>
        <p:spPr bwMode="auto">
          <a:xfrm>
            <a:off x="4097338" y="5975945"/>
            <a:ext cx="1222375" cy="0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4" name="Line 84"/>
          <p:cNvSpPr>
            <a:spLocks noChangeShapeType="1"/>
          </p:cNvSpPr>
          <p:nvPr/>
        </p:nvSpPr>
        <p:spPr bwMode="auto">
          <a:xfrm flipV="1">
            <a:off x="5319713" y="5966420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5" name="Line 85"/>
          <p:cNvSpPr>
            <a:spLocks noChangeShapeType="1"/>
          </p:cNvSpPr>
          <p:nvPr/>
        </p:nvSpPr>
        <p:spPr bwMode="auto">
          <a:xfrm flipV="1">
            <a:off x="5341938" y="5944195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6" name="Line 86"/>
          <p:cNvSpPr>
            <a:spLocks noChangeShapeType="1"/>
          </p:cNvSpPr>
          <p:nvPr/>
        </p:nvSpPr>
        <p:spPr bwMode="auto">
          <a:xfrm flipV="1">
            <a:off x="5351463" y="5818783"/>
            <a:ext cx="0" cy="125412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7" name="Line 87"/>
          <p:cNvSpPr>
            <a:spLocks noChangeShapeType="1"/>
          </p:cNvSpPr>
          <p:nvPr/>
        </p:nvSpPr>
        <p:spPr bwMode="auto">
          <a:xfrm flipH="1" flipV="1">
            <a:off x="5341938" y="5796558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8" name="Line 88"/>
          <p:cNvSpPr>
            <a:spLocks noChangeShapeType="1"/>
          </p:cNvSpPr>
          <p:nvPr/>
        </p:nvSpPr>
        <p:spPr bwMode="auto">
          <a:xfrm flipH="1" flipV="1">
            <a:off x="5319713" y="5787033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9" name="Line 89"/>
          <p:cNvSpPr>
            <a:spLocks noChangeShapeType="1"/>
          </p:cNvSpPr>
          <p:nvPr/>
        </p:nvSpPr>
        <p:spPr bwMode="auto">
          <a:xfrm>
            <a:off x="4097338" y="5787033"/>
            <a:ext cx="1222375" cy="0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0" name="Freeform 90"/>
          <p:cNvSpPr>
            <a:spLocks/>
          </p:cNvSpPr>
          <p:nvPr/>
        </p:nvSpPr>
        <p:spPr bwMode="auto">
          <a:xfrm>
            <a:off x="6448425" y="5282208"/>
            <a:ext cx="1292225" cy="190500"/>
          </a:xfrm>
          <a:custGeom>
            <a:avLst/>
            <a:gdLst>
              <a:gd name="T0" fmla="*/ 31867 w 811"/>
              <a:gd name="T1" fmla="*/ 0 h 120"/>
              <a:gd name="T2" fmla="*/ 9560 w 811"/>
              <a:gd name="T3" fmla="*/ 7938 h 120"/>
              <a:gd name="T4" fmla="*/ 0 w 811"/>
              <a:gd name="T5" fmla="*/ 31750 h 120"/>
              <a:gd name="T6" fmla="*/ 0 w 811"/>
              <a:gd name="T7" fmla="*/ 157163 h 120"/>
              <a:gd name="T8" fmla="*/ 9560 w 811"/>
              <a:gd name="T9" fmla="*/ 179388 h 120"/>
              <a:gd name="T10" fmla="*/ 31867 w 811"/>
              <a:gd name="T11" fmla="*/ 188913 h 120"/>
              <a:gd name="T12" fmla="*/ 1257171 w 811"/>
              <a:gd name="T13" fmla="*/ 188913 h 120"/>
              <a:gd name="T14" fmla="*/ 1281071 w 811"/>
              <a:gd name="T15" fmla="*/ 179388 h 120"/>
              <a:gd name="T16" fmla="*/ 1290632 w 811"/>
              <a:gd name="T17" fmla="*/ 157163 h 120"/>
              <a:gd name="T18" fmla="*/ 1290632 w 811"/>
              <a:gd name="T19" fmla="*/ 31750 h 120"/>
              <a:gd name="T20" fmla="*/ 1281071 w 811"/>
              <a:gd name="T21" fmla="*/ 7938 h 120"/>
              <a:gd name="T22" fmla="*/ 1257171 w 811"/>
              <a:gd name="T23" fmla="*/ 0 h 120"/>
              <a:gd name="T24" fmla="*/ 31867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5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5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1" name="Freeform 91"/>
          <p:cNvSpPr>
            <a:spLocks/>
          </p:cNvSpPr>
          <p:nvPr/>
        </p:nvSpPr>
        <p:spPr bwMode="auto">
          <a:xfrm>
            <a:off x="6448425" y="5537795"/>
            <a:ext cx="1292225" cy="188913"/>
          </a:xfrm>
          <a:custGeom>
            <a:avLst/>
            <a:gdLst>
              <a:gd name="T0" fmla="*/ 31867 w 811"/>
              <a:gd name="T1" fmla="*/ 0 h 119"/>
              <a:gd name="T2" fmla="*/ 9560 w 811"/>
              <a:gd name="T3" fmla="*/ 7938 h 119"/>
              <a:gd name="T4" fmla="*/ 0 w 811"/>
              <a:gd name="T5" fmla="*/ 31750 h 119"/>
              <a:gd name="T6" fmla="*/ 0 w 811"/>
              <a:gd name="T7" fmla="*/ 155575 h 119"/>
              <a:gd name="T8" fmla="*/ 9560 w 811"/>
              <a:gd name="T9" fmla="*/ 177800 h 119"/>
              <a:gd name="T10" fmla="*/ 31867 w 811"/>
              <a:gd name="T11" fmla="*/ 187325 h 119"/>
              <a:gd name="T12" fmla="*/ 1258764 w 811"/>
              <a:gd name="T13" fmla="*/ 187325 h 119"/>
              <a:gd name="T14" fmla="*/ 1281071 w 811"/>
              <a:gd name="T15" fmla="*/ 177800 h 119"/>
              <a:gd name="T16" fmla="*/ 1290632 w 811"/>
              <a:gd name="T17" fmla="*/ 155575 h 119"/>
              <a:gd name="T18" fmla="*/ 1290632 w 811"/>
              <a:gd name="T19" fmla="*/ 31750 h 119"/>
              <a:gd name="T20" fmla="*/ 1281071 w 811"/>
              <a:gd name="T21" fmla="*/ 7938 h 119"/>
              <a:gd name="T22" fmla="*/ 1258764 w 811"/>
              <a:gd name="T23" fmla="*/ 0 h 119"/>
              <a:gd name="T24" fmla="*/ 31867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5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5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2" name="Freeform 92"/>
          <p:cNvSpPr>
            <a:spLocks/>
          </p:cNvSpPr>
          <p:nvPr/>
        </p:nvSpPr>
        <p:spPr bwMode="auto">
          <a:xfrm>
            <a:off x="2760663" y="4502745"/>
            <a:ext cx="1341437" cy="290513"/>
          </a:xfrm>
          <a:custGeom>
            <a:avLst/>
            <a:gdLst>
              <a:gd name="T0" fmla="*/ 0 w 843"/>
              <a:gd name="T1" fmla="*/ 288925 h 183"/>
              <a:gd name="T2" fmla="*/ 3183 w 843"/>
              <a:gd name="T3" fmla="*/ 258763 h 183"/>
              <a:gd name="T4" fmla="*/ 11139 w 843"/>
              <a:gd name="T5" fmla="*/ 230188 h 183"/>
              <a:gd name="T6" fmla="*/ 42964 w 843"/>
              <a:gd name="T7" fmla="*/ 176213 h 183"/>
              <a:gd name="T8" fmla="*/ 93885 w 843"/>
              <a:gd name="T9" fmla="*/ 127000 h 183"/>
              <a:gd name="T10" fmla="*/ 160718 w 843"/>
              <a:gd name="T11" fmla="*/ 84138 h 183"/>
              <a:gd name="T12" fmla="*/ 241872 w 843"/>
              <a:gd name="T13" fmla="*/ 49213 h 183"/>
              <a:gd name="T14" fmla="*/ 334166 w 843"/>
              <a:gd name="T15" fmla="*/ 22225 h 183"/>
              <a:gd name="T16" fmla="*/ 437598 w 843"/>
              <a:gd name="T17" fmla="*/ 4763 h 183"/>
              <a:gd name="T18" fmla="*/ 547395 w 843"/>
              <a:gd name="T19" fmla="*/ 0 h 183"/>
              <a:gd name="T20" fmla="*/ 687427 w 843"/>
              <a:gd name="T21" fmla="*/ 0 h 183"/>
              <a:gd name="T22" fmla="*/ 773355 w 843"/>
              <a:gd name="T23" fmla="*/ 3175 h 183"/>
              <a:gd name="T24" fmla="*/ 856101 w 843"/>
              <a:gd name="T25" fmla="*/ 14288 h 183"/>
              <a:gd name="T26" fmla="*/ 932482 w 843"/>
              <a:gd name="T27" fmla="*/ 30163 h 183"/>
              <a:gd name="T28" fmla="*/ 1004089 w 843"/>
              <a:gd name="T29" fmla="*/ 52388 h 183"/>
              <a:gd name="T30" fmla="*/ 1067739 w 843"/>
              <a:gd name="T31" fmla="*/ 80963 h 183"/>
              <a:gd name="T32" fmla="*/ 1123434 w 843"/>
              <a:gd name="T33" fmla="*/ 114300 h 183"/>
              <a:gd name="T34" fmla="*/ 1167989 w 843"/>
              <a:gd name="T35" fmla="*/ 150813 h 183"/>
              <a:gd name="T36" fmla="*/ 1202997 w 843"/>
              <a:gd name="T37" fmla="*/ 193675 h 183"/>
              <a:gd name="T38" fmla="*/ 1339846 w 843"/>
              <a:gd name="T39" fmla="*/ 193675 h 183"/>
              <a:gd name="T40" fmla="*/ 1164807 w 843"/>
              <a:gd name="T41" fmla="*/ 288925 h 183"/>
              <a:gd name="T42" fmla="*/ 926117 w 843"/>
              <a:gd name="T43" fmla="*/ 193675 h 183"/>
              <a:gd name="T44" fmla="*/ 1062966 w 843"/>
              <a:gd name="T45" fmla="*/ 193675 h 183"/>
              <a:gd name="T46" fmla="*/ 1032732 w 843"/>
              <a:gd name="T47" fmla="*/ 155575 h 183"/>
              <a:gd name="T48" fmla="*/ 994541 w 843"/>
              <a:gd name="T49" fmla="*/ 122238 h 183"/>
              <a:gd name="T50" fmla="*/ 946803 w 843"/>
              <a:gd name="T51" fmla="*/ 90488 h 183"/>
              <a:gd name="T52" fmla="*/ 891109 w 843"/>
              <a:gd name="T53" fmla="*/ 65088 h 183"/>
              <a:gd name="T54" fmla="*/ 830641 w 843"/>
              <a:gd name="T55" fmla="*/ 41275 h 183"/>
              <a:gd name="T56" fmla="*/ 763808 w 843"/>
              <a:gd name="T57" fmla="*/ 23813 h 183"/>
              <a:gd name="T58" fmla="*/ 617411 w 843"/>
              <a:gd name="T59" fmla="*/ 3175 h 183"/>
              <a:gd name="T60" fmla="*/ 518753 w 843"/>
              <a:gd name="T61" fmla="*/ 14288 h 183"/>
              <a:gd name="T62" fmla="*/ 428051 w 843"/>
              <a:gd name="T63" fmla="*/ 34925 h 183"/>
              <a:gd name="T64" fmla="*/ 346896 w 843"/>
              <a:gd name="T65" fmla="*/ 61913 h 183"/>
              <a:gd name="T66" fmla="*/ 276880 w 843"/>
              <a:gd name="T67" fmla="*/ 98425 h 183"/>
              <a:gd name="T68" fmla="*/ 219595 w 843"/>
              <a:gd name="T69" fmla="*/ 138113 h 183"/>
              <a:gd name="T70" fmla="*/ 176630 w 843"/>
              <a:gd name="T71" fmla="*/ 185738 h 183"/>
              <a:gd name="T72" fmla="*/ 149579 w 843"/>
              <a:gd name="T73" fmla="*/ 234950 h 183"/>
              <a:gd name="T74" fmla="*/ 140031 w 843"/>
              <a:gd name="T75" fmla="*/ 288925 h 183"/>
              <a:gd name="T76" fmla="*/ 0 w 843"/>
              <a:gd name="T77" fmla="*/ 288925 h 18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3"/>
              <a:gd name="T118" fmla="*/ 0 h 183"/>
              <a:gd name="T119" fmla="*/ 843 w 843"/>
              <a:gd name="T120" fmla="*/ 183 h 18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3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432" y="0"/>
                </a:lnTo>
                <a:lnTo>
                  <a:pt x="486" y="2"/>
                </a:lnTo>
                <a:lnTo>
                  <a:pt x="538" y="9"/>
                </a:lnTo>
                <a:lnTo>
                  <a:pt x="586" y="19"/>
                </a:lnTo>
                <a:lnTo>
                  <a:pt x="631" y="33"/>
                </a:lnTo>
                <a:lnTo>
                  <a:pt x="671" y="51"/>
                </a:lnTo>
                <a:lnTo>
                  <a:pt x="706" y="72"/>
                </a:lnTo>
                <a:lnTo>
                  <a:pt x="734" y="95"/>
                </a:lnTo>
                <a:lnTo>
                  <a:pt x="756" y="122"/>
                </a:lnTo>
                <a:lnTo>
                  <a:pt x="842" y="122"/>
                </a:lnTo>
                <a:lnTo>
                  <a:pt x="732" y="182"/>
                </a:lnTo>
                <a:lnTo>
                  <a:pt x="582" y="122"/>
                </a:lnTo>
                <a:lnTo>
                  <a:pt x="668" y="122"/>
                </a:lnTo>
                <a:lnTo>
                  <a:pt x="649" y="98"/>
                </a:lnTo>
                <a:lnTo>
                  <a:pt x="625" y="77"/>
                </a:lnTo>
                <a:lnTo>
                  <a:pt x="595" y="57"/>
                </a:lnTo>
                <a:lnTo>
                  <a:pt x="560" y="41"/>
                </a:lnTo>
                <a:lnTo>
                  <a:pt x="522" y="26"/>
                </a:lnTo>
                <a:lnTo>
                  <a:pt x="480" y="15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4" y="148"/>
                </a:lnTo>
                <a:lnTo>
                  <a:pt x="88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C8D4D2"/>
          </a:solidFill>
          <a:ln w="12700">
            <a:solidFill>
              <a:srgbClr val="C8D4D2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" name="Freeform 93"/>
          <p:cNvSpPr>
            <a:spLocks/>
          </p:cNvSpPr>
          <p:nvPr/>
        </p:nvSpPr>
        <p:spPr bwMode="auto">
          <a:xfrm>
            <a:off x="2760663" y="4502745"/>
            <a:ext cx="619125" cy="290513"/>
          </a:xfrm>
          <a:custGeom>
            <a:avLst/>
            <a:gdLst>
              <a:gd name="T0" fmla="*/ 0 w 389"/>
              <a:gd name="T1" fmla="*/ 288925 h 183"/>
              <a:gd name="T2" fmla="*/ 3183 w 389"/>
              <a:gd name="T3" fmla="*/ 258763 h 183"/>
              <a:gd name="T4" fmla="*/ 11141 w 389"/>
              <a:gd name="T5" fmla="*/ 230188 h 183"/>
              <a:gd name="T6" fmla="*/ 42973 w 389"/>
              <a:gd name="T7" fmla="*/ 176213 h 183"/>
              <a:gd name="T8" fmla="*/ 93903 w 389"/>
              <a:gd name="T9" fmla="*/ 127000 h 183"/>
              <a:gd name="T10" fmla="*/ 160750 w 389"/>
              <a:gd name="T11" fmla="*/ 84138 h 183"/>
              <a:gd name="T12" fmla="*/ 241920 w 389"/>
              <a:gd name="T13" fmla="*/ 49213 h 183"/>
              <a:gd name="T14" fmla="*/ 334232 w 389"/>
              <a:gd name="T15" fmla="*/ 22225 h 183"/>
              <a:gd name="T16" fmla="*/ 437685 w 389"/>
              <a:gd name="T17" fmla="*/ 4763 h 183"/>
              <a:gd name="T18" fmla="*/ 547504 w 389"/>
              <a:gd name="T19" fmla="*/ 0 h 183"/>
              <a:gd name="T20" fmla="*/ 617533 w 389"/>
              <a:gd name="T21" fmla="*/ 3175 h 183"/>
              <a:gd name="T22" fmla="*/ 518855 w 389"/>
              <a:gd name="T23" fmla="*/ 14288 h 183"/>
              <a:gd name="T24" fmla="*/ 428135 w 389"/>
              <a:gd name="T25" fmla="*/ 34925 h 183"/>
              <a:gd name="T26" fmla="*/ 346965 w 389"/>
              <a:gd name="T27" fmla="*/ 61913 h 183"/>
              <a:gd name="T28" fmla="*/ 276935 w 389"/>
              <a:gd name="T29" fmla="*/ 98425 h 183"/>
              <a:gd name="T30" fmla="*/ 219638 w 389"/>
              <a:gd name="T31" fmla="*/ 138113 h 183"/>
              <a:gd name="T32" fmla="*/ 176665 w 389"/>
              <a:gd name="T33" fmla="*/ 185738 h 183"/>
              <a:gd name="T34" fmla="*/ 149609 w 389"/>
              <a:gd name="T35" fmla="*/ 234950 h 183"/>
              <a:gd name="T36" fmla="*/ 140059 w 389"/>
              <a:gd name="T37" fmla="*/ 288925 h 183"/>
              <a:gd name="T38" fmla="*/ 0 w 389"/>
              <a:gd name="T39" fmla="*/ 288925 h 1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9"/>
              <a:gd name="T61" fmla="*/ 0 h 183"/>
              <a:gd name="T62" fmla="*/ 389 w 389"/>
              <a:gd name="T63" fmla="*/ 183 h 1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9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4" y="148"/>
                </a:lnTo>
                <a:lnTo>
                  <a:pt x="88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A1ABA9"/>
          </a:solidFill>
          <a:ln w="12700">
            <a:solidFill>
              <a:srgbClr val="A1ABA9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4" name="Line 94"/>
          <p:cNvSpPr>
            <a:spLocks noChangeShapeType="1"/>
          </p:cNvSpPr>
          <p:nvPr/>
        </p:nvSpPr>
        <p:spPr bwMode="auto">
          <a:xfrm flipV="1">
            <a:off x="2760663" y="4761508"/>
            <a:ext cx="3175" cy="301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5" name="Line 95"/>
          <p:cNvSpPr>
            <a:spLocks noChangeShapeType="1"/>
          </p:cNvSpPr>
          <p:nvPr/>
        </p:nvSpPr>
        <p:spPr bwMode="auto">
          <a:xfrm flipV="1">
            <a:off x="2763838" y="4732933"/>
            <a:ext cx="7937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6" name="Line 96"/>
          <p:cNvSpPr>
            <a:spLocks noChangeShapeType="1"/>
          </p:cNvSpPr>
          <p:nvPr/>
        </p:nvSpPr>
        <p:spPr bwMode="auto">
          <a:xfrm flipV="1">
            <a:off x="2771775" y="4678958"/>
            <a:ext cx="31750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7" name="Line 97"/>
          <p:cNvSpPr>
            <a:spLocks noChangeShapeType="1"/>
          </p:cNvSpPr>
          <p:nvPr/>
        </p:nvSpPr>
        <p:spPr bwMode="auto">
          <a:xfrm flipV="1">
            <a:off x="2803525" y="4629745"/>
            <a:ext cx="50800" cy="492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8" name="Line 98"/>
          <p:cNvSpPr>
            <a:spLocks noChangeShapeType="1"/>
          </p:cNvSpPr>
          <p:nvPr/>
        </p:nvSpPr>
        <p:spPr bwMode="auto">
          <a:xfrm flipV="1">
            <a:off x="2854325" y="4586883"/>
            <a:ext cx="6667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9" name="Line 99"/>
          <p:cNvSpPr>
            <a:spLocks noChangeShapeType="1"/>
          </p:cNvSpPr>
          <p:nvPr/>
        </p:nvSpPr>
        <p:spPr bwMode="auto">
          <a:xfrm flipV="1">
            <a:off x="2921000" y="4551958"/>
            <a:ext cx="80963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0" name="Line 100"/>
          <p:cNvSpPr>
            <a:spLocks noChangeShapeType="1"/>
          </p:cNvSpPr>
          <p:nvPr/>
        </p:nvSpPr>
        <p:spPr bwMode="auto">
          <a:xfrm flipV="1">
            <a:off x="3001963" y="4524970"/>
            <a:ext cx="92075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1" name="Line 101"/>
          <p:cNvSpPr>
            <a:spLocks noChangeShapeType="1"/>
          </p:cNvSpPr>
          <p:nvPr/>
        </p:nvSpPr>
        <p:spPr bwMode="auto">
          <a:xfrm flipV="1">
            <a:off x="3094038" y="4507508"/>
            <a:ext cx="104775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2" name="Line 102"/>
          <p:cNvSpPr>
            <a:spLocks noChangeShapeType="1"/>
          </p:cNvSpPr>
          <p:nvPr/>
        </p:nvSpPr>
        <p:spPr bwMode="auto">
          <a:xfrm flipV="1">
            <a:off x="3198813" y="4502745"/>
            <a:ext cx="109537" cy="476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3" name="Line 103"/>
          <p:cNvSpPr>
            <a:spLocks noChangeShapeType="1"/>
          </p:cNvSpPr>
          <p:nvPr/>
        </p:nvSpPr>
        <p:spPr bwMode="auto">
          <a:xfrm>
            <a:off x="3308350" y="4502745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4" name="Line 104"/>
          <p:cNvSpPr>
            <a:spLocks noChangeShapeType="1"/>
          </p:cNvSpPr>
          <p:nvPr/>
        </p:nvSpPr>
        <p:spPr bwMode="auto">
          <a:xfrm>
            <a:off x="3448050" y="4502745"/>
            <a:ext cx="85725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5" name="Line 105"/>
          <p:cNvSpPr>
            <a:spLocks noChangeShapeType="1"/>
          </p:cNvSpPr>
          <p:nvPr/>
        </p:nvSpPr>
        <p:spPr bwMode="auto">
          <a:xfrm>
            <a:off x="3533775" y="4505920"/>
            <a:ext cx="82550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6" name="Line 106"/>
          <p:cNvSpPr>
            <a:spLocks noChangeShapeType="1"/>
          </p:cNvSpPr>
          <p:nvPr/>
        </p:nvSpPr>
        <p:spPr bwMode="auto">
          <a:xfrm>
            <a:off x="3616325" y="4517033"/>
            <a:ext cx="76200" cy="158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7" name="Line 107"/>
          <p:cNvSpPr>
            <a:spLocks noChangeShapeType="1"/>
          </p:cNvSpPr>
          <p:nvPr/>
        </p:nvSpPr>
        <p:spPr bwMode="auto">
          <a:xfrm>
            <a:off x="3692525" y="4532908"/>
            <a:ext cx="73025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8" name="Line 108"/>
          <p:cNvSpPr>
            <a:spLocks noChangeShapeType="1"/>
          </p:cNvSpPr>
          <p:nvPr/>
        </p:nvSpPr>
        <p:spPr bwMode="auto">
          <a:xfrm>
            <a:off x="3765550" y="4555133"/>
            <a:ext cx="6350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9" name="Line 109"/>
          <p:cNvSpPr>
            <a:spLocks noChangeShapeType="1"/>
          </p:cNvSpPr>
          <p:nvPr/>
        </p:nvSpPr>
        <p:spPr bwMode="auto">
          <a:xfrm>
            <a:off x="3829050" y="4583708"/>
            <a:ext cx="55563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0" name="Line 110"/>
          <p:cNvSpPr>
            <a:spLocks noChangeShapeType="1"/>
          </p:cNvSpPr>
          <p:nvPr/>
        </p:nvSpPr>
        <p:spPr bwMode="auto">
          <a:xfrm>
            <a:off x="3884613" y="4617045"/>
            <a:ext cx="44450" cy="365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1" name="Line 111"/>
          <p:cNvSpPr>
            <a:spLocks noChangeShapeType="1"/>
          </p:cNvSpPr>
          <p:nvPr/>
        </p:nvSpPr>
        <p:spPr bwMode="auto">
          <a:xfrm>
            <a:off x="3929063" y="4653558"/>
            <a:ext cx="3492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2" name="Line 112"/>
          <p:cNvSpPr>
            <a:spLocks noChangeShapeType="1"/>
          </p:cNvSpPr>
          <p:nvPr/>
        </p:nvSpPr>
        <p:spPr bwMode="auto">
          <a:xfrm>
            <a:off x="3963988" y="4696420"/>
            <a:ext cx="136525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3" name="Line 113"/>
          <p:cNvSpPr>
            <a:spLocks noChangeShapeType="1"/>
          </p:cNvSpPr>
          <p:nvPr/>
        </p:nvSpPr>
        <p:spPr bwMode="auto">
          <a:xfrm flipH="1">
            <a:off x="3925888" y="4696420"/>
            <a:ext cx="174625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4" name="Line 114"/>
          <p:cNvSpPr>
            <a:spLocks noChangeShapeType="1"/>
          </p:cNvSpPr>
          <p:nvPr/>
        </p:nvSpPr>
        <p:spPr bwMode="auto">
          <a:xfrm flipH="1" flipV="1">
            <a:off x="3686175" y="4696420"/>
            <a:ext cx="239713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5" name="Line 115"/>
          <p:cNvSpPr>
            <a:spLocks noChangeShapeType="1"/>
          </p:cNvSpPr>
          <p:nvPr/>
        </p:nvSpPr>
        <p:spPr bwMode="auto">
          <a:xfrm>
            <a:off x="3686175" y="4696420"/>
            <a:ext cx="138113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6" name="Line 116"/>
          <p:cNvSpPr>
            <a:spLocks noChangeShapeType="1"/>
          </p:cNvSpPr>
          <p:nvPr/>
        </p:nvSpPr>
        <p:spPr bwMode="auto">
          <a:xfrm flipH="1" flipV="1">
            <a:off x="3794125" y="4658320"/>
            <a:ext cx="30163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7" name="Line 117"/>
          <p:cNvSpPr>
            <a:spLocks noChangeShapeType="1"/>
          </p:cNvSpPr>
          <p:nvPr/>
        </p:nvSpPr>
        <p:spPr bwMode="auto">
          <a:xfrm flipH="1" flipV="1">
            <a:off x="3756025" y="4624983"/>
            <a:ext cx="38100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8" name="Line 118"/>
          <p:cNvSpPr>
            <a:spLocks noChangeShapeType="1"/>
          </p:cNvSpPr>
          <p:nvPr/>
        </p:nvSpPr>
        <p:spPr bwMode="auto">
          <a:xfrm flipH="1" flipV="1">
            <a:off x="3706813" y="4593233"/>
            <a:ext cx="49212" cy="317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9" name="Line 119"/>
          <p:cNvSpPr>
            <a:spLocks noChangeShapeType="1"/>
          </p:cNvSpPr>
          <p:nvPr/>
        </p:nvSpPr>
        <p:spPr bwMode="auto">
          <a:xfrm flipH="1" flipV="1">
            <a:off x="3651250" y="4567833"/>
            <a:ext cx="55563" cy="25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0" name="Line 120"/>
          <p:cNvSpPr>
            <a:spLocks noChangeShapeType="1"/>
          </p:cNvSpPr>
          <p:nvPr/>
        </p:nvSpPr>
        <p:spPr bwMode="auto">
          <a:xfrm flipH="1" flipV="1">
            <a:off x="3590925" y="4544020"/>
            <a:ext cx="60325" cy="238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1" name="Line 121"/>
          <p:cNvSpPr>
            <a:spLocks noChangeShapeType="1"/>
          </p:cNvSpPr>
          <p:nvPr/>
        </p:nvSpPr>
        <p:spPr bwMode="auto">
          <a:xfrm flipH="1" flipV="1">
            <a:off x="3524250" y="4526558"/>
            <a:ext cx="66675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2" name="Line 122"/>
          <p:cNvSpPr>
            <a:spLocks noChangeShapeType="1"/>
          </p:cNvSpPr>
          <p:nvPr/>
        </p:nvSpPr>
        <p:spPr bwMode="auto">
          <a:xfrm flipH="1" flipV="1">
            <a:off x="3378200" y="4505920"/>
            <a:ext cx="146050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3" name="Line 123"/>
          <p:cNvSpPr>
            <a:spLocks noChangeShapeType="1"/>
          </p:cNvSpPr>
          <p:nvPr/>
        </p:nvSpPr>
        <p:spPr bwMode="auto">
          <a:xfrm flipH="1">
            <a:off x="3279775" y="4505920"/>
            <a:ext cx="98425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4" name="Line 124"/>
          <p:cNvSpPr>
            <a:spLocks noChangeShapeType="1"/>
          </p:cNvSpPr>
          <p:nvPr/>
        </p:nvSpPr>
        <p:spPr bwMode="auto">
          <a:xfrm flipH="1">
            <a:off x="3189288" y="4517033"/>
            <a:ext cx="90487" cy="206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5" name="Line 125"/>
          <p:cNvSpPr>
            <a:spLocks noChangeShapeType="1"/>
          </p:cNvSpPr>
          <p:nvPr/>
        </p:nvSpPr>
        <p:spPr bwMode="auto">
          <a:xfrm flipH="1">
            <a:off x="3106738" y="4537670"/>
            <a:ext cx="82550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6" name="Line 126"/>
          <p:cNvSpPr>
            <a:spLocks noChangeShapeType="1"/>
          </p:cNvSpPr>
          <p:nvPr/>
        </p:nvSpPr>
        <p:spPr bwMode="auto">
          <a:xfrm flipH="1">
            <a:off x="3036888" y="4564658"/>
            <a:ext cx="69850" cy="365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7" name="Line 127"/>
          <p:cNvSpPr>
            <a:spLocks noChangeShapeType="1"/>
          </p:cNvSpPr>
          <p:nvPr/>
        </p:nvSpPr>
        <p:spPr bwMode="auto">
          <a:xfrm flipH="1">
            <a:off x="2979738" y="4601170"/>
            <a:ext cx="57150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8" name="Line 128"/>
          <p:cNvSpPr>
            <a:spLocks noChangeShapeType="1"/>
          </p:cNvSpPr>
          <p:nvPr/>
        </p:nvSpPr>
        <p:spPr bwMode="auto">
          <a:xfrm flipH="1">
            <a:off x="2936875" y="4640858"/>
            <a:ext cx="42863" cy="476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9" name="Line 129"/>
          <p:cNvSpPr>
            <a:spLocks noChangeShapeType="1"/>
          </p:cNvSpPr>
          <p:nvPr/>
        </p:nvSpPr>
        <p:spPr bwMode="auto">
          <a:xfrm flipH="1">
            <a:off x="2909888" y="4688483"/>
            <a:ext cx="26987" cy="492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0" name="Line 130"/>
          <p:cNvSpPr>
            <a:spLocks noChangeShapeType="1"/>
          </p:cNvSpPr>
          <p:nvPr/>
        </p:nvSpPr>
        <p:spPr bwMode="auto">
          <a:xfrm flipH="1">
            <a:off x="2900363" y="4737695"/>
            <a:ext cx="9525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1" name="Line 131"/>
          <p:cNvSpPr>
            <a:spLocks noChangeShapeType="1"/>
          </p:cNvSpPr>
          <p:nvPr/>
        </p:nvSpPr>
        <p:spPr bwMode="auto">
          <a:xfrm>
            <a:off x="2760663" y="4791670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2" name="Line 132"/>
          <p:cNvSpPr>
            <a:spLocks noChangeShapeType="1"/>
          </p:cNvSpPr>
          <p:nvPr/>
        </p:nvSpPr>
        <p:spPr bwMode="auto">
          <a:xfrm>
            <a:off x="3308350" y="4502745"/>
            <a:ext cx="69850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3" name="Freeform 133"/>
          <p:cNvSpPr>
            <a:spLocks/>
          </p:cNvSpPr>
          <p:nvPr/>
        </p:nvSpPr>
        <p:spPr bwMode="auto">
          <a:xfrm>
            <a:off x="5359400" y="4502745"/>
            <a:ext cx="1344613" cy="290513"/>
          </a:xfrm>
          <a:custGeom>
            <a:avLst/>
            <a:gdLst>
              <a:gd name="T0" fmla="*/ 0 w 844"/>
              <a:gd name="T1" fmla="*/ 288925 h 183"/>
              <a:gd name="T2" fmla="*/ 3186 w 844"/>
              <a:gd name="T3" fmla="*/ 258763 h 183"/>
              <a:gd name="T4" fmla="*/ 11152 w 844"/>
              <a:gd name="T5" fmla="*/ 230188 h 183"/>
              <a:gd name="T6" fmla="*/ 43015 w 844"/>
              <a:gd name="T7" fmla="*/ 176213 h 183"/>
              <a:gd name="T8" fmla="*/ 93995 w 844"/>
              <a:gd name="T9" fmla="*/ 127000 h 183"/>
              <a:gd name="T10" fmla="*/ 160907 w 844"/>
              <a:gd name="T11" fmla="*/ 84138 h 183"/>
              <a:gd name="T12" fmla="*/ 242158 w 844"/>
              <a:gd name="T13" fmla="*/ 49213 h 183"/>
              <a:gd name="T14" fmla="*/ 334560 w 844"/>
              <a:gd name="T15" fmla="*/ 22225 h 183"/>
              <a:gd name="T16" fmla="*/ 438114 w 844"/>
              <a:gd name="T17" fmla="*/ 4763 h 183"/>
              <a:gd name="T18" fmla="*/ 548041 w 844"/>
              <a:gd name="T19" fmla="*/ 0 h 183"/>
              <a:gd name="T20" fmla="*/ 688238 w 844"/>
              <a:gd name="T21" fmla="*/ 0 h 183"/>
              <a:gd name="T22" fmla="*/ 774268 w 844"/>
              <a:gd name="T23" fmla="*/ 3175 h 183"/>
              <a:gd name="T24" fmla="*/ 857111 w 844"/>
              <a:gd name="T25" fmla="*/ 14288 h 183"/>
              <a:gd name="T26" fmla="*/ 933582 w 844"/>
              <a:gd name="T27" fmla="*/ 30163 h 183"/>
              <a:gd name="T28" fmla="*/ 1005274 w 844"/>
              <a:gd name="T29" fmla="*/ 52388 h 183"/>
              <a:gd name="T30" fmla="*/ 1068999 w 844"/>
              <a:gd name="T31" fmla="*/ 80963 h 183"/>
              <a:gd name="T32" fmla="*/ 1124759 w 844"/>
              <a:gd name="T33" fmla="*/ 114300 h 183"/>
              <a:gd name="T34" fmla="*/ 1170960 w 844"/>
              <a:gd name="T35" fmla="*/ 150813 h 183"/>
              <a:gd name="T36" fmla="*/ 1204416 w 844"/>
              <a:gd name="T37" fmla="*/ 193675 h 183"/>
              <a:gd name="T38" fmla="*/ 1343020 w 844"/>
              <a:gd name="T39" fmla="*/ 193675 h 183"/>
              <a:gd name="T40" fmla="*/ 1166181 w 844"/>
              <a:gd name="T41" fmla="*/ 288925 h 183"/>
              <a:gd name="T42" fmla="*/ 925616 w 844"/>
              <a:gd name="T43" fmla="*/ 193675 h 183"/>
              <a:gd name="T44" fmla="*/ 1064220 w 844"/>
              <a:gd name="T45" fmla="*/ 193675 h 183"/>
              <a:gd name="T46" fmla="*/ 1033950 w 844"/>
              <a:gd name="T47" fmla="*/ 155575 h 183"/>
              <a:gd name="T48" fmla="*/ 994122 w 844"/>
              <a:gd name="T49" fmla="*/ 122238 h 183"/>
              <a:gd name="T50" fmla="*/ 946327 w 844"/>
              <a:gd name="T51" fmla="*/ 90488 h 183"/>
              <a:gd name="T52" fmla="*/ 892160 w 844"/>
              <a:gd name="T53" fmla="*/ 65088 h 183"/>
              <a:gd name="T54" fmla="*/ 830028 w 844"/>
              <a:gd name="T55" fmla="*/ 41275 h 183"/>
              <a:gd name="T56" fmla="*/ 764709 w 844"/>
              <a:gd name="T57" fmla="*/ 23813 h 183"/>
              <a:gd name="T58" fmla="*/ 618140 w 844"/>
              <a:gd name="T59" fmla="*/ 3175 h 183"/>
              <a:gd name="T60" fmla="*/ 519365 w 844"/>
              <a:gd name="T61" fmla="*/ 14288 h 183"/>
              <a:gd name="T62" fmla="*/ 428556 w 844"/>
              <a:gd name="T63" fmla="*/ 34925 h 183"/>
              <a:gd name="T64" fmla="*/ 347305 w 844"/>
              <a:gd name="T65" fmla="*/ 61913 h 183"/>
              <a:gd name="T66" fmla="*/ 277207 w 844"/>
              <a:gd name="T67" fmla="*/ 98425 h 183"/>
              <a:gd name="T68" fmla="*/ 219854 w 844"/>
              <a:gd name="T69" fmla="*/ 138113 h 183"/>
              <a:gd name="T70" fmla="*/ 176839 w 844"/>
              <a:gd name="T71" fmla="*/ 185738 h 183"/>
              <a:gd name="T72" fmla="*/ 151349 w 844"/>
              <a:gd name="T73" fmla="*/ 234950 h 183"/>
              <a:gd name="T74" fmla="*/ 141790 w 844"/>
              <a:gd name="T75" fmla="*/ 288925 h 183"/>
              <a:gd name="T76" fmla="*/ 0 w 844"/>
              <a:gd name="T77" fmla="*/ 288925 h 18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4"/>
              <a:gd name="T118" fmla="*/ 0 h 183"/>
              <a:gd name="T119" fmla="*/ 844 w 844"/>
              <a:gd name="T120" fmla="*/ 183 h 18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4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432" y="0"/>
                </a:lnTo>
                <a:lnTo>
                  <a:pt x="486" y="2"/>
                </a:lnTo>
                <a:lnTo>
                  <a:pt x="538" y="9"/>
                </a:lnTo>
                <a:lnTo>
                  <a:pt x="586" y="19"/>
                </a:lnTo>
                <a:lnTo>
                  <a:pt x="631" y="33"/>
                </a:lnTo>
                <a:lnTo>
                  <a:pt x="671" y="51"/>
                </a:lnTo>
                <a:lnTo>
                  <a:pt x="706" y="72"/>
                </a:lnTo>
                <a:lnTo>
                  <a:pt x="735" y="95"/>
                </a:lnTo>
                <a:lnTo>
                  <a:pt x="756" y="122"/>
                </a:lnTo>
                <a:lnTo>
                  <a:pt x="843" y="122"/>
                </a:lnTo>
                <a:lnTo>
                  <a:pt x="732" y="182"/>
                </a:lnTo>
                <a:lnTo>
                  <a:pt x="581" y="122"/>
                </a:lnTo>
                <a:lnTo>
                  <a:pt x="668" y="122"/>
                </a:lnTo>
                <a:lnTo>
                  <a:pt x="649" y="98"/>
                </a:lnTo>
                <a:lnTo>
                  <a:pt x="624" y="77"/>
                </a:lnTo>
                <a:lnTo>
                  <a:pt x="594" y="57"/>
                </a:lnTo>
                <a:lnTo>
                  <a:pt x="560" y="41"/>
                </a:lnTo>
                <a:lnTo>
                  <a:pt x="521" y="26"/>
                </a:lnTo>
                <a:lnTo>
                  <a:pt x="480" y="15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5" y="148"/>
                </a:lnTo>
                <a:lnTo>
                  <a:pt x="89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C8D4D2"/>
          </a:solidFill>
          <a:ln w="12700">
            <a:solidFill>
              <a:srgbClr val="C8D4D2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" name="Freeform 134"/>
          <p:cNvSpPr>
            <a:spLocks/>
          </p:cNvSpPr>
          <p:nvPr/>
        </p:nvSpPr>
        <p:spPr bwMode="auto">
          <a:xfrm>
            <a:off x="5359400" y="4502745"/>
            <a:ext cx="619125" cy="290513"/>
          </a:xfrm>
          <a:custGeom>
            <a:avLst/>
            <a:gdLst>
              <a:gd name="T0" fmla="*/ 0 w 389"/>
              <a:gd name="T1" fmla="*/ 288925 h 183"/>
              <a:gd name="T2" fmla="*/ 3183 w 389"/>
              <a:gd name="T3" fmla="*/ 258763 h 183"/>
              <a:gd name="T4" fmla="*/ 11141 w 389"/>
              <a:gd name="T5" fmla="*/ 230188 h 183"/>
              <a:gd name="T6" fmla="*/ 42973 w 389"/>
              <a:gd name="T7" fmla="*/ 176213 h 183"/>
              <a:gd name="T8" fmla="*/ 93903 w 389"/>
              <a:gd name="T9" fmla="*/ 127000 h 183"/>
              <a:gd name="T10" fmla="*/ 160750 w 389"/>
              <a:gd name="T11" fmla="*/ 84138 h 183"/>
              <a:gd name="T12" fmla="*/ 241920 w 389"/>
              <a:gd name="T13" fmla="*/ 49213 h 183"/>
              <a:gd name="T14" fmla="*/ 334232 w 389"/>
              <a:gd name="T15" fmla="*/ 22225 h 183"/>
              <a:gd name="T16" fmla="*/ 437685 w 389"/>
              <a:gd name="T17" fmla="*/ 4763 h 183"/>
              <a:gd name="T18" fmla="*/ 547504 w 389"/>
              <a:gd name="T19" fmla="*/ 0 h 183"/>
              <a:gd name="T20" fmla="*/ 617533 w 389"/>
              <a:gd name="T21" fmla="*/ 3175 h 183"/>
              <a:gd name="T22" fmla="*/ 518855 w 389"/>
              <a:gd name="T23" fmla="*/ 14288 h 183"/>
              <a:gd name="T24" fmla="*/ 428135 w 389"/>
              <a:gd name="T25" fmla="*/ 34925 h 183"/>
              <a:gd name="T26" fmla="*/ 346965 w 389"/>
              <a:gd name="T27" fmla="*/ 61913 h 183"/>
              <a:gd name="T28" fmla="*/ 276935 w 389"/>
              <a:gd name="T29" fmla="*/ 98425 h 183"/>
              <a:gd name="T30" fmla="*/ 219638 w 389"/>
              <a:gd name="T31" fmla="*/ 138113 h 183"/>
              <a:gd name="T32" fmla="*/ 176665 w 389"/>
              <a:gd name="T33" fmla="*/ 185738 h 183"/>
              <a:gd name="T34" fmla="*/ 151200 w 389"/>
              <a:gd name="T35" fmla="*/ 234950 h 183"/>
              <a:gd name="T36" fmla="*/ 141651 w 389"/>
              <a:gd name="T37" fmla="*/ 288925 h 183"/>
              <a:gd name="T38" fmla="*/ 0 w 389"/>
              <a:gd name="T39" fmla="*/ 288925 h 1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9"/>
              <a:gd name="T61" fmla="*/ 0 h 183"/>
              <a:gd name="T62" fmla="*/ 389 w 389"/>
              <a:gd name="T63" fmla="*/ 183 h 1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9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5" y="148"/>
                </a:lnTo>
                <a:lnTo>
                  <a:pt x="89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A1ABA9"/>
          </a:solidFill>
          <a:ln w="12700">
            <a:solidFill>
              <a:srgbClr val="A1ABA9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5" name="Line 135"/>
          <p:cNvSpPr>
            <a:spLocks noChangeShapeType="1"/>
          </p:cNvSpPr>
          <p:nvPr/>
        </p:nvSpPr>
        <p:spPr bwMode="auto">
          <a:xfrm flipV="1">
            <a:off x="5359400" y="4761508"/>
            <a:ext cx="3175" cy="301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6" name="Line 136"/>
          <p:cNvSpPr>
            <a:spLocks noChangeShapeType="1"/>
          </p:cNvSpPr>
          <p:nvPr/>
        </p:nvSpPr>
        <p:spPr bwMode="auto">
          <a:xfrm flipV="1">
            <a:off x="5362575" y="4732933"/>
            <a:ext cx="7938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7" name="Line 137"/>
          <p:cNvSpPr>
            <a:spLocks noChangeShapeType="1"/>
          </p:cNvSpPr>
          <p:nvPr/>
        </p:nvSpPr>
        <p:spPr bwMode="auto">
          <a:xfrm flipV="1">
            <a:off x="5370513" y="4678958"/>
            <a:ext cx="31750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8" name="Line 138"/>
          <p:cNvSpPr>
            <a:spLocks noChangeShapeType="1"/>
          </p:cNvSpPr>
          <p:nvPr/>
        </p:nvSpPr>
        <p:spPr bwMode="auto">
          <a:xfrm flipV="1">
            <a:off x="5402263" y="4629745"/>
            <a:ext cx="52387" cy="492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9" name="Line 139"/>
          <p:cNvSpPr>
            <a:spLocks noChangeShapeType="1"/>
          </p:cNvSpPr>
          <p:nvPr/>
        </p:nvSpPr>
        <p:spPr bwMode="auto">
          <a:xfrm flipV="1">
            <a:off x="5454650" y="4586883"/>
            <a:ext cx="6667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0" name="Line 140"/>
          <p:cNvSpPr>
            <a:spLocks noChangeShapeType="1"/>
          </p:cNvSpPr>
          <p:nvPr/>
        </p:nvSpPr>
        <p:spPr bwMode="auto">
          <a:xfrm flipV="1">
            <a:off x="5521325" y="4551958"/>
            <a:ext cx="80963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1" name="Line 141"/>
          <p:cNvSpPr>
            <a:spLocks noChangeShapeType="1"/>
          </p:cNvSpPr>
          <p:nvPr/>
        </p:nvSpPr>
        <p:spPr bwMode="auto">
          <a:xfrm flipV="1">
            <a:off x="5602288" y="4524970"/>
            <a:ext cx="92075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2" name="Line 142"/>
          <p:cNvSpPr>
            <a:spLocks noChangeShapeType="1"/>
          </p:cNvSpPr>
          <p:nvPr/>
        </p:nvSpPr>
        <p:spPr bwMode="auto">
          <a:xfrm flipV="1">
            <a:off x="5694363" y="4507508"/>
            <a:ext cx="103187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3" name="Line 143"/>
          <p:cNvSpPr>
            <a:spLocks noChangeShapeType="1"/>
          </p:cNvSpPr>
          <p:nvPr/>
        </p:nvSpPr>
        <p:spPr bwMode="auto">
          <a:xfrm flipV="1">
            <a:off x="5797550" y="4502745"/>
            <a:ext cx="109538" cy="476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4" name="Line 144"/>
          <p:cNvSpPr>
            <a:spLocks noChangeShapeType="1"/>
          </p:cNvSpPr>
          <p:nvPr/>
        </p:nvSpPr>
        <p:spPr bwMode="auto">
          <a:xfrm>
            <a:off x="5907088" y="4502745"/>
            <a:ext cx="14128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5" name="Line 145"/>
          <p:cNvSpPr>
            <a:spLocks noChangeShapeType="1"/>
          </p:cNvSpPr>
          <p:nvPr/>
        </p:nvSpPr>
        <p:spPr bwMode="auto">
          <a:xfrm>
            <a:off x="6048375" y="4502745"/>
            <a:ext cx="85725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6" name="Line 146"/>
          <p:cNvSpPr>
            <a:spLocks noChangeShapeType="1"/>
          </p:cNvSpPr>
          <p:nvPr/>
        </p:nvSpPr>
        <p:spPr bwMode="auto">
          <a:xfrm>
            <a:off x="6134100" y="4505920"/>
            <a:ext cx="82550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7" name="Line 147"/>
          <p:cNvSpPr>
            <a:spLocks noChangeShapeType="1"/>
          </p:cNvSpPr>
          <p:nvPr/>
        </p:nvSpPr>
        <p:spPr bwMode="auto">
          <a:xfrm>
            <a:off x="6216650" y="4517033"/>
            <a:ext cx="76200" cy="158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8" name="Line 148"/>
          <p:cNvSpPr>
            <a:spLocks noChangeShapeType="1"/>
          </p:cNvSpPr>
          <p:nvPr/>
        </p:nvSpPr>
        <p:spPr bwMode="auto">
          <a:xfrm>
            <a:off x="6292850" y="4532908"/>
            <a:ext cx="71438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9" name="Line 149"/>
          <p:cNvSpPr>
            <a:spLocks noChangeShapeType="1"/>
          </p:cNvSpPr>
          <p:nvPr/>
        </p:nvSpPr>
        <p:spPr bwMode="auto">
          <a:xfrm>
            <a:off x="6364288" y="4555133"/>
            <a:ext cx="6350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0" name="Line 150"/>
          <p:cNvSpPr>
            <a:spLocks noChangeShapeType="1"/>
          </p:cNvSpPr>
          <p:nvPr/>
        </p:nvSpPr>
        <p:spPr bwMode="auto">
          <a:xfrm>
            <a:off x="6427788" y="4583708"/>
            <a:ext cx="55562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1" name="Line 151"/>
          <p:cNvSpPr>
            <a:spLocks noChangeShapeType="1"/>
          </p:cNvSpPr>
          <p:nvPr/>
        </p:nvSpPr>
        <p:spPr bwMode="auto">
          <a:xfrm>
            <a:off x="6483350" y="4617045"/>
            <a:ext cx="46038" cy="365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2" name="Line 152"/>
          <p:cNvSpPr>
            <a:spLocks noChangeShapeType="1"/>
          </p:cNvSpPr>
          <p:nvPr/>
        </p:nvSpPr>
        <p:spPr bwMode="auto">
          <a:xfrm>
            <a:off x="6529388" y="4653558"/>
            <a:ext cx="33337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3" name="Line 153"/>
          <p:cNvSpPr>
            <a:spLocks noChangeShapeType="1"/>
          </p:cNvSpPr>
          <p:nvPr/>
        </p:nvSpPr>
        <p:spPr bwMode="auto">
          <a:xfrm>
            <a:off x="6562725" y="4696420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4" name="Line 154"/>
          <p:cNvSpPr>
            <a:spLocks noChangeShapeType="1"/>
          </p:cNvSpPr>
          <p:nvPr/>
        </p:nvSpPr>
        <p:spPr bwMode="auto">
          <a:xfrm flipH="1">
            <a:off x="6524625" y="4696420"/>
            <a:ext cx="177800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5" name="Line 155"/>
          <p:cNvSpPr>
            <a:spLocks noChangeShapeType="1"/>
          </p:cNvSpPr>
          <p:nvPr/>
        </p:nvSpPr>
        <p:spPr bwMode="auto">
          <a:xfrm flipH="1" flipV="1">
            <a:off x="6284913" y="4696420"/>
            <a:ext cx="239712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6" name="Line 156"/>
          <p:cNvSpPr>
            <a:spLocks noChangeShapeType="1"/>
          </p:cNvSpPr>
          <p:nvPr/>
        </p:nvSpPr>
        <p:spPr bwMode="auto">
          <a:xfrm>
            <a:off x="6284913" y="4696420"/>
            <a:ext cx="138112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7" name="Line 157"/>
          <p:cNvSpPr>
            <a:spLocks noChangeShapeType="1"/>
          </p:cNvSpPr>
          <p:nvPr/>
        </p:nvSpPr>
        <p:spPr bwMode="auto">
          <a:xfrm flipH="1" flipV="1">
            <a:off x="6392863" y="4658320"/>
            <a:ext cx="30162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8" name="Line 158"/>
          <p:cNvSpPr>
            <a:spLocks noChangeShapeType="1"/>
          </p:cNvSpPr>
          <p:nvPr/>
        </p:nvSpPr>
        <p:spPr bwMode="auto">
          <a:xfrm flipH="1" flipV="1">
            <a:off x="6353175" y="4624983"/>
            <a:ext cx="3968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9" name="Line 159"/>
          <p:cNvSpPr>
            <a:spLocks noChangeShapeType="1"/>
          </p:cNvSpPr>
          <p:nvPr/>
        </p:nvSpPr>
        <p:spPr bwMode="auto">
          <a:xfrm flipH="1" flipV="1">
            <a:off x="6305550" y="4593233"/>
            <a:ext cx="47625" cy="317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0" name="Line 160"/>
          <p:cNvSpPr>
            <a:spLocks noChangeShapeType="1"/>
          </p:cNvSpPr>
          <p:nvPr/>
        </p:nvSpPr>
        <p:spPr bwMode="auto">
          <a:xfrm flipH="1" flipV="1">
            <a:off x="6251575" y="4567833"/>
            <a:ext cx="53975" cy="25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1" name="Line 161"/>
          <p:cNvSpPr>
            <a:spLocks noChangeShapeType="1"/>
          </p:cNvSpPr>
          <p:nvPr/>
        </p:nvSpPr>
        <p:spPr bwMode="auto">
          <a:xfrm flipH="1" flipV="1">
            <a:off x="6189663" y="4544020"/>
            <a:ext cx="61912" cy="238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2" name="Line 162"/>
          <p:cNvSpPr>
            <a:spLocks noChangeShapeType="1"/>
          </p:cNvSpPr>
          <p:nvPr/>
        </p:nvSpPr>
        <p:spPr bwMode="auto">
          <a:xfrm flipH="1" flipV="1">
            <a:off x="6124575" y="4526558"/>
            <a:ext cx="65088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3" name="Line 163"/>
          <p:cNvSpPr>
            <a:spLocks noChangeShapeType="1"/>
          </p:cNvSpPr>
          <p:nvPr/>
        </p:nvSpPr>
        <p:spPr bwMode="auto">
          <a:xfrm flipH="1" flipV="1">
            <a:off x="5976938" y="4505920"/>
            <a:ext cx="1476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4" name="Line 164"/>
          <p:cNvSpPr>
            <a:spLocks noChangeShapeType="1"/>
          </p:cNvSpPr>
          <p:nvPr/>
        </p:nvSpPr>
        <p:spPr bwMode="auto">
          <a:xfrm flipH="1">
            <a:off x="5878513" y="4505920"/>
            <a:ext cx="98425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5" name="Line 165"/>
          <p:cNvSpPr>
            <a:spLocks noChangeShapeType="1"/>
          </p:cNvSpPr>
          <p:nvPr/>
        </p:nvSpPr>
        <p:spPr bwMode="auto">
          <a:xfrm flipH="1">
            <a:off x="5788025" y="4517033"/>
            <a:ext cx="90488" cy="206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6" name="Line 166"/>
          <p:cNvSpPr>
            <a:spLocks noChangeShapeType="1"/>
          </p:cNvSpPr>
          <p:nvPr/>
        </p:nvSpPr>
        <p:spPr bwMode="auto">
          <a:xfrm flipH="1">
            <a:off x="5707063" y="4537670"/>
            <a:ext cx="80962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7" name="Line 167"/>
          <p:cNvSpPr>
            <a:spLocks noChangeShapeType="1"/>
          </p:cNvSpPr>
          <p:nvPr/>
        </p:nvSpPr>
        <p:spPr bwMode="auto">
          <a:xfrm flipH="1">
            <a:off x="5637213" y="4564658"/>
            <a:ext cx="69850" cy="365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8" name="Line 168"/>
          <p:cNvSpPr>
            <a:spLocks noChangeShapeType="1"/>
          </p:cNvSpPr>
          <p:nvPr/>
        </p:nvSpPr>
        <p:spPr bwMode="auto">
          <a:xfrm flipH="1">
            <a:off x="5580063" y="4601170"/>
            <a:ext cx="57150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9" name="Line 169"/>
          <p:cNvSpPr>
            <a:spLocks noChangeShapeType="1"/>
          </p:cNvSpPr>
          <p:nvPr/>
        </p:nvSpPr>
        <p:spPr bwMode="auto">
          <a:xfrm flipH="1">
            <a:off x="5537200" y="4640858"/>
            <a:ext cx="42863" cy="476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0" name="Line 170"/>
          <p:cNvSpPr>
            <a:spLocks noChangeShapeType="1"/>
          </p:cNvSpPr>
          <p:nvPr/>
        </p:nvSpPr>
        <p:spPr bwMode="auto">
          <a:xfrm flipH="1">
            <a:off x="5511800" y="4688483"/>
            <a:ext cx="25400" cy="492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1" name="Line 171"/>
          <p:cNvSpPr>
            <a:spLocks noChangeShapeType="1"/>
          </p:cNvSpPr>
          <p:nvPr/>
        </p:nvSpPr>
        <p:spPr bwMode="auto">
          <a:xfrm flipH="1">
            <a:off x="5502275" y="4737695"/>
            <a:ext cx="9525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2" name="Line 172"/>
          <p:cNvSpPr>
            <a:spLocks noChangeShapeType="1"/>
          </p:cNvSpPr>
          <p:nvPr/>
        </p:nvSpPr>
        <p:spPr bwMode="auto">
          <a:xfrm>
            <a:off x="5359400" y="4791670"/>
            <a:ext cx="142875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3" name="Line 173"/>
          <p:cNvSpPr>
            <a:spLocks noChangeShapeType="1"/>
          </p:cNvSpPr>
          <p:nvPr/>
        </p:nvSpPr>
        <p:spPr bwMode="auto">
          <a:xfrm>
            <a:off x="5907088" y="4502745"/>
            <a:ext cx="69850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4" name="Text Box 185"/>
          <p:cNvSpPr txBox="1">
            <a:spLocks noChangeArrowheads="1"/>
          </p:cNvSpPr>
          <p:nvPr/>
        </p:nvSpPr>
        <p:spPr bwMode="auto">
          <a:xfrm>
            <a:off x="3091320" y="4228108"/>
            <a:ext cx="430887" cy="2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write</a:t>
            </a:r>
          </a:p>
        </p:txBody>
      </p:sp>
      <p:sp>
        <p:nvSpPr>
          <p:cNvPr id="225" name="Text Box 186"/>
          <p:cNvSpPr txBox="1">
            <a:spLocks noChangeArrowheads="1"/>
          </p:cNvSpPr>
          <p:nvPr/>
        </p:nvSpPr>
        <p:spPr bwMode="auto">
          <a:xfrm>
            <a:off x="5754532" y="4221758"/>
            <a:ext cx="511486" cy="2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Erase </a:t>
            </a:r>
          </a:p>
        </p:txBody>
      </p:sp>
      <p:sp>
        <p:nvSpPr>
          <p:cNvPr id="226" name="Text Box 187"/>
          <p:cNvSpPr txBox="1">
            <a:spLocks noChangeArrowheads="1"/>
          </p:cNvSpPr>
          <p:nvPr/>
        </p:nvSpPr>
        <p:spPr bwMode="auto">
          <a:xfrm>
            <a:off x="1949450" y="4982170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7" name="Text Box 188"/>
          <p:cNvSpPr txBox="1">
            <a:spLocks noChangeArrowheads="1"/>
          </p:cNvSpPr>
          <p:nvPr/>
        </p:nvSpPr>
        <p:spPr bwMode="auto">
          <a:xfrm>
            <a:off x="4476750" y="4978995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8" name="Text Box 189"/>
          <p:cNvSpPr txBox="1">
            <a:spLocks noChangeArrowheads="1"/>
          </p:cNvSpPr>
          <p:nvPr/>
        </p:nvSpPr>
        <p:spPr bwMode="auto">
          <a:xfrm>
            <a:off x="6859588" y="4982170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9" name="Text Box 190"/>
          <p:cNvSpPr txBox="1">
            <a:spLocks noChangeArrowheads="1"/>
          </p:cNvSpPr>
          <p:nvPr/>
        </p:nvSpPr>
        <p:spPr bwMode="auto">
          <a:xfrm>
            <a:off x="1593850" y="528220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1010101010101 </a:t>
            </a:r>
          </a:p>
        </p:txBody>
      </p:sp>
      <p:sp>
        <p:nvSpPr>
          <p:cNvPr id="230" name="Text Box 191"/>
          <p:cNvSpPr txBox="1">
            <a:spLocks noChangeArrowheads="1"/>
          </p:cNvSpPr>
          <p:nvPr/>
        </p:nvSpPr>
        <p:spPr bwMode="auto">
          <a:xfrm>
            <a:off x="4119563" y="5282208"/>
            <a:ext cx="10493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1010101010101 </a:t>
            </a:r>
          </a:p>
        </p:txBody>
      </p:sp>
      <p:sp>
        <p:nvSpPr>
          <p:cNvPr id="231" name="Text Box 192"/>
          <p:cNvSpPr txBox="1">
            <a:spLocks noChangeArrowheads="1"/>
          </p:cNvSpPr>
          <p:nvPr/>
        </p:nvSpPr>
        <p:spPr bwMode="auto">
          <a:xfrm>
            <a:off x="6502400" y="5299670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2" name="Text Box 193"/>
          <p:cNvSpPr txBox="1">
            <a:spLocks noChangeArrowheads="1"/>
          </p:cNvSpPr>
          <p:nvPr/>
        </p:nvSpPr>
        <p:spPr bwMode="auto">
          <a:xfrm>
            <a:off x="1593850" y="554255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1010001011101 </a:t>
            </a:r>
          </a:p>
        </p:txBody>
      </p:sp>
      <p:sp>
        <p:nvSpPr>
          <p:cNvPr id="233" name="Text Box 194"/>
          <p:cNvSpPr txBox="1">
            <a:spLocks noChangeArrowheads="1"/>
          </p:cNvSpPr>
          <p:nvPr/>
        </p:nvSpPr>
        <p:spPr bwMode="auto">
          <a:xfrm>
            <a:off x="4119563" y="5542558"/>
            <a:ext cx="10493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1010001011101 </a:t>
            </a:r>
          </a:p>
        </p:txBody>
      </p:sp>
      <p:sp>
        <p:nvSpPr>
          <p:cNvPr id="234" name="Text Box 195"/>
          <p:cNvSpPr txBox="1">
            <a:spLocks noChangeArrowheads="1"/>
          </p:cNvSpPr>
          <p:nvPr/>
        </p:nvSpPr>
        <p:spPr bwMode="auto">
          <a:xfrm>
            <a:off x="6502400" y="5553670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5" name="Text Box 196"/>
          <p:cNvSpPr txBox="1">
            <a:spLocks noChangeArrowheads="1"/>
          </p:cNvSpPr>
          <p:nvPr/>
        </p:nvSpPr>
        <p:spPr bwMode="auto">
          <a:xfrm>
            <a:off x="1593850" y="580449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6" name="Text Box 197"/>
          <p:cNvSpPr txBox="1">
            <a:spLocks noChangeArrowheads="1"/>
          </p:cNvSpPr>
          <p:nvPr/>
        </p:nvSpPr>
        <p:spPr bwMode="auto">
          <a:xfrm>
            <a:off x="4119563" y="5804495"/>
            <a:ext cx="10493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0000101110100 </a:t>
            </a:r>
          </a:p>
        </p:txBody>
      </p:sp>
      <p:sp>
        <p:nvSpPr>
          <p:cNvPr id="237" name="Text Box 198"/>
          <p:cNvSpPr txBox="1">
            <a:spLocks noChangeArrowheads="1"/>
          </p:cNvSpPr>
          <p:nvPr/>
        </p:nvSpPr>
        <p:spPr bwMode="auto">
          <a:xfrm>
            <a:off x="6502400" y="580925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8" name="Text Box 199"/>
          <p:cNvSpPr txBox="1">
            <a:spLocks noChangeArrowheads="1"/>
          </p:cNvSpPr>
          <p:nvPr/>
        </p:nvSpPr>
        <p:spPr bwMode="auto">
          <a:xfrm>
            <a:off x="1593850" y="606484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9" name="Text Box 200"/>
          <p:cNvSpPr txBox="1">
            <a:spLocks noChangeArrowheads="1"/>
          </p:cNvSpPr>
          <p:nvPr/>
        </p:nvSpPr>
        <p:spPr bwMode="auto">
          <a:xfrm>
            <a:off x="4119563" y="6064845"/>
            <a:ext cx="10493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40" name="Text Box 201"/>
          <p:cNvSpPr txBox="1">
            <a:spLocks noChangeArrowheads="1"/>
          </p:cNvSpPr>
          <p:nvPr/>
        </p:nvSpPr>
        <p:spPr bwMode="auto">
          <a:xfrm>
            <a:off x="6502400" y="606484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DCB53-956C-45A2-939A-ADFC50D7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8F467-91B0-9DBE-EB78-F6CBFD596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8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Reliability of Flash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826" y="764704"/>
            <a:ext cx="8786812" cy="5409836"/>
          </a:xfrm>
        </p:spPr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Wear out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Flash cells wear out as we program/erase it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cs typeface="Courier New" panose="02070309020205020404" pitchFamily="49" charset="0"/>
              </a:rPr>
              <a:t>(P/E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cs typeface="Courier New" panose="02070309020205020404" pitchFamily="49" charset="0"/>
              </a:rPr>
              <a:t>cycles)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zh-CN" sz="1600" dirty="0">
                <a:cs typeface="Courier New" panose="02070309020205020404" pitchFamily="49" charset="0"/>
              </a:rPr>
              <a:t>Eventually</a:t>
            </a:r>
            <a:r>
              <a:rPr lang="en-US" altLang="ko-KR" sz="1600" dirty="0">
                <a:cs typeface="Courier New" panose="02070309020205020404" pitchFamily="49" charset="0"/>
              </a:rPr>
              <a:t> the block becomes unusable.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Typical erase/wear out cycle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MLC-based block: 10,000 P/E </a:t>
            </a:r>
            <a:r>
              <a:rPr lang="en-US" altLang="zh-CN" sz="1400" dirty="0">
                <a:cs typeface="Courier New" panose="02070309020205020404" pitchFamily="49" charset="0"/>
              </a:rPr>
              <a:t>cycles</a:t>
            </a:r>
            <a:endParaRPr lang="en-US" altLang="ko-KR" sz="1400" dirty="0">
              <a:cs typeface="Courier New" panose="02070309020205020404" pitchFamily="49" charset="0"/>
            </a:endParaRP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SLC-based block: 100,000 P/E</a:t>
            </a:r>
            <a:r>
              <a:rPr lang="zh-CN" altLang="en-US" sz="1400" dirty="0"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cs typeface="Courier New" panose="02070309020205020404" pitchFamily="49" charset="0"/>
              </a:rPr>
              <a:t>cycles</a:t>
            </a:r>
            <a:endParaRPr lang="en-US" altLang="ko-KR" sz="1800" dirty="0">
              <a:cs typeface="Courier New" panose="02070309020205020404" pitchFamily="49" charset="0"/>
            </a:endParaRPr>
          </a:p>
          <a:p>
            <a:r>
              <a:rPr lang="en-US" altLang="ko-KR" sz="1800" dirty="0">
                <a:cs typeface="Courier New" panose="02070309020205020404" pitchFamily="49" charset="0"/>
              </a:rPr>
              <a:t>Disturbance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When accessing a page, it is possible that some bits in </a:t>
            </a:r>
            <a:r>
              <a:rPr lang="en-US" altLang="zh-CN" sz="1600" dirty="0">
                <a:cs typeface="Courier New" panose="02070309020205020404" pitchFamily="49" charset="0"/>
              </a:rPr>
              <a:t>the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cs typeface="Courier New" panose="02070309020205020404" pitchFamily="49" charset="0"/>
              </a:rPr>
              <a:t>neighboring pages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cs typeface="Courier New" panose="02070309020205020404" pitchFamily="49" charset="0"/>
              </a:rPr>
              <a:t>get flipped </a:t>
            </a:r>
            <a:r>
              <a:rPr lang="en-US" altLang="zh-CN" sz="1600" dirty="0">
                <a:cs typeface="Courier New" panose="02070309020205020404" pitchFamily="49" charset="0"/>
              </a:rPr>
              <a:t>(interference)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It is called read disturbance or program disturbance.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Out-of-place update in Flash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36712"/>
            <a:ext cx="8786812" cy="5616624"/>
          </a:xfrm>
        </p:spPr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Flash memory should be erased before written.</a:t>
            </a:r>
          </a:p>
          <a:p>
            <a:r>
              <a:rPr lang="en-US" altLang="ko-KR" sz="1800" dirty="0">
                <a:cs typeface="Courier New" panose="02070309020205020404" pitchFamily="49" charset="0"/>
              </a:rPr>
              <a:t>Flash SSD uses out-of-place update for write operation.</a:t>
            </a:r>
            <a:endParaRPr lang="en-US" altLang="ko-KR" sz="1600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403648" y="3212976"/>
            <a:ext cx="1727200" cy="288925"/>
            <a:chOff x="839" y="1434"/>
            <a:chExt cx="1088" cy="182"/>
          </a:xfrm>
        </p:grpSpPr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sector 0</a:t>
              </a: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1403648" y="3789239"/>
            <a:ext cx="1727200" cy="288925"/>
            <a:chOff x="839" y="1434"/>
            <a:chExt cx="1088" cy="182"/>
          </a:xfrm>
        </p:grpSpPr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sector 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403648" y="4076576"/>
            <a:ext cx="1727200" cy="288925"/>
            <a:chOff x="839" y="1434"/>
            <a:chExt cx="1088" cy="182"/>
          </a:xfrm>
        </p:grpSpPr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1403648" y="4365501"/>
            <a:ext cx="1727200" cy="288925"/>
            <a:chOff x="839" y="1434"/>
            <a:chExt cx="1088" cy="182"/>
          </a:xfrm>
        </p:grpSpPr>
        <p:sp>
          <p:nvSpPr>
            <p:cNvPr id="16" name="Rectangle 41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1403648" y="4652839"/>
            <a:ext cx="1727200" cy="288925"/>
            <a:chOff x="839" y="1434"/>
            <a:chExt cx="1088" cy="182"/>
          </a:xfrm>
        </p:grpSpPr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20" name="Rectangle 4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3564236" y="3212976"/>
            <a:ext cx="1727200" cy="288925"/>
            <a:chOff x="839" y="1434"/>
            <a:chExt cx="1088" cy="182"/>
          </a:xfrm>
        </p:grpSpPr>
        <p:sp>
          <p:nvSpPr>
            <p:cNvPr id="22" name="Rectangle 6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0</a:t>
              </a:r>
            </a:p>
          </p:txBody>
        </p:sp>
        <p:sp>
          <p:nvSpPr>
            <p:cNvPr id="23" name="Rectangle 6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3564236" y="3500314"/>
            <a:ext cx="1727200" cy="288925"/>
            <a:chOff x="839" y="1434"/>
            <a:chExt cx="1088" cy="182"/>
          </a:xfrm>
        </p:grpSpPr>
        <p:sp>
          <p:nvSpPr>
            <p:cNvPr id="25" name="Rectangle 70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26" name="Rectangle 71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7" name="Group 72"/>
          <p:cNvGrpSpPr>
            <a:grpSpLocks/>
          </p:cNvGrpSpPr>
          <p:nvPr/>
        </p:nvGrpSpPr>
        <p:grpSpPr bwMode="auto">
          <a:xfrm>
            <a:off x="3564236" y="3789239"/>
            <a:ext cx="1727200" cy="288925"/>
            <a:chOff x="839" y="1434"/>
            <a:chExt cx="1088" cy="182"/>
          </a:xfrm>
        </p:grpSpPr>
        <p:sp>
          <p:nvSpPr>
            <p:cNvPr id="28" name="Rectangle 73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2</a:t>
              </a:r>
            </a:p>
          </p:txBody>
        </p:sp>
        <p:sp>
          <p:nvSpPr>
            <p:cNvPr id="29" name="Rectangle 74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0" name="Group 75"/>
          <p:cNvGrpSpPr>
            <a:grpSpLocks/>
          </p:cNvGrpSpPr>
          <p:nvPr/>
        </p:nvGrpSpPr>
        <p:grpSpPr bwMode="auto">
          <a:xfrm>
            <a:off x="3564236" y="4076576"/>
            <a:ext cx="1727200" cy="288925"/>
            <a:chOff x="839" y="1434"/>
            <a:chExt cx="1088" cy="182"/>
          </a:xfrm>
        </p:grpSpPr>
        <p:sp>
          <p:nvSpPr>
            <p:cNvPr id="31" name="Rectangle 76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32" name="Rectangle 77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3" name="Group 78"/>
          <p:cNvGrpSpPr>
            <a:grpSpLocks/>
          </p:cNvGrpSpPr>
          <p:nvPr/>
        </p:nvGrpSpPr>
        <p:grpSpPr bwMode="auto">
          <a:xfrm>
            <a:off x="3564236" y="4365501"/>
            <a:ext cx="1727200" cy="288925"/>
            <a:chOff x="839" y="1434"/>
            <a:chExt cx="1088" cy="182"/>
          </a:xfrm>
        </p:grpSpPr>
        <p:sp>
          <p:nvSpPr>
            <p:cNvPr id="34" name="Rectangle 79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35" name="Rectangle 80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6" name="Group 81"/>
          <p:cNvGrpSpPr>
            <a:grpSpLocks/>
          </p:cNvGrpSpPr>
          <p:nvPr/>
        </p:nvGrpSpPr>
        <p:grpSpPr bwMode="auto">
          <a:xfrm>
            <a:off x="3564236" y="4652839"/>
            <a:ext cx="1727200" cy="288925"/>
            <a:chOff x="839" y="1434"/>
            <a:chExt cx="1088" cy="182"/>
          </a:xfrm>
        </p:grpSpPr>
        <p:sp>
          <p:nvSpPr>
            <p:cNvPr id="37" name="Rectangle 82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39" name="Text Box 102"/>
          <p:cNvSpPr txBox="1">
            <a:spLocks noChangeArrowheads="1"/>
          </p:cNvSpPr>
          <p:nvPr/>
        </p:nvSpPr>
        <p:spPr bwMode="auto">
          <a:xfrm>
            <a:off x="2675236" y="5133851"/>
            <a:ext cx="14097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write secto</a:t>
            </a:r>
            <a:r>
              <a:rPr lang="en-US" altLang="moh-CA" sz="1600">
                <a:latin typeface="Tahoma" pitchFamily="34" charset="0"/>
                <a:cs typeface="Tahoma" pitchFamily="34" charset="0"/>
              </a:rPr>
              <a:t>r</a:t>
            </a:r>
            <a:r>
              <a:rPr lang="en-US" altLang="ko-KR" sz="1600">
                <a:latin typeface="Tahoma" pitchFamily="34" charset="0"/>
                <a:cs typeface="Tahoma" pitchFamily="34" charset="0"/>
              </a:rPr>
              <a:t> 1</a:t>
            </a:r>
          </a:p>
        </p:txBody>
      </p:sp>
      <p:grpSp>
        <p:nvGrpSpPr>
          <p:cNvPr id="40" name="Group 103"/>
          <p:cNvGrpSpPr>
            <a:grpSpLocks/>
          </p:cNvGrpSpPr>
          <p:nvPr/>
        </p:nvGrpSpPr>
        <p:grpSpPr bwMode="auto">
          <a:xfrm>
            <a:off x="5772448" y="3212976"/>
            <a:ext cx="1727200" cy="288925"/>
            <a:chOff x="839" y="1434"/>
            <a:chExt cx="1088" cy="182"/>
          </a:xfrm>
        </p:grpSpPr>
        <p:sp>
          <p:nvSpPr>
            <p:cNvPr id="41" name="Rectangle 10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0</a:t>
              </a:r>
            </a:p>
          </p:txBody>
        </p:sp>
        <p:sp>
          <p:nvSpPr>
            <p:cNvPr id="42" name="Rectangle 10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3" name="Group 106"/>
          <p:cNvGrpSpPr>
            <a:grpSpLocks/>
          </p:cNvGrpSpPr>
          <p:nvPr/>
        </p:nvGrpSpPr>
        <p:grpSpPr bwMode="auto">
          <a:xfrm>
            <a:off x="5772448" y="3500314"/>
            <a:ext cx="1727200" cy="288925"/>
            <a:chOff x="839" y="1434"/>
            <a:chExt cx="1088" cy="182"/>
          </a:xfrm>
        </p:grpSpPr>
        <p:sp>
          <p:nvSpPr>
            <p:cNvPr id="44" name="Rectangle 10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45" name="Rectangle 10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6" name="Group 109"/>
          <p:cNvGrpSpPr>
            <a:grpSpLocks/>
          </p:cNvGrpSpPr>
          <p:nvPr/>
        </p:nvGrpSpPr>
        <p:grpSpPr bwMode="auto">
          <a:xfrm>
            <a:off x="5772448" y="3789239"/>
            <a:ext cx="1727200" cy="288925"/>
            <a:chOff x="839" y="1434"/>
            <a:chExt cx="1088" cy="182"/>
          </a:xfrm>
        </p:grpSpPr>
        <p:sp>
          <p:nvSpPr>
            <p:cNvPr id="47" name="Rectangle 110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2</a:t>
              </a:r>
            </a:p>
          </p:txBody>
        </p:sp>
        <p:sp>
          <p:nvSpPr>
            <p:cNvPr id="48" name="Rectangle 111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9" name="Group 112"/>
          <p:cNvGrpSpPr>
            <a:grpSpLocks/>
          </p:cNvGrpSpPr>
          <p:nvPr/>
        </p:nvGrpSpPr>
        <p:grpSpPr bwMode="auto">
          <a:xfrm>
            <a:off x="5772448" y="4076576"/>
            <a:ext cx="1727200" cy="288925"/>
            <a:chOff x="839" y="1434"/>
            <a:chExt cx="1088" cy="182"/>
          </a:xfrm>
        </p:grpSpPr>
        <p:sp>
          <p:nvSpPr>
            <p:cNvPr id="50" name="Rectangle 113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51" name="Rectangle 114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52" name="Group 115"/>
          <p:cNvGrpSpPr>
            <a:grpSpLocks/>
          </p:cNvGrpSpPr>
          <p:nvPr/>
        </p:nvGrpSpPr>
        <p:grpSpPr bwMode="auto">
          <a:xfrm>
            <a:off x="5772448" y="4365501"/>
            <a:ext cx="1727200" cy="288925"/>
            <a:chOff x="839" y="1434"/>
            <a:chExt cx="1088" cy="182"/>
          </a:xfrm>
        </p:grpSpPr>
        <p:sp>
          <p:nvSpPr>
            <p:cNvPr id="53" name="Rectangle 116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54" name="Rectangle 117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55" name="Group 118"/>
          <p:cNvGrpSpPr>
            <a:grpSpLocks/>
          </p:cNvGrpSpPr>
          <p:nvPr/>
        </p:nvGrpSpPr>
        <p:grpSpPr bwMode="auto">
          <a:xfrm>
            <a:off x="5772448" y="4652839"/>
            <a:ext cx="1727200" cy="288925"/>
            <a:chOff x="839" y="1434"/>
            <a:chExt cx="1088" cy="182"/>
          </a:xfrm>
        </p:grpSpPr>
        <p:sp>
          <p:nvSpPr>
            <p:cNvPr id="56" name="Rectangle 119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57" name="Rectangle 120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58" name="Text Box 139"/>
          <p:cNvSpPr txBox="1">
            <a:spLocks noChangeArrowheads="1"/>
          </p:cNvSpPr>
          <p:nvPr/>
        </p:nvSpPr>
        <p:spPr bwMode="auto">
          <a:xfrm>
            <a:off x="4764386" y="5133851"/>
            <a:ext cx="14097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write secto</a:t>
            </a:r>
            <a:r>
              <a:rPr lang="en-US" altLang="moh-CA" sz="1600">
                <a:latin typeface="Tahoma" pitchFamily="34" charset="0"/>
                <a:cs typeface="Tahoma" pitchFamily="34" charset="0"/>
              </a:rPr>
              <a:t>r</a:t>
            </a:r>
            <a:r>
              <a:rPr lang="en-US" altLang="ko-KR" sz="1600">
                <a:latin typeface="Tahoma" pitchFamily="34" charset="0"/>
                <a:cs typeface="Tahoma" pitchFamily="34" charset="0"/>
              </a:rPr>
              <a:t> 1</a:t>
            </a:r>
          </a:p>
        </p:txBody>
      </p:sp>
      <p:grpSp>
        <p:nvGrpSpPr>
          <p:cNvPr id="59" name="Group 106"/>
          <p:cNvGrpSpPr>
            <a:grpSpLocks/>
          </p:cNvGrpSpPr>
          <p:nvPr/>
        </p:nvGrpSpPr>
        <p:grpSpPr bwMode="auto">
          <a:xfrm>
            <a:off x="5772448" y="3789239"/>
            <a:ext cx="1727200" cy="288925"/>
            <a:chOff x="839" y="1434"/>
            <a:chExt cx="1088" cy="182"/>
          </a:xfrm>
        </p:grpSpPr>
        <p:sp>
          <p:nvSpPr>
            <p:cNvPr id="60" name="Rectangle 10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  <a:latin typeface="Tahoma" pitchFamily="34" charset="0"/>
                  <a:ea typeface="굴림" pitchFamily="50" charset="-127"/>
                  <a:cs typeface="Tahoma" pitchFamily="34" charset="0"/>
                </a:rPr>
                <a:t>1</a:t>
              </a:r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62" name="Text Box 102"/>
          <p:cNvSpPr txBox="1">
            <a:spLocks noChangeArrowheads="1"/>
          </p:cNvSpPr>
          <p:nvPr/>
        </p:nvSpPr>
        <p:spPr bwMode="auto">
          <a:xfrm>
            <a:off x="1971973" y="2852614"/>
            <a:ext cx="8302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3" name="Text Box 102"/>
          <p:cNvSpPr txBox="1">
            <a:spLocks noChangeArrowheads="1"/>
          </p:cNvSpPr>
          <p:nvPr/>
        </p:nvSpPr>
        <p:spPr bwMode="auto">
          <a:xfrm>
            <a:off x="4132561" y="2852614"/>
            <a:ext cx="8302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4" name="Text Box 102"/>
          <p:cNvSpPr txBox="1">
            <a:spLocks noChangeArrowheads="1"/>
          </p:cNvSpPr>
          <p:nvPr/>
        </p:nvSpPr>
        <p:spPr bwMode="auto">
          <a:xfrm>
            <a:off x="6204248" y="2852614"/>
            <a:ext cx="8302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5" name="Text Box 127"/>
          <p:cNvSpPr txBox="1">
            <a:spLocks noChangeArrowheads="1"/>
          </p:cNvSpPr>
          <p:nvPr/>
        </p:nvSpPr>
        <p:spPr bwMode="auto">
          <a:xfrm>
            <a:off x="4159548" y="2060451"/>
            <a:ext cx="1012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660033"/>
                </a:solidFill>
                <a:latin typeface="Tahoma" pitchFamily="34" charset="0"/>
                <a:cs typeface="Tahoma" pitchFamily="34" charset="0"/>
              </a:rPr>
              <a:t>In-place</a:t>
            </a:r>
          </a:p>
        </p:txBody>
      </p:sp>
      <p:sp>
        <p:nvSpPr>
          <p:cNvPr id="66" name="Line 128"/>
          <p:cNvSpPr>
            <a:spLocks noChangeShapeType="1"/>
          </p:cNvSpPr>
          <p:nvPr/>
        </p:nvSpPr>
        <p:spPr bwMode="auto">
          <a:xfrm>
            <a:off x="7405986" y="2401764"/>
            <a:ext cx="0" cy="1531937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Text Box 129"/>
          <p:cNvSpPr txBox="1">
            <a:spLocks noChangeArrowheads="1"/>
          </p:cNvSpPr>
          <p:nvPr/>
        </p:nvSpPr>
        <p:spPr bwMode="auto">
          <a:xfrm>
            <a:off x="6037561" y="2082676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660033"/>
                </a:solidFill>
                <a:latin typeface="Tahoma" pitchFamily="34" charset="0"/>
                <a:cs typeface="Tahoma" pitchFamily="34" charset="0"/>
              </a:rPr>
              <a:t>out-of-place</a:t>
            </a:r>
          </a:p>
        </p:txBody>
      </p:sp>
      <p:sp>
        <p:nvSpPr>
          <p:cNvPr id="68" name="AutoShape 130"/>
          <p:cNvSpPr>
            <a:spLocks noChangeArrowheads="1"/>
          </p:cNvSpPr>
          <p:nvPr/>
        </p:nvSpPr>
        <p:spPr bwMode="auto">
          <a:xfrm>
            <a:off x="3203873" y="3860676"/>
            <a:ext cx="287338" cy="576263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9" name="Line 155"/>
          <p:cNvSpPr>
            <a:spLocks noChangeShapeType="1"/>
          </p:cNvSpPr>
          <p:nvPr/>
        </p:nvSpPr>
        <p:spPr bwMode="auto">
          <a:xfrm>
            <a:off x="5777211" y="2398589"/>
            <a:ext cx="1628775" cy="0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Line 126"/>
          <p:cNvSpPr>
            <a:spLocks noChangeShapeType="1"/>
          </p:cNvSpPr>
          <p:nvPr/>
        </p:nvSpPr>
        <p:spPr bwMode="auto">
          <a:xfrm>
            <a:off x="5073948" y="2400176"/>
            <a:ext cx="0" cy="1222375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Line 156"/>
          <p:cNvSpPr>
            <a:spLocks noChangeShapeType="1"/>
          </p:cNvSpPr>
          <p:nvPr/>
        </p:nvSpPr>
        <p:spPr bwMode="auto">
          <a:xfrm>
            <a:off x="4135736" y="2393826"/>
            <a:ext cx="938212" cy="0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Line 157"/>
          <p:cNvSpPr>
            <a:spLocks noChangeShapeType="1"/>
          </p:cNvSpPr>
          <p:nvPr/>
        </p:nvSpPr>
        <p:spPr bwMode="auto">
          <a:xfrm>
            <a:off x="7404398" y="3500314"/>
            <a:ext cx="0" cy="3841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Line 158"/>
          <p:cNvSpPr>
            <a:spLocks noChangeShapeType="1"/>
          </p:cNvSpPr>
          <p:nvPr/>
        </p:nvSpPr>
        <p:spPr bwMode="auto">
          <a:xfrm>
            <a:off x="5072361" y="3500314"/>
            <a:ext cx="0" cy="1428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AutoShape 160"/>
          <p:cNvSpPr>
            <a:spLocks noChangeArrowheads="1"/>
          </p:cNvSpPr>
          <p:nvPr/>
        </p:nvSpPr>
        <p:spPr bwMode="auto">
          <a:xfrm>
            <a:off x="5378748" y="3860676"/>
            <a:ext cx="287338" cy="576263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5" name="Group 43"/>
          <p:cNvGrpSpPr>
            <a:grpSpLocks/>
          </p:cNvGrpSpPr>
          <p:nvPr/>
        </p:nvGrpSpPr>
        <p:grpSpPr bwMode="auto">
          <a:xfrm>
            <a:off x="1402061" y="3498726"/>
            <a:ext cx="1727200" cy="288925"/>
            <a:chOff x="839" y="1434"/>
            <a:chExt cx="1088" cy="182"/>
          </a:xfrm>
        </p:grpSpPr>
        <p:sp>
          <p:nvSpPr>
            <p:cNvPr id="76" name="Rectangle 4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77" name="Rectangle 4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558128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5CA7F7AF-ED8C-AA4E-96F3-C3C7BE1512A6}" vid="{F85903AB-D508-BB47-851C-D8C41168E676}"/>
    </a:ext>
  </a:extLst>
</a:theme>
</file>

<file path=ppt/theme/theme3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5CA7F7AF-ED8C-AA4E-96F3-C3C7BE1512A6}" vid="{F85903AB-D508-BB47-851C-D8C41168E676}"/>
    </a:ext>
  </a:extLst>
</a:theme>
</file>

<file path=ppt/theme/theme5.xml><?xml version="1.0" encoding="utf-8"?>
<a:theme xmlns:a="http://schemas.openxmlformats.org/drawingml/2006/main" name="3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110990</TotalTime>
  <Words>1762</Words>
  <Application>Microsoft Macintosh PowerPoint</Application>
  <PresentationFormat>On-screen Show (4:3)</PresentationFormat>
  <Paragraphs>463</Paragraphs>
  <Slides>33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2" baseType="lpstr">
      <vt:lpstr>-소망M</vt:lpstr>
      <vt:lpstr>Adobe 고딕 Std B</vt:lpstr>
      <vt:lpstr>굴림</vt:lpstr>
      <vt:lpstr>HY견고딕</vt:lpstr>
      <vt:lpstr>Malgun Gothic</vt:lpstr>
      <vt:lpstr>Malgun Gothic</vt:lpstr>
      <vt:lpstr>Arial</vt:lpstr>
      <vt:lpstr>Calibri</vt:lpstr>
      <vt:lpstr>Comic Sans MS</vt:lpstr>
      <vt:lpstr>Courier New</vt:lpstr>
      <vt:lpstr>Tahoma</vt:lpstr>
      <vt:lpstr>Wingdings</vt:lpstr>
      <vt:lpstr>Wingdings 3</vt:lpstr>
      <vt:lpstr>2_양식_공청회_발표자료-총괄-양식</vt:lpstr>
      <vt:lpstr>3150</vt:lpstr>
      <vt:lpstr>1_양식_공청회_발표자료-총괄-양식</vt:lpstr>
      <vt:lpstr>1_3150</vt:lpstr>
      <vt:lpstr>3_양식_공청회_발표자료-총괄-양식</vt:lpstr>
      <vt:lpstr>Visio</vt:lpstr>
      <vt:lpstr>Operating Systems </vt:lpstr>
      <vt:lpstr>Solid-State Drive vs. Hard Disk Drive (SSD vs. HDD)</vt:lpstr>
      <vt:lpstr>Overview</vt:lpstr>
      <vt:lpstr>Storing Bits</vt:lpstr>
      <vt:lpstr>Structure of Flash</vt:lpstr>
      <vt:lpstr>Structure of Flash SSD</vt:lpstr>
      <vt:lpstr>Asymmetric Operation Units</vt:lpstr>
      <vt:lpstr>Reliability of Flash</vt:lpstr>
      <vt:lpstr>Out-of-place update in Flash memory</vt:lpstr>
      <vt:lpstr>System Architecture</vt:lpstr>
      <vt:lpstr>Flash Translation Layer</vt:lpstr>
      <vt:lpstr>Hard Disk and Flash SSD</vt:lpstr>
      <vt:lpstr>Flash Translation Layer </vt:lpstr>
      <vt:lpstr>Example</vt:lpstr>
      <vt:lpstr>Example</vt:lpstr>
      <vt:lpstr>Garbage collection</vt:lpstr>
      <vt:lpstr>Address Translation</vt:lpstr>
      <vt:lpstr>Garbage collection</vt:lpstr>
      <vt:lpstr>Garbage collection</vt:lpstr>
      <vt:lpstr>Garbage collection</vt:lpstr>
      <vt:lpstr>Mapping Table Size</vt:lpstr>
      <vt:lpstr>Block Mapping</vt:lpstr>
      <vt:lpstr>Example</vt:lpstr>
      <vt:lpstr>Hybrid mapping</vt:lpstr>
      <vt:lpstr>Example</vt:lpstr>
      <vt:lpstr>Switch Merge</vt:lpstr>
      <vt:lpstr>Switch Merge</vt:lpstr>
      <vt:lpstr>Partial Merge</vt:lpstr>
      <vt:lpstr>Partial merge</vt:lpstr>
      <vt:lpstr>Switch and Merge</vt:lpstr>
      <vt:lpstr>Page mapping plus caching</vt:lpstr>
      <vt:lpstr>Wear Leveling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4228</cp:revision>
  <cp:lastPrinted>2019-09-09T02:10:38Z</cp:lastPrinted>
  <dcterms:created xsi:type="dcterms:W3CDTF">2011-05-01T06:09:10Z</dcterms:created>
  <dcterms:modified xsi:type="dcterms:W3CDTF">2023-04-12T05:45:09Z</dcterms:modified>
  <cp:category/>
</cp:coreProperties>
</file>