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  <p:sldMasterId id="2147483674" r:id="rId2"/>
  </p:sldMasterIdLst>
  <p:notesMasterIdLst>
    <p:notesMasterId r:id="rId58"/>
  </p:notesMasterIdLst>
  <p:sldIdLst>
    <p:sldId id="2966" r:id="rId3"/>
    <p:sldId id="2967" r:id="rId4"/>
    <p:sldId id="2970" r:id="rId5"/>
    <p:sldId id="2083" r:id="rId6"/>
    <p:sldId id="2084" r:id="rId7"/>
    <p:sldId id="2085" r:id="rId8"/>
    <p:sldId id="2086" r:id="rId9"/>
    <p:sldId id="2087" r:id="rId10"/>
    <p:sldId id="2088" r:id="rId11"/>
    <p:sldId id="2089" r:id="rId12"/>
    <p:sldId id="2090" r:id="rId13"/>
    <p:sldId id="2091" r:id="rId14"/>
    <p:sldId id="2092" r:id="rId15"/>
    <p:sldId id="2093" r:id="rId16"/>
    <p:sldId id="2094" r:id="rId17"/>
    <p:sldId id="2095" r:id="rId18"/>
    <p:sldId id="2096" r:id="rId19"/>
    <p:sldId id="2097" r:id="rId20"/>
    <p:sldId id="2969" r:id="rId21"/>
    <p:sldId id="2098" r:id="rId22"/>
    <p:sldId id="2099" r:id="rId23"/>
    <p:sldId id="3397" r:id="rId24"/>
    <p:sldId id="2100" r:id="rId25"/>
    <p:sldId id="2101" r:id="rId26"/>
    <p:sldId id="2102" r:id="rId27"/>
    <p:sldId id="2103" r:id="rId28"/>
    <p:sldId id="2104" r:id="rId29"/>
    <p:sldId id="2105" r:id="rId30"/>
    <p:sldId id="2106" r:id="rId31"/>
    <p:sldId id="2107" r:id="rId32"/>
    <p:sldId id="2108" r:id="rId33"/>
    <p:sldId id="2109" r:id="rId34"/>
    <p:sldId id="2110" r:id="rId35"/>
    <p:sldId id="2934" r:id="rId36"/>
    <p:sldId id="2111" r:id="rId37"/>
    <p:sldId id="3395" r:id="rId38"/>
    <p:sldId id="3396" r:id="rId39"/>
    <p:sldId id="2112" r:id="rId40"/>
    <p:sldId id="2113" r:id="rId41"/>
    <p:sldId id="2114" r:id="rId42"/>
    <p:sldId id="2115" r:id="rId43"/>
    <p:sldId id="2116" r:id="rId44"/>
    <p:sldId id="2117" r:id="rId45"/>
    <p:sldId id="2118" r:id="rId46"/>
    <p:sldId id="2119" r:id="rId47"/>
    <p:sldId id="2120" r:id="rId48"/>
    <p:sldId id="2121" r:id="rId49"/>
    <p:sldId id="3387" r:id="rId50"/>
    <p:sldId id="3388" r:id="rId51"/>
    <p:sldId id="3389" r:id="rId52"/>
    <p:sldId id="3390" r:id="rId53"/>
    <p:sldId id="3391" r:id="rId54"/>
    <p:sldId id="3392" r:id="rId55"/>
    <p:sldId id="3393" r:id="rId56"/>
    <p:sldId id="3394" r:id="rId5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97" autoAdjust="0"/>
    <p:restoredTop sz="91973" autoAdjust="0"/>
  </p:normalViewPr>
  <p:slideViewPr>
    <p:cSldViewPr>
      <p:cViewPr varScale="1">
        <p:scale>
          <a:sx n="117" d="100"/>
          <a:sy n="117" d="100"/>
        </p:scale>
        <p:origin x="167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5178" y="12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2023. 2. 15.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The current Linux approach achieves similar goals in an alternate manner.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Fair-sharing scheduling, but spending little time making scheduling decision.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Scheduling uses about 5% of overall datacenter CPU time. (Study of Google datacenters, </a:t>
            </a:r>
            <a:r>
              <a:rPr lang="en-US" altLang="ko-KR" dirty="0" err="1"/>
              <a:t>Kanev</a:t>
            </a:r>
            <a:r>
              <a:rPr lang="en-US" altLang="ko-KR" dirty="0"/>
              <a:t> et al)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Recuing overhead is a key goal in modern scheduler architecture.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570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297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50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/>
              <a:t>2</a:t>
            </a:r>
            <a:r>
              <a:rPr lang="ko-KR" altLang="en-US" dirty="0"/>
              <a:t>개의 프로세스가 실행되고 있고</a:t>
            </a:r>
            <a:r>
              <a:rPr lang="en-US" altLang="ko-KR" dirty="0"/>
              <a:t>, </a:t>
            </a:r>
            <a:r>
              <a:rPr lang="ko-KR" altLang="en-US" dirty="0"/>
              <a:t>하나의 프로세스가 반복적으로 </a:t>
            </a:r>
            <a:r>
              <a:rPr lang="en-US" altLang="ko-KR" dirty="0"/>
              <a:t>Sleeping </a:t>
            </a:r>
            <a:r>
              <a:rPr lang="ko-KR" altLang="en-US" dirty="0"/>
              <a:t>상태에 들어간다고 가정하자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2 </a:t>
            </a:r>
            <a:r>
              <a:rPr lang="ko-KR" altLang="en-US" dirty="0"/>
              <a:t>개의 프로세스의 </a:t>
            </a:r>
            <a:r>
              <a:rPr lang="en-US" altLang="ko-KR" dirty="0"/>
              <a:t>vruntime</a:t>
            </a:r>
            <a:r>
              <a:rPr lang="ko-KR" altLang="en-US" dirty="0"/>
              <a:t>의 꾸준히 높아지고 남은 하나는 반복적으로 같은 </a:t>
            </a:r>
            <a:r>
              <a:rPr lang="en-US" altLang="ko-KR" dirty="0"/>
              <a:t>vruntime</a:t>
            </a:r>
            <a:r>
              <a:rPr lang="ko-KR" altLang="en-US" dirty="0"/>
              <a:t>을 할당 받는다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이로 인해 슬립 프로세스는 </a:t>
            </a:r>
            <a:r>
              <a:rPr lang="en-US" altLang="ko-KR" dirty="0"/>
              <a:t>CPU</a:t>
            </a:r>
            <a:r>
              <a:rPr lang="ko-KR" altLang="en-US" dirty="0"/>
              <a:t>를 할당 받지 못하였음에도 </a:t>
            </a:r>
            <a:r>
              <a:rPr lang="en-US" altLang="ko-KR" dirty="0"/>
              <a:t>vruntime</a:t>
            </a:r>
            <a:r>
              <a:rPr lang="ko-KR" altLang="en-US" dirty="0"/>
              <a:t>이 지속적으로 올라간다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816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4" y="6593998"/>
            <a:ext cx="768052" cy="2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 userDrawn="1"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52199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608709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11658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313" y="6562725"/>
            <a:ext cx="1285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ransition>
    <p:zoom/>
  </p:transition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66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transition>
    <p:zoom/>
  </p:transition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326009"/>
          </a:xfrm>
        </p:spPr>
        <p:txBody>
          <a:bodyPr/>
          <a:lstStyle/>
          <a:p>
            <a:r>
              <a:rPr lang="en-US" sz="3600" dirty="0"/>
              <a:t>Operating Systems</a:t>
            </a:r>
            <a:br>
              <a:rPr lang="en-US" sz="3600" dirty="0"/>
            </a:br>
            <a:r>
              <a:rPr lang="en-US" altLang="zh-CN" sz="3600" dirty="0"/>
              <a:t>CSCI</a:t>
            </a:r>
            <a:r>
              <a:rPr lang="zh-CN" altLang="en-US" sz="3600" dirty="0"/>
              <a:t> </a:t>
            </a:r>
            <a:r>
              <a:rPr lang="en-US" altLang="zh-CN" sz="3600" dirty="0"/>
              <a:t>3150</a:t>
            </a:r>
            <a:br>
              <a:rPr lang="en-US" sz="3600" dirty="0"/>
            </a:br>
            <a:endParaRPr lang="en-US" sz="16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54133-2D6D-01F0-16E0-938675560490}"/>
              </a:ext>
            </a:extLst>
          </p:cNvPr>
          <p:cNvSpPr txBox="1"/>
          <p:nvPr/>
        </p:nvSpPr>
        <p:spPr>
          <a:xfrm>
            <a:off x="683568" y="3933056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9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CPU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Scheduling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3174043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Time-to-Completion First (STCF)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preemption</a:t>
            </a:r>
            <a:r>
              <a:rPr lang="en-US" altLang="ko-KR" dirty="0"/>
              <a:t> to SJF</a:t>
            </a:r>
          </a:p>
          <a:p>
            <a:pPr lvl="1"/>
            <a:r>
              <a:rPr lang="en-US" altLang="ko-KR" dirty="0"/>
              <a:t>Also know</a:t>
            </a:r>
            <a:r>
              <a:rPr lang="en-US" altLang="zh-CN" dirty="0"/>
              <a:t>n</a:t>
            </a:r>
            <a:r>
              <a:rPr lang="en-US" altLang="ko-KR" dirty="0"/>
              <a:t> as Preemptive Shortest Job First (PSJF)</a:t>
            </a:r>
          </a:p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ko-KR" dirty="0"/>
              <a:t> new job enters the system:</a:t>
            </a:r>
          </a:p>
          <a:p>
            <a:pPr lvl="1"/>
            <a:r>
              <a:rPr lang="en-US" altLang="ko-KR" dirty="0"/>
              <a:t>Determine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remaining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ko-KR" dirty="0"/>
              <a:t>of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ko-KR" dirty="0"/>
              <a:t>job</a:t>
            </a:r>
            <a:r>
              <a:rPr lang="en-US" altLang="zh-CN" dirty="0"/>
              <a:t>s</a:t>
            </a:r>
            <a:endParaRPr lang="en-US" altLang="ko-KR" dirty="0"/>
          </a:p>
          <a:p>
            <a:pPr lvl="1"/>
            <a:r>
              <a:rPr lang="en-US" altLang="ko-KR" dirty="0"/>
              <a:t>Schedule the job which has the le</a:t>
            </a:r>
            <a:r>
              <a:rPr lang="en-US" altLang="zh-CN" dirty="0"/>
              <a:t>a</a:t>
            </a:r>
            <a:r>
              <a:rPr lang="en-US" altLang="ko-KR" dirty="0"/>
              <a:t>st time left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128961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Time-to-Completion First (STCF)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arrives at t=0 and needs to run for 100 seconds.</a:t>
            </a:r>
          </a:p>
          <a:p>
            <a:pPr lvl="1"/>
            <a:r>
              <a:rPr lang="en-US" altLang="ko-KR" dirty="0"/>
              <a:t>B and C arrive at t=10 and each need</a:t>
            </a:r>
            <a:r>
              <a:rPr lang="en-US" altLang="zh-CN" dirty="0"/>
              <a:t>s</a:t>
            </a:r>
            <a:r>
              <a:rPr lang="en-US" altLang="ko-KR" dirty="0"/>
              <a:t> to run for 10 seconds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5157192"/>
            <a:ext cx="747871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37700" y="5264540"/>
                <a:ext cx="5865516" cy="570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𝑱𝑪𝑻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)+</m:t>
                          </m:r>
                          <m:d>
                            <m:dPr>
                              <m:ctrlP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𝟐𝟎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</m:d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𝟓𝟎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0" y="5264540"/>
                <a:ext cx="5865516" cy="570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그룹 35"/>
          <p:cNvGrpSpPr/>
          <p:nvPr/>
        </p:nvGrpSpPr>
        <p:grpSpPr>
          <a:xfrm>
            <a:off x="1997015" y="2708920"/>
            <a:ext cx="4913149" cy="2092347"/>
            <a:chOff x="1997015" y="2708920"/>
            <a:chExt cx="4913149" cy="2092347"/>
          </a:xfrm>
        </p:grpSpPr>
        <p:grpSp>
          <p:nvGrpSpPr>
            <p:cNvPr id="9" name="그룹 8"/>
            <p:cNvGrpSpPr/>
            <p:nvPr/>
          </p:nvGrpSpPr>
          <p:grpSpPr>
            <a:xfrm>
              <a:off x="2246980" y="4069062"/>
              <a:ext cx="4663184" cy="732205"/>
              <a:chOff x="2246980" y="4797152"/>
              <a:chExt cx="4663184" cy="73220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2339752" y="3316008"/>
              <a:ext cx="360000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99792" y="3315458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059792" y="3315458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9752" y="301630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99792" y="301630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59832" y="30228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2723237" y="3032722"/>
              <a:ext cx="0" cy="288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997015" y="2708920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[B,C arrive]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419792" y="3315459"/>
              <a:ext cx="3232820" cy="71900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16056" y="302039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393928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scheduling metric: Response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time from </a:t>
            </a:r>
            <a:r>
              <a:rPr lang="en-US" altLang="ko-KR" b="1" dirty="0"/>
              <a:t>when the job arrives </a:t>
            </a:r>
            <a:r>
              <a:rPr lang="en-US" altLang="ko-KR" dirty="0"/>
              <a:t>to the </a:t>
            </a:r>
            <a:r>
              <a:rPr lang="en-US" altLang="ko-KR" b="1" dirty="0"/>
              <a:t>first time it is scheduled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STCF and related disciplines are not particularly good for response time.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88186" y="1673339"/>
                <a:ext cx="3739998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𝒓𝒆𝒔𝒑𝒐𝒏𝒔𝒆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𝒇𝒊𝒓𝒔𝒕𝒓𝒖𝒏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𝒂𝒓𝒓𝒊𝒗𝒂𝒍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rgbClr val="1F497D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186" y="1673339"/>
                <a:ext cx="3739998" cy="429220"/>
              </a:xfrm>
              <a:prstGeom prst="rect">
                <a:avLst/>
              </a:prstGeom>
              <a:blipFill rotWithShape="1">
                <a:blip r:embed="rId2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2156065" y="1556792"/>
            <a:ext cx="4648183" cy="720080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87624" y="3501008"/>
            <a:ext cx="662473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 can we build a scheduler that is </a:t>
            </a:r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sensitive to response time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23996882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Round Robin (RR)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Time </a:t>
            </a:r>
            <a:r>
              <a:rPr lang="en-US" altLang="zh-CN" dirty="0"/>
              <a:t>slice:</a:t>
            </a:r>
            <a:endParaRPr lang="en-US" altLang="ko-KR" dirty="0"/>
          </a:p>
          <a:p>
            <a:pPr lvl="1"/>
            <a:r>
              <a:rPr lang="en-US" altLang="ko-KR" dirty="0"/>
              <a:t>Run a job for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time slice </a:t>
            </a:r>
            <a:r>
              <a:rPr lang="en-US" altLang="ko-KR" dirty="0"/>
              <a:t>and then switch to the next job in the </a:t>
            </a:r>
            <a:r>
              <a:rPr lang="en-US" altLang="ko-KR" b="1" dirty="0"/>
              <a:t>run queue</a:t>
            </a:r>
            <a:r>
              <a:rPr lang="en-US" altLang="ko-KR" dirty="0"/>
              <a:t> until </a:t>
            </a:r>
            <a:r>
              <a:rPr lang="en-US" altLang="zh-CN" dirty="0"/>
              <a:t>all</a:t>
            </a:r>
            <a:r>
              <a:rPr lang="en-US" altLang="ko-KR" dirty="0"/>
              <a:t> jobs are finished.</a:t>
            </a:r>
          </a:p>
          <a:p>
            <a:pPr lvl="2"/>
            <a:r>
              <a:rPr lang="en-US" altLang="ko-KR" dirty="0"/>
              <a:t>Time slice is sometimes called a </a:t>
            </a:r>
            <a:r>
              <a:rPr lang="en-US" altLang="ko-KR" u="sng" dirty="0"/>
              <a:t>scheduling quantum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length of a time slice must be</a:t>
            </a:r>
            <a:r>
              <a:rPr lang="en-US" altLang="ko-KR" i="1" dirty="0"/>
              <a:t> a multiple of</a:t>
            </a:r>
            <a:r>
              <a:rPr lang="en-US" altLang="ko-KR" dirty="0"/>
              <a:t> the timer-interrupt period.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43608" y="4221088"/>
            <a:ext cx="7056784" cy="864096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RR is fair, but performs poorly on metrics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such as </a:t>
            </a:r>
            <a:r>
              <a:rPr lang="en-US" altLang="zh-CN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JCT</a:t>
            </a:r>
            <a:endParaRPr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1661669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RR Scheduling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A, B and C arrive at the same time.</a:t>
            </a:r>
          </a:p>
          <a:p>
            <a:r>
              <a:rPr lang="en-US" altLang="ko-KR" dirty="0"/>
              <a:t>They each wish</a:t>
            </a:r>
            <a:r>
              <a:rPr lang="en-US" altLang="zh-CN" dirty="0"/>
              <a:t>es</a:t>
            </a:r>
            <a:r>
              <a:rPr lang="en-US" altLang="ko-KR" dirty="0"/>
              <a:t> to run for 5 seconds.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888740" y="2060848"/>
            <a:ext cx="4663184" cy="1963961"/>
            <a:chOff x="2246980" y="2420888"/>
            <a:chExt cx="4663184" cy="1963961"/>
          </a:xfrm>
        </p:grpSpPr>
        <p:grpSp>
          <p:nvGrpSpPr>
            <p:cNvPr id="7" name="그룹 6"/>
            <p:cNvGrpSpPr/>
            <p:nvPr/>
          </p:nvGrpSpPr>
          <p:grpSpPr>
            <a:xfrm>
              <a:off x="2246980" y="3492693"/>
              <a:ext cx="4663184" cy="573346"/>
              <a:chOff x="2246980" y="4797152"/>
              <a:chExt cx="4663184" cy="573346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57052" y="5093499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339278" y="2728665"/>
              <a:ext cx="720000" cy="72662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59872" y="2735288"/>
              <a:ext cx="720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779912" y="2728665"/>
              <a:ext cx="720000" cy="72662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55302" y="242088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47321" y="242088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52503" y="2427431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79772" y="4077072"/>
              <a:ext cx="3792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SJF (Bad for Response Time)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745664" y="4379267"/>
            <a:ext cx="4906456" cy="1963961"/>
            <a:chOff x="2041808" y="4293096"/>
            <a:chExt cx="4906456" cy="1963961"/>
          </a:xfrm>
        </p:grpSpPr>
        <p:grpSp>
          <p:nvGrpSpPr>
            <p:cNvPr id="33" name="그룹 32"/>
            <p:cNvGrpSpPr/>
            <p:nvPr/>
          </p:nvGrpSpPr>
          <p:grpSpPr>
            <a:xfrm>
              <a:off x="2213072" y="5364901"/>
              <a:ext cx="4663184" cy="573346"/>
              <a:chOff x="2246980" y="4797152"/>
              <a:chExt cx="4663184" cy="573346"/>
            </a:xfrm>
          </p:grpSpPr>
          <p:cxnSp>
            <p:nvCxnSpPr>
              <p:cNvPr id="41" name="직선 연결선 40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8" name="직선 연결선 47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757052" y="5093499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2195736" y="4293096"/>
              <a:ext cx="667082" cy="1034400"/>
              <a:chOff x="2195736" y="4293096"/>
              <a:chExt cx="667082" cy="103440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2041808" y="5949280"/>
              <a:ext cx="4906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RR with a time-slice of 1sec (Good for Response Time)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2627784" y="4293096"/>
              <a:ext cx="667082" cy="1034400"/>
              <a:chOff x="2195736" y="4293096"/>
              <a:chExt cx="667082" cy="103440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3059832" y="4293096"/>
              <a:ext cx="667082" cy="1034400"/>
              <a:chOff x="2195736" y="4293096"/>
              <a:chExt cx="667082" cy="10344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3491880" y="4293096"/>
              <a:ext cx="667082" cy="1034400"/>
              <a:chOff x="2195736" y="4293096"/>
              <a:chExt cx="667082" cy="1034400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3923928" y="4293096"/>
              <a:ext cx="667082" cy="1034400"/>
              <a:chOff x="2195736" y="4293096"/>
              <a:chExt cx="667082" cy="1034400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393318" y="2420888"/>
                <a:ext cx="3571170" cy="559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𝑎𝑣𝑒𝑟𝑎𝑔𝑒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𝑟𝑒𝑠𝑝𝑜𝑛𝑠𝑒</m:t>
                          </m:r>
                        </m:sub>
                      </m:sSub>
                      <m:r>
                        <a:rPr lang="en-US" altLang="ko-KR" sz="160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0+5+10</m:t>
                          </m:r>
                        </m:num>
                        <m:den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=5</m:t>
                      </m:r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𝑠𝑒𝑐</m:t>
                      </m:r>
                    </m:oMath>
                  </m:oMathPara>
                </a14:m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318" y="2420888"/>
                <a:ext cx="3571170" cy="5599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507131" y="4780156"/>
                <a:ext cx="3457357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𝑎𝑣𝑒𝑟𝑎𝑔𝑒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𝑟𝑒𝑠𝑝𝑜𝑛𝑠𝑒</m:t>
                          </m:r>
                        </m:sub>
                      </m:sSub>
                      <m:r>
                        <a:rPr lang="en-US" altLang="ko-KR" sz="160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0+1+2</m:t>
                          </m:r>
                        </m:num>
                        <m:den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altLang="ko-KR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𝑠𝑒𝑐</m:t>
                      </m:r>
                    </m:oMath>
                  </m:oMathPara>
                </a14:m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131" y="4780156"/>
                <a:ext cx="3457357" cy="5549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3394B24-1631-E467-8F5C-A1BAD09E2E05}"/>
              </a:ext>
            </a:extLst>
          </p:cNvPr>
          <p:cNvSpPr txBox="1"/>
          <p:nvPr/>
        </p:nvSpPr>
        <p:spPr>
          <a:xfrm>
            <a:off x="5940152" y="371703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What</a:t>
            </a:r>
            <a:r>
              <a:rPr lang="zh-CN" altLang="en-US" b="1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b="1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about</a:t>
            </a:r>
            <a:r>
              <a:rPr lang="zh-CN" altLang="en-US" b="1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b="1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JCT?</a:t>
            </a:r>
            <a:endParaRPr lang="en-US" b="1" dirty="0">
              <a:solidFill>
                <a:srgbClr val="00B0F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816006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Length</a:t>
            </a:r>
            <a:r>
              <a:rPr lang="zh-CN" altLang="en-US" dirty="0"/>
              <a:t> </a:t>
            </a:r>
            <a:r>
              <a:rPr lang="en-US" altLang="ko-KR" dirty="0"/>
              <a:t>of the time slice is critical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shorter time slice</a:t>
            </a:r>
          </a:p>
          <a:p>
            <a:pPr lvl="1"/>
            <a:r>
              <a:rPr lang="en-US" altLang="ko-KR" dirty="0"/>
              <a:t>Better response time</a:t>
            </a:r>
          </a:p>
          <a:p>
            <a:pPr lvl="1"/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en-US" altLang="ko-KR" dirty="0"/>
              <a:t>he cost of context switching will dominate overall performance.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longer time slice</a:t>
            </a:r>
          </a:p>
          <a:p>
            <a:pPr lvl="1"/>
            <a:r>
              <a:rPr lang="en-US" altLang="ko-KR" dirty="0"/>
              <a:t>Amortize the cost of switching</a:t>
            </a:r>
          </a:p>
          <a:p>
            <a:pPr lvl="1"/>
            <a:r>
              <a:rPr lang="en-US" altLang="ko-KR" dirty="0"/>
              <a:t>Worse response time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4797152"/>
            <a:ext cx="7478716" cy="1080120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Deciding on the length of the time slice presents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trade-off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 a system designer</a:t>
            </a:r>
          </a:p>
        </p:txBody>
      </p:sp>
      <p:pic>
        <p:nvPicPr>
          <p:cNvPr id="1026" name="Picture 2" descr="Making trade-offs in corporate portfolio decisions | McKinsey">
            <a:extLst>
              <a:ext uri="{FF2B5EF4-FFF2-40B4-BE49-F238E27FC236}">
                <a16:creationId xmlns:a16="http://schemas.microsoft.com/office/drawing/2014/main" id="{9193BEE5-D504-C5B9-89B2-C8E7DCE71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742952"/>
            <a:ext cx="1748160" cy="17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4400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3: All programs perform I/O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and B need 50ms of CPU time each.</a:t>
            </a:r>
          </a:p>
          <a:p>
            <a:pPr lvl="1"/>
            <a:r>
              <a:rPr lang="en-US" altLang="ko-KR" dirty="0"/>
              <a:t>A runs for 10ms and then issues an I/O request</a:t>
            </a:r>
          </a:p>
          <a:p>
            <a:pPr lvl="2"/>
            <a:r>
              <a:rPr lang="en-US" altLang="ko-KR" dirty="0"/>
              <a:t>I/</a:t>
            </a:r>
            <a:r>
              <a:rPr lang="en-US" altLang="ko-KR" dirty="0" err="1"/>
              <a:t>Os</a:t>
            </a:r>
            <a:r>
              <a:rPr lang="en-US" altLang="ko-KR" dirty="0"/>
              <a:t> take</a:t>
            </a:r>
            <a:r>
              <a:rPr lang="en-US" altLang="zh-CN" dirty="0"/>
              <a:t>s</a:t>
            </a:r>
            <a:r>
              <a:rPr lang="en-US" altLang="ko-KR" dirty="0"/>
              <a:t> 10ms</a:t>
            </a:r>
            <a:r>
              <a:rPr lang="zh-CN" altLang="en-US" dirty="0"/>
              <a:t> </a:t>
            </a:r>
            <a:r>
              <a:rPr lang="en-US" altLang="ko-KR" dirty="0"/>
              <a:t>each</a:t>
            </a:r>
          </a:p>
          <a:p>
            <a:pPr lvl="1"/>
            <a:r>
              <a:rPr lang="en-US" altLang="ko-KR" dirty="0"/>
              <a:t>B simply uses the CPU for 50ms and performs no I/O</a:t>
            </a:r>
          </a:p>
          <a:p>
            <a:pPr lvl="1"/>
            <a:r>
              <a:rPr lang="en-US" altLang="ko-KR" dirty="0"/>
              <a:t>The scheduler runs A first, then B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216473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 (Cont.)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907704" y="908720"/>
            <a:ext cx="5383264" cy="2468017"/>
            <a:chOff x="2213072" y="1511323"/>
            <a:chExt cx="5383264" cy="2468017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2305844" y="3071678"/>
              <a:ext cx="503286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12990" y="3075259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213072" y="3131859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2592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0990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74600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2998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46608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25006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18616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97014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90624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59740" y="31282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661870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72200" y="31282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39952" y="3383531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Time (</a:t>
              </a:r>
              <a:r>
                <a:rPr lang="en-US" altLang="ko-KR" sz="1200" b="1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msec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665924" y="2468513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513055" y="1879200"/>
              <a:ext cx="1800000" cy="54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11217" y="1513359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0814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39812" y="3671563"/>
              <a:ext cx="3792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Poor Use of Resources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7338784" y="3068960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092280" y="3125560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305844" y="1871363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363144" y="246647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36630" y="151132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31257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106084" y="2466477"/>
              <a:ext cx="35619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32327" y="152084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746004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820364" y="2473846"/>
              <a:ext cx="3658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67265" y="152821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462274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53055" y="153977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86163" y="1880888"/>
              <a:ext cx="326891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6818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2822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822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94826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93" name="직선 연결선 92"/>
          <p:cNvCxnSpPr/>
          <p:nvPr/>
        </p:nvCxnSpPr>
        <p:spPr>
          <a:xfrm>
            <a:off x="2000476" y="5329650"/>
            <a:ext cx="503286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2007622" y="5333231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907704" y="5389831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272055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50453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344063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22461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416071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4469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>
            <a:off x="488079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66477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560087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354372" y="538625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631333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066832" y="538625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834584" y="564150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 (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360556" y="4726485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371262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005849" y="3771331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368327" y="377596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634444" y="5929535"/>
            <a:ext cx="3792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Overlap Allows Better Use of Resources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>
            <a:off x="7033416" y="5326932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786912" y="538353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140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000476" y="4127299"/>
            <a:ext cx="360000" cy="54203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057776" y="472444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73126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725889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800716" y="4724449"/>
            <a:ext cx="35619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26959" y="377882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440636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514996" y="4731818"/>
            <a:ext cx="3658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161897" y="378618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156906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47687" y="375977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880795" y="4127300"/>
            <a:ext cx="326891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69357" y="377596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779912" y="3785494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3085889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3800636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4514996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5207687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50003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22011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6084168" y="4293096"/>
            <a:ext cx="2880320" cy="759893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Maximize the 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 utilization</a:t>
            </a:r>
          </a:p>
        </p:txBody>
      </p:sp>
    </p:spTree>
    <p:extLst>
      <p:ext uri="{BB962C8B-B14F-4D97-AF65-F5344CB8AC3E}">
        <p14:creationId xmlns:p14="http://schemas.microsoft.com/office/powerpoint/2010/main" val="4232373568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 job initiates an I/O request</a:t>
            </a:r>
          </a:p>
          <a:p>
            <a:pPr lvl="1"/>
            <a:r>
              <a:rPr lang="en-US" altLang="ko-KR" dirty="0"/>
              <a:t>The job is blocked waiting for I/O completion.</a:t>
            </a:r>
          </a:p>
          <a:p>
            <a:pPr lvl="1"/>
            <a:r>
              <a:rPr lang="en-US" altLang="ko-KR" dirty="0"/>
              <a:t>The scheduler should schedule job</a:t>
            </a:r>
            <a:r>
              <a:rPr lang="en-US" altLang="zh-CN" dirty="0"/>
              <a:t>s</a:t>
            </a:r>
            <a:r>
              <a:rPr lang="en-US" altLang="ko-KR" dirty="0"/>
              <a:t> on the CPU.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When the I/O completes</a:t>
            </a:r>
          </a:p>
          <a:p>
            <a:pPr lvl="1"/>
            <a:r>
              <a:rPr lang="en-US" altLang="ko-KR" dirty="0"/>
              <a:t>An interrupt is raised.</a:t>
            </a:r>
          </a:p>
          <a:p>
            <a:pPr lvl="1"/>
            <a:r>
              <a:rPr lang="en-US" altLang="ko-KR" dirty="0"/>
              <a:t>The OS moves the process from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wait</a:t>
            </a:r>
            <a:r>
              <a:rPr lang="zh-CN" altLang="en-US" dirty="0"/>
              <a:t> </a:t>
            </a:r>
            <a:r>
              <a:rPr lang="en-US" altLang="ko-KR" dirty="0"/>
              <a:t>to the ready state.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611497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B794FE-3572-95E6-DBC1-ADA2C439F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Multi-Level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7C8600-CA63-37B6-E3F4-A898BA9AA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99BEC-B256-C601-1CBE-8A01AD4DD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53333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58A5-7E54-E284-71BB-32A304C8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Roadmap:</a:t>
            </a:r>
            <a:r>
              <a:rPr lang="zh-CN" altLang="en-US" dirty="0"/>
              <a:t> </a:t>
            </a:r>
            <a:r>
              <a:rPr lang="en-US" altLang="zh-CN" dirty="0"/>
              <a:t>CPU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960D2-C962-58D5-EF73-4F8651456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Multi-Level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</a:p>
          <a:p>
            <a:r>
              <a:rPr lang="en-US" altLang="zh-CN" dirty="0"/>
              <a:t>Lottery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DB5DD-FA0D-A2FA-FDA7-34B64BD6DF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44744-65AC-0551-1EF1-1454792A7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935647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reality,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for!</a:t>
            </a:r>
          </a:p>
          <a:p>
            <a:pPr lvl="1"/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you’ll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browser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for?</a:t>
            </a:r>
            <a:endParaRPr lang="en-US" altLang="ko-KR" dirty="0"/>
          </a:p>
          <a:p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jobs</a:t>
            </a:r>
            <a:r>
              <a:rPr lang="zh-CN" altLang="en-US" dirty="0"/>
              <a:t> </a:t>
            </a:r>
            <a:r>
              <a:rPr lang="en-US" altLang="zh-CN" dirty="0"/>
              <a:t>well!</a:t>
            </a:r>
          </a:p>
          <a:p>
            <a:pPr latinLnBrk="0"/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scheduler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prior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job’s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time?</a:t>
            </a:r>
            <a:endParaRPr lang="en-US" altLang="ko-KR" dirty="0"/>
          </a:p>
          <a:p>
            <a:pPr lvl="1"/>
            <a:r>
              <a:rPr lang="en-US" altLang="ko-KR" dirty="0"/>
              <a:t>Optimize </a:t>
            </a:r>
            <a:r>
              <a:rPr lang="en-US" altLang="zh-CN" b="1" dirty="0"/>
              <a:t>JCT</a:t>
            </a:r>
            <a:r>
              <a:rPr lang="en-US" altLang="ko-KR" b="1" dirty="0"/>
              <a:t> </a:t>
            </a:r>
            <a:r>
              <a:rPr lang="en-US" altLang="ko-KR" dirty="0">
                <a:sym typeface="Wingdings" pitchFamily="2" charset="2"/>
              </a:rPr>
              <a:t> Run shorter jobs first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Also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ko-KR" b="1" dirty="0">
                <a:sym typeface="Wingdings" pitchFamily="2" charset="2"/>
              </a:rPr>
              <a:t>response time</a:t>
            </a:r>
          </a:p>
          <a:p>
            <a:pPr lvl="1"/>
            <a:r>
              <a:rPr lang="en-US" altLang="zh-CN" b="1" dirty="0">
                <a:sym typeface="Wingdings" pitchFamily="2" charset="2"/>
              </a:rPr>
              <a:t>“huh?”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2050" name="Picture 2" descr="Mission: Impossible (1996) - IMDb">
            <a:extLst>
              <a:ext uri="{FF2B5EF4-FFF2-40B4-BE49-F238E27FC236}">
                <a16:creationId xmlns:a16="http://schemas.microsoft.com/office/drawing/2014/main" id="{AB4C7381-05BD-9495-9780-2C08B906D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586" y="3140968"/>
            <a:ext cx="2139371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17857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Upon</a:t>
            </a:r>
            <a:r>
              <a:rPr lang="zh-CN" altLang="en-US" dirty="0"/>
              <a:t> </a:t>
            </a:r>
            <a:r>
              <a:rPr lang="en-US" altLang="zh-CN" dirty="0"/>
              <a:t>arrival,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assumed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short,</a:t>
            </a:r>
            <a:r>
              <a:rPr lang="zh-CN" altLang="en-US" dirty="0"/>
              <a:t> </a:t>
            </a:r>
            <a:r>
              <a:rPr lang="en-US" altLang="zh-CN" dirty="0"/>
              <a:t>latency-sensitive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endParaRPr lang="en-US" altLang="ko-KR" dirty="0"/>
          </a:p>
          <a:p>
            <a:pPr lvl="1"/>
            <a:r>
              <a:rPr lang="en-US" altLang="zh-CN" dirty="0"/>
              <a:t>Thus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scheduled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away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highest</a:t>
            </a:r>
            <a:r>
              <a:rPr lang="zh-CN" altLang="en-US" dirty="0"/>
              <a:t> </a:t>
            </a:r>
            <a:r>
              <a:rPr lang="en-US" altLang="ko-KR" dirty="0"/>
              <a:t>priority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keeps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endParaRPr lang="en-US" altLang="ko-KR" dirty="0"/>
          </a:p>
          <a:p>
            <a:pPr lvl="1"/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obvious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anymore,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 err="1"/>
              <a:t>loong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 err="1"/>
              <a:t>looong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endParaRPr lang="en-US" altLang="ko-KR" dirty="0"/>
          </a:p>
          <a:p>
            <a:pPr lvl="1" latinLnBrk="0"/>
            <a:r>
              <a:rPr lang="en-US" altLang="zh-CN" dirty="0"/>
              <a:t>Decrease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r>
              <a:rPr lang="zh-CN" altLang="en-US" dirty="0"/>
              <a:t> </a:t>
            </a:r>
            <a:r>
              <a:rPr lang="en-US" altLang="zh-CN" dirty="0"/>
              <a:t>level,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(shorter)</a:t>
            </a:r>
            <a:r>
              <a:rPr lang="zh-CN" altLang="en-US" dirty="0"/>
              <a:t> </a:t>
            </a:r>
            <a:r>
              <a:rPr lang="en-US" altLang="zh-CN" dirty="0"/>
              <a:t>jobs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JCT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691680" y="5085184"/>
            <a:ext cx="6192688" cy="936104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7645" y="5230071"/>
            <a:ext cx="6025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We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can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wrong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at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beginning,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but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that’s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HK" altLang="zh-CN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necessary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small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price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pay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for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practicality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60248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Basic Rules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has a number of distinct </a:t>
            </a:r>
            <a:r>
              <a:rPr lang="en-US" altLang="ko-KR" b="1" dirty="0"/>
              <a:t>queues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queues is assigned a different priority level.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 job that is ready to run is on a single queue.</a:t>
            </a:r>
          </a:p>
          <a:p>
            <a:pPr lvl="1"/>
            <a:r>
              <a:rPr lang="en-US" altLang="ko-KR" dirty="0"/>
              <a:t>A job </a:t>
            </a:r>
            <a:r>
              <a:rPr lang="en-US" altLang="ko-KR" b="1" dirty="0"/>
              <a:t>on a higher queue </a:t>
            </a:r>
            <a:r>
              <a:rPr lang="en-US" altLang="ko-KR" dirty="0"/>
              <a:t>is chosen to run.</a:t>
            </a:r>
          </a:p>
          <a:p>
            <a:pPr lvl="1"/>
            <a:r>
              <a:rPr lang="en-US" altLang="ko-KR" dirty="0"/>
              <a:t>Use round-robin scheduling among jobs in the same queue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03648" y="4437112"/>
            <a:ext cx="6192688" cy="936104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1519" y="4582869"/>
            <a:ext cx="5641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Rule 1: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Priority(A) &gt; Priority(B), A runs (B doesn’t).</a:t>
            </a:r>
          </a:p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Rule 2: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Priority(A) = Priority(B), A &amp; B run in RR.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3691720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Basic Rules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varies the priority of a job based 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its observed behavior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job repeatedly relinquishes the CPU while waiting IOs </a:t>
            </a:r>
            <a:r>
              <a:rPr lang="en-US" altLang="ko-KR" dirty="0">
                <a:sym typeface="Wingdings" pitchFamily="2" charset="2"/>
              </a:rPr>
              <a:t> Keep its priority high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A job uses the CPU intensively for long periods of time  Reduce its priority.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586919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8678" y="1124744"/>
            <a:ext cx="504056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Q8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Q7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Q6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Q5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Q4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Q3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Q2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4007" y="1096169"/>
            <a:ext cx="1692188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[High Priority]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6490" y="4959066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[Low Priority]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332734" y="1513359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5052814" y="129247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580112" y="1513829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156176" y="129294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332734" y="3712169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052814" y="349128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332734" y="5368353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052814" y="5147465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504122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How to Change Priority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priority adjustment algorithm:</a:t>
            </a:r>
          </a:p>
          <a:p>
            <a:pPr lvl="1"/>
            <a:r>
              <a:rPr lang="en-US" altLang="ko-KR" b="1" dirty="0"/>
              <a:t>Rule 3</a:t>
            </a:r>
            <a:r>
              <a:rPr lang="en-US" altLang="ko-KR" dirty="0"/>
              <a:t>: When a job enters the system, it is placed at the highest priority</a:t>
            </a:r>
          </a:p>
          <a:p>
            <a:pPr lvl="1"/>
            <a:r>
              <a:rPr lang="en-US" altLang="ko-KR" b="1" dirty="0"/>
              <a:t>Rule 4a</a:t>
            </a:r>
            <a:r>
              <a:rPr lang="en-US" altLang="ko-KR" dirty="0"/>
              <a:t>: If a job uses up an entire time slice while running, its priority is reduced (i.e., it moves down on queue).</a:t>
            </a:r>
          </a:p>
          <a:p>
            <a:pPr lvl="1"/>
            <a:r>
              <a:rPr lang="en-US" altLang="ko-KR" b="1" dirty="0"/>
              <a:t>Rule 4b</a:t>
            </a:r>
            <a:r>
              <a:rPr lang="en-US" altLang="ko-KR" dirty="0"/>
              <a:t>: If a job gives up the CPU before the time slice is up, it stays at the same priority level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331640" y="4365104"/>
            <a:ext cx="6480720" cy="936104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 this manner, MLFQ approximates SJF</a:t>
            </a:r>
          </a:p>
        </p:txBody>
      </p:sp>
    </p:spTree>
    <p:extLst>
      <p:ext uri="{BB962C8B-B14F-4D97-AF65-F5344CB8AC3E}">
        <p14:creationId xmlns:p14="http://schemas.microsoft.com/office/powerpoint/2010/main" val="3542594164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1: A Single Long-Running 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three-queue scheduler with time slice 10ms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264112" y="1907620"/>
            <a:ext cx="4448447" cy="2440609"/>
            <a:chOff x="1419697" y="1772896"/>
            <a:chExt cx="4448447" cy="244060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051720" y="249289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046100" y="1772896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057340" y="321297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231760" y="2493745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051720" y="393228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411760" y="3213056"/>
              <a:ext cx="324558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6279" y="393305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16389" y="393305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2262" y="393305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09791" y="393650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12844" y="393650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19697" y="194540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19697" y="263691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19697" y="33569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516414" y="4427820"/>
            <a:ext cx="421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Long-running Job Over Time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912201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2: Along Came a Short 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Assumption:</a:t>
            </a:r>
          </a:p>
          <a:p>
            <a:pPr lvl="1"/>
            <a:r>
              <a:rPr lang="en-US" altLang="ko-KR" b="1" dirty="0"/>
              <a:t>Job A</a:t>
            </a:r>
            <a:r>
              <a:rPr lang="en-US" altLang="ko-KR" dirty="0"/>
              <a:t>: A long-running CPU-intensive job</a:t>
            </a:r>
          </a:p>
          <a:p>
            <a:pPr lvl="1"/>
            <a:r>
              <a:rPr lang="en-US" altLang="ko-KR" b="1" dirty="0"/>
              <a:t>Job B</a:t>
            </a:r>
            <a:r>
              <a:rPr lang="en-US" altLang="ko-KR" dirty="0"/>
              <a:t>: A short-running interactive job (20ms runtime)</a:t>
            </a:r>
          </a:p>
          <a:p>
            <a:pPr lvl="1"/>
            <a:r>
              <a:rPr lang="en-US" altLang="ko-KR" dirty="0"/>
              <a:t>A has been running for some time, and then B arrives at time T=100.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16414" y="6021288"/>
            <a:ext cx="421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Along Came An Interactive Job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38" y="2962121"/>
            <a:ext cx="3586653" cy="302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54583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3: What About I/O?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Assumption:</a:t>
            </a:r>
          </a:p>
          <a:p>
            <a:pPr lvl="1"/>
            <a:r>
              <a:rPr lang="en-US" altLang="ko-KR" b="1" dirty="0"/>
              <a:t>Job A</a:t>
            </a:r>
            <a:r>
              <a:rPr lang="en-US" altLang="ko-KR" dirty="0"/>
              <a:t>: A long-running CPU-intensive job</a:t>
            </a:r>
          </a:p>
          <a:p>
            <a:pPr lvl="1"/>
            <a:r>
              <a:rPr lang="en-US" altLang="ko-KR" b="1" dirty="0"/>
              <a:t>Job B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An interactive job </a:t>
            </a:r>
            <a:r>
              <a:rPr lang="en-US" altLang="ko-KR" dirty="0"/>
              <a:t>that need the CPU only for 1ms before performing an I/O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47664" y="5229200"/>
            <a:ext cx="6552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Mixed I/O-intensive and CPU-intensive Workload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64112" y="2780928"/>
            <a:ext cx="5152184" cy="2443979"/>
            <a:chOff x="2264112" y="3497638"/>
            <a:chExt cx="5152184" cy="244397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896135" y="422100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896766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901755" y="494108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896135" y="5660399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978299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0694" y="5661170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60804" y="5661169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6677" y="566116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4206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57259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64112" y="3673519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64112" y="436502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64112" y="508510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302308"/>
              <a:ext cx="180000" cy="432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36296" y="3654236"/>
              <a:ext cx="180000" cy="432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76256" y="431666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04248" y="3663713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158339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239872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419872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01405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662395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43928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923928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05461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85501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267034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454483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36016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716016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797549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987114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068647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246571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328104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508104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589637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779202" y="349763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860735" y="493779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038659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120192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254683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372200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77" name="모서리가 둥근 직사각형 76"/>
          <p:cNvSpPr/>
          <p:nvPr/>
        </p:nvSpPr>
        <p:spPr>
          <a:xfrm>
            <a:off x="899592" y="5733256"/>
            <a:ext cx="7632848" cy="638780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MLFQ approach keeps an interactive job at the highest priority</a:t>
            </a:r>
          </a:p>
        </p:txBody>
      </p:sp>
    </p:spTree>
    <p:extLst>
      <p:ext uri="{BB962C8B-B14F-4D97-AF65-F5344CB8AC3E}">
        <p14:creationId xmlns:p14="http://schemas.microsoft.com/office/powerpoint/2010/main" val="2479292043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the Basic MLFQ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Starvation</a:t>
            </a:r>
          </a:p>
          <a:p>
            <a:pPr lvl="1"/>
            <a:r>
              <a:rPr lang="en-US" altLang="ko-KR" dirty="0"/>
              <a:t>If there are “too many” interactive jobs in the system.</a:t>
            </a:r>
          </a:p>
          <a:p>
            <a:pPr lvl="1"/>
            <a:r>
              <a:rPr lang="en-US" altLang="ko-KR" dirty="0"/>
              <a:t>Lon-running jobs will never receive any CPU time.</a:t>
            </a:r>
          </a:p>
          <a:p>
            <a:endParaRPr lang="en-US" altLang="ko-KR" dirty="0"/>
          </a:p>
          <a:p>
            <a:r>
              <a:rPr lang="en-US" altLang="ko-KR" dirty="0"/>
              <a:t>Game the scheduler</a:t>
            </a:r>
          </a:p>
          <a:p>
            <a:pPr lvl="1"/>
            <a:r>
              <a:rPr lang="en-US" altLang="ko-KR" dirty="0"/>
              <a:t>After running 99% of a time slice, issue an I/O operation.</a:t>
            </a:r>
          </a:p>
          <a:p>
            <a:pPr lvl="1"/>
            <a:r>
              <a:rPr lang="en-US" altLang="ko-KR" dirty="0"/>
              <a:t>The job gain a higher percentage of CPU time.</a:t>
            </a:r>
          </a:p>
          <a:p>
            <a:endParaRPr lang="en-US" altLang="ko-KR" dirty="0"/>
          </a:p>
          <a:p>
            <a:r>
              <a:rPr lang="en-US" altLang="ko-KR" dirty="0"/>
              <a:t>A program may change its behavior over time.</a:t>
            </a:r>
          </a:p>
          <a:p>
            <a:pPr lvl="1"/>
            <a:r>
              <a:rPr lang="en-US" altLang="ko-KR" dirty="0"/>
              <a:t>CPU bound process </a:t>
            </a:r>
            <a:r>
              <a:rPr lang="en-US" altLang="ko-KR" dirty="0">
                <a:sym typeface="Wingdings" pitchFamily="2" charset="2"/>
              </a:rPr>
              <a:t> I/O bound process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412445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B794FE-3572-95E6-DBC1-ADA2C439F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7C8600-CA63-37B6-E3F4-A898BA9AA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99BEC-B256-C601-1CBE-8A01AD4DD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863346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Priority Boost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Rule 5:</a:t>
            </a:r>
            <a:r>
              <a:rPr lang="en-US" altLang="ko-KR" dirty="0"/>
              <a:t> After some time period S, move all the jobs in the system to the topmost queue.</a:t>
            </a:r>
          </a:p>
          <a:p>
            <a:pPr lvl="1"/>
            <a:r>
              <a:rPr lang="en-US" altLang="ko-KR" dirty="0"/>
              <a:t>Example:</a:t>
            </a:r>
          </a:p>
          <a:p>
            <a:pPr lvl="2"/>
            <a:r>
              <a:rPr lang="en-US" altLang="ko-KR" dirty="0"/>
              <a:t>A long-running job(A) with two short-running interactive job(B, C)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-36512" y="3212976"/>
            <a:ext cx="4448447" cy="2456121"/>
            <a:chOff x="251520" y="2636912"/>
            <a:chExt cx="4448447" cy="2456121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889163" y="409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631624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83543" y="4811815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905971" y="315051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8102" y="481258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48212" y="481258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4085" y="481258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41614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44667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520" y="2824935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1520" y="351644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1520" y="423652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903624" y="337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043608" y="387059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96008" y="4581152"/>
              <a:ext cx="1440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99792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62275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830443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888546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56714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19197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087365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150890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219058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281541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349709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407812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475980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538463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97106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654946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23114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85597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53765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911868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980036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042519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10687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174212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242380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04863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373031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4572000" y="3267051"/>
            <a:ext cx="4448447" cy="2402046"/>
            <a:chOff x="4644008" y="2690987"/>
            <a:chExt cx="4448447" cy="2402046"/>
          </a:xfrm>
        </p:grpSpPr>
        <p:cxnSp>
          <p:nvCxnSpPr>
            <p:cNvPr id="61" name="직선 연결선 60"/>
            <p:cNvCxnSpPr/>
            <p:nvPr/>
          </p:nvCxnSpPr>
          <p:spPr>
            <a:xfrm>
              <a:off x="5281651" y="409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/>
            <p:nvPr/>
          </p:nvSpPr>
          <p:spPr>
            <a:xfrm>
              <a:off x="6948264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5276031" y="4811815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/>
            <p:cNvSpPr/>
            <p:nvPr/>
          </p:nvSpPr>
          <p:spPr>
            <a:xfrm>
              <a:off x="5298459" y="315051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60590" y="481258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940700" y="481258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26573" y="481258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634102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37155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644008" y="2824935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44008" y="351644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44008" y="423652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5296112" y="337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/>
            <p:cNvSpPr/>
            <p:nvPr/>
          </p:nvSpPr>
          <p:spPr>
            <a:xfrm>
              <a:off x="5436096" y="387059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588496" y="4581152"/>
              <a:ext cx="1440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016432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078915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147083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05186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273354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335837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404005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598181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666349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724452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792620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855103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913746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971586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8039754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228508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296676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359159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427327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490852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559020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8621503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689671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470176" y="3140992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8093754" y="3123011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743671" y="3110309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1769355" y="5898758"/>
            <a:ext cx="5610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Without(Left) and With(Right) Priority Boost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6912280" y="5886749"/>
            <a:ext cx="1908192" cy="383496"/>
            <a:chOff x="4824048" y="1350245"/>
            <a:chExt cx="1908192" cy="383496"/>
          </a:xfrm>
        </p:grpSpPr>
        <p:sp>
          <p:nvSpPr>
            <p:cNvPr id="19" name="직사각형 18"/>
            <p:cNvSpPr/>
            <p:nvPr/>
          </p:nvSpPr>
          <p:spPr>
            <a:xfrm>
              <a:off x="5904168" y="1373741"/>
              <a:ext cx="18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56096" y="1373741"/>
              <a:ext cx="18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4128" y="135512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24048" y="1350245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552240" y="1373741"/>
              <a:ext cx="180000" cy="360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192200" y="135512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5567074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Accounting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prevent gaming of our scheduler?</a:t>
            </a:r>
          </a:p>
          <a:p>
            <a:r>
              <a:rPr lang="en-US" altLang="ko-KR" dirty="0"/>
              <a:t>Solution:</a:t>
            </a:r>
          </a:p>
          <a:p>
            <a:pPr lvl="1"/>
            <a:r>
              <a:rPr lang="en-US" altLang="ko-KR" b="1" dirty="0"/>
              <a:t>Rule 4 </a:t>
            </a:r>
            <a:r>
              <a:rPr lang="en-US" altLang="ko-KR" dirty="0">
                <a:sym typeface="Wingdings" pitchFamily="2" charset="2"/>
              </a:rPr>
              <a:t>(Rewrite Rules 4a and 4b):</a:t>
            </a:r>
            <a:r>
              <a:rPr lang="en-US" altLang="ko-KR" dirty="0"/>
              <a:t> Once a job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uses up its time allotment </a:t>
            </a:r>
            <a:r>
              <a:rPr lang="en-US" altLang="ko-KR" dirty="0"/>
              <a:t>at a given level (regardless of how many times it has given up the CPU), </a:t>
            </a:r>
            <a:r>
              <a:rPr lang="en-US" altLang="ko-KR" b="1" dirty="0"/>
              <a:t>its priority is reduced</a:t>
            </a:r>
            <a:r>
              <a:rPr lang="en-US" altLang="ko-KR" dirty="0"/>
              <a:t>(i.e., it moves down on queue).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-36512" y="3565167"/>
            <a:ext cx="4448447" cy="2456121"/>
            <a:chOff x="-36512" y="2204864"/>
            <a:chExt cx="4448447" cy="2456121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601131" y="366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595511" y="437976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588592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0070" y="438053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60180" y="438053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46053" y="438053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53582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6635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36512" y="239288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36512" y="30843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36512" y="380447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15592" y="294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648485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92485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52378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79813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39706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83706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243599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387599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447492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591492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651385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778820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838713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982713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042606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79687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239580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383580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443473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570908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630801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774801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834694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978694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038587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182587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242480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369915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29808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573808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633701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763863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823756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67756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027649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516041" y="3565167"/>
            <a:ext cx="4448447" cy="2456121"/>
            <a:chOff x="4516041" y="2204864"/>
            <a:chExt cx="4448447" cy="2456121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5153684" y="364482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148064" y="437976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5302273" y="4005104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32623" y="438053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2733" y="438053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98606" y="438053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06135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09188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16041" y="239288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16041" y="30843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16041" y="380447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5168145" y="294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5148064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355100" y="22048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12651" y="295624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619687" y="295620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556651" y="4005064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84615" y="400506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836502" y="36450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89391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04579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09430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246192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300192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452079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516216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668103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732240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884127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948264" y="400506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100151" y="36450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157560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309447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357954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509841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56384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71572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777986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7931752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7995889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147776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198167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350054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41419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56607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63021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187624" y="6145559"/>
            <a:ext cx="655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Without(Left) and With(Right) Gaming Tolerance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5248788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Tuning MLFQ And Other Issues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en-US" altLang="ko-KR" dirty="0"/>
              <a:t>The high-priority queues </a:t>
            </a:r>
            <a:r>
              <a:rPr lang="en-US" altLang="ko-KR" dirty="0">
                <a:sym typeface="Wingdings" pitchFamily="2" charset="2"/>
              </a:rPr>
              <a:t> Short time slices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E.g., 10 or fewer milliseconds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The Low-priority queue  Longer time slices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E.g., 100 milliseconds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995761" y="3429000"/>
            <a:ext cx="4664471" cy="2520240"/>
            <a:chOff x="2427809" y="3141008"/>
            <a:chExt cx="4664471" cy="252024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065452" y="4620005"/>
              <a:ext cx="402682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059832" y="5380030"/>
              <a:ext cx="403244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944391" y="5380801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79912" y="5380800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12748" y="538079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28868" y="538424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4972" y="538424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27809" y="3328991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27809" y="4020496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7809" y="4740576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79913" y="3876560"/>
              <a:ext cx="401236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3268041" y="3141008"/>
              <a:ext cx="18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75462" y="3502693"/>
              <a:ext cx="18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803357" y="3876678"/>
              <a:ext cx="36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443349" y="4246138"/>
              <a:ext cx="36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899187" y="4635941"/>
              <a:ext cx="72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163413" y="5005401"/>
              <a:ext cx="72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372280" y="4635941"/>
              <a:ext cx="72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628691" y="5005401"/>
              <a:ext cx="72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115616" y="5949240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Example) 10ms for the highest queue, 20ms for the middle, 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40ms for the lowest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679808" y="908720"/>
            <a:ext cx="3836408" cy="504056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Lower Priority, Longer Quanta</a:t>
            </a:r>
          </a:p>
        </p:txBody>
      </p:sp>
    </p:spTree>
    <p:extLst>
      <p:ext uri="{BB962C8B-B14F-4D97-AF65-F5344CB8AC3E}">
        <p14:creationId xmlns:p14="http://schemas.microsoft.com/office/powerpoint/2010/main" val="329625690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Solaris MLFQ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the Time-Sharing scheduling class (TS)</a:t>
            </a:r>
          </a:p>
          <a:p>
            <a:pPr lvl="1"/>
            <a:r>
              <a:rPr lang="en-US" altLang="ko-KR" dirty="0"/>
              <a:t>60 Queues</a:t>
            </a:r>
          </a:p>
          <a:p>
            <a:pPr lvl="1"/>
            <a:r>
              <a:rPr lang="en-US" altLang="ko-KR" dirty="0"/>
              <a:t>Slowly increasing time-slice length</a:t>
            </a:r>
          </a:p>
          <a:p>
            <a:pPr lvl="2"/>
            <a:r>
              <a:rPr lang="en-US" altLang="ko-KR" dirty="0"/>
              <a:t>The highest priority: 20msec</a:t>
            </a:r>
          </a:p>
          <a:p>
            <a:pPr lvl="2"/>
            <a:r>
              <a:rPr lang="en-US" altLang="ko-KR" dirty="0"/>
              <a:t>The lowest priority: A few hundred milliseconds</a:t>
            </a:r>
          </a:p>
          <a:p>
            <a:pPr lvl="1"/>
            <a:r>
              <a:rPr lang="en-US" altLang="ko-KR" dirty="0"/>
              <a:t>Priorities boosted around every 1 second or so.</a:t>
            </a:r>
          </a:p>
          <a:p>
            <a:pPr lvl="2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348781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BB794-83D3-8F42-BDF5-E534EFB2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FreeBSD Scheduler(4.3)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785A0-FC64-1640-AB47-E1A29F759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without queue.</a:t>
            </a:r>
          </a:p>
          <a:p>
            <a:r>
              <a:rPr kumimoji="1" lang="en-US" altLang="ko-KR" dirty="0"/>
              <a:t>Instead, use formula.</a:t>
            </a:r>
          </a:p>
          <a:p>
            <a:r>
              <a:rPr lang="en-US" altLang="ko-KR" dirty="0"/>
              <a:t>Compute the priority of a process based upon</a:t>
            </a:r>
          </a:p>
          <a:p>
            <a:pPr lvl="1"/>
            <a:r>
              <a:rPr kumimoji="1" lang="en-US" altLang="ko-KR" dirty="0"/>
              <a:t>How much CPU a process has used.</a:t>
            </a:r>
          </a:p>
          <a:p>
            <a:pPr lvl="1"/>
            <a:r>
              <a:rPr lang="en-US" altLang="ko-KR" dirty="0"/>
              <a:t>Boost priority by decay.</a:t>
            </a:r>
          </a:p>
          <a:p>
            <a:pPr lvl="1"/>
            <a:r>
              <a:rPr kumimoji="1" lang="en-US" altLang="ko-KR" dirty="0"/>
              <a:t>Take the advice from the user (</a:t>
            </a:r>
            <a:r>
              <a:rPr kumimoji="1"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nice</a:t>
            </a:r>
            <a:r>
              <a:rPr kumimoji="1" lang="en-US" altLang="ko-KR" dirty="0"/>
              <a:t>).</a:t>
            </a:r>
          </a:p>
          <a:p>
            <a:r>
              <a:rPr kumimoji="1" lang="en-US" altLang="ko-KR" dirty="0"/>
              <a:t>For efficiency, use queue.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F9E174-E7F1-F64A-8A2F-A0089855CB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2C0F2-FCBB-F744-8E2D-8E9669231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75269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refined set of MLFQ rules:</a:t>
            </a:r>
          </a:p>
          <a:p>
            <a:pPr lvl="1"/>
            <a:r>
              <a:rPr lang="en-US" altLang="ko-KR" b="1" dirty="0"/>
              <a:t>Rule 1:</a:t>
            </a:r>
            <a:r>
              <a:rPr lang="en-US" altLang="ko-KR" dirty="0"/>
              <a:t> If Priority(A) &gt; Priority(B), A runs (B doesn’t).</a:t>
            </a:r>
          </a:p>
          <a:p>
            <a:pPr lvl="1"/>
            <a:r>
              <a:rPr lang="en-US" altLang="ko-KR" b="1" dirty="0"/>
              <a:t>Rule 2:</a:t>
            </a:r>
            <a:r>
              <a:rPr lang="en-US" altLang="ko-KR" dirty="0"/>
              <a:t> If Priority(A) = Priority(B), A &amp; B run in RR.</a:t>
            </a:r>
          </a:p>
          <a:p>
            <a:pPr lvl="1"/>
            <a:r>
              <a:rPr lang="en-US" altLang="ko-KR" b="1" dirty="0"/>
              <a:t>Rule 3: </a:t>
            </a:r>
            <a:r>
              <a:rPr lang="en-US" altLang="ko-KR" dirty="0"/>
              <a:t>When a job enters the system, it is placed at the highest priority.</a:t>
            </a:r>
          </a:p>
          <a:p>
            <a:pPr lvl="1"/>
            <a:r>
              <a:rPr lang="en-US" altLang="ko-KR" b="1" dirty="0"/>
              <a:t>Rule 4:</a:t>
            </a:r>
            <a:r>
              <a:rPr lang="en-US" altLang="ko-KR" dirty="0"/>
              <a:t> Once a job uses up its time allotment at a given level (regardless of how many times it has given up the CPU), its priority is reduced(i.e., it moves down on queue).</a:t>
            </a:r>
          </a:p>
          <a:p>
            <a:pPr lvl="1"/>
            <a:r>
              <a:rPr lang="en-US" altLang="ko-KR" b="1" dirty="0"/>
              <a:t>Rule 5: </a:t>
            </a:r>
            <a:r>
              <a:rPr lang="en-US" altLang="ko-KR" dirty="0"/>
              <a:t>After some time period S, move all the jobs in the system to the topmost queue.</a:t>
            </a:r>
          </a:p>
          <a:p>
            <a:r>
              <a:rPr lang="en-US" altLang="ko-KR" dirty="0"/>
              <a:t>Beauty of MLFQ</a:t>
            </a:r>
          </a:p>
          <a:p>
            <a:pPr lvl="1"/>
            <a:r>
              <a:rPr lang="en-US" altLang="ko-KR" dirty="0"/>
              <a:t>It does not require prior knowledge on the CPU usage of a process.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09080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9534-C4FC-A162-4A72-74B19D91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48177-A18D-99C3-AB59-EE96B0F68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1AC69-5422-2A66-7C00-17692399FE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885B1-3135-56B2-3EAB-0C66083A7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408191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3E941F-7972-5B1D-A973-3DC4E6D69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Lottery</a:t>
            </a:r>
            <a:r>
              <a:rPr lang="zh-CN" altLang="en-US" dirty="0"/>
              <a:t> </a:t>
            </a:r>
            <a:r>
              <a:rPr lang="en-US" altLang="zh-CN" dirty="0"/>
              <a:t>Scheduling,</a:t>
            </a:r>
            <a:r>
              <a:rPr lang="zh-CN" altLang="en-US" dirty="0"/>
              <a:t> </a:t>
            </a:r>
            <a:r>
              <a:rPr lang="en-US" altLang="zh-CN" dirty="0"/>
              <a:t>Fair-share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50A8B2-9FCA-59DD-87C9-721A0EFFF3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196C4-5F5A-37B4-3E96-B3B85B7D2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96386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Proportional Share Scheduler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Fair-share</a:t>
            </a:r>
            <a:r>
              <a:rPr lang="en-US" altLang="ko-KR" dirty="0"/>
              <a:t> scheduler</a:t>
            </a:r>
          </a:p>
          <a:p>
            <a:pPr lvl="1"/>
            <a:r>
              <a:rPr lang="en-US" altLang="ko-KR" dirty="0"/>
              <a:t>Guarantee that each job obtain </a:t>
            </a:r>
            <a:r>
              <a:rPr lang="en-US" altLang="ko-KR" i="1" dirty="0"/>
              <a:t>a certain percentage </a:t>
            </a:r>
            <a:r>
              <a:rPr lang="en-US" altLang="ko-KR" dirty="0"/>
              <a:t>of CPU time.</a:t>
            </a:r>
          </a:p>
          <a:p>
            <a:pPr lvl="1"/>
            <a:r>
              <a:rPr lang="en-US" altLang="ko-KR" dirty="0"/>
              <a:t>Not optimized for turnaround or response time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281700"/>
      </p:ext>
    </p:extLst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Concept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Tickets</a:t>
            </a:r>
          </a:p>
          <a:p>
            <a:pPr lvl="1"/>
            <a:r>
              <a:rPr lang="en-US" altLang="ko-KR" dirty="0"/>
              <a:t>Represent the share of a resource that a process should receive</a:t>
            </a:r>
          </a:p>
          <a:p>
            <a:pPr lvl="1"/>
            <a:r>
              <a:rPr lang="en-US" altLang="ko-KR" u="sng" dirty="0"/>
              <a:t>The percent of tickets</a:t>
            </a:r>
            <a:r>
              <a:rPr lang="en-US" altLang="ko-KR" dirty="0"/>
              <a:t> represents its share of the system resource in question.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There are two processes, A and B.</a:t>
            </a:r>
          </a:p>
          <a:p>
            <a:pPr lvl="2"/>
            <a:r>
              <a:rPr lang="en-US" altLang="ko-KR" dirty="0"/>
              <a:t>Process A has 75 tickets </a:t>
            </a:r>
            <a:r>
              <a:rPr lang="en-US" altLang="ko-KR" dirty="0">
                <a:sym typeface="Wingdings" pitchFamily="2" charset="2"/>
              </a:rPr>
              <a:t> receive 75% of the CPU</a:t>
            </a:r>
            <a:endParaRPr lang="en-US" altLang="ko-KR" dirty="0"/>
          </a:p>
          <a:p>
            <a:pPr lvl="2"/>
            <a:r>
              <a:rPr lang="en-US" altLang="ko-KR" dirty="0"/>
              <a:t>Process B has 25 tickets </a:t>
            </a:r>
            <a:r>
              <a:rPr lang="en-US" altLang="ko-KR" dirty="0">
                <a:sym typeface="Wingdings" pitchFamily="2" charset="2"/>
              </a:rPr>
              <a:t> receive 25% of the CPU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512913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Scheduling: 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Workload assumptions: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Each job runs for the </a:t>
            </a:r>
            <a:r>
              <a:rPr lang="en-US" altLang="ko-KR" b="1" dirty="0"/>
              <a:t>same amount of time.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All jobs </a:t>
            </a:r>
            <a:r>
              <a:rPr lang="en-US" altLang="ko-KR" b="1" dirty="0"/>
              <a:t>arrive </a:t>
            </a:r>
            <a:r>
              <a:rPr lang="en-US" altLang="ko-KR" dirty="0"/>
              <a:t>at the same time.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All jobs only use the </a:t>
            </a:r>
            <a:r>
              <a:rPr lang="en-US" altLang="ko-KR" b="1" dirty="0"/>
              <a:t>CPU </a:t>
            </a:r>
            <a:r>
              <a:rPr lang="en-US" altLang="ko-KR" dirty="0"/>
              <a:t>(i.e., they perform no I/O).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The </a:t>
            </a:r>
            <a:r>
              <a:rPr lang="en-US" altLang="ko-KR" b="1" dirty="0"/>
              <a:t>run-time</a:t>
            </a:r>
            <a:r>
              <a:rPr lang="en-US" altLang="ko-KR" dirty="0"/>
              <a:t> of each job is known.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261799"/>
      </p:ext>
    </p:extLst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Lottery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scheduler picks </a:t>
            </a:r>
            <a:r>
              <a:rPr lang="en-US" altLang="ko-KR" u="sng" dirty="0"/>
              <a:t>a winning ticket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Load the state of that </a:t>
            </a:r>
            <a:r>
              <a:rPr lang="en-US" altLang="ko-KR" i="1" dirty="0"/>
              <a:t>winning process </a:t>
            </a:r>
            <a:r>
              <a:rPr lang="en-US" altLang="ko-KR" dirty="0"/>
              <a:t>and runs it.</a:t>
            </a:r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There are 100 tickets</a:t>
            </a:r>
          </a:p>
          <a:p>
            <a:pPr lvl="2"/>
            <a:r>
              <a:rPr lang="en-US" altLang="ko-KR" dirty="0"/>
              <a:t>Process A has 75 tickets: 0 ~ 74</a:t>
            </a:r>
          </a:p>
          <a:p>
            <a:pPr lvl="2"/>
            <a:r>
              <a:rPr lang="en-US" altLang="ko-KR" dirty="0"/>
              <a:t>Process B has 25 tickets: 75 ~ 99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971600" y="3933056"/>
            <a:ext cx="7416824" cy="679443"/>
            <a:chOff x="539552" y="4353478"/>
            <a:chExt cx="7416824" cy="679443"/>
          </a:xfrm>
        </p:grpSpPr>
        <p:sp>
          <p:nvSpPr>
            <p:cNvPr id="7" name="TextBox 6"/>
            <p:cNvSpPr txBox="1"/>
            <p:nvPr/>
          </p:nvSpPr>
          <p:spPr>
            <a:xfrm>
              <a:off x="539552" y="4353478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Scheduler’s winning tickets:</a:t>
              </a:r>
              <a:endParaRPr lang="ko-KR" altLang="en-US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87824" y="4353478"/>
              <a:ext cx="4968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63  85  70  39  76  17  29  41  36  39  10  99  68  83  63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4056" y="4725144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Resulting scheduler:</a:t>
              </a:r>
              <a:endParaRPr lang="ko-KR" altLang="en-US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958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6075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8192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0309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426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72450" y="4720137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1479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543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6660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8777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0894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3011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5128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9362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35954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971600" y="5085184"/>
            <a:ext cx="7224456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longer these two jobs compete,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more likely they are to achieve the desired percentages.</a:t>
            </a:r>
          </a:p>
        </p:txBody>
      </p:sp>
    </p:spTree>
    <p:extLst>
      <p:ext uri="{BB962C8B-B14F-4D97-AF65-F5344CB8AC3E}">
        <p14:creationId xmlns:p14="http://schemas.microsoft.com/office/powerpoint/2010/main" val="1767445247"/>
      </p:ext>
    </p:extLst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Mechanisms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 currency</a:t>
            </a:r>
          </a:p>
          <a:p>
            <a:pPr lvl="1"/>
            <a:r>
              <a:rPr lang="en-US" altLang="ko-KR" dirty="0"/>
              <a:t>A user allocates tickets among their own jobs in whatever currency they would like.</a:t>
            </a:r>
          </a:p>
          <a:p>
            <a:pPr lvl="1"/>
            <a:r>
              <a:rPr lang="en-US" altLang="ko-KR" dirty="0"/>
              <a:t>The system converts the currency into the correct global value.</a:t>
            </a:r>
          </a:p>
          <a:p>
            <a:pPr lvl="1"/>
            <a:r>
              <a:rPr lang="en-US" altLang="ko-KR" dirty="0"/>
              <a:t>Example</a:t>
            </a:r>
          </a:p>
          <a:p>
            <a:pPr lvl="2"/>
            <a:r>
              <a:rPr lang="en-US" altLang="ko-KR" dirty="0"/>
              <a:t>There are 200 tickets (Global currency)</a:t>
            </a:r>
          </a:p>
          <a:p>
            <a:pPr lvl="2"/>
            <a:r>
              <a:rPr lang="en-US" altLang="ko-KR" dirty="0"/>
              <a:t>Process A has 100 tickets</a:t>
            </a:r>
          </a:p>
          <a:p>
            <a:pPr lvl="2"/>
            <a:r>
              <a:rPr lang="en-US" altLang="ko-KR" dirty="0"/>
              <a:t>Process B has 100 tickets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8318" y="4653136"/>
            <a:ext cx="5876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User A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(A’s currency) to A1 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(global currency)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	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500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(A’s currency) to A2 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(global currency)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50" y="5435932"/>
            <a:ext cx="5868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User B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(B’s currency) to B1 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(global currency)</a:t>
            </a:r>
          </a:p>
        </p:txBody>
      </p:sp>
    </p:spTree>
    <p:extLst>
      <p:ext uri="{BB962C8B-B14F-4D97-AF65-F5344CB8AC3E}">
        <p14:creationId xmlns:p14="http://schemas.microsoft.com/office/powerpoint/2010/main" val="3058755603"/>
      </p:ext>
    </p:extLst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Mechanisms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 transfer</a:t>
            </a:r>
          </a:p>
          <a:p>
            <a:pPr lvl="1"/>
            <a:r>
              <a:rPr lang="en-US" altLang="ko-KR" dirty="0"/>
              <a:t>A process can temporarily </a:t>
            </a:r>
            <a:r>
              <a:rPr lang="en-US" altLang="ko-KR" u="sng" dirty="0"/>
              <a:t>hand off</a:t>
            </a:r>
            <a:r>
              <a:rPr lang="en-US" altLang="ko-KR" dirty="0"/>
              <a:t> </a:t>
            </a:r>
            <a:r>
              <a:rPr lang="en-US" altLang="ko-KR" i="1" dirty="0"/>
              <a:t>its tickets </a:t>
            </a:r>
            <a:r>
              <a:rPr lang="en-US" altLang="ko-KR" dirty="0"/>
              <a:t>to another process.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Ticket inflation</a:t>
            </a:r>
          </a:p>
          <a:p>
            <a:pPr lvl="1"/>
            <a:r>
              <a:rPr lang="en-US" altLang="ko-KR" dirty="0"/>
              <a:t>A process can </a:t>
            </a:r>
            <a:r>
              <a:rPr lang="en-US" altLang="ko-KR" u="sng" dirty="0"/>
              <a:t>temporarily raise or lower</a:t>
            </a:r>
            <a:r>
              <a:rPr lang="en-US" altLang="ko-KR" dirty="0"/>
              <a:t> the number of tickets it owns.</a:t>
            </a:r>
          </a:p>
          <a:p>
            <a:pPr lvl="1"/>
            <a:r>
              <a:rPr lang="en-US" altLang="ko-KR" dirty="0"/>
              <a:t>If any one process needs </a:t>
            </a:r>
            <a:r>
              <a:rPr lang="en-US" altLang="ko-KR" i="1" dirty="0"/>
              <a:t>more CPU time</a:t>
            </a:r>
            <a:r>
              <a:rPr lang="en-US" altLang="ko-KR" dirty="0"/>
              <a:t>, it can boost its tickets.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887331"/>
      </p:ext>
    </p:extLst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0276" y="730163"/>
            <a:ext cx="8786812" cy="5501258"/>
          </a:xfrm>
        </p:spPr>
        <p:txBody>
          <a:bodyPr/>
          <a:lstStyle/>
          <a:p>
            <a:r>
              <a:rPr lang="en-US" altLang="ko-KR" dirty="0"/>
              <a:t>Example: There are there processes, A, B, and C.</a:t>
            </a:r>
          </a:p>
          <a:p>
            <a:pPr lvl="1"/>
            <a:r>
              <a:rPr lang="en-US" altLang="ko-KR" dirty="0"/>
              <a:t>Keep the processes in a list</a:t>
            </a:r>
            <a:r>
              <a:rPr lang="ko-KR" altLang="en-US" dirty="0"/>
              <a:t> </a:t>
            </a:r>
            <a:r>
              <a:rPr lang="en-US" altLang="ko-KR" dirty="0"/>
              <a:t>sorted with the ticket size: highest ticket first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411880" y="1984290"/>
            <a:ext cx="6184456" cy="868646"/>
            <a:chOff x="1622889" y="1556792"/>
            <a:chExt cx="6184456" cy="868646"/>
          </a:xfrm>
        </p:grpSpPr>
        <p:sp>
          <p:nvSpPr>
            <p:cNvPr id="6" name="TextBox 5"/>
            <p:cNvSpPr txBox="1"/>
            <p:nvPr/>
          </p:nvSpPr>
          <p:spPr>
            <a:xfrm>
              <a:off x="1622889" y="1844824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head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267744" y="2029490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843808" y="1561438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Job:A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Tix:100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719530" y="2024844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4295594" y="1556792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Job:B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Tix:50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5169689" y="2024844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5745753" y="1556792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Job:C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Tix:250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25748" y="1844824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6618475" y="2029490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611560" y="2965008"/>
            <a:ext cx="7992888" cy="3416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counter: used to track if we’ve found the winner yet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counter = 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winner: use some call to a random number generator to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get a value, between 0 and the total # of tickets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winner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getrandom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totaltickets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current: use this to walk through the list of jobs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*current = head;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loop until the sum of ticket values is &gt; the winner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 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(current)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counter = counter + current-&gt;tickets;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(counter &gt; winner)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break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found the winner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	current = current-&gt;next;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}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’current’ is the winner: schedule it...</a:t>
            </a:r>
          </a:p>
        </p:txBody>
      </p:sp>
    </p:spTree>
    <p:extLst>
      <p:ext uri="{BB962C8B-B14F-4D97-AF65-F5344CB8AC3E}">
        <p14:creationId xmlns:p14="http://schemas.microsoft.com/office/powerpoint/2010/main" val="3647156670"/>
      </p:ext>
    </p:extLst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(Cont.)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U</a:t>
                </a:r>
                <a:r>
                  <a:rPr lang="en-US" altLang="ko-KR" dirty="0"/>
                  <a:t>: unfairness metric</a:t>
                </a:r>
              </a:p>
              <a:p>
                <a:pPr lvl="1"/>
                <a:r>
                  <a:rPr lang="en-US" altLang="ko-KR" dirty="0"/>
                  <a:t>The time the first job completes divided by the time that the second job completes.</a:t>
                </a:r>
              </a:p>
              <a:p>
                <a:r>
                  <a:rPr lang="en-US" altLang="ko-KR" dirty="0"/>
                  <a:t>Example:</a:t>
                </a:r>
              </a:p>
              <a:p>
                <a:pPr lvl="1"/>
                <a:r>
                  <a:rPr lang="en-US" altLang="ko-KR" dirty="0"/>
                  <a:t>There are two jobs, each jobs has runtime 10.</a:t>
                </a:r>
              </a:p>
              <a:p>
                <a:pPr lvl="2"/>
                <a:r>
                  <a:rPr lang="en-US" altLang="ko-KR" dirty="0"/>
                  <a:t>First job finishes at time 10</a:t>
                </a:r>
              </a:p>
              <a:p>
                <a:pPr lvl="2"/>
                <a:r>
                  <a:rPr lang="en-US" altLang="ko-KR" dirty="0"/>
                  <a:t>Second job finishes at time 20</a:t>
                </a:r>
              </a:p>
              <a:p>
                <a:pPr lvl="1"/>
                <a:r>
                  <a:rPr lang="en-US" altLang="ko-KR" b="0" dirty="0">
                    <a:latin typeface="Courier New" pitchFamily="49" charset="0"/>
                    <a:cs typeface="Courier New" pitchFamily="49" charset="0"/>
                  </a:rPr>
                  <a:t>U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20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=0.5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U</a:t>
                </a:r>
                <a:r>
                  <a:rPr lang="en-US" altLang="ko-KR" dirty="0"/>
                  <a:t> will be close to 1 when both jobs finish at nearly the same time.</a:t>
                </a:r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047486"/>
      </p:ext>
    </p:extLst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Lottery Fairness Study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are two jobs.</a:t>
            </a:r>
          </a:p>
          <a:p>
            <a:pPr lvl="1"/>
            <a:r>
              <a:rPr lang="en-US" altLang="ko-KR" dirty="0"/>
              <a:t>Each jobs has the same number of tickets (100).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3672408" cy="3322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547664" y="5517232"/>
            <a:ext cx="6408712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When the job length is not very long,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average unfairness can be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quite severe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5324848"/>
      </p:ext>
    </p:extLst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Deterministic Approach: Stride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Stride</a:t>
            </a:r>
            <a:r>
              <a:rPr lang="en-US" altLang="ko-KR" dirty="0"/>
              <a:t> of each process</a:t>
            </a:r>
          </a:p>
          <a:p>
            <a:pPr lvl="1"/>
            <a:r>
              <a:rPr lang="en-US" altLang="ko-KR" dirty="0"/>
              <a:t>(A large number) / (the number of tickets of the process)</a:t>
            </a:r>
          </a:p>
          <a:p>
            <a:pPr lvl="1"/>
            <a:r>
              <a:rPr lang="en-US" altLang="ko-KR" dirty="0"/>
              <a:t>Example: A large number = 10,000</a:t>
            </a:r>
          </a:p>
          <a:p>
            <a:pPr lvl="2"/>
            <a:r>
              <a:rPr lang="en-US" altLang="ko-KR" dirty="0"/>
              <a:t>Process A has 100 tickets </a:t>
            </a:r>
            <a:r>
              <a:rPr lang="en-US" altLang="ko-KR" dirty="0">
                <a:sym typeface="Wingdings" pitchFamily="2" charset="2"/>
              </a:rPr>
              <a:t> stride of A is 100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Process B has 50 tickets  stride of B is 200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process runs, increment a counter(=pass value) for it by its stride.</a:t>
            </a:r>
          </a:p>
          <a:p>
            <a:pPr lvl="1"/>
            <a:r>
              <a:rPr lang="en-US" altLang="ko-KR" dirty="0"/>
              <a:t>Pick the process to run that has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the lowest pass value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5190291"/>
            <a:ext cx="7992888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current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remove_min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(queue);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pick client with minimum pass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schedule(current); 	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use resource for quantum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current-&gt;pass += current-&gt;stride;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compute next pass using stride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insert(queue, current);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put back into the queue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832" y="6021288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pseudo code implementation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110075"/>
      </p:ext>
    </p:extLst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Stride Scheduling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259632" y="1628800"/>
            <a:ext cx="640871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084168" y="910461"/>
            <a:ext cx="0" cy="3454643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15616" y="90872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(stride=100)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71800" y="910461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(stride=200)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7984" y="90872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(stride=40)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6176" y="9087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Who Runs?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1700808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5816" y="1700808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4008" y="1707773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28184" y="1700808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pPr algn="ctr"/>
            <a:r>
              <a:rPr lang="en-US" altLang="ko-KR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B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511660" y="4741410"/>
            <a:ext cx="6264696" cy="1289180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Stride scheduling needs to maintain the per process pass value.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If new job enters with pass value 0 i</a:t>
            </a:r>
            <a:r>
              <a:rPr lang="en-US" altLang="ko-KR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 pitchFamily="2" charset="2"/>
              </a:rPr>
              <a:t>t will monopolize the CPU!</a:t>
            </a:r>
            <a:endParaRPr lang="en-US" sz="16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Advantage of Lottery scheduling: no per-process state</a:t>
            </a:r>
          </a:p>
        </p:txBody>
      </p:sp>
    </p:spTree>
    <p:extLst>
      <p:ext uri="{BB962C8B-B14F-4D97-AF65-F5344CB8AC3E}">
        <p14:creationId xmlns:p14="http://schemas.microsoft.com/office/powerpoint/2010/main" val="211875754"/>
      </p:ext>
    </p:extLst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Linux Completely Fair Scheduling (CFS)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Completely Fair Scheduling (CFS)</a:t>
            </a:r>
          </a:p>
          <a:p>
            <a:pPr lvl="1"/>
            <a:r>
              <a:rPr lang="en-US" altLang="ko-KR" dirty="0"/>
              <a:t>The current CPU scheduler in Linux</a:t>
            </a:r>
          </a:p>
          <a:p>
            <a:pPr lvl="1"/>
            <a:r>
              <a:rPr lang="en-US" altLang="ko-KR" dirty="0"/>
              <a:t>Non-fixed timeslice.</a:t>
            </a:r>
          </a:p>
          <a:p>
            <a:pPr lvl="2"/>
            <a:r>
              <a:rPr lang="en-US" altLang="ko-KR" dirty="0"/>
              <a:t>CFS assigns process`s timeslice a proportion of the processor.</a:t>
            </a:r>
          </a:p>
          <a:p>
            <a:pPr lvl="1"/>
            <a:r>
              <a:rPr lang="en-US" altLang="ko-KR" dirty="0"/>
              <a:t>Priority </a:t>
            </a:r>
          </a:p>
          <a:p>
            <a:pPr lvl="2"/>
            <a:r>
              <a:rPr lang="en-US" altLang="ko-KR" dirty="0"/>
              <a:t>Enables control over priority by using nice value.</a:t>
            </a:r>
          </a:p>
          <a:p>
            <a:pPr lvl="1"/>
            <a:r>
              <a:rPr lang="en-US" altLang="ko-KR" dirty="0"/>
              <a:t>Efficient data structure.</a:t>
            </a:r>
          </a:p>
          <a:p>
            <a:pPr lvl="2"/>
            <a:r>
              <a:rPr lang="en-US" altLang="ko-KR" dirty="0"/>
              <a:t>Use red-black tree for efficient search, insertion and deletion of a process. 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510519"/>
      </p:ext>
    </p:extLst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Virtual runtime (vruntime)</a:t>
            </a:r>
          </a:p>
          <a:p>
            <a:pPr lvl="1"/>
            <a:r>
              <a:rPr lang="en-US" altLang="ko-KR" sz="1400" dirty="0"/>
              <a:t>Denote how long the process has been executing.</a:t>
            </a:r>
          </a:p>
          <a:p>
            <a:pPr lvl="1"/>
            <a:r>
              <a:rPr lang="en-US" altLang="ko-KR" sz="1400" dirty="0"/>
              <a:t>Per-process variable</a:t>
            </a:r>
          </a:p>
          <a:p>
            <a:pPr lvl="1"/>
            <a:r>
              <a:rPr lang="en-US" altLang="ko-KR" sz="1400" dirty="0"/>
              <a:t>Increase in </a:t>
            </a:r>
            <a:r>
              <a:rPr lang="en-US" altLang="ko-KR" sz="1400" b="1" dirty="0"/>
              <a:t>proportion with physical (real) time </a:t>
            </a:r>
            <a:r>
              <a:rPr lang="en-US" altLang="ko-KR" sz="1400" dirty="0"/>
              <a:t>when it runs.</a:t>
            </a:r>
          </a:p>
          <a:p>
            <a:pPr lvl="1"/>
            <a:r>
              <a:rPr lang="en-US" altLang="ko-KR" sz="1400" dirty="0"/>
              <a:t>CFS will pick the process with the </a:t>
            </a:r>
            <a:r>
              <a:rPr lang="en-US" altLang="ko-KR" sz="1400" b="1" dirty="0"/>
              <a:t>lowest vruntime </a:t>
            </a:r>
            <a:r>
              <a:rPr lang="en-US" altLang="ko-KR" sz="1400" dirty="0"/>
              <a:t>to run next.</a:t>
            </a:r>
          </a:p>
          <a:p>
            <a:r>
              <a:rPr lang="en-US" altLang="ko-KR" sz="1600" dirty="0"/>
              <a:t>sched_latency </a:t>
            </a:r>
          </a:p>
          <a:p>
            <a:pPr lvl="1"/>
            <a:r>
              <a:rPr lang="en-US" altLang="ko-KR" sz="1400" dirty="0"/>
              <a:t>A typical value is 48 (milliseconds)</a:t>
            </a:r>
          </a:p>
          <a:p>
            <a:pPr lvl="1"/>
            <a:r>
              <a:rPr lang="en-US" altLang="ko-KR" sz="1400" dirty="0"/>
              <a:t>process`s timeslice = sched_latency / (the number of process)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0442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 Metrics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Performance metric: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Turnaround time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or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completion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time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dirty="0"/>
              <a:t>The time at which </a:t>
            </a:r>
            <a:r>
              <a:rPr lang="en-US" altLang="ko-KR" b="1" dirty="0"/>
              <a:t>the job completes </a:t>
            </a:r>
            <a:r>
              <a:rPr lang="en-US" altLang="ko-KR" dirty="0"/>
              <a:t>minus the time at which </a:t>
            </a:r>
            <a:r>
              <a:rPr lang="en-US" altLang="ko-KR" b="1" dirty="0"/>
              <a:t>the job arrived</a:t>
            </a:r>
            <a:r>
              <a:rPr lang="en-US" altLang="ko-KR" dirty="0"/>
              <a:t> in the system.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completion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JCT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/>
              <a:t>Another metric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fairness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Performance and fairness are often at odds in scheduling.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332059" y="2609443"/>
                <a:ext cx="3600537" cy="427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𝒄𝒐𝒎𝒑𝒍𝒆𝒕𝒊𝒐𝒏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𝒅𝒐𝒏𝒆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𝒂𝒓𝒓𝒊𝒗𝒂𝒍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rgbClr val="1F497D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059" y="2609443"/>
                <a:ext cx="3600537" cy="427618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2156065" y="2492896"/>
            <a:ext cx="4648183" cy="720080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945361"/>
      </p:ext>
    </p:extLst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908720"/>
            <a:ext cx="8786812" cy="5501258"/>
          </a:xfrm>
        </p:spPr>
        <p:txBody>
          <a:bodyPr/>
          <a:lstStyle/>
          <a:p>
            <a:pPr lvl="1"/>
            <a:r>
              <a:rPr lang="en-US" altLang="ko-KR" dirty="0"/>
              <a:t>Simple Example</a:t>
            </a:r>
          </a:p>
          <a:p>
            <a:pPr lvl="2"/>
            <a:r>
              <a:rPr lang="en-US" altLang="ko-KR" dirty="0"/>
              <a:t>4 processes ( A,B,C,D ) and then 2 processes(C,D) complete.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min_granularity</a:t>
            </a:r>
            <a:endParaRPr lang="en-US" altLang="ko-KR" dirty="0"/>
          </a:p>
          <a:p>
            <a:pPr lvl="2"/>
            <a:r>
              <a:rPr lang="en-US" altLang="ko-KR" dirty="0"/>
              <a:t>The minimum timeslice ( 6ms)</a:t>
            </a:r>
          </a:p>
          <a:p>
            <a:pPr lvl="2"/>
            <a:r>
              <a:rPr lang="en-US" altLang="ko-KR" dirty="0"/>
              <a:t>Ensure that not too much time is spent in scheduling overhead, When there are too many processes running.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CB289A-D342-45FB-AFD7-222962DE5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969" y="1988840"/>
            <a:ext cx="634216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19723"/>
      </p:ext>
    </p:extLst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Nice value</a:t>
            </a:r>
          </a:p>
          <a:p>
            <a:pPr lvl="2"/>
            <a:r>
              <a:rPr lang="en-US" altLang="ko-KR" dirty="0"/>
              <a:t>CFS enables controls over process priority.</a:t>
            </a:r>
          </a:p>
          <a:p>
            <a:pPr lvl="2"/>
            <a:r>
              <a:rPr lang="en-US" altLang="ko-KR" dirty="0"/>
              <a:t>Nice parameter is integer value and can be set from -20 to +19.</a:t>
            </a:r>
          </a:p>
          <a:p>
            <a:pPr lvl="2"/>
            <a:r>
              <a:rPr lang="en-US" altLang="ko-KR" dirty="0"/>
              <a:t>The nice value is mapped to a weight ( value is not important 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EF130F-FAEA-4D72-A2CC-46494F916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66" y="3439280"/>
            <a:ext cx="5550366" cy="170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09331"/>
      </p:ext>
    </p:extLst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Weighting (Niceness)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ko-KR" dirty="0"/>
                  <a:t>New timeslice formula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𝑠𝑙𝑖𝑐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𝑤𝑒𝑖𝑔h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𝑤𝑒𝑖𝑔h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𝑠𝑐h𝑒𝑑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𝑙𝑎𝑡𝑒𝑛𝑐𝑦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Simple Example</a:t>
                </a:r>
              </a:p>
              <a:p>
                <a:pPr lvl="2"/>
                <a:r>
                  <a:rPr lang="en-US" altLang="ko-KR" dirty="0"/>
                  <a:t>Assign Process `A` a nice value of -5 and process `B` a nice value of 0.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6C7046E-9B3C-4FE1-BEB8-3E2D297790B9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393305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66921191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9591691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76549677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975600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Process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nice value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Time slice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55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3121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 </a:t>
                      </a:r>
                      <a:r>
                        <a:rPr lang="en-US" altLang="ko-KR" sz="1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07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</a:t>
                      </a:r>
                      <a:r>
                        <a:rPr lang="en-US" altLang="ko-KR" sz="1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372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452519"/>
      </p:ext>
    </p:extLst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vruntime</a:t>
            </a:r>
            <a:r>
              <a:rPr lang="en-US" altLang="ko-KR" dirty="0"/>
              <a:t> with weight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Weighting (Niceness)</a:t>
                </a:r>
              </a:p>
              <a:p>
                <a:pPr lvl="1"/>
                <a:r>
                  <a:rPr lang="en-US" altLang="ko-KR" dirty="0"/>
                  <a:t>vruntime formula</a:t>
                </a:r>
              </a:p>
              <a:p>
                <a:pPr lvl="2"/>
                <a:r>
                  <a:rPr lang="en-US" altLang="ko-KR" dirty="0"/>
                  <a:t>Calculate the actual run time. Scales it inversely by the weight of process.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𝑣𝑟𝑢𝑛𝑡𝑖𝑚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𝑣𝑟𝑢𝑛𝑡𝑖𝑚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𝑤𝑒𝑖𝑔h</m:t>
                          </m:r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𝑤𝑒𝑖𝑔h</m:t>
                          </m:r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𝑟𝑢𝑛𝑡𝑖𝑚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Simple Example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14CF2F9-311D-4901-906F-97B3BE2BCC23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393305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66921191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9591691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76549677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975600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Process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nice value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Accumulated value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55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3121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* runtime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07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* runtime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372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042323"/>
      </p:ext>
    </p:extLst>
  </p:cSld>
  <p:clrMapOvr>
    <a:masterClrMapping/>
  </p:clrMapOvr>
  <p:transition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of ready 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Red-Black Tree</a:t>
            </a:r>
          </a:p>
          <a:p>
            <a:pPr lvl="1"/>
            <a:r>
              <a:rPr lang="en-US" altLang="ko-KR" dirty="0"/>
              <a:t>Balanced binary tree ( can address worst-case insertion )</a:t>
            </a:r>
          </a:p>
          <a:p>
            <a:pPr lvl="1"/>
            <a:r>
              <a:rPr lang="en-US" altLang="ko-KR" dirty="0"/>
              <a:t>Ordering of Red-Black Tree : O(log n)</a:t>
            </a:r>
          </a:p>
          <a:p>
            <a:pPr lvl="1"/>
            <a:r>
              <a:rPr lang="en-US" altLang="ko-KR" dirty="0"/>
              <a:t>Efficiently find the process with minimum virtual runtime.</a:t>
            </a:r>
          </a:p>
          <a:p>
            <a:pPr lvl="1"/>
            <a:r>
              <a:rPr lang="en-US" altLang="ko-KR" dirty="0"/>
              <a:t>Only running (or runnable) processes are kept therein.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08AC23-A748-46FA-B3E6-EC28FF2F75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6"/>
          <a:stretch/>
        </p:blipFill>
        <p:spPr>
          <a:xfrm>
            <a:off x="2254720" y="3647719"/>
            <a:ext cx="4634560" cy="230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3467"/>
      </p:ext>
    </p:extLst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 and sleeping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Dealing with I/O and Sleeping processes</a:t>
            </a:r>
          </a:p>
          <a:p>
            <a:pPr lvl="1"/>
            <a:r>
              <a:rPr lang="en-US" altLang="ko-KR" dirty="0"/>
              <a:t>Avoid the situation where some process monopolizes the CPU, if process have significantly small vruntime after sleeping.</a:t>
            </a:r>
          </a:p>
          <a:p>
            <a:pPr lvl="1"/>
            <a:r>
              <a:rPr lang="en-US" altLang="ko-KR" dirty="0"/>
              <a:t>Set the vruntime of process to the minimum value found in tree when it wakes up.</a:t>
            </a:r>
          </a:p>
          <a:p>
            <a:pPr lvl="1"/>
            <a:r>
              <a:rPr lang="en-US" altLang="ko-KR" dirty="0"/>
              <a:t>Process that sleep for short periods of time frequently do not ever get their fair share of the CPU.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03363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1547664" y="5445224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First In, First Out (FIFO)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First Come, First Served (FCFS)</a:t>
            </a:r>
          </a:p>
          <a:p>
            <a:pPr lvl="1"/>
            <a:r>
              <a:rPr lang="en-US" altLang="ko-KR" dirty="0"/>
              <a:t>Very simple and easy to implement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Each job runs for 10 seconds.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246980" y="3425190"/>
            <a:ext cx="4663184" cy="1804010"/>
            <a:chOff x="2246980" y="3409950"/>
            <a:chExt cx="4663184" cy="1804010"/>
          </a:xfrm>
        </p:grpSpPr>
        <p:grpSp>
          <p:nvGrpSpPr>
            <p:cNvPr id="29" name="그룹 28"/>
            <p:cNvGrpSpPr/>
            <p:nvPr/>
          </p:nvGrpSpPr>
          <p:grpSpPr>
            <a:xfrm>
              <a:off x="2246980" y="4481755"/>
              <a:ext cx="4663184" cy="732205"/>
              <a:chOff x="2246980" y="4797152"/>
              <a:chExt cx="4663184" cy="732205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5" name="직선 연결선 14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2339278" y="3725897"/>
              <a:ext cx="360000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699792" y="3724350"/>
              <a:ext cx="360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59792" y="3725897"/>
              <a:ext cx="360000" cy="71845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39278" y="34099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99792" y="34099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59832" y="341649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1898103" y="5552572"/>
                <a:ext cx="3879588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𝑱𝑪𝑻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552572"/>
                <a:ext cx="3879588" cy="554960"/>
              </a:xfrm>
              <a:prstGeom prst="rect">
                <a:avLst/>
              </a:prstGeo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085681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FIFO is not that great? – Convoy effect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1: Each job </a:t>
            </a:r>
            <a:r>
              <a:rPr lang="en-US" altLang="ko-KR" b="1" dirty="0"/>
              <a:t>no longer </a:t>
            </a:r>
            <a:r>
              <a:rPr lang="en-US" altLang="ko-KR" dirty="0"/>
              <a:t>runs for the same amount of time.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A runs for 100 seconds, B and C run for 10 each.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47664" y="5445224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246980" y="3444240"/>
            <a:ext cx="4663184" cy="1784960"/>
            <a:chOff x="2246980" y="3140968"/>
            <a:chExt cx="4663184" cy="1784960"/>
          </a:xfrm>
        </p:grpSpPr>
        <p:grpSp>
          <p:nvGrpSpPr>
            <p:cNvPr id="8" name="그룹 7"/>
            <p:cNvGrpSpPr/>
            <p:nvPr/>
          </p:nvGrpSpPr>
          <p:grpSpPr>
            <a:xfrm>
              <a:off x="2246980" y="4193723"/>
              <a:ext cx="4663184" cy="732205"/>
              <a:chOff x="2246980" y="4797152"/>
              <a:chExt cx="4663184" cy="732205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339278" y="3440669"/>
              <a:ext cx="3606398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40192" y="3440119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00192" y="3440119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3968" y="314096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0192" y="314096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0232" y="3147511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898103" y="5552572"/>
                <a:ext cx="4373313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𝑱𝑪𝑻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𝟏𝟏𝟎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552572"/>
                <a:ext cx="4373313" cy="554960"/>
              </a:xfrm>
              <a:prstGeom prst="rect">
                <a:avLst/>
              </a:prstGeo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900143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Job First (SJF)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the shortest job first, then the next shortest, and so on</a:t>
            </a:r>
          </a:p>
          <a:p>
            <a:pPr lvl="1"/>
            <a:r>
              <a:rPr lang="en-US" altLang="ko-KR" dirty="0"/>
              <a:t>Non-preemptive scheduler</a:t>
            </a:r>
          </a:p>
          <a:p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e</a:t>
            </a:r>
            <a:r>
              <a:rPr lang="en-US" altLang="ko-KR" dirty="0"/>
              <a:t>xample: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47664" y="5445224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246980" y="4496995"/>
            <a:ext cx="4663184" cy="732205"/>
            <a:chOff x="2246980" y="4797152"/>
            <a:chExt cx="4663184" cy="732205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2339752" y="4797152"/>
              <a:ext cx="432048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46898" y="4800733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246980" y="4857333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5983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4380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77991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6388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49999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28396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22007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00404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94015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93648" y="4853752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665261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406108" y="4853752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57052" y="5221580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Time (Second)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59832" y="3743941"/>
            <a:ext cx="3606398" cy="71845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39752" y="3743391"/>
            <a:ext cx="360000" cy="7190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99752" y="3743391"/>
            <a:ext cx="360000" cy="719003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4522" y="344424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39752" y="344424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99792" y="3450783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898103" y="5552572"/>
                <a:ext cx="4047903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𝑱𝑪𝑻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𝟓𝟎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552572"/>
                <a:ext cx="4047903" cy="554960"/>
              </a:xfrm>
              <a:prstGeom prst="rect">
                <a:avLst/>
              </a:prstGeo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208625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SJF with Late Arrivals from B and 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2: Jobs can arrive at any time.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arrives at t=0 and needs to run for 100 seconds.</a:t>
            </a:r>
          </a:p>
          <a:p>
            <a:pPr lvl="1"/>
            <a:r>
              <a:rPr lang="en-US" altLang="ko-KR" dirty="0"/>
              <a:t>B and C arrive at t=10 and each need</a:t>
            </a:r>
            <a:r>
              <a:rPr lang="en-US" altLang="zh-CN" dirty="0"/>
              <a:t>s</a:t>
            </a:r>
            <a:r>
              <a:rPr lang="en-US" altLang="ko-KR" dirty="0"/>
              <a:t> to run for 10 seconds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5445224"/>
            <a:ext cx="747871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837700" y="5552572"/>
                <a:ext cx="6020110" cy="570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𝑱𝑪𝑻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𝟏𝟏𝟎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</m:d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𝟏𝟎𝟑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𝟑𝟑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0" y="5552572"/>
                <a:ext cx="6020110" cy="570221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그룹 33"/>
          <p:cNvGrpSpPr/>
          <p:nvPr/>
        </p:nvGrpSpPr>
        <p:grpSpPr>
          <a:xfrm>
            <a:off x="1997015" y="3140968"/>
            <a:ext cx="4913149" cy="2092347"/>
            <a:chOff x="1997015" y="3136853"/>
            <a:chExt cx="4913149" cy="2092347"/>
          </a:xfrm>
        </p:grpSpPr>
        <p:grpSp>
          <p:nvGrpSpPr>
            <p:cNvPr id="8" name="그룹 7"/>
            <p:cNvGrpSpPr/>
            <p:nvPr/>
          </p:nvGrpSpPr>
          <p:grpSpPr>
            <a:xfrm>
              <a:off x="2246980" y="4496995"/>
              <a:ext cx="4663184" cy="732205"/>
              <a:chOff x="2246980" y="4797152"/>
              <a:chExt cx="4663184" cy="732205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339752" y="3743941"/>
              <a:ext cx="3606398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40152" y="3743391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00152" y="3743391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4442" y="344424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0152" y="344424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0192" y="345078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2723237" y="3460655"/>
              <a:ext cx="0" cy="288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997015" y="3136853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[B,C arrive]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3358112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110576</TotalTime>
  <Words>3864</Words>
  <Application>Microsoft Macintosh PowerPoint</Application>
  <PresentationFormat>On-screen Show (4:3)</PresentationFormat>
  <Paragraphs>797</Paragraphs>
  <Slides>55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Adobe 고딕 Std B</vt:lpstr>
      <vt:lpstr>굴림</vt:lpstr>
      <vt:lpstr>HY견고딕</vt:lpstr>
      <vt:lpstr>Malgun Gothic</vt:lpstr>
      <vt:lpstr>Malgun Gothic</vt:lpstr>
      <vt:lpstr>Arial</vt:lpstr>
      <vt:lpstr>Cambria Math</vt:lpstr>
      <vt:lpstr>Courier New</vt:lpstr>
      <vt:lpstr>Helvetica</vt:lpstr>
      <vt:lpstr>Wingdings</vt:lpstr>
      <vt:lpstr>양식_공청회_발표자료-총괄-양식</vt:lpstr>
      <vt:lpstr>1_양식_공청회_발표자료-총괄-양식</vt:lpstr>
      <vt:lpstr>Operating Systems CSCI 3150 </vt:lpstr>
      <vt:lpstr>Roadmap: CPU Scheduling</vt:lpstr>
      <vt:lpstr>PowerPoint Presentation</vt:lpstr>
      <vt:lpstr>Scheduling: Introduction</vt:lpstr>
      <vt:lpstr>Scheduling Metrics</vt:lpstr>
      <vt:lpstr>First In, First Out (FIFO)</vt:lpstr>
      <vt:lpstr>Why FIFO is not that great? – Convoy effect</vt:lpstr>
      <vt:lpstr>Shortest Job First (SJF)</vt:lpstr>
      <vt:lpstr>SJF with Late Arrivals from B and C</vt:lpstr>
      <vt:lpstr>Shortest Time-to-Completion First (STCF)</vt:lpstr>
      <vt:lpstr>Shortest Time-to-Completion First (STCF)</vt:lpstr>
      <vt:lpstr>New scheduling metric: Response time</vt:lpstr>
      <vt:lpstr>Round Robin (RR) Scheduling</vt:lpstr>
      <vt:lpstr>RR Scheduling Example</vt:lpstr>
      <vt:lpstr>Length of the time slice is critical</vt:lpstr>
      <vt:lpstr>Incorporating I/O</vt:lpstr>
      <vt:lpstr>Incorporating I/O (Cont.)</vt:lpstr>
      <vt:lpstr>Incorporating I/O (Cont.)</vt:lpstr>
      <vt:lpstr>PowerPoint Presentation</vt:lpstr>
      <vt:lpstr>Motivation</vt:lpstr>
      <vt:lpstr>MLFQ: Key idea</vt:lpstr>
      <vt:lpstr>MLFQ: Basic Rules</vt:lpstr>
      <vt:lpstr>MLFQ: Basic Rules (Cont.)</vt:lpstr>
      <vt:lpstr>MLFQ Example</vt:lpstr>
      <vt:lpstr>MLFQ: How to Change Priority</vt:lpstr>
      <vt:lpstr>Example 1: A Single Long-Running Job</vt:lpstr>
      <vt:lpstr>Example 2: Along Came a Short Job</vt:lpstr>
      <vt:lpstr>Example 3: What About I/O?</vt:lpstr>
      <vt:lpstr>Problems with the Basic MLFQ</vt:lpstr>
      <vt:lpstr>The Priority Boost</vt:lpstr>
      <vt:lpstr>Better Accounting</vt:lpstr>
      <vt:lpstr>Tuning MLFQ And Other Issues</vt:lpstr>
      <vt:lpstr>The Solaris MLFQ implementation</vt:lpstr>
      <vt:lpstr>FreeBSD Scheduler(4.3)</vt:lpstr>
      <vt:lpstr>MLFQ: Summary</vt:lpstr>
      <vt:lpstr>PowerPoint Presentation</vt:lpstr>
      <vt:lpstr>PowerPoint Presentation</vt:lpstr>
      <vt:lpstr>Proportional Share Scheduler</vt:lpstr>
      <vt:lpstr>Basic Concept</vt:lpstr>
      <vt:lpstr>Lottery scheduling</vt:lpstr>
      <vt:lpstr>Ticket Mechanisms</vt:lpstr>
      <vt:lpstr>Ticket Mechanisms (Cont.)</vt:lpstr>
      <vt:lpstr>Implementation</vt:lpstr>
      <vt:lpstr>Implementation (Cont.)</vt:lpstr>
      <vt:lpstr>Lottery Fairness Study</vt:lpstr>
      <vt:lpstr>Deterministic Approach: Stride Scheduling</vt:lpstr>
      <vt:lpstr>Stride Scheduling Example</vt:lpstr>
      <vt:lpstr>The Linux Completely Fair Scheduling (CFS)</vt:lpstr>
      <vt:lpstr>Basic </vt:lpstr>
      <vt:lpstr>Example </vt:lpstr>
      <vt:lpstr>Weight</vt:lpstr>
      <vt:lpstr>Weighting (Niceness)</vt:lpstr>
      <vt:lpstr>vruntime with weight</vt:lpstr>
      <vt:lpstr>Structure of ready queue</vt:lpstr>
      <vt:lpstr>IO and sleeping process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subject/>
  <dc:creator>유진수 (jedisty@hanyang.ac.kr)</dc:creator>
  <cp:keywords/>
  <dc:description/>
  <cp:lastModifiedBy>Hong Xu (CSD)</cp:lastModifiedBy>
  <cp:revision>4239</cp:revision>
  <cp:lastPrinted>2019-09-09T02:10:38Z</cp:lastPrinted>
  <dcterms:created xsi:type="dcterms:W3CDTF">2011-05-01T06:09:10Z</dcterms:created>
  <dcterms:modified xsi:type="dcterms:W3CDTF">2023-02-15T04:53:33Z</dcterms:modified>
  <cp:category/>
</cp:coreProperties>
</file>