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2" r:id="rId1"/>
    <p:sldMasterId id="2147483777" r:id="rId2"/>
    <p:sldMasterId id="2147483781" r:id="rId3"/>
  </p:sldMasterIdLst>
  <p:notesMasterIdLst>
    <p:notesMasterId r:id="rId35"/>
  </p:notesMasterIdLst>
  <p:handoutMasterIdLst>
    <p:handoutMasterId r:id="rId36"/>
  </p:handoutMasterIdLst>
  <p:sldIdLst>
    <p:sldId id="2991" r:id="rId4"/>
    <p:sldId id="258" r:id="rId5"/>
    <p:sldId id="259" r:id="rId6"/>
    <p:sldId id="260" r:id="rId7"/>
    <p:sldId id="261" r:id="rId8"/>
    <p:sldId id="263" r:id="rId9"/>
    <p:sldId id="265" r:id="rId10"/>
    <p:sldId id="262" r:id="rId11"/>
    <p:sldId id="267" r:id="rId12"/>
    <p:sldId id="268" r:id="rId13"/>
    <p:sldId id="269" r:id="rId14"/>
    <p:sldId id="270" r:id="rId15"/>
    <p:sldId id="271" r:id="rId16"/>
    <p:sldId id="273" r:id="rId17"/>
    <p:sldId id="272" r:id="rId18"/>
    <p:sldId id="283" r:id="rId19"/>
    <p:sldId id="284" r:id="rId20"/>
    <p:sldId id="285" r:id="rId21"/>
    <p:sldId id="2992" r:id="rId22"/>
    <p:sldId id="274" r:id="rId23"/>
    <p:sldId id="275" r:id="rId24"/>
    <p:sldId id="276" r:id="rId25"/>
    <p:sldId id="287" r:id="rId26"/>
    <p:sldId id="277" r:id="rId27"/>
    <p:sldId id="278" r:id="rId28"/>
    <p:sldId id="279" r:id="rId29"/>
    <p:sldId id="280" r:id="rId30"/>
    <p:sldId id="282" r:id="rId31"/>
    <p:sldId id="281" r:id="rId32"/>
    <p:sldId id="266" r:id="rId33"/>
    <p:sldId id="286" r:id="rId3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clrMru>
    <a:srgbClr val="A3ABFF"/>
    <a:srgbClr val="567CFF"/>
    <a:srgbClr val="FFFA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3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169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5FA19-4AE7-394C-8E06-B4A0FB3E5AA8}" type="datetimeFigureOut">
              <a:rPr lang="en-US" smtClean="0"/>
              <a:pPr/>
              <a:t>9/11/24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63C84F-422D-1049-B727-5B751ACDAB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991A4-6061-8E40-B3BF-9224535D7C20}" type="datetimeFigureOut">
              <a:rPr lang="en-US" smtClean="0"/>
              <a:pPr/>
              <a:t>9/11/24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39927-3662-3B4E-89DF-65C239F3E8B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Question: what if one thread’s stack overflow into other threads?</a:t>
            </a:r>
          </a:p>
          <a:p>
            <a:r>
              <a:rPr lang="en-US" dirty="0"/>
              <a:t>By default, your stack get smashed. But generally</a:t>
            </a:r>
            <a:r>
              <a:rPr lang="en-US" baseline="0" dirty="0"/>
              <a:t> compiler will have support to protect (mark the white space as inaccessible)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PTHREAD_SCOPE_SYSTEM:</a:t>
            </a:r>
            <a:r>
              <a:rPr lang="en-US" baseline="0" dirty="0">
                <a:solidFill>
                  <a:srgbClr val="0000FF"/>
                </a:solidFill>
              </a:rPr>
              <a:t> this is scheduled by the OS.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  <a:r>
              <a:rPr lang="en-US" baseline="0" dirty="0"/>
              <a:t> of thread_join. facebook front page.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nryhxu/CSCI3150" TargetMode="External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nryhxu/CSCI3150" TargetMode="External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altLang="ko-KR"/>
              <a:t>Click to edit Master subtitle style</a:t>
            </a:r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347864" y="4030167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2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Youjip</a:t>
            </a:r>
            <a:r>
              <a:rPr kumimoji="1" lang="en-US" altLang="ko-KR" sz="2400" b="1" baseline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Won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786" y="5013176"/>
            <a:ext cx="2638429" cy="75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399455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/>
          <a:lstStyle>
            <a:lvl1pPr latinLnBrk="0"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 latinLnBrk="0"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altLang="ko-KR" dirty="0"/>
              <a:t>Click to edit Master text styles</a:t>
            </a:r>
          </a:p>
          <a:p>
            <a:pPr lvl="1"/>
            <a:r>
              <a:rPr lang="en-GB" altLang="ko-KR" dirty="0"/>
              <a:t>Second level</a:t>
            </a:r>
          </a:p>
          <a:p>
            <a:pPr lvl="2"/>
            <a:r>
              <a:rPr lang="en-GB" altLang="ko-KR" dirty="0"/>
              <a:t>Third level</a:t>
            </a:r>
          </a:p>
          <a:p>
            <a:pPr lvl="3"/>
            <a:r>
              <a:rPr lang="en-GB" altLang="ko-KR" dirty="0"/>
              <a:t>Fourth level</a:t>
            </a:r>
          </a:p>
          <a:p>
            <a:pPr lvl="4"/>
            <a:r>
              <a:rPr lang="en-GB" altLang="ko-KR" dirty="0"/>
              <a:t>Fifth level</a:t>
            </a:r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/>
              <a:t>CSCI3150 Intro to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2349082090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/>
              <a:t>CSCI3150 Intro to Operating Systems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54" y="6593998"/>
            <a:ext cx="768052" cy="21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714300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altLang="ko-KR"/>
              <a:t>Click to edit Master subtitle style</a:t>
            </a:r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344285" y="5517232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Hong</a:t>
            </a:r>
            <a:r>
              <a:rPr kumimoji="1" lang="zh-CN" altLang="en-US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Xu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47015-6912-00BC-B289-2ACFBCCB2E9B}"/>
              </a:ext>
            </a:extLst>
          </p:cNvPr>
          <p:cNvSpPr txBox="1"/>
          <p:nvPr/>
        </p:nvSpPr>
        <p:spPr>
          <a:xfrm>
            <a:off x="2351994" y="6048603"/>
            <a:ext cx="443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https://github.com/henryhxu/CSCI3150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932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 latinLnBrk="0"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altLang="ko-KR" dirty="0"/>
              <a:t>Click to edit Master text styles</a:t>
            </a:r>
          </a:p>
          <a:p>
            <a:pPr lvl="1"/>
            <a:r>
              <a:rPr lang="en-GB" altLang="ko-KR" dirty="0"/>
              <a:t>Second level</a:t>
            </a:r>
          </a:p>
          <a:p>
            <a:pPr lvl="2"/>
            <a:r>
              <a:rPr lang="en-GB" altLang="ko-KR" dirty="0"/>
              <a:t>Third level</a:t>
            </a:r>
          </a:p>
          <a:p>
            <a:pPr lvl="3"/>
            <a:r>
              <a:rPr lang="en-GB" altLang="ko-KR" dirty="0"/>
              <a:t>Fourth level</a:t>
            </a:r>
          </a:p>
          <a:p>
            <a:pPr lvl="4"/>
            <a:r>
              <a:rPr lang="en-GB" altLang="ko-KR" dirty="0"/>
              <a:t>Fifth level</a:t>
            </a:r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891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490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altLang="ko-KR"/>
              <a:t>Click to edit Master subtitle style</a:t>
            </a:r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/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lang="ko-KR" altLang="en-US" sz="4000" b="1" dirty="0">
                <a:solidFill>
                  <a:schemeClr val="accent1">
                    <a:lumMod val="75000"/>
                  </a:schemeClr>
                </a:solidFill>
                <a:latin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344285" y="5517232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Hong</a:t>
            </a:r>
            <a:r>
              <a:rPr kumimoji="1" lang="zh-CN" altLang="en-US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Xu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47015-6912-00BC-B289-2ACFBCCB2E9B}"/>
              </a:ext>
            </a:extLst>
          </p:cNvPr>
          <p:cNvSpPr txBox="1"/>
          <p:nvPr/>
        </p:nvSpPr>
        <p:spPr>
          <a:xfrm>
            <a:off x="2351994" y="6048603"/>
            <a:ext cx="443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  <a:hlinkClick r:id="rId2"/>
              </a:rPr>
              <a:t>https://github.com/henryhxu/CSCI3150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2622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 lIns="90000"/>
          <a:lstStyle>
            <a:lvl1pPr latinLnBrk="0"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 latinLnBrk="0"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814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636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4313" y="6562725"/>
            <a:ext cx="1285875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r>
              <a:rPr lang="en-HK"/>
              <a:t>January 28, 2013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0938" y="6562725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59550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/>
              <a:t>CSCI3150 Intro to Operating Systems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343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</p:sldLayoutIdLst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0938" y="6562725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A0C360-F875-469D-A977-82806D0D3C5E}" type="slidenum">
              <a:rPr kumimoji="1" lang="en-US" altLang="ko-KR">
                <a:solidFill>
                  <a:srgbClr val="1F497D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59550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301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</p:sldLayoutIdLst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0938" y="6562725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59550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/>
              <a:t>CSCI3150 Intro to Operating Systems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031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</p:sldLayoutIdLst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0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3568" y="1484786"/>
            <a:ext cx="7772400" cy="1326009"/>
          </a:xfrm>
        </p:spPr>
        <p:txBody>
          <a:bodyPr/>
          <a:lstStyle/>
          <a:p>
            <a:pPr latinLnBrk="0"/>
            <a:r>
              <a:rPr lang="en-US" altLang="zh-CN" sz="3600" dirty="0"/>
              <a:t>CSCI3150</a:t>
            </a:r>
            <a:r>
              <a:rPr lang="zh-CN" altLang="en-US" sz="3600" dirty="0"/>
              <a:t> </a:t>
            </a:r>
            <a:r>
              <a:rPr lang="en-US" altLang="zh-CN" sz="3600" dirty="0"/>
              <a:t>Introduction</a:t>
            </a:r>
            <a:r>
              <a:rPr lang="zh-CN" altLang="en-US" sz="3600" dirty="0"/>
              <a:t> </a:t>
            </a:r>
            <a:r>
              <a:rPr lang="en-US" altLang="zh-CN" sz="3600" dirty="0"/>
              <a:t>to</a:t>
            </a:r>
            <a:r>
              <a:rPr lang="zh-CN" altLang="en-US" sz="3600" dirty="0"/>
              <a:t> </a:t>
            </a:r>
            <a:r>
              <a:rPr lang="en-US" sz="3600" dirty="0"/>
              <a:t>Operating Systems</a:t>
            </a:r>
            <a:endParaRPr lang="en-US" sz="1600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BF8FA8-3607-FC4B-303A-4C5A91BC53F8}"/>
              </a:ext>
            </a:extLst>
          </p:cNvPr>
          <p:cNvSpPr txBox="1"/>
          <p:nvPr/>
        </p:nvSpPr>
        <p:spPr>
          <a:xfrm>
            <a:off x="683568" y="3933058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Lecture </a:t>
            </a:r>
            <a:r>
              <a:rPr lang="en-US" altLang="zh-CN" sz="3600" dirty="0">
                <a:solidFill>
                  <a:prstClr val="black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4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: </a:t>
            </a:r>
            <a:r>
              <a:rPr lang="en-HK" sz="3600" dirty="0">
                <a:solidFill>
                  <a:prstClr val="black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Th</a:t>
            </a:r>
            <a:r>
              <a:rPr lang="en-US" altLang="zh-CN" sz="3600" dirty="0">
                <a:solidFill>
                  <a:prstClr val="black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reads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308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Threads: Concurrent Servers</a:t>
            </a:r>
          </a:p>
        </p:txBody>
      </p:sp>
      <p:sp>
        <p:nvSpPr>
          <p:cNvPr id="13318" name="Rectangle 1027"/>
          <p:cNvSpPr>
            <a:spLocks noGrp="1" noChangeArrowheads="1"/>
          </p:cNvSpPr>
          <p:nvPr>
            <p:ph idx="1"/>
          </p:nvPr>
        </p:nvSpPr>
        <p:spPr>
          <a:xfrm>
            <a:off x="216000" y="878400"/>
            <a:ext cx="7924800" cy="4572000"/>
          </a:xfrm>
        </p:spPr>
        <p:txBody>
          <a:bodyPr>
            <a:noAutofit/>
          </a:bodyPr>
          <a:lstStyle/>
          <a:p>
            <a:r>
              <a:rPr lang="en-US" dirty="0"/>
              <a:t>Instead, we can create a new thread for each request</a:t>
            </a:r>
          </a:p>
          <a:p>
            <a:endParaRPr lang="en-US" sz="1600" b="1" dirty="0">
              <a:latin typeface="Courier New" pitchFamily="-109" charset="0"/>
            </a:endParaRPr>
          </a:p>
          <a:p>
            <a:pPr>
              <a:lnSpc>
                <a:spcPct val="100000"/>
              </a:lnSpc>
              <a:buFont typeface="Monotype Sorts" pitchFamily="-109" charset="2"/>
              <a:buNone/>
            </a:pPr>
            <a:r>
              <a:rPr lang="en-US" sz="1800" b="1" dirty="0">
                <a:latin typeface="Courier New" pitchFamily="-109" charset="0"/>
              </a:rPr>
              <a:t>	</a:t>
            </a:r>
            <a:r>
              <a:rPr lang="en-US" sz="1800" b="1" dirty="0" err="1">
                <a:latin typeface="Courier New" pitchFamily="-109" charset="0"/>
              </a:rPr>
              <a:t>web_server</a:t>
            </a:r>
            <a:r>
              <a:rPr lang="en-US" sz="1800" b="1" dirty="0">
                <a:latin typeface="Courier New" pitchFamily="-109" charset="0"/>
              </a:rPr>
              <a:t>() {</a:t>
            </a:r>
          </a:p>
          <a:p>
            <a:pPr lvl="1">
              <a:lnSpc>
                <a:spcPct val="100000"/>
              </a:lnSpc>
              <a:buFont typeface="ZapfDingbats" pitchFamily="82" charset="2"/>
              <a:buNone/>
            </a:pPr>
            <a:r>
              <a:rPr lang="en-US" sz="1800" b="1" dirty="0">
                <a:latin typeface="Courier New" pitchFamily="-109" charset="0"/>
              </a:rPr>
              <a:t>	while (1) {</a:t>
            </a:r>
          </a:p>
          <a:p>
            <a:pPr lvl="1">
              <a:lnSpc>
                <a:spcPct val="100000"/>
              </a:lnSpc>
              <a:buFont typeface="ZapfDingbats" pitchFamily="82" charset="2"/>
              <a:buNone/>
            </a:pPr>
            <a:r>
              <a:rPr lang="en-US" sz="1800" b="1" dirty="0">
                <a:latin typeface="Courier New" pitchFamily="-109" charset="0"/>
              </a:rPr>
              <a:t>		int sock = accept();</a:t>
            </a:r>
          </a:p>
          <a:p>
            <a:pPr lvl="1">
              <a:lnSpc>
                <a:spcPct val="100000"/>
              </a:lnSpc>
              <a:buFont typeface="ZapfDingbats" pitchFamily="82" charset="2"/>
              <a:buNone/>
            </a:pPr>
            <a:r>
              <a:rPr lang="en-US" sz="1800" b="1" dirty="0">
                <a:latin typeface="Courier New" pitchFamily="-109" charset="0"/>
              </a:rPr>
              <a:t>    thread_create(handle_request, sock);</a:t>
            </a:r>
          </a:p>
          <a:p>
            <a:pPr lvl="1">
              <a:lnSpc>
                <a:spcPct val="100000"/>
              </a:lnSpc>
              <a:buFont typeface="ZapfDingbats" pitchFamily="82" charset="2"/>
              <a:buNone/>
            </a:pPr>
            <a:r>
              <a:rPr lang="en-US" sz="1800" b="1" dirty="0">
                <a:latin typeface="Courier New" pitchFamily="-109" charset="0"/>
              </a:rPr>
              <a:t>	}</a:t>
            </a:r>
          </a:p>
          <a:p>
            <a:pPr>
              <a:lnSpc>
                <a:spcPct val="100000"/>
              </a:lnSpc>
              <a:buFont typeface="Monotype Sorts" pitchFamily="-109" charset="2"/>
              <a:buNone/>
            </a:pPr>
            <a:r>
              <a:rPr lang="en-US" sz="1800" b="1" dirty="0">
                <a:latin typeface="Courier New" pitchFamily="-109" charset="0"/>
              </a:rPr>
              <a:t>	}</a:t>
            </a:r>
            <a:endParaRPr lang="en-US" sz="1800" b="1" dirty="0">
              <a:solidFill>
                <a:srgbClr val="0000FF"/>
              </a:solidFill>
              <a:latin typeface="Courier New" pitchFamily="-109" charset="0"/>
            </a:endParaRPr>
          </a:p>
          <a:p>
            <a:pPr>
              <a:lnSpc>
                <a:spcPct val="100000"/>
              </a:lnSpc>
              <a:buFont typeface="Monotype Sorts" pitchFamily="-109" charset="2"/>
              <a:buNone/>
            </a:pPr>
            <a:r>
              <a:rPr lang="en-US" sz="1800" b="1" dirty="0">
                <a:solidFill>
                  <a:srgbClr val="0000FF"/>
                </a:solidFill>
                <a:latin typeface="Courier New" pitchFamily="-109" charset="0"/>
              </a:rPr>
              <a:t>	handle_request(int sock) {</a:t>
            </a:r>
          </a:p>
          <a:p>
            <a:pPr>
              <a:lnSpc>
                <a:spcPct val="100000"/>
              </a:lnSpc>
              <a:buFont typeface="Monotype Sorts" pitchFamily="-109" charset="2"/>
              <a:buNone/>
            </a:pPr>
            <a:r>
              <a:rPr lang="en-US" sz="1800" b="1" dirty="0">
                <a:solidFill>
                  <a:srgbClr val="0000FF"/>
                </a:solidFill>
                <a:latin typeface="Courier New" pitchFamily="-109" charset="0"/>
              </a:rPr>
              <a:t>		</a:t>
            </a:r>
            <a:r>
              <a:rPr lang="en-US" sz="1800" i="1" dirty="0">
                <a:solidFill>
                  <a:srgbClr val="0000FF"/>
                </a:solidFill>
              </a:rPr>
              <a:t>Process request</a:t>
            </a:r>
          </a:p>
          <a:p>
            <a:pPr>
              <a:lnSpc>
                <a:spcPct val="100000"/>
              </a:lnSpc>
              <a:buFont typeface="Monotype Sorts" pitchFamily="-109" charset="2"/>
              <a:buNone/>
            </a:pPr>
            <a:r>
              <a:rPr lang="en-US" sz="1800" b="1" dirty="0">
                <a:solidFill>
                  <a:srgbClr val="0000FF"/>
                </a:solidFill>
                <a:latin typeface="Courier New" pitchFamily="-109" charset="0"/>
              </a:rPr>
              <a:t>		close(sock);</a:t>
            </a:r>
          </a:p>
          <a:p>
            <a:pPr>
              <a:lnSpc>
                <a:spcPct val="100000"/>
              </a:lnSpc>
              <a:buFont typeface="Monotype Sorts" pitchFamily="-109" charset="2"/>
              <a:buNone/>
            </a:pPr>
            <a:r>
              <a:rPr lang="en-US" sz="1800" b="1" dirty="0">
                <a:solidFill>
                  <a:srgbClr val="0000FF"/>
                </a:solidFill>
                <a:latin typeface="Courier New" pitchFamily="-109" charset="0"/>
              </a:rPr>
              <a:t>	}</a:t>
            </a: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59990F1-9991-DD4F-8836-F23FAFD2F4C3}" type="slidenum">
              <a:rPr lang="en-US"/>
              <a:pPr/>
              <a:t>10</a:t>
            </a:fld>
            <a:endParaRPr lang="en-US"/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usage: web server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691" y="1390514"/>
            <a:ext cx="6150518" cy="407697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Thread usage: word processor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682" y="1225644"/>
            <a:ext cx="6594535" cy="33203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6118" y="5130263"/>
            <a:ext cx="78177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A thread can wait for I/O, while the other threads can still run.</a:t>
            </a:r>
          </a:p>
          <a:p>
            <a:pPr>
              <a:buFont typeface="Arial"/>
              <a:buChar char="•"/>
            </a:pPr>
            <a:r>
              <a:rPr 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What if it is single-threaded?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Kernel-Level Threads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idx="1"/>
          </p:nvPr>
        </p:nvSpPr>
        <p:spPr>
          <a:xfrm>
            <a:off x="216000" y="878400"/>
            <a:ext cx="8540374" cy="4515520"/>
          </a:xfrm>
        </p:spPr>
        <p:txBody>
          <a:bodyPr>
            <a:noAutofit/>
          </a:bodyPr>
          <a:lstStyle/>
          <a:p>
            <a:r>
              <a:rPr lang="en-US" dirty="0"/>
              <a:t>We have taken the execution aspect of a process and separated it out into threads</a:t>
            </a:r>
          </a:p>
          <a:p>
            <a:pPr lvl="1"/>
            <a:r>
              <a:rPr lang="en-US" dirty="0"/>
              <a:t>To make concurrency cheaper</a:t>
            </a:r>
          </a:p>
          <a:p>
            <a:r>
              <a:rPr lang="en-US" dirty="0"/>
              <a:t>As such, the OS now manages threads </a:t>
            </a:r>
            <a:r>
              <a:rPr lang="en-US" i="1" dirty="0"/>
              <a:t>and</a:t>
            </a:r>
            <a:r>
              <a:rPr lang="en-US" dirty="0"/>
              <a:t> processes</a:t>
            </a:r>
          </a:p>
          <a:p>
            <a:pPr lvl="1"/>
            <a:r>
              <a:rPr lang="en-US" dirty="0"/>
              <a:t>All thread operations are implemented in the kernel</a:t>
            </a:r>
          </a:p>
          <a:p>
            <a:pPr lvl="1"/>
            <a:r>
              <a:rPr lang="en-US" dirty="0"/>
              <a:t>The OS schedules all of the threads in the system</a:t>
            </a:r>
          </a:p>
          <a:p>
            <a:r>
              <a:rPr lang="en-US" dirty="0"/>
              <a:t>OS-managed threads are called </a:t>
            </a:r>
            <a:r>
              <a:rPr lang="en-US" dirty="0">
                <a:solidFill>
                  <a:srgbClr val="FF3300"/>
                </a:solidFill>
              </a:rPr>
              <a:t>kernel-level threads</a:t>
            </a:r>
            <a:r>
              <a:rPr lang="en-US" dirty="0"/>
              <a:t> or </a:t>
            </a:r>
            <a:r>
              <a:rPr lang="en-US" dirty="0">
                <a:solidFill>
                  <a:srgbClr val="FF3300"/>
                </a:solidFill>
              </a:rPr>
              <a:t>lightweight processes</a:t>
            </a:r>
          </a:p>
          <a:p>
            <a:pPr lvl="1"/>
            <a:r>
              <a:rPr lang="en-US" dirty="0"/>
              <a:t>Windows: </a:t>
            </a:r>
            <a:r>
              <a:rPr lang="en-US" dirty="0">
                <a:solidFill>
                  <a:srgbClr val="0000FF"/>
                </a:solidFill>
              </a:rPr>
              <a:t>threads</a:t>
            </a:r>
          </a:p>
          <a:p>
            <a:pPr lvl="1"/>
            <a:r>
              <a:rPr lang="en-US" dirty="0"/>
              <a:t>Solaris: </a:t>
            </a:r>
            <a:r>
              <a:rPr lang="en-US" dirty="0">
                <a:solidFill>
                  <a:srgbClr val="0000FF"/>
                </a:solidFill>
              </a:rPr>
              <a:t>lightweight processes (LWP)</a:t>
            </a:r>
          </a:p>
          <a:p>
            <a:pPr lvl="1"/>
            <a:r>
              <a:rPr lang="en-US" dirty="0"/>
              <a:t>POSIX Threads (pthreads): </a:t>
            </a:r>
            <a:r>
              <a:rPr lang="en-US" dirty="0">
                <a:solidFill>
                  <a:srgbClr val="0000FF"/>
                </a:solidFill>
              </a:rPr>
              <a:t>PTHREAD_SCOPE_SYSTEM </a:t>
            </a:r>
          </a:p>
          <a:p>
            <a:pPr lvl="1"/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5673DD1-97C5-934B-A753-725A7B6FA933}" type="slidenum">
              <a:rPr lang="en-US"/>
              <a:pPr/>
              <a:t>13</a:t>
            </a:fld>
            <a:endParaRPr lang="en-US"/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Kernel-level Thread Limitations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idx="1"/>
          </p:nvPr>
        </p:nvSpPr>
        <p:spPr>
          <a:xfrm>
            <a:off x="215999" y="878400"/>
            <a:ext cx="8669583" cy="4572000"/>
          </a:xfrm>
        </p:spPr>
        <p:txBody>
          <a:bodyPr>
            <a:noAutofit/>
          </a:bodyPr>
          <a:lstStyle/>
          <a:p>
            <a:r>
              <a:rPr lang="en-US" dirty="0"/>
              <a:t>Kernel-level threads make concurrency much cheaper than processes</a:t>
            </a:r>
          </a:p>
          <a:p>
            <a:pPr lvl="1"/>
            <a:r>
              <a:rPr lang="en-US" dirty="0"/>
              <a:t>Much less state to allocate and initialize</a:t>
            </a:r>
          </a:p>
          <a:p>
            <a:r>
              <a:rPr lang="en-US" dirty="0"/>
              <a:t>However, for fine-grained concurrency, kernel-level threads still suffer from too much overhead</a:t>
            </a:r>
          </a:p>
          <a:p>
            <a:pPr lvl="1"/>
            <a:r>
              <a:rPr lang="en-US" dirty="0"/>
              <a:t>Thread operations still require system calls</a:t>
            </a:r>
          </a:p>
          <a:p>
            <a:pPr lvl="2"/>
            <a:r>
              <a:rPr lang="en-US" sz="1800" dirty="0"/>
              <a:t>Ideally, want thread operations to be </a:t>
            </a:r>
            <a:r>
              <a:rPr lang="en-US" sz="1800" dirty="0">
                <a:solidFill>
                  <a:srgbClr val="FF3300"/>
                </a:solidFill>
              </a:rPr>
              <a:t>as fast as a procedure call</a:t>
            </a:r>
          </a:p>
          <a:p>
            <a:r>
              <a:rPr lang="en-US" dirty="0"/>
              <a:t>For such fine-grained concurrency, need even “cheaper” threads</a:t>
            </a: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8CD9B11-6004-3044-80E1-559D0D847A98}" type="slidenum">
              <a:rPr lang="en-US"/>
              <a:pPr/>
              <a:t>14</a:t>
            </a:fld>
            <a:endParaRPr lang="en-US"/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User-Level Threads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idx="1"/>
          </p:nvPr>
        </p:nvSpPr>
        <p:spPr>
          <a:xfrm>
            <a:off x="215999" y="878400"/>
            <a:ext cx="8785125" cy="4953000"/>
          </a:xfrm>
        </p:spPr>
        <p:txBody>
          <a:bodyPr>
            <a:noAutofit/>
          </a:bodyPr>
          <a:lstStyle/>
          <a:p>
            <a:r>
              <a:rPr lang="en-US" dirty="0"/>
              <a:t>To make threads fast, they need to be implemented at user level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Kernel-level threads</a:t>
            </a:r>
            <a:r>
              <a:rPr lang="en-US" dirty="0"/>
              <a:t> are managed by the OS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User-level threads</a:t>
            </a:r>
            <a:r>
              <a:rPr lang="en-US" dirty="0"/>
              <a:t> are managed by the run-time system (user-level library)</a:t>
            </a:r>
          </a:p>
          <a:p>
            <a:r>
              <a:rPr lang="en-US" dirty="0"/>
              <a:t>User-level threads are small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cheap,</a:t>
            </a:r>
            <a:r>
              <a:rPr lang="en-US" dirty="0"/>
              <a:t> and fast</a:t>
            </a:r>
          </a:p>
          <a:p>
            <a:pPr lvl="1"/>
            <a:r>
              <a:rPr lang="en-US" dirty="0"/>
              <a:t>A thread is simply represented by a PC, registers, stack, and small thread control block (TCB)</a:t>
            </a:r>
          </a:p>
          <a:p>
            <a:pPr lvl="1"/>
            <a:r>
              <a:rPr lang="en-US" dirty="0"/>
              <a:t>Creating a new thread, switching between threads, and synchronizing threads are done via </a:t>
            </a:r>
            <a:r>
              <a:rPr lang="en-US" dirty="0">
                <a:solidFill>
                  <a:srgbClr val="0000FF"/>
                </a:solidFill>
              </a:rPr>
              <a:t>procedure call</a:t>
            </a:r>
            <a:r>
              <a:rPr lang="en-US" dirty="0"/>
              <a:t> </a:t>
            </a:r>
          </a:p>
          <a:p>
            <a:pPr lvl="2"/>
            <a:r>
              <a:rPr lang="en-US" sz="1800" dirty="0"/>
              <a:t>No kernel involvement</a:t>
            </a:r>
          </a:p>
          <a:p>
            <a:pPr lvl="1"/>
            <a:r>
              <a:rPr lang="en-US" dirty="0"/>
              <a:t>User-level thread operations </a:t>
            </a:r>
            <a:r>
              <a:rPr lang="en-US" dirty="0">
                <a:solidFill>
                  <a:srgbClr val="FF0000"/>
                </a:solidFill>
              </a:rPr>
              <a:t>100x faster</a:t>
            </a:r>
            <a:r>
              <a:rPr lang="en-US" dirty="0"/>
              <a:t> than kernel threads</a:t>
            </a:r>
          </a:p>
          <a:p>
            <a:pPr lvl="1"/>
            <a:r>
              <a:rPr lang="en-US" dirty="0"/>
              <a:t>pthreads: </a:t>
            </a:r>
            <a:r>
              <a:rPr lang="en-US" dirty="0">
                <a:solidFill>
                  <a:srgbClr val="0000FF"/>
                </a:solidFill>
              </a:rPr>
              <a:t>PTHREAD_SCOPE_PROCESS </a:t>
            </a:r>
          </a:p>
          <a:p>
            <a:pPr lvl="1"/>
            <a:endParaRPr lang="en-US" dirty="0"/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BEE8A7A-B254-BD4B-AFB4-922E16A99C5C}" type="slidenum">
              <a:rPr lang="en-US"/>
              <a:pPr/>
              <a:t>15</a:t>
            </a:fld>
            <a:endParaRPr lang="en-US"/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User-level Thread Limitations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idx="1"/>
          </p:nvPr>
        </p:nvSpPr>
        <p:spPr>
          <a:xfrm>
            <a:off x="216000" y="878400"/>
            <a:ext cx="8659643" cy="5154652"/>
          </a:xfrm>
        </p:spPr>
        <p:txBody>
          <a:bodyPr lIns="90000">
            <a:noAutofit/>
          </a:bodyPr>
          <a:lstStyle/>
          <a:p>
            <a:r>
              <a:rPr lang="en-US" altLang="zh-CN" dirty="0"/>
              <a:t>Ye</a:t>
            </a:r>
            <a:r>
              <a:rPr lang="en-US" dirty="0"/>
              <a:t>t, user-level threads are not a perfect solution</a:t>
            </a:r>
          </a:p>
          <a:p>
            <a:pPr lvl="1"/>
            <a:r>
              <a:rPr lang="en-US" dirty="0"/>
              <a:t>As with everything else, they are a tradeoff</a:t>
            </a:r>
          </a:p>
          <a:p>
            <a:r>
              <a:rPr lang="en-US" dirty="0"/>
              <a:t>User-level threads are </a:t>
            </a:r>
            <a:r>
              <a:rPr lang="en-US" dirty="0">
                <a:solidFill>
                  <a:srgbClr val="FF3300"/>
                </a:solidFill>
              </a:rPr>
              <a:t>invisible</a:t>
            </a:r>
            <a:r>
              <a:rPr lang="en-US" dirty="0"/>
              <a:t> to the OS</a:t>
            </a:r>
          </a:p>
          <a:p>
            <a:pPr lvl="1"/>
            <a:r>
              <a:rPr lang="en-US" dirty="0"/>
              <a:t>They are not well integrated with the OS</a:t>
            </a:r>
          </a:p>
          <a:p>
            <a:r>
              <a:rPr lang="en-US" dirty="0"/>
              <a:t>As a result, the OS can make poor decisions</a:t>
            </a:r>
          </a:p>
          <a:p>
            <a:pPr lvl="1"/>
            <a:r>
              <a:rPr lang="en-US" dirty="0"/>
              <a:t>Scheduling a process with idle threads</a:t>
            </a:r>
          </a:p>
          <a:p>
            <a:pPr lvl="1"/>
            <a:r>
              <a:rPr lang="en-US" dirty="0">
                <a:solidFill>
                  <a:srgbClr val="FF6600"/>
                </a:solidFill>
              </a:rPr>
              <a:t>Blocking a process whose thread initiated an I/O, even though the process has other threads that can execute</a:t>
            </a:r>
          </a:p>
          <a:p>
            <a:r>
              <a:rPr lang="en-US" dirty="0"/>
              <a:t>Solving this requires communication between the kernel and the user-level thread manager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DA18F1A-37EB-9447-93F0-8910627A2131}" type="slidenum">
              <a:rPr lang="en-US"/>
              <a:pPr/>
              <a:t>16</a:t>
            </a:fld>
            <a:endParaRPr lang="en-US"/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Kernel- vs. User-level Threads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idx="1"/>
          </p:nvPr>
        </p:nvSpPr>
        <p:spPr>
          <a:xfrm>
            <a:off x="215999" y="878400"/>
            <a:ext cx="8619887" cy="4246083"/>
          </a:xfrm>
        </p:spPr>
        <p:txBody>
          <a:bodyPr lIns="90000" rIns="90000">
            <a:noAutofit/>
          </a:bodyPr>
          <a:lstStyle/>
          <a:p>
            <a:r>
              <a:rPr lang="en-US" dirty="0"/>
              <a:t>Kernel-level threads</a:t>
            </a:r>
          </a:p>
          <a:p>
            <a:pPr lvl="1"/>
            <a:r>
              <a:rPr lang="en-US" dirty="0"/>
              <a:t>Integrated with OS (informed scheduling)</a:t>
            </a:r>
          </a:p>
          <a:p>
            <a:pPr lvl="1"/>
            <a:r>
              <a:rPr lang="en-US" dirty="0"/>
              <a:t>Slow to create, manipulate, synchronize</a:t>
            </a:r>
          </a:p>
          <a:p>
            <a:r>
              <a:rPr lang="en-US" dirty="0"/>
              <a:t>User-level threads</a:t>
            </a:r>
          </a:p>
          <a:p>
            <a:pPr lvl="1"/>
            <a:r>
              <a:rPr lang="en-US" dirty="0"/>
              <a:t>Fast to create, manipulate, synchronize</a:t>
            </a:r>
          </a:p>
          <a:p>
            <a:pPr lvl="1"/>
            <a:r>
              <a:rPr lang="en-US" dirty="0"/>
              <a:t>Not integrated with OS (uninformed scheduling)</a:t>
            </a:r>
          </a:p>
          <a:p>
            <a:r>
              <a:rPr lang="en-US" dirty="0"/>
              <a:t>Understanding the differences between kernel- and user-level threads is important</a:t>
            </a:r>
          </a:p>
          <a:p>
            <a:pPr lvl="1"/>
            <a:r>
              <a:rPr lang="en-US" dirty="0"/>
              <a:t>For programming (correctness, performance)</a:t>
            </a:r>
          </a:p>
          <a:p>
            <a:pPr lvl="1"/>
            <a:r>
              <a:rPr lang="en-US" dirty="0"/>
              <a:t>For test-taking 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EAD34BB-34CC-1B44-B6AC-F42F32C31C60}" type="slidenum">
              <a:rPr lang="en-US"/>
              <a:pPr/>
              <a:t>17</a:t>
            </a:fld>
            <a:endParaRPr lang="en-US"/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Kernel- and User-level Threads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idx="1"/>
          </p:nvPr>
        </p:nvSpPr>
        <p:spPr>
          <a:xfrm>
            <a:off x="216000" y="878400"/>
            <a:ext cx="8560252" cy="4488068"/>
          </a:xfrm>
        </p:spPr>
        <p:txBody>
          <a:bodyPr lIns="90000">
            <a:noAutofit/>
          </a:bodyPr>
          <a:lstStyle/>
          <a:p>
            <a:r>
              <a:rPr lang="en-US" dirty="0"/>
              <a:t>Or use </a:t>
            </a:r>
            <a:r>
              <a:rPr lang="en-US" dirty="0">
                <a:solidFill>
                  <a:srgbClr val="0000FF"/>
                </a:solidFill>
              </a:rPr>
              <a:t>both</a:t>
            </a:r>
            <a:r>
              <a:rPr lang="en-US" dirty="0"/>
              <a:t> kernel- and user-level threads</a:t>
            </a:r>
          </a:p>
          <a:p>
            <a:pPr lvl="1"/>
            <a:r>
              <a:rPr lang="en-US" dirty="0"/>
              <a:t>Can associate a user-level thread with a kernel-level thread</a:t>
            </a:r>
          </a:p>
          <a:p>
            <a:pPr lvl="1"/>
            <a:r>
              <a:rPr lang="en-US" dirty="0"/>
              <a:t>Or, multiplex user-level threads on top of kernel-level threads</a:t>
            </a:r>
          </a:p>
          <a:p>
            <a:r>
              <a:rPr lang="en-US" dirty="0"/>
              <a:t>Java Virtual Machine (JVM) </a:t>
            </a:r>
          </a:p>
          <a:p>
            <a:pPr lvl="1"/>
            <a:r>
              <a:rPr lang="en-US" dirty="0"/>
              <a:t>Java threads used to be user-level threads</a:t>
            </a:r>
          </a:p>
          <a:p>
            <a:pPr lvl="1"/>
            <a:r>
              <a:rPr lang="en-US" dirty="0"/>
              <a:t>On older Unix, only one “kernel thread” per process</a:t>
            </a:r>
          </a:p>
          <a:p>
            <a:pPr lvl="2"/>
            <a:r>
              <a:rPr lang="en-US" sz="1800" dirty="0"/>
              <a:t>Multiplex all Java threads on this one kernel thread</a:t>
            </a:r>
          </a:p>
          <a:p>
            <a:pPr lvl="1"/>
            <a:r>
              <a:rPr lang="en-US" dirty="0"/>
              <a:t>On Windows NT, some more modern Unix</a:t>
            </a:r>
          </a:p>
          <a:p>
            <a:pPr lvl="2"/>
            <a:r>
              <a:rPr lang="en-US" sz="1800" dirty="0"/>
              <a:t>Can multiplex Java threads on multiple kernel threads</a:t>
            </a:r>
          </a:p>
          <a:p>
            <a:pPr lvl="2"/>
            <a:r>
              <a:rPr lang="en-US" sz="1800" dirty="0"/>
              <a:t>Can have more Java threads than kernel threads</a:t>
            </a:r>
          </a:p>
          <a:p>
            <a:pPr lvl="1"/>
            <a:r>
              <a:rPr lang="en-US" sz="2000" dirty="0"/>
              <a:t>No longer the case today</a:t>
            </a: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5232B80-007D-5F4F-9A2E-74E024269829}" type="slidenum">
              <a:rPr lang="en-US"/>
              <a:pPr/>
              <a:t>18</a:t>
            </a:fld>
            <a:endParaRPr lang="en-US"/>
          </a:p>
        </p:txBody>
      </p:sp>
      <p:sp>
        <p:nvSpPr>
          <p:cNvPr id="20483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AFEDD-36FD-6671-292F-D91A76357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Kernel- and User-level Threads</a:t>
            </a:r>
            <a:r>
              <a:rPr lang="zh-CN" altLang="en-US" dirty="0"/>
              <a:t> </a:t>
            </a:r>
            <a:r>
              <a:rPr lang="en-US" altLang="zh-CN" dirty="0"/>
              <a:t>cont.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D4360-A186-CE7E-1FAE-27F31F754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Golang today uses user-level threads</a:t>
            </a:r>
          </a:p>
          <a:p>
            <a:pPr lvl="1"/>
            <a:r>
              <a:rPr lang="en-US" sz="2000" dirty="0"/>
              <a:t>Multiplex multiple Goroutines (user-level threads) on multiple kernel level threads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35355E-EEC8-6848-BC5E-D2F25953F8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3E641-6765-7331-4937-A88C74C001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762333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Processes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idx="1"/>
          </p:nvPr>
        </p:nvSpPr>
        <p:spPr>
          <a:xfrm>
            <a:off x="324000" y="878400"/>
            <a:ext cx="8402557" cy="5055261"/>
          </a:xfrm>
        </p:spPr>
        <p:txBody>
          <a:bodyPr>
            <a:noAutofit/>
          </a:bodyPr>
          <a:lstStyle/>
          <a:p>
            <a:r>
              <a:rPr lang="en-US" dirty="0"/>
              <a:t>Recall that a process includes many things</a:t>
            </a:r>
          </a:p>
          <a:p>
            <a:pPr lvl="1" latinLnBrk="0"/>
            <a:r>
              <a:rPr lang="en-US" dirty="0"/>
              <a:t>An address space (defining all the code and data pages)</a:t>
            </a:r>
          </a:p>
          <a:p>
            <a:pPr lvl="1" latinLnBrk="0"/>
            <a:r>
              <a:rPr lang="en-US" dirty="0"/>
              <a:t>OS resources (e.g., open files) and accounting information</a:t>
            </a:r>
          </a:p>
          <a:p>
            <a:pPr lvl="1" latinLnBrk="0"/>
            <a:r>
              <a:rPr lang="en-US" dirty="0"/>
              <a:t>Execution state (PC, SP, regs, etc.)</a:t>
            </a:r>
          </a:p>
          <a:p>
            <a:r>
              <a:rPr lang="en-US" dirty="0"/>
              <a:t>Creating a new process is costly because of all of the data structures that must be allocated and initialized</a:t>
            </a:r>
          </a:p>
          <a:p>
            <a:pPr lvl="1" latinLnBrk="0"/>
            <a:r>
              <a:rPr lang="en-US" dirty="0"/>
              <a:t>Recall struct proc in Solaris</a:t>
            </a:r>
          </a:p>
          <a:p>
            <a:pPr lvl="1" latinLnBrk="0"/>
            <a:r>
              <a:rPr lang="en-US" dirty="0"/>
              <a:t>…which does not even include page tables, perhaps TLB flushing, etc.</a:t>
            </a:r>
          </a:p>
          <a:p>
            <a:r>
              <a:rPr lang="en-US" dirty="0"/>
              <a:t>Communicating between processes is costly because most communication goes through the OS</a:t>
            </a:r>
          </a:p>
          <a:p>
            <a:pPr lvl="1" latinLnBrk="0"/>
            <a:r>
              <a:rPr lang="en-US" dirty="0"/>
              <a:t>Overhead of system calls and copying data</a:t>
            </a: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528FA03-F2B9-EA48-87E0-59D13DA32267}" type="slidenum">
              <a:rPr lang="en-US"/>
              <a:pPr/>
              <a:t>2</a:t>
            </a:fld>
            <a:endParaRPr lang="en-US"/>
          </a:p>
        </p:txBody>
      </p:sp>
      <p:sp>
        <p:nvSpPr>
          <p:cNvPr id="5123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Implementing Threads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idx="1"/>
          </p:nvPr>
        </p:nvSpPr>
        <p:spPr>
          <a:xfrm>
            <a:off x="216000" y="878400"/>
            <a:ext cx="8590070" cy="4955870"/>
          </a:xfrm>
        </p:spPr>
        <p:txBody>
          <a:bodyPr lIns="90000">
            <a:noAutofit/>
          </a:bodyPr>
          <a:lstStyle/>
          <a:p>
            <a:r>
              <a:rPr lang="en-US" dirty="0"/>
              <a:t>Implementing threads has a number of issues</a:t>
            </a:r>
          </a:p>
          <a:p>
            <a:pPr lvl="1"/>
            <a:r>
              <a:rPr lang="en-US" dirty="0"/>
              <a:t>Interface</a:t>
            </a:r>
          </a:p>
          <a:p>
            <a:pPr lvl="1"/>
            <a:r>
              <a:rPr lang="en-US" dirty="0"/>
              <a:t>Context switch</a:t>
            </a:r>
          </a:p>
          <a:p>
            <a:pPr lvl="1"/>
            <a:r>
              <a:rPr lang="en-US" dirty="0"/>
              <a:t>Preemptive vs. Non-preemptive</a:t>
            </a:r>
          </a:p>
          <a:p>
            <a:pPr lvl="2"/>
            <a:r>
              <a:rPr lang="en-US" dirty="0"/>
              <a:t>What do they mean?</a:t>
            </a:r>
          </a:p>
          <a:p>
            <a:pPr lvl="1"/>
            <a:r>
              <a:rPr lang="en-US" dirty="0"/>
              <a:t>Scheduling</a:t>
            </a:r>
          </a:p>
          <a:p>
            <a:pPr lvl="1"/>
            <a:r>
              <a:rPr lang="en-US" dirty="0"/>
              <a:t>Synchronization (next lecture)</a:t>
            </a:r>
          </a:p>
          <a:p>
            <a:r>
              <a:rPr lang="en-US" dirty="0"/>
              <a:t>Focus on user-level threads</a:t>
            </a:r>
          </a:p>
          <a:p>
            <a:pPr lvl="1"/>
            <a:r>
              <a:rPr lang="en-US" dirty="0"/>
              <a:t>Kernel-level threads are similar to original process management and implementation in the OS</a:t>
            </a: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4B66231-C086-F94F-A9C6-FC7B0588F37B}" type="slidenum">
              <a:rPr lang="en-US"/>
              <a:pPr/>
              <a:t>20</a:t>
            </a:fld>
            <a:endParaRPr lang="en-US"/>
          </a:p>
        </p:txBody>
      </p:sp>
      <p:sp>
        <p:nvSpPr>
          <p:cNvPr id="22531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Sample Thread Interface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idx="1"/>
          </p:nvPr>
        </p:nvSpPr>
        <p:spPr>
          <a:xfrm>
            <a:off x="216000" y="878400"/>
            <a:ext cx="8590070" cy="4481513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thread_create</a:t>
            </a:r>
            <a:r>
              <a:rPr lang="en-US" dirty="0"/>
              <a:t>(procedure_t, arg)</a:t>
            </a:r>
          </a:p>
          <a:p>
            <a:pPr lvl="1"/>
            <a:r>
              <a:rPr lang="en-US" dirty="0"/>
              <a:t>Create a new thread of control</a:t>
            </a:r>
          </a:p>
          <a:p>
            <a:pPr lvl="1"/>
            <a:r>
              <a:rPr lang="en-US" dirty="0"/>
              <a:t>Start executing procedure_t</a:t>
            </a:r>
          </a:p>
          <a:p>
            <a:r>
              <a:rPr lang="en-US" dirty="0">
                <a:solidFill>
                  <a:srgbClr val="0000FF"/>
                </a:solidFill>
              </a:rPr>
              <a:t>thread_yield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Voluntarily give up the processor</a:t>
            </a:r>
          </a:p>
          <a:p>
            <a:r>
              <a:rPr lang="en-US" dirty="0">
                <a:solidFill>
                  <a:srgbClr val="0000FF"/>
                </a:solidFill>
              </a:rPr>
              <a:t>thread_exit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Terminate the calling thread; also thread_destroy</a:t>
            </a:r>
          </a:p>
          <a:p>
            <a:r>
              <a:rPr lang="en-US" dirty="0">
                <a:solidFill>
                  <a:srgbClr val="0000FF"/>
                </a:solidFill>
              </a:rPr>
              <a:t>thread_join</a:t>
            </a:r>
            <a:r>
              <a:rPr lang="en-US" dirty="0"/>
              <a:t>(target_thread)</a:t>
            </a:r>
          </a:p>
          <a:p>
            <a:pPr lvl="1"/>
            <a:r>
              <a:rPr lang="en-US" dirty="0"/>
              <a:t>Suspend the execution of calling thread until target_thread terminates</a:t>
            </a: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07D3A19-E88E-B84D-B968-96A76C04D2FA}" type="slidenum">
              <a:rPr lang="en-US"/>
              <a:pPr/>
              <a:t>21</a:t>
            </a:fld>
            <a:endParaRPr lang="en-US"/>
          </a:p>
        </p:txBody>
      </p:sp>
      <p:sp>
        <p:nvSpPr>
          <p:cNvPr id="23555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Thread Scheduling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idx="1"/>
          </p:nvPr>
        </p:nvSpPr>
        <p:spPr>
          <a:xfrm>
            <a:off x="216000" y="878399"/>
            <a:ext cx="8431043" cy="4667635"/>
          </a:xfrm>
        </p:spPr>
        <p:txBody>
          <a:bodyPr>
            <a:noAutofit/>
          </a:bodyPr>
          <a:lstStyle/>
          <a:p>
            <a:r>
              <a:rPr lang="en-US" dirty="0"/>
              <a:t>For user-level thread: scheduling occurs entirely in user-space</a:t>
            </a:r>
          </a:p>
          <a:p>
            <a:r>
              <a:rPr lang="en-US" dirty="0"/>
              <a:t>The thread scheduler determines when a thread runs</a:t>
            </a:r>
          </a:p>
          <a:p>
            <a:r>
              <a:rPr lang="en-US" dirty="0"/>
              <a:t>It uses queues to keep track of what threads are doing</a:t>
            </a:r>
          </a:p>
          <a:p>
            <a:pPr lvl="1"/>
            <a:r>
              <a:rPr lang="en-US" dirty="0"/>
              <a:t>Just like the OS and processes</a:t>
            </a:r>
          </a:p>
          <a:p>
            <a:pPr lvl="1"/>
            <a:r>
              <a:rPr lang="en-US" dirty="0"/>
              <a:t>But it is implemented at user-level in a library</a:t>
            </a:r>
          </a:p>
          <a:p>
            <a:r>
              <a:rPr lang="en-US" dirty="0"/>
              <a:t>Run queue: Threads currently running (usually one)</a:t>
            </a:r>
          </a:p>
          <a:p>
            <a:r>
              <a:rPr lang="en-US" dirty="0"/>
              <a:t>Ready queue: Threads ready to run</a:t>
            </a:r>
          </a:p>
          <a:p>
            <a:r>
              <a:rPr lang="en-US" dirty="0">
                <a:solidFill>
                  <a:srgbClr val="D60093"/>
                </a:solidFill>
              </a:rPr>
              <a:t>Are there wait queues?</a:t>
            </a:r>
          </a:p>
          <a:p>
            <a:pPr lvl="1"/>
            <a:endParaRPr lang="en-US" dirty="0"/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8A5F97E-274A-2946-A245-51E443CC0F42}" type="slidenum">
              <a:rPr lang="en-US"/>
              <a:pPr/>
              <a:t>22</a:t>
            </a:fld>
            <a:endParaRPr lang="en-US"/>
          </a:p>
        </p:txBody>
      </p:sp>
      <p:sp>
        <p:nvSpPr>
          <p:cNvPr id="24579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999" y="878400"/>
            <a:ext cx="8709339" cy="4190032"/>
          </a:xfrm>
        </p:spPr>
        <p:txBody>
          <a:bodyPr lIns="90000">
            <a:noAutofit/>
          </a:bodyPr>
          <a:lstStyle/>
          <a:p>
            <a:r>
              <a:rPr lang="en-US" dirty="0"/>
              <a:t>What are shared among threads of the same process? What are not?</a:t>
            </a:r>
          </a:p>
          <a:p>
            <a:pPr lvl="1"/>
            <a:r>
              <a:rPr lang="en-US" dirty="0"/>
              <a:t>Why cannot they share the same stack?</a:t>
            </a:r>
          </a:p>
          <a:p>
            <a:pPr lvl="1"/>
            <a:r>
              <a:rPr lang="en-US" dirty="0"/>
              <a:t>How threads of the same process communicate with each other?</a:t>
            </a:r>
          </a:p>
          <a:p>
            <a:r>
              <a:rPr lang="en-US" dirty="0"/>
              <a:t>Trade-off between kernel level threads and user level threads?</a:t>
            </a:r>
          </a:p>
          <a:p>
            <a:r>
              <a:rPr lang="en-US" dirty="0"/>
              <a:t>Blocking system call</a:t>
            </a:r>
          </a:p>
          <a:p>
            <a:pPr lvl="1"/>
            <a:r>
              <a:rPr lang="en-US" dirty="0"/>
              <a:t>Blocking system call: an I/O system call that will wait for the I/O to complete before returning</a:t>
            </a:r>
          </a:p>
          <a:p>
            <a:r>
              <a:rPr lang="en-US" dirty="0"/>
              <a:t>How do we implement user-level threads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Non-Preemptive Scheduling</a:t>
            </a:r>
          </a:p>
        </p:txBody>
      </p:sp>
      <p:sp>
        <p:nvSpPr>
          <p:cNvPr id="25607" name="Rectangle 3"/>
          <p:cNvSpPr>
            <a:spLocks noGrp="1" noChangeArrowheads="1"/>
          </p:cNvSpPr>
          <p:nvPr>
            <p:ph idx="1"/>
          </p:nvPr>
        </p:nvSpPr>
        <p:spPr>
          <a:xfrm>
            <a:off x="216000" y="878400"/>
            <a:ext cx="7561583" cy="4876357"/>
          </a:xfrm>
        </p:spPr>
        <p:txBody>
          <a:bodyPr>
            <a:noAutofit/>
          </a:bodyPr>
          <a:lstStyle/>
          <a:p>
            <a:r>
              <a:rPr lang="en-US" dirty="0"/>
              <a:t>Threads voluntarily give up the CPU with thread_yield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D60093"/>
              </a:solidFill>
            </a:endParaRPr>
          </a:p>
          <a:p>
            <a:r>
              <a:rPr lang="en-US" dirty="0">
                <a:solidFill>
                  <a:srgbClr val="D60093"/>
                </a:solidFill>
              </a:rPr>
              <a:t>What is the output of running these two threads?</a:t>
            </a: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2412038-E8D9-E748-87C9-592302EF5C15}" type="slidenum">
              <a:rPr lang="en-US"/>
              <a:pPr/>
              <a:t>24</a:t>
            </a:fld>
            <a:endParaRPr lang="en-US"/>
          </a:p>
        </p:txBody>
      </p:sp>
      <p:sp>
        <p:nvSpPr>
          <p:cNvPr id="25603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328710" name="Rectangle 6"/>
          <p:cNvSpPr>
            <a:spLocks noChangeArrowheads="1"/>
          </p:cNvSpPr>
          <p:nvPr/>
        </p:nvSpPr>
        <p:spPr bwMode="auto">
          <a:xfrm>
            <a:off x="1142999" y="2110409"/>
            <a:ext cx="3359427" cy="2514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25608" name="Text Box 5"/>
          <p:cNvSpPr txBox="1">
            <a:spLocks noChangeArrowheads="1"/>
          </p:cNvSpPr>
          <p:nvPr/>
        </p:nvSpPr>
        <p:spPr bwMode="auto">
          <a:xfrm>
            <a:off x="1142999" y="2262809"/>
            <a:ext cx="3460723" cy="1785104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(1) {</a:t>
            </a:r>
          </a:p>
          <a:p>
            <a:pPr>
              <a:spcBef>
                <a:spcPct val="50000"/>
              </a:spcBef>
            </a:pPr>
            <a:r>
              <a:rPr lang="en-US" sz="2000" b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(“ping\n”);</a:t>
            </a:r>
            <a:endParaRPr lang="en-US" sz="2000" b="0" i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50000"/>
              </a:spcBef>
            </a:pPr>
            <a:r>
              <a:rPr lang="en-US" sz="2000" b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thread_yield</a:t>
            </a:r>
            <a:r>
              <a:rPr lang="en-US" sz="2000" b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spcBef>
                <a:spcPct val="50000"/>
              </a:spcBef>
            </a:pPr>
            <a:r>
              <a:rPr lang="en-US" sz="2000" b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8711" name="Rectangle 7"/>
          <p:cNvSpPr>
            <a:spLocks noChangeArrowheads="1"/>
          </p:cNvSpPr>
          <p:nvPr/>
        </p:nvSpPr>
        <p:spPr bwMode="auto">
          <a:xfrm>
            <a:off x="5105399" y="2110409"/>
            <a:ext cx="3354709" cy="2514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25610" name="Text Box 8"/>
          <p:cNvSpPr txBox="1">
            <a:spLocks noChangeArrowheads="1"/>
          </p:cNvSpPr>
          <p:nvPr/>
        </p:nvSpPr>
        <p:spPr bwMode="auto">
          <a:xfrm>
            <a:off x="5105399" y="2262809"/>
            <a:ext cx="3460723" cy="1785104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(1) {</a:t>
            </a:r>
          </a:p>
          <a:p>
            <a:pPr>
              <a:spcBef>
                <a:spcPct val="50000"/>
              </a:spcBef>
            </a:pPr>
            <a:r>
              <a:rPr lang="en-US" sz="2000" b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(“pong\n”);</a:t>
            </a:r>
          </a:p>
          <a:p>
            <a:pPr>
              <a:spcBef>
                <a:spcPct val="50000"/>
              </a:spcBef>
            </a:pPr>
            <a:r>
              <a:rPr lang="en-US" sz="2000" b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thread_yield</a:t>
            </a:r>
            <a:r>
              <a:rPr lang="en-US" sz="2000" b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spcBef>
                <a:spcPct val="50000"/>
              </a:spcBef>
            </a:pPr>
            <a:r>
              <a:rPr lang="en-US" sz="2000" b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611" name="Text Box 9"/>
          <p:cNvSpPr txBox="1">
            <a:spLocks noChangeArrowheads="1"/>
          </p:cNvSpPr>
          <p:nvPr/>
        </p:nvSpPr>
        <p:spPr bwMode="auto">
          <a:xfrm>
            <a:off x="1143000" y="1729409"/>
            <a:ext cx="1676400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Ping Thread</a:t>
            </a:r>
          </a:p>
        </p:txBody>
      </p:sp>
      <p:sp>
        <p:nvSpPr>
          <p:cNvPr id="25612" name="Text Box 10"/>
          <p:cNvSpPr txBox="1">
            <a:spLocks noChangeArrowheads="1"/>
          </p:cNvSpPr>
          <p:nvPr/>
        </p:nvSpPr>
        <p:spPr bwMode="auto">
          <a:xfrm>
            <a:off x="5105400" y="1729409"/>
            <a:ext cx="1676400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Pong Thread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thread_yield()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idx="1"/>
          </p:nvPr>
        </p:nvSpPr>
        <p:spPr>
          <a:xfrm>
            <a:off x="216000" y="878400"/>
            <a:ext cx="8629826" cy="4648200"/>
          </a:xfrm>
        </p:spPr>
        <p:txBody>
          <a:bodyPr>
            <a:noAutofit/>
          </a:bodyPr>
          <a:lstStyle/>
          <a:p>
            <a:r>
              <a:rPr lang="en-US" dirty="0"/>
              <a:t>Wait a second. How does thread_yield() work?</a:t>
            </a:r>
          </a:p>
          <a:p>
            <a:pPr lvl="1"/>
            <a:r>
              <a:rPr lang="en-US" dirty="0"/>
              <a:t>it gives up the CPU to another thread</a:t>
            </a:r>
          </a:p>
          <a:p>
            <a:pPr lvl="1"/>
            <a:r>
              <a:rPr lang="en-US" dirty="0"/>
              <a:t>In other words, it </a:t>
            </a:r>
            <a:r>
              <a:rPr lang="en-US" dirty="0">
                <a:solidFill>
                  <a:srgbClr val="FF3300"/>
                </a:solidFill>
              </a:rPr>
              <a:t>context switches</a:t>
            </a:r>
            <a:r>
              <a:rPr lang="en-US" dirty="0"/>
              <a:t> to another thread</a:t>
            </a:r>
          </a:p>
          <a:p>
            <a:r>
              <a:rPr lang="en-US" dirty="0"/>
              <a:t>So what does it mean for thread_yield to return?</a:t>
            </a:r>
          </a:p>
          <a:p>
            <a:pPr lvl="1"/>
            <a:r>
              <a:rPr lang="en-US" dirty="0"/>
              <a:t>It means that </a:t>
            </a:r>
            <a:r>
              <a:rPr lang="en-US" i="1" dirty="0">
                <a:solidFill>
                  <a:srgbClr val="0000FF"/>
                </a:solidFill>
              </a:rPr>
              <a:t>another thread</a:t>
            </a:r>
            <a:r>
              <a:rPr lang="en-US" dirty="0"/>
              <a:t> called thread_yield!</a:t>
            </a:r>
          </a:p>
          <a:p>
            <a:r>
              <a:rPr lang="en-US" dirty="0"/>
              <a:t>Execution trace of ping/pong</a:t>
            </a:r>
          </a:p>
          <a:p>
            <a:pPr lvl="1"/>
            <a:r>
              <a:rPr lang="en-US" sz="1800" dirty="0" err="1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(”ping\n”);</a:t>
            </a:r>
          </a:p>
          <a:p>
            <a:pPr lvl="1"/>
            <a:r>
              <a:rPr lang="en-US" sz="18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thread_yield();</a:t>
            </a:r>
          </a:p>
          <a:p>
            <a:pPr lvl="1"/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printf(“pong\n”);</a:t>
            </a:r>
          </a:p>
          <a:p>
            <a:pPr lvl="1"/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thread_yield();</a:t>
            </a:r>
          </a:p>
          <a:p>
            <a:pPr lvl="1"/>
            <a:r>
              <a:rPr lang="en-US" sz="1800" dirty="0"/>
              <a:t>…</a:t>
            </a: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5DFFB9C-64C8-1A40-8AF7-DE583D5BCEEC}" type="slidenum">
              <a:rPr lang="en-US"/>
              <a:pPr/>
              <a:t>25</a:t>
            </a:fld>
            <a:endParaRPr lang="en-US"/>
          </a:p>
        </p:txBody>
      </p:sp>
      <p:sp>
        <p:nvSpPr>
          <p:cNvPr id="26627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Implementing thread_yield()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511477"/>
            <a:ext cx="7010400" cy="18287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The magic step is invoking context_switch()</a:t>
            </a:r>
          </a:p>
          <a:p>
            <a:r>
              <a:rPr lang="en-US" dirty="0">
                <a:solidFill>
                  <a:srgbClr val="D60093"/>
                </a:solidFill>
              </a:rPr>
              <a:t>Why do we need to call append_to_queue()?</a:t>
            </a:r>
          </a:p>
          <a:p>
            <a:pPr>
              <a:buFont typeface="Monotype Sorts" pitchFamily="-109" charset="2"/>
              <a:buNone/>
            </a:pPr>
            <a:endParaRPr lang="en-US" sz="1800" b="1" dirty="0">
              <a:latin typeface="Courier New" pitchFamily="-109" charset="0"/>
            </a:endParaRP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C7B661C-C280-4847-9956-5505BDD766CE}" type="slidenum">
              <a:rPr lang="en-US"/>
              <a:pPr/>
              <a:t>26</a:t>
            </a:fld>
            <a:endParaRPr lang="en-US"/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27655" name="AutoShape 4"/>
          <p:cNvSpPr>
            <a:spLocks/>
          </p:cNvSpPr>
          <p:nvPr/>
        </p:nvSpPr>
        <p:spPr bwMode="auto">
          <a:xfrm>
            <a:off x="6805724" y="1282147"/>
            <a:ext cx="381000" cy="1295400"/>
          </a:xfrm>
          <a:prstGeom prst="rightBrace">
            <a:avLst>
              <a:gd name="adj1" fmla="val 28333"/>
              <a:gd name="adj2" fmla="val 50000"/>
            </a:avLst>
          </a:prstGeom>
          <a:noFill/>
          <a:ln w="9525">
            <a:solidFill>
              <a:schemeClr val="accent2"/>
            </a:solidFill>
            <a:round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6" name="AutoShape 5"/>
          <p:cNvSpPr>
            <a:spLocks/>
          </p:cNvSpPr>
          <p:nvPr/>
        </p:nvSpPr>
        <p:spPr bwMode="auto">
          <a:xfrm>
            <a:off x="6881924" y="2577547"/>
            <a:ext cx="228600" cy="838200"/>
          </a:xfrm>
          <a:prstGeom prst="rightBrace">
            <a:avLst>
              <a:gd name="adj1" fmla="val 30556"/>
              <a:gd name="adj2" fmla="val 50000"/>
            </a:avLst>
          </a:prstGeom>
          <a:noFill/>
          <a:ln w="9525">
            <a:solidFill>
              <a:schemeClr val="accent2"/>
            </a:solidFill>
            <a:round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7" name="Text Box 6"/>
          <p:cNvSpPr txBox="1">
            <a:spLocks noChangeArrowheads="1"/>
          </p:cNvSpPr>
          <p:nvPr/>
        </p:nvSpPr>
        <p:spPr bwMode="auto">
          <a:xfrm>
            <a:off x="7262924" y="1739347"/>
            <a:ext cx="1600200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As old thread</a:t>
            </a:r>
          </a:p>
        </p:txBody>
      </p:sp>
      <p:sp>
        <p:nvSpPr>
          <p:cNvPr id="27658" name="Text Box 7"/>
          <p:cNvSpPr txBox="1">
            <a:spLocks noChangeArrowheads="1"/>
          </p:cNvSpPr>
          <p:nvPr/>
        </p:nvSpPr>
        <p:spPr bwMode="auto">
          <a:xfrm>
            <a:off x="7262923" y="2806147"/>
            <a:ext cx="1738201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As new thread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0787" y="1445477"/>
            <a:ext cx="71754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Monotype Sorts" pitchFamily="-109" charset="2"/>
              <a:buNone/>
            </a:pPr>
            <a:r>
              <a:rPr lang="en-US" b="1" dirty="0">
                <a:latin typeface="Courier New" pitchFamily="-109" charset="0"/>
              </a:rPr>
              <a:t>thread_yield() {</a:t>
            </a:r>
          </a:p>
          <a:p>
            <a:pPr>
              <a:buFont typeface="Monotype Sorts" pitchFamily="-109" charset="2"/>
              <a:buNone/>
            </a:pPr>
            <a:r>
              <a:rPr lang="en-US" b="1" dirty="0">
                <a:latin typeface="Courier New" pitchFamily="-109" charset="0"/>
              </a:rPr>
              <a:t>	thread_t old_thread = current_thread;</a:t>
            </a:r>
          </a:p>
          <a:p>
            <a:pPr>
              <a:buFont typeface="Monotype Sorts" pitchFamily="-109" charset="2"/>
              <a:buNone/>
            </a:pPr>
            <a:r>
              <a:rPr lang="en-US" b="1" dirty="0">
                <a:latin typeface="Courier New" pitchFamily="-109" charset="0"/>
              </a:rPr>
              <a:t>	current_thread = get_next_thread();</a:t>
            </a:r>
          </a:p>
          <a:p>
            <a:pPr>
              <a:buFont typeface="Monotype Sorts" pitchFamily="-109" charset="2"/>
              <a:buNone/>
            </a:pPr>
            <a:r>
              <a:rPr lang="en-US" b="1" dirty="0">
                <a:latin typeface="Courier New" pitchFamily="-109" charset="0"/>
              </a:rPr>
              <a:t>	append_to_queue(ready_queue, old_thread);</a:t>
            </a:r>
          </a:p>
          <a:p>
            <a:pPr>
              <a:buFont typeface="Monotype Sorts" pitchFamily="-109" charset="2"/>
              <a:buNone/>
            </a:pPr>
            <a:r>
              <a:rPr lang="en-US" b="1" dirty="0">
                <a:latin typeface="Courier New" pitchFamily="-109" charset="0"/>
              </a:rPr>
              <a:t>	</a:t>
            </a:r>
            <a:r>
              <a:rPr lang="en-US" b="1" dirty="0">
                <a:solidFill>
                  <a:srgbClr val="FF3300"/>
                </a:solidFill>
                <a:latin typeface="Courier New" pitchFamily="-109" charset="0"/>
              </a:rPr>
              <a:t>context_switch(old_thread, current_thread);</a:t>
            </a:r>
          </a:p>
          <a:p>
            <a:pPr>
              <a:buFont typeface="Monotype Sorts" pitchFamily="-109" charset="2"/>
              <a:buNone/>
            </a:pPr>
            <a:r>
              <a:rPr lang="en-US" b="1" dirty="0">
                <a:solidFill>
                  <a:srgbClr val="FF3300"/>
                </a:solidFill>
                <a:latin typeface="Courier New" pitchFamily="-109" charset="0"/>
              </a:rPr>
              <a:t>	</a:t>
            </a:r>
            <a:r>
              <a:rPr lang="en-US" b="1" dirty="0">
                <a:latin typeface="Courier New" pitchFamily="-109" charset="0"/>
              </a:rPr>
              <a:t>return;</a:t>
            </a:r>
          </a:p>
          <a:p>
            <a:pPr>
              <a:buFont typeface="Monotype Sorts" pitchFamily="-109" charset="2"/>
              <a:buNone/>
            </a:pPr>
            <a:r>
              <a:rPr lang="en-US" b="1" dirty="0">
                <a:latin typeface="Courier New" pitchFamily="-109" charset="0"/>
              </a:rPr>
              <a:t>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Thread Context Switch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idx="1"/>
          </p:nvPr>
        </p:nvSpPr>
        <p:spPr>
          <a:xfrm>
            <a:off x="216000" y="878400"/>
            <a:ext cx="8560252" cy="4451435"/>
          </a:xfrm>
        </p:spPr>
        <p:txBody>
          <a:bodyPr lIns="90000">
            <a:noAutofit/>
          </a:bodyPr>
          <a:lstStyle/>
          <a:p>
            <a:r>
              <a:rPr lang="en-US" dirty="0"/>
              <a:t>The context switch routine does all the magic</a:t>
            </a:r>
          </a:p>
          <a:p>
            <a:pPr lvl="1"/>
            <a:r>
              <a:rPr lang="en-US" dirty="0"/>
              <a:t>Saves context of the currently running thread (old_thread)</a:t>
            </a:r>
          </a:p>
          <a:p>
            <a:pPr lvl="2"/>
            <a:r>
              <a:rPr lang="en-US" sz="1800" dirty="0"/>
              <a:t>Push all machine state onto its stack (</a:t>
            </a:r>
            <a:r>
              <a:rPr lang="en-US" sz="1800" i="1" dirty="0"/>
              <a:t>except stack pointer</a:t>
            </a:r>
            <a:r>
              <a:rPr lang="en-US" sz="1800" dirty="0"/>
              <a:t>)</a:t>
            </a:r>
          </a:p>
          <a:p>
            <a:pPr lvl="1"/>
            <a:r>
              <a:rPr lang="en-US" dirty="0"/>
              <a:t>Restores context of the next thread</a:t>
            </a:r>
          </a:p>
          <a:p>
            <a:pPr lvl="2"/>
            <a:r>
              <a:rPr lang="en-US" sz="1800" dirty="0"/>
              <a:t>Pop all machine state from the next thread’s stack</a:t>
            </a:r>
          </a:p>
          <a:p>
            <a:pPr lvl="1"/>
            <a:r>
              <a:rPr lang="en-US" dirty="0"/>
              <a:t>The next thread becomes the current thread</a:t>
            </a:r>
          </a:p>
          <a:p>
            <a:pPr lvl="1"/>
            <a:r>
              <a:rPr lang="en-US" dirty="0"/>
              <a:t>Return to caller as new thread</a:t>
            </a:r>
          </a:p>
          <a:p>
            <a:r>
              <a:rPr lang="en-US" dirty="0"/>
              <a:t>This is all done in assembly language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E66089D-E9CB-9348-A700-8BE83CB3F581}" type="slidenum">
              <a:rPr lang="en-US"/>
              <a:pPr/>
              <a:t>27</a:t>
            </a:fld>
            <a:endParaRPr lang="en-US"/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 a minute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406" y="1819438"/>
            <a:ext cx="7647070" cy="4246083"/>
          </a:xfrm>
        </p:spPr>
        <p:txBody>
          <a:bodyPr>
            <a:normAutofit/>
          </a:bodyPr>
          <a:lstStyle/>
          <a:p>
            <a:r>
              <a:rPr lang="en-US" dirty="0"/>
              <a:t>Non-preemptive threads have to voluntarily give up CPU </a:t>
            </a:r>
          </a:p>
          <a:p>
            <a:pPr lvl="1"/>
            <a:r>
              <a:rPr lang="en-US" dirty="0"/>
              <a:t>Only voluntary calls to thread_yield(), or thread_exit() causes a context switch</a:t>
            </a:r>
          </a:p>
          <a:p>
            <a:r>
              <a:rPr lang="en-US" dirty="0"/>
              <a:t>What if a thread never release the CPU (never calls thread_yield())?</a:t>
            </a:r>
          </a:p>
          <a:p>
            <a:r>
              <a:rPr lang="en-US" dirty="0"/>
              <a:t>We need preemptive user-level thread scheduling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Preemptive Scheduling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746732"/>
            <a:ext cx="8534400" cy="47561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3300"/>
                </a:solidFill>
              </a:rPr>
              <a:t>Preemptive scheduling</a:t>
            </a:r>
            <a:r>
              <a:rPr lang="en-US" dirty="0"/>
              <a:t> causes an </a:t>
            </a:r>
            <a:r>
              <a:rPr lang="en-US" dirty="0">
                <a:solidFill>
                  <a:srgbClr val="FF3300"/>
                </a:solidFill>
              </a:rPr>
              <a:t>involuntary</a:t>
            </a:r>
            <a:r>
              <a:rPr lang="en-US" dirty="0"/>
              <a:t> context switch</a:t>
            </a:r>
          </a:p>
          <a:p>
            <a:pPr lvl="1"/>
            <a:r>
              <a:rPr lang="en-US" dirty="0"/>
              <a:t>Need to regain control of processor asynchronously</a:t>
            </a:r>
          </a:p>
          <a:p>
            <a:r>
              <a:rPr lang="en-US" dirty="0"/>
              <a:t>How?</a:t>
            </a:r>
          </a:p>
          <a:p>
            <a:pPr lvl="1"/>
            <a:r>
              <a:rPr lang="en-US" i="1" dirty="0">
                <a:solidFill>
                  <a:srgbClr val="FF6600"/>
                </a:solidFill>
              </a:rPr>
              <a:t>Use timer interrupt</a:t>
            </a:r>
          </a:p>
          <a:p>
            <a:pPr lvl="1"/>
            <a:r>
              <a:rPr lang="en-US" dirty="0"/>
              <a:t>Timer interrupt handler forces current thread to “call” thread_yield</a:t>
            </a:r>
          </a:p>
          <a:p>
            <a:pPr lvl="2"/>
            <a:r>
              <a:rPr lang="en-US" dirty="0"/>
              <a:t>How?</a:t>
            </a: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6545A5D-9A24-E14F-AAC1-884163CD436F}" type="slidenum">
              <a:rPr lang="en-US"/>
              <a:pPr/>
              <a:t>29</a:t>
            </a:fld>
            <a:endParaRPr lang="en-US"/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Parallel Programs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idx="1"/>
          </p:nvPr>
        </p:nvSpPr>
        <p:spPr>
          <a:xfrm>
            <a:off x="324000" y="878400"/>
            <a:ext cx="8323355" cy="5174530"/>
          </a:xfrm>
        </p:spPr>
        <p:txBody>
          <a:bodyPr>
            <a:noAutofit/>
          </a:bodyPr>
          <a:lstStyle/>
          <a:p>
            <a:r>
              <a:rPr lang="en-US" dirty="0"/>
              <a:t>To execute these programs we need to</a:t>
            </a:r>
          </a:p>
          <a:p>
            <a:pPr lvl="1"/>
            <a:r>
              <a:rPr lang="en-US" dirty="0"/>
              <a:t>Create several processes that execute in parallel</a:t>
            </a:r>
          </a:p>
          <a:p>
            <a:pPr lvl="1"/>
            <a:r>
              <a:rPr lang="en-US" dirty="0"/>
              <a:t>Cause each to map to the same address space to share data</a:t>
            </a:r>
          </a:p>
          <a:p>
            <a:pPr lvl="2"/>
            <a:r>
              <a:rPr lang="en-US" sz="1800" dirty="0"/>
              <a:t>They are all part of the same computation</a:t>
            </a:r>
          </a:p>
          <a:p>
            <a:pPr lvl="1"/>
            <a:r>
              <a:rPr lang="en-US" dirty="0"/>
              <a:t>Have the OS schedule these processes in parallel 	</a:t>
            </a:r>
          </a:p>
          <a:p>
            <a:r>
              <a:rPr lang="en-US" dirty="0"/>
              <a:t>This situation is </a:t>
            </a:r>
            <a:r>
              <a:rPr lang="en-US" dirty="0">
                <a:solidFill>
                  <a:srgbClr val="FF3300"/>
                </a:solidFill>
              </a:rPr>
              <a:t>very inefficient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Space</a:t>
            </a:r>
            <a:r>
              <a:rPr lang="en-US" dirty="0"/>
              <a:t>: PCB, page tables, etc.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Time</a:t>
            </a:r>
            <a:r>
              <a:rPr lang="en-US" dirty="0"/>
              <a:t>: create data structures, fork and copy addr space, etc.</a:t>
            </a:r>
          </a:p>
          <a:p>
            <a:r>
              <a:rPr lang="en-US" dirty="0"/>
              <a:t>Solutions: possible to have more </a:t>
            </a:r>
            <a:r>
              <a:rPr lang="en-US" dirty="0">
                <a:solidFill>
                  <a:srgbClr val="0000FF"/>
                </a:solidFill>
              </a:rPr>
              <a:t>efficient</a:t>
            </a:r>
            <a:r>
              <a:rPr lang="en-US" dirty="0"/>
              <a:t>, yet </a:t>
            </a:r>
            <a:r>
              <a:rPr lang="en-US" dirty="0">
                <a:solidFill>
                  <a:srgbClr val="0000FF"/>
                </a:solidFill>
              </a:rPr>
              <a:t>cooperative </a:t>
            </a:r>
            <a:r>
              <a:rPr lang="en-US" dirty="0"/>
              <a:t>“processes”?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F2F1C33-5C2E-1B44-9788-A6F5BAFB43FE}" type="slidenum">
              <a:rPr lang="en-US"/>
              <a:pPr/>
              <a:t>3</a:t>
            </a:fld>
            <a:endParaRPr lang="en-US"/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vs.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256" y="1953759"/>
            <a:ext cx="8207184" cy="411176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Multithreading is only an option for “cooperative tasks”</a:t>
            </a:r>
          </a:p>
          <a:p>
            <a:pPr lvl="1"/>
            <a:r>
              <a:rPr lang="en-US" dirty="0"/>
              <a:t>Trust and sharing</a:t>
            </a:r>
          </a:p>
          <a:p>
            <a:r>
              <a:rPr lang="en-US" dirty="0"/>
              <a:t>Process</a:t>
            </a:r>
          </a:p>
          <a:p>
            <a:pPr lvl="1"/>
            <a:r>
              <a:rPr lang="en-US" dirty="0"/>
              <a:t>Strong isolation but poor performance</a:t>
            </a:r>
          </a:p>
          <a:p>
            <a:r>
              <a:rPr lang="en-US" dirty="0"/>
              <a:t>Thread</a:t>
            </a:r>
          </a:p>
          <a:p>
            <a:pPr lvl="1"/>
            <a:r>
              <a:rPr lang="en-US" dirty="0"/>
              <a:t>Good performance but share too much</a:t>
            </a:r>
          </a:p>
          <a:p>
            <a:r>
              <a:rPr lang="en-US" dirty="0"/>
              <a:t>Example: web browsers</a:t>
            </a:r>
          </a:p>
          <a:p>
            <a:pPr lvl="1"/>
            <a:r>
              <a:rPr lang="en-US" dirty="0"/>
              <a:t>Safari: multithreading </a:t>
            </a:r>
          </a:p>
          <a:p>
            <a:pPr lvl="2"/>
            <a:r>
              <a:rPr lang="en-US" dirty="0"/>
              <a:t>one webpage can crash entire Safari</a:t>
            </a:r>
          </a:p>
          <a:p>
            <a:pPr lvl="1"/>
            <a:r>
              <a:rPr lang="en-US" dirty="0"/>
              <a:t>Google Chrome: each tab has its own process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Summary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idx="1"/>
          </p:nvPr>
        </p:nvSpPr>
        <p:spPr>
          <a:xfrm>
            <a:off x="488494" y="1770594"/>
            <a:ext cx="8077200" cy="458575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operating system as a large multithreaded program</a:t>
            </a:r>
          </a:p>
          <a:p>
            <a:pPr lvl="1"/>
            <a:r>
              <a:rPr lang="en-US" dirty="0"/>
              <a:t>Each process executes as a thread within the OS</a:t>
            </a:r>
          </a:p>
          <a:p>
            <a:r>
              <a:rPr lang="en-US" dirty="0"/>
              <a:t>Multithreading is also very useful for applications</a:t>
            </a:r>
          </a:p>
          <a:p>
            <a:pPr lvl="1"/>
            <a:r>
              <a:rPr lang="en-US" dirty="0"/>
              <a:t>Efficient multithreading requires fast primitives</a:t>
            </a:r>
          </a:p>
          <a:p>
            <a:pPr lvl="1"/>
            <a:r>
              <a:rPr lang="en-US" dirty="0"/>
              <a:t>Processes are too heavyweight</a:t>
            </a:r>
          </a:p>
          <a:p>
            <a:r>
              <a:rPr lang="en-US" dirty="0"/>
              <a:t>Solution is to separate threads from processes</a:t>
            </a:r>
          </a:p>
          <a:p>
            <a:pPr lvl="1"/>
            <a:r>
              <a:rPr lang="en-US" dirty="0"/>
              <a:t>Kernel-level threads much better, but still significant overhead</a:t>
            </a:r>
          </a:p>
          <a:p>
            <a:pPr lvl="1"/>
            <a:r>
              <a:rPr lang="en-US" dirty="0"/>
              <a:t>User-level threads even better, but not well integrated with OS</a:t>
            </a:r>
          </a:p>
          <a:p>
            <a:r>
              <a:rPr lang="en-US" dirty="0"/>
              <a:t>Now, how do we get our threads to correctly cooperate with each other?</a:t>
            </a:r>
          </a:p>
          <a:p>
            <a:pPr lvl="1"/>
            <a:r>
              <a:rPr lang="en-US" dirty="0"/>
              <a:t>Synchronization…</a:t>
            </a: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231492F-13EE-0442-B6DC-16AC4C7ADE17}" type="slidenum">
              <a:rPr lang="en-US"/>
              <a:pPr/>
              <a:t>31</a:t>
            </a:fld>
            <a:endParaRPr lang="en-US"/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Rethinking Processes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idx="1"/>
          </p:nvPr>
        </p:nvSpPr>
        <p:spPr>
          <a:xfrm>
            <a:off x="216000" y="878400"/>
            <a:ext cx="8600009" cy="5462765"/>
          </a:xfrm>
        </p:spPr>
        <p:txBody>
          <a:bodyPr>
            <a:noAutofit/>
          </a:bodyPr>
          <a:lstStyle/>
          <a:p>
            <a:r>
              <a:rPr lang="en-US" dirty="0"/>
              <a:t>What is similar in these cooperating processes?</a:t>
            </a:r>
          </a:p>
          <a:p>
            <a:pPr lvl="1"/>
            <a:r>
              <a:rPr lang="en-US" dirty="0"/>
              <a:t>They all share the same code and data (address space)</a:t>
            </a:r>
          </a:p>
          <a:p>
            <a:pPr lvl="1"/>
            <a:r>
              <a:rPr lang="en-US" dirty="0"/>
              <a:t>They all share the same privileges</a:t>
            </a:r>
          </a:p>
          <a:p>
            <a:pPr lvl="1"/>
            <a:r>
              <a:rPr lang="en-US" dirty="0"/>
              <a:t>They all share the same resources (files, sockets, etc.)</a:t>
            </a:r>
          </a:p>
          <a:p>
            <a:r>
              <a:rPr lang="en-US" dirty="0"/>
              <a:t>What don’t they share?</a:t>
            </a:r>
          </a:p>
          <a:p>
            <a:pPr lvl="1"/>
            <a:r>
              <a:rPr lang="en-US" dirty="0"/>
              <a:t>Each has its own execution state: PC, SP, and registers</a:t>
            </a:r>
          </a:p>
          <a:p>
            <a:r>
              <a:rPr lang="en-US" dirty="0">
                <a:solidFill>
                  <a:srgbClr val="FF3300"/>
                </a:solidFill>
              </a:rPr>
              <a:t>Key idea</a:t>
            </a:r>
            <a:r>
              <a:rPr lang="en-US" dirty="0"/>
              <a:t>: Why don’t we separate the concept of a process from its execution state?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Process</a:t>
            </a:r>
            <a:r>
              <a:rPr lang="en-US" dirty="0"/>
              <a:t>: address space, privileges, resources, etc.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Execution state</a:t>
            </a:r>
            <a:r>
              <a:rPr lang="en-US" dirty="0"/>
              <a:t>: PC, SP, registers</a:t>
            </a:r>
          </a:p>
          <a:p>
            <a:r>
              <a:rPr lang="en-US" dirty="0"/>
              <a:t>Exec state also called </a:t>
            </a:r>
            <a:r>
              <a:rPr lang="en-US" dirty="0">
                <a:solidFill>
                  <a:srgbClr val="FF3300"/>
                </a:solidFill>
              </a:rPr>
              <a:t>thread of control</a:t>
            </a:r>
            <a:r>
              <a:rPr lang="en-US" dirty="0"/>
              <a:t>, or </a:t>
            </a:r>
            <a:r>
              <a:rPr lang="en-US" dirty="0">
                <a:solidFill>
                  <a:srgbClr val="FF3300"/>
                </a:solidFill>
              </a:rPr>
              <a:t>thread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8B5D61D-C793-214E-8B30-1DB08F696388}" type="slidenum">
              <a:rPr lang="en-US"/>
              <a:pPr/>
              <a:t>4</a:t>
            </a:fld>
            <a:endParaRPr lang="en-US"/>
          </a:p>
        </p:txBody>
      </p:sp>
      <p:sp>
        <p:nvSpPr>
          <p:cNvPr id="7171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Threads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idx="1"/>
          </p:nvPr>
        </p:nvSpPr>
        <p:spPr>
          <a:xfrm>
            <a:off x="216000" y="878400"/>
            <a:ext cx="8561583" cy="4935991"/>
          </a:xfrm>
        </p:spPr>
        <p:txBody>
          <a:bodyPr>
            <a:noAutofit/>
          </a:bodyPr>
          <a:lstStyle/>
          <a:p>
            <a:r>
              <a:rPr lang="en-US" dirty="0"/>
              <a:t>Modern OSes (Mac, Windows, modern Unix) separate the concepts of processes and threads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0000FF"/>
                </a:solidFill>
              </a:rPr>
              <a:t>thread</a:t>
            </a:r>
            <a:r>
              <a:rPr lang="en-US" dirty="0"/>
              <a:t> defines a sequential execution stream within a process (PC, SP, registers)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0000FF"/>
                </a:solidFill>
              </a:rPr>
              <a:t>process</a:t>
            </a:r>
            <a:r>
              <a:rPr lang="en-US" dirty="0"/>
              <a:t> defines the address space and general process attributes (everything but threads of execution)</a:t>
            </a:r>
          </a:p>
          <a:p>
            <a:r>
              <a:rPr lang="en-US" dirty="0"/>
              <a:t>A thread is bound to a single process</a:t>
            </a:r>
          </a:p>
          <a:p>
            <a:pPr lvl="1"/>
            <a:r>
              <a:rPr lang="en-US" dirty="0"/>
              <a:t>Processes, however, can have </a:t>
            </a:r>
            <a:r>
              <a:rPr lang="en-US" dirty="0">
                <a:solidFill>
                  <a:srgbClr val="FF0000"/>
                </a:solidFill>
              </a:rPr>
              <a:t>multiple </a:t>
            </a:r>
            <a:r>
              <a:rPr lang="en-US" dirty="0"/>
              <a:t>threads</a:t>
            </a:r>
          </a:p>
          <a:p>
            <a:r>
              <a:rPr lang="en-US" dirty="0"/>
              <a:t>Threads become the unit of scheduling</a:t>
            </a:r>
          </a:p>
          <a:p>
            <a:pPr lvl="1"/>
            <a:r>
              <a:rPr lang="en-US" dirty="0"/>
              <a:t>Processes are now the </a:t>
            </a:r>
            <a:r>
              <a:rPr lang="en-US" dirty="0">
                <a:solidFill>
                  <a:srgbClr val="0000FF"/>
                </a:solidFill>
              </a:rPr>
              <a:t>containers</a:t>
            </a:r>
            <a:r>
              <a:rPr lang="en-US" dirty="0"/>
              <a:t> in which threads execute</a:t>
            </a: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69A40CD-5F40-6548-A40B-4DB29CAE9213}" type="slidenum">
              <a:rPr lang="en-US"/>
              <a:pPr/>
              <a:t>5</a:t>
            </a:fld>
            <a:endParaRPr lang="en-US"/>
          </a:p>
        </p:txBody>
      </p:sp>
      <p:sp>
        <p:nvSpPr>
          <p:cNvPr id="8195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Threads: lightweight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15" y="1672844"/>
            <a:ext cx="8184685" cy="3345874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1990614" y="3101593"/>
            <a:ext cx="2200386" cy="1672906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042286" y="4701233"/>
            <a:ext cx="13368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</a:rPr>
              <a:t>execution</a:t>
            </a:r>
          </a:p>
        </p:txBody>
      </p:sp>
      <p:cxnSp>
        <p:nvCxnSpPr>
          <p:cNvPr id="16" name="Straight Connector 15"/>
          <p:cNvCxnSpPr/>
          <p:nvPr/>
        </p:nvCxnSpPr>
        <p:spPr>
          <a:xfrm rot="5400000">
            <a:off x="937676" y="4135958"/>
            <a:ext cx="1763931" cy="158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6093" y="4943464"/>
            <a:ext cx="29523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</a:rPr>
              <a:t>environment (resource)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87901" y="5423195"/>
            <a:ext cx="64173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(a) Three processes each with one thread</a:t>
            </a:r>
          </a:p>
          <a:p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(b) One process with three threads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thread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000" y="878400"/>
            <a:ext cx="8560252" cy="4772341"/>
          </a:xfrm>
        </p:spPr>
        <p:txBody>
          <a:bodyPr>
            <a:noAutofit/>
          </a:bodyPr>
          <a:lstStyle/>
          <a:p>
            <a:r>
              <a:rPr lang="en-US" dirty="0"/>
              <a:t>Shared information</a:t>
            </a:r>
          </a:p>
          <a:p>
            <a:pPr lvl="1"/>
            <a:r>
              <a:rPr lang="en-US" dirty="0"/>
              <a:t>Processor info: parent process, time, etc</a:t>
            </a:r>
          </a:p>
          <a:p>
            <a:pPr lvl="1"/>
            <a:r>
              <a:rPr lang="en-US" dirty="0"/>
              <a:t>Memory: segments, page table, and stats, etc</a:t>
            </a:r>
          </a:p>
          <a:p>
            <a:pPr lvl="1"/>
            <a:r>
              <a:rPr lang="en-US" dirty="0"/>
              <a:t>I/O and file: communication ports, directories and file descriptors, etc</a:t>
            </a:r>
          </a:p>
          <a:p>
            <a:r>
              <a:rPr lang="en-US" dirty="0"/>
              <a:t>Private state</a:t>
            </a:r>
          </a:p>
          <a:p>
            <a:pPr lvl="1"/>
            <a:r>
              <a:rPr lang="en-US" dirty="0"/>
              <a:t>State (ready, running and blocked)</a:t>
            </a:r>
          </a:p>
          <a:p>
            <a:pPr lvl="1"/>
            <a:r>
              <a:rPr lang="en-US" dirty="0"/>
              <a:t>Registers</a:t>
            </a:r>
          </a:p>
          <a:p>
            <a:pPr lvl="1"/>
            <a:r>
              <a:rPr lang="en-US" dirty="0"/>
              <a:t>Program counter</a:t>
            </a:r>
          </a:p>
          <a:p>
            <a:pPr lvl="1"/>
            <a:r>
              <a:rPr lang="en-US" dirty="0"/>
              <a:t>Execution stack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Why</a:t>
            </a:r>
            <a:r>
              <a:rPr lang="en-US" dirty="0"/>
              <a:t>?</a:t>
            </a:r>
          </a:p>
          <a:p>
            <a:r>
              <a:rPr lang="en-US" dirty="0"/>
              <a:t>Each thread execute separately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Threads in a Process</a:t>
            </a: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AF721E1-96B6-BA4E-A9F6-C5B526DCF7EC}" type="slidenum">
              <a:rPr lang="en-US"/>
              <a:pPr/>
              <a:t>8</a:t>
            </a:fld>
            <a:endParaRPr lang="en-US"/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9222" name="Rectangle 1028"/>
          <p:cNvSpPr>
            <a:spLocks noChangeArrowheads="1"/>
          </p:cNvSpPr>
          <p:nvPr/>
        </p:nvSpPr>
        <p:spPr bwMode="auto">
          <a:xfrm>
            <a:off x="2819400" y="1752600"/>
            <a:ext cx="3200400" cy="42672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2" name="Group 1041"/>
          <p:cNvGrpSpPr>
            <a:grpSpLocks/>
          </p:cNvGrpSpPr>
          <p:nvPr/>
        </p:nvGrpSpPr>
        <p:grpSpPr bwMode="auto">
          <a:xfrm>
            <a:off x="2819400" y="1752600"/>
            <a:ext cx="3200400" cy="457200"/>
            <a:chOff x="1920" y="1104"/>
            <a:chExt cx="2016" cy="288"/>
          </a:xfrm>
        </p:grpSpPr>
        <p:sp>
          <p:nvSpPr>
            <p:cNvPr id="9251" name="Rectangle 1029"/>
            <p:cNvSpPr>
              <a:spLocks noChangeArrowheads="1"/>
            </p:cNvSpPr>
            <p:nvPr/>
          </p:nvSpPr>
          <p:spPr bwMode="auto">
            <a:xfrm>
              <a:off x="1920" y="1104"/>
              <a:ext cx="2016" cy="28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9252" name="Text Box 1030"/>
            <p:cNvSpPr txBox="1">
              <a:spLocks noChangeArrowheads="1"/>
            </p:cNvSpPr>
            <p:nvPr/>
          </p:nvSpPr>
          <p:spPr bwMode="auto">
            <a:xfrm>
              <a:off x="1920" y="1152"/>
              <a:ext cx="201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med" len="lg"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Stack (T1)</a:t>
              </a:r>
            </a:p>
          </p:txBody>
        </p:sp>
      </p:grpSp>
      <p:sp>
        <p:nvSpPr>
          <p:cNvPr id="9224" name="Rectangle 1031"/>
          <p:cNvSpPr>
            <a:spLocks noChangeArrowheads="1"/>
          </p:cNvSpPr>
          <p:nvPr/>
        </p:nvSpPr>
        <p:spPr bwMode="auto">
          <a:xfrm>
            <a:off x="2819400" y="5029200"/>
            <a:ext cx="3200400" cy="990600"/>
          </a:xfrm>
          <a:prstGeom prst="rect">
            <a:avLst/>
          </a:prstGeom>
          <a:solidFill>
            <a:srgbClr val="FFCCCC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225" name="Text Box 1032"/>
          <p:cNvSpPr txBox="1">
            <a:spLocks noChangeArrowheads="1"/>
          </p:cNvSpPr>
          <p:nvPr/>
        </p:nvSpPr>
        <p:spPr bwMode="auto">
          <a:xfrm>
            <a:off x="2819400" y="5334000"/>
            <a:ext cx="3200400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Code</a:t>
            </a:r>
          </a:p>
        </p:txBody>
      </p:sp>
      <p:sp>
        <p:nvSpPr>
          <p:cNvPr id="9226" name="Rectangle 1033"/>
          <p:cNvSpPr>
            <a:spLocks noChangeArrowheads="1"/>
          </p:cNvSpPr>
          <p:nvPr/>
        </p:nvSpPr>
        <p:spPr bwMode="auto">
          <a:xfrm>
            <a:off x="2819400" y="4572000"/>
            <a:ext cx="3200400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227" name="Text Box 1034"/>
          <p:cNvSpPr txBox="1">
            <a:spLocks noChangeArrowheads="1"/>
          </p:cNvSpPr>
          <p:nvPr/>
        </p:nvSpPr>
        <p:spPr bwMode="auto">
          <a:xfrm>
            <a:off x="2819400" y="4648200"/>
            <a:ext cx="3200400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Static Data</a:t>
            </a:r>
          </a:p>
        </p:txBody>
      </p:sp>
      <p:sp>
        <p:nvSpPr>
          <p:cNvPr id="9228" name="Rectangle 1035"/>
          <p:cNvSpPr>
            <a:spLocks noChangeArrowheads="1"/>
          </p:cNvSpPr>
          <p:nvPr/>
        </p:nvSpPr>
        <p:spPr bwMode="auto">
          <a:xfrm>
            <a:off x="2819400" y="4114800"/>
            <a:ext cx="3200400" cy="457200"/>
          </a:xfrm>
          <a:prstGeom prst="rect">
            <a:avLst/>
          </a:prstGeom>
          <a:solidFill>
            <a:srgbClr val="99CCFF"/>
          </a:solidFill>
          <a:ln w="9525">
            <a:solidFill>
              <a:schemeClr val="accent2"/>
            </a:solidFill>
            <a:miter lim="800000"/>
            <a:headEnd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229" name="Text Box 1036"/>
          <p:cNvSpPr txBox="1">
            <a:spLocks noChangeArrowheads="1"/>
          </p:cNvSpPr>
          <p:nvPr/>
        </p:nvSpPr>
        <p:spPr bwMode="auto">
          <a:xfrm>
            <a:off x="2819400" y="4191000"/>
            <a:ext cx="3200400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Heap</a:t>
            </a:r>
          </a:p>
        </p:txBody>
      </p:sp>
      <p:sp>
        <p:nvSpPr>
          <p:cNvPr id="9230" name="Line 1040"/>
          <p:cNvSpPr>
            <a:spLocks noChangeShapeType="1"/>
          </p:cNvSpPr>
          <p:nvPr/>
        </p:nvSpPr>
        <p:spPr bwMode="auto">
          <a:xfrm flipH="1">
            <a:off x="6019800" y="5715000"/>
            <a:ext cx="1066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3" name="Group 1042"/>
          <p:cNvGrpSpPr>
            <a:grpSpLocks/>
          </p:cNvGrpSpPr>
          <p:nvPr/>
        </p:nvGrpSpPr>
        <p:grpSpPr bwMode="auto">
          <a:xfrm>
            <a:off x="2819400" y="2362200"/>
            <a:ext cx="3200400" cy="457200"/>
            <a:chOff x="1920" y="1104"/>
            <a:chExt cx="2016" cy="288"/>
          </a:xfrm>
        </p:grpSpPr>
        <p:sp>
          <p:nvSpPr>
            <p:cNvPr id="9249" name="Rectangle 1043"/>
            <p:cNvSpPr>
              <a:spLocks noChangeArrowheads="1"/>
            </p:cNvSpPr>
            <p:nvPr/>
          </p:nvSpPr>
          <p:spPr bwMode="auto">
            <a:xfrm>
              <a:off x="1920" y="1104"/>
              <a:ext cx="2016" cy="28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9250" name="Text Box 1044"/>
            <p:cNvSpPr txBox="1">
              <a:spLocks noChangeArrowheads="1"/>
            </p:cNvSpPr>
            <p:nvPr/>
          </p:nvSpPr>
          <p:spPr bwMode="auto">
            <a:xfrm>
              <a:off x="1920" y="1152"/>
              <a:ext cx="201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med" len="lg"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Stack (T2)</a:t>
              </a:r>
            </a:p>
          </p:txBody>
        </p:sp>
      </p:grpSp>
      <p:grpSp>
        <p:nvGrpSpPr>
          <p:cNvPr id="4" name="Group 1045"/>
          <p:cNvGrpSpPr>
            <a:grpSpLocks/>
          </p:cNvGrpSpPr>
          <p:nvPr/>
        </p:nvGrpSpPr>
        <p:grpSpPr bwMode="auto">
          <a:xfrm>
            <a:off x="2819400" y="3048000"/>
            <a:ext cx="3200400" cy="457200"/>
            <a:chOff x="1920" y="1104"/>
            <a:chExt cx="2016" cy="288"/>
          </a:xfrm>
        </p:grpSpPr>
        <p:sp>
          <p:nvSpPr>
            <p:cNvPr id="9247" name="Rectangle 1046"/>
            <p:cNvSpPr>
              <a:spLocks noChangeArrowheads="1"/>
            </p:cNvSpPr>
            <p:nvPr/>
          </p:nvSpPr>
          <p:spPr bwMode="auto">
            <a:xfrm>
              <a:off x="1920" y="1104"/>
              <a:ext cx="2016" cy="28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9248" name="Text Box 1047"/>
            <p:cNvSpPr txBox="1">
              <a:spLocks noChangeArrowheads="1"/>
            </p:cNvSpPr>
            <p:nvPr/>
          </p:nvSpPr>
          <p:spPr bwMode="auto">
            <a:xfrm>
              <a:off x="1920" y="1152"/>
              <a:ext cx="201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med" len="lg"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solidFill>
                    <a:schemeClr val="accent2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Stack (T3)</a:t>
              </a:r>
            </a:p>
          </p:txBody>
        </p:sp>
      </p:grpSp>
      <p:sp>
        <p:nvSpPr>
          <p:cNvPr id="9233" name="Text Box 1048"/>
          <p:cNvSpPr txBox="1">
            <a:spLocks noChangeArrowheads="1"/>
          </p:cNvSpPr>
          <p:nvPr/>
        </p:nvSpPr>
        <p:spPr bwMode="auto">
          <a:xfrm>
            <a:off x="7239000" y="1828800"/>
            <a:ext cx="1676400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33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Thread 1</a:t>
            </a:r>
          </a:p>
        </p:txBody>
      </p:sp>
      <p:sp>
        <p:nvSpPr>
          <p:cNvPr id="9234" name="Text Box 1049"/>
          <p:cNvSpPr txBox="1">
            <a:spLocks noChangeArrowheads="1"/>
          </p:cNvSpPr>
          <p:nvPr/>
        </p:nvSpPr>
        <p:spPr bwMode="auto">
          <a:xfrm>
            <a:off x="6172200" y="3124200"/>
            <a:ext cx="1676400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33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Thread 3</a:t>
            </a:r>
          </a:p>
        </p:txBody>
      </p:sp>
      <p:sp>
        <p:nvSpPr>
          <p:cNvPr id="9235" name="Text Box 1050"/>
          <p:cNvSpPr txBox="1">
            <a:spLocks noChangeArrowheads="1"/>
          </p:cNvSpPr>
          <p:nvPr/>
        </p:nvSpPr>
        <p:spPr bwMode="auto">
          <a:xfrm>
            <a:off x="685800" y="2438400"/>
            <a:ext cx="1676400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33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Thread 2</a:t>
            </a:r>
          </a:p>
        </p:txBody>
      </p:sp>
      <p:sp>
        <p:nvSpPr>
          <p:cNvPr id="9236" name="Text Box 1051"/>
          <p:cNvSpPr txBox="1">
            <a:spLocks noChangeArrowheads="1"/>
          </p:cNvSpPr>
          <p:nvPr/>
        </p:nvSpPr>
        <p:spPr bwMode="auto">
          <a:xfrm>
            <a:off x="7086600" y="5562600"/>
            <a:ext cx="1066800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PC (T1)</a:t>
            </a:r>
          </a:p>
        </p:txBody>
      </p:sp>
      <p:sp>
        <p:nvSpPr>
          <p:cNvPr id="9237" name="Line 1052"/>
          <p:cNvSpPr>
            <a:spLocks noChangeShapeType="1"/>
          </p:cNvSpPr>
          <p:nvPr/>
        </p:nvSpPr>
        <p:spPr bwMode="auto">
          <a:xfrm flipH="1">
            <a:off x="6019800" y="5257800"/>
            <a:ext cx="381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238" name="Text Box 1053"/>
          <p:cNvSpPr txBox="1">
            <a:spLocks noChangeArrowheads="1"/>
          </p:cNvSpPr>
          <p:nvPr/>
        </p:nvSpPr>
        <p:spPr bwMode="auto">
          <a:xfrm>
            <a:off x="6400800" y="5105400"/>
            <a:ext cx="1143000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PC (T3)</a:t>
            </a:r>
          </a:p>
        </p:txBody>
      </p:sp>
      <p:sp>
        <p:nvSpPr>
          <p:cNvPr id="9239" name="Line 1054"/>
          <p:cNvSpPr>
            <a:spLocks noChangeShapeType="1"/>
          </p:cNvSpPr>
          <p:nvPr/>
        </p:nvSpPr>
        <p:spPr bwMode="auto">
          <a:xfrm flipH="1">
            <a:off x="2438400" y="5486400"/>
            <a:ext cx="381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 type="stealth" w="med" len="lg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240" name="Text Box 1055"/>
          <p:cNvSpPr txBox="1">
            <a:spLocks noChangeArrowheads="1"/>
          </p:cNvSpPr>
          <p:nvPr/>
        </p:nvSpPr>
        <p:spPr bwMode="auto">
          <a:xfrm>
            <a:off x="1381539" y="5334000"/>
            <a:ext cx="1056861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Malgun Gothic" panose="020B0503020000020004" pitchFamily="34" charset="-127"/>
                <a:ea typeface="Malgun Gothic" panose="020B0503020000020004" pitchFamily="34" charset="-127"/>
              </a:rPr>
              <a:t>PC (T2)</a:t>
            </a:r>
          </a:p>
        </p:txBody>
      </p:sp>
      <p:sp>
        <p:nvSpPr>
          <p:cNvPr id="9241" name="Line 1056"/>
          <p:cNvSpPr>
            <a:spLocks noChangeShapeType="1"/>
          </p:cNvSpPr>
          <p:nvPr/>
        </p:nvSpPr>
        <p:spPr bwMode="auto">
          <a:xfrm>
            <a:off x="1524000" y="2743200"/>
            <a:ext cx="228600" cy="2514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242" name="Line 1057"/>
          <p:cNvSpPr>
            <a:spLocks noChangeShapeType="1"/>
          </p:cNvSpPr>
          <p:nvPr/>
        </p:nvSpPr>
        <p:spPr bwMode="auto">
          <a:xfrm>
            <a:off x="2057400" y="259080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243" name="Line 1058"/>
          <p:cNvSpPr>
            <a:spLocks noChangeShapeType="1"/>
          </p:cNvSpPr>
          <p:nvPr/>
        </p:nvSpPr>
        <p:spPr bwMode="auto">
          <a:xfrm flipH="1">
            <a:off x="6019800" y="1981200"/>
            <a:ext cx="1447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244" name="Line 1059"/>
          <p:cNvSpPr>
            <a:spLocks noChangeShapeType="1"/>
          </p:cNvSpPr>
          <p:nvPr/>
        </p:nvSpPr>
        <p:spPr bwMode="auto">
          <a:xfrm flipH="1">
            <a:off x="7543800" y="2209800"/>
            <a:ext cx="381000" cy="3276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245" name="Line 1060"/>
          <p:cNvSpPr>
            <a:spLocks noChangeShapeType="1"/>
          </p:cNvSpPr>
          <p:nvPr/>
        </p:nvSpPr>
        <p:spPr bwMode="auto">
          <a:xfrm flipH="1">
            <a:off x="6019800" y="3276600"/>
            <a:ext cx="381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246" name="Line 1061"/>
          <p:cNvSpPr>
            <a:spLocks noChangeShapeType="1"/>
          </p:cNvSpPr>
          <p:nvPr/>
        </p:nvSpPr>
        <p:spPr bwMode="auto">
          <a:xfrm flipH="1">
            <a:off x="6781800" y="3505200"/>
            <a:ext cx="152400" cy="1600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Threads: Concurrent Servers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idx="1"/>
          </p:nvPr>
        </p:nvSpPr>
        <p:spPr>
          <a:xfrm>
            <a:off x="215999" y="878400"/>
            <a:ext cx="8570191" cy="4572000"/>
          </a:xfrm>
        </p:spPr>
        <p:txBody>
          <a:bodyPr>
            <a:noAutofit/>
          </a:bodyPr>
          <a:lstStyle/>
          <a:p>
            <a:r>
              <a:rPr lang="en-US" dirty="0"/>
              <a:t>Using fork() to create new processes to handle requests in parallel is overkill for such a simple task</a:t>
            </a:r>
          </a:p>
          <a:p>
            <a:r>
              <a:rPr lang="en-US" dirty="0"/>
              <a:t>Recall our forking Web server:</a:t>
            </a:r>
            <a:endParaRPr lang="en-US" sz="1800" b="1" dirty="0">
              <a:latin typeface="Courier New" pitchFamily="-109" charset="0"/>
            </a:endParaRPr>
          </a:p>
          <a:p>
            <a:pPr lvl="1">
              <a:lnSpc>
                <a:spcPct val="100000"/>
              </a:lnSpc>
              <a:buFont typeface="ZapfDingbats" pitchFamily="82" charset="2"/>
              <a:buNone/>
            </a:pPr>
            <a:r>
              <a:rPr lang="en-US" sz="1800" b="1" dirty="0">
                <a:latin typeface="Courier New" pitchFamily="-109" charset="0"/>
              </a:rPr>
              <a:t>while (1) {</a:t>
            </a:r>
          </a:p>
          <a:p>
            <a:pPr lvl="1">
              <a:lnSpc>
                <a:spcPct val="100000"/>
              </a:lnSpc>
              <a:buFont typeface="ZapfDingbats" pitchFamily="82" charset="2"/>
              <a:buNone/>
            </a:pPr>
            <a:r>
              <a:rPr lang="en-US" sz="1800" b="1" dirty="0">
                <a:solidFill>
                  <a:srgbClr val="D60093"/>
                </a:solidFill>
                <a:latin typeface="Courier New" pitchFamily="-109" charset="0"/>
              </a:rPr>
              <a:t>	int sock = accept();</a:t>
            </a:r>
          </a:p>
          <a:p>
            <a:pPr lvl="1">
              <a:lnSpc>
                <a:spcPct val="100000"/>
              </a:lnSpc>
              <a:buFont typeface="ZapfDingbats" pitchFamily="82" charset="2"/>
              <a:buNone/>
            </a:pPr>
            <a:r>
              <a:rPr lang="en-US" sz="1800" b="1" dirty="0">
                <a:solidFill>
                  <a:srgbClr val="D60093"/>
                </a:solidFill>
                <a:latin typeface="Courier New" pitchFamily="-109" charset="0"/>
              </a:rPr>
              <a:t>	if ((</a:t>
            </a:r>
            <a:r>
              <a:rPr lang="en-US" sz="1800" b="1" dirty="0" err="1">
                <a:solidFill>
                  <a:srgbClr val="D60093"/>
                </a:solidFill>
                <a:latin typeface="Courier New" pitchFamily="-109" charset="0"/>
              </a:rPr>
              <a:t>child_pid</a:t>
            </a:r>
            <a:r>
              <a:rPr lang="en-US" sz="1800" b="1" dirty="0">
                <a:solidFill>
                  <a:srgbClr val="D60093"/>
                </a:solidFill>
                <a:latin typeface="Courier New" pitchFamily="-109" charset="0"/>
              </a:rPr>
              <a:t> = fork()) == 0) {</a:t>
            </a:r>
          </a:p>
          <a:p>
            <a:pPr lvl="1">
              <a:lnSpc>
                <a:spcPct val="100000"/>
              </a:lnSpc>
              <a:buFont typeface="ZapfDingbats" pitchFamily="82" charset="2"/>
              <a:buNone/>
            </a:pPr>
            <a:r>
              <a:rPr lang="en-US" sz="1800" b="1" dirty="0">
                <a:solidFill>
                  <a:srgbClr val="0000FF"/>
                </a:solidFill>
                <a:latin typeface="Courier New" pitchFamily="-109" charset="0"/>
              </a:rPr>
              <a:t>		</a:t>
            </a:r>
            <a:r>
              <a:rPr lang="en-US" altLang="zh-CN" sz="1800" b="1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8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 client request</a:t>
            </a:r>
          </a:p>
          <a:p>
            <a:pPr lvl="1">
              <a:lnSpc>
                <a:spcPct val="100000"/>
              </a:lnSpc>
              <a:buFont typeface="ZapfDingbats" pitchFamily="82" charset="2"/>
              <a:buNone/>
            </a:pPr>
            <a:r>
              <a:rPr lang="en-US" sz="1800" i="1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sz="1800" i="1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800" i="1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 socket and exit</a:t>
            </a:r>
            <a:endParaRPr lang="en-US" sz="1800" i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00000"/>
              </a:lnSpc>
              <a:buFont typeface="ZapfDingbats" pitchFamily="82" charset="2"/>
              <a:buNone/>
            </a:pPr>
            <a:r>
              <a:rPr lang="en-US" sz="1800" b="1" dirty="0">
                <a:latin typeface="Courier New" pitchFamily="-109" charset="0"/>
              </a:rPr>
              <a:t>	} else {</a:t>
            </a:r>
          </a:p>
          <a:p>
            <a:pPr lvl="1">
              <a:lnSpc>
                <a:spcPct val="100000"/>
              </a:lnSpc>
              <a:buFont typeface="ZapfDingbats" pitchFamily="82" charset="2"/>
              <a:buNone/>
            </a:pPr>
            <a:r>
              <a:rPr lang="en-US" sz="1800" b="1" dirty="0">
                <a:solidFill>
                  <a:srgbClr val="FF3300"/>
                </a:solidFill>
                <a:latin typeface="Courier New" pitchFamily="-109" charset="0"/>
              </a:rPr>
              <a:t>		</a:t>
            </a:r>
            <a:r>
              <a:rPr lang="en-US" altLang="zh-CN" sz="1800" i="1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800" i="1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 socket</a:t>
            </a:r>
          </a:p>
          <a:p>
            <a:pPr lvl="1">
              <a:lnSpc>
                <a:spcPct val="100000"/>
              </a:lnSpc>
              <a:buFont typeface="ZapfDingbats" pitchFamily="82" charset="2"/>
              <a:buNone/>
            </a:pPr>
            <a:r>
              <a:rPr lang="en-US" sz="1800" b="1" dirty="0">
                <a:latin typeface="Courier New" pitchFamily="-109" charset="0"/>
              </a:rPr>
              <a:t>	}</a:t>
            </a:r>
          </a:p>
          <a:p>
            <a:pPr lvl="1">
              <a:lnSpc>
                <a:spcPct val="100000"/>
              </a:lnSpc>
              <a:buFont typeface="ZapfDingbats" pitchFamily="82" charset="2"/>
              <a:buNone/>
            </a:pPr>
            <a:r>
              <a:rPr lang="en-US" sz="1800" b="1" dirty="0">
                <a:latin typeface="Courier New" pitchFamily="-109" charset="0"/>
              </a:rPr>
              <a:t>}</a:t>
            </a:r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17995E2-E546-EB47-A308-5CE2238DFB21}" type="slidenum">
              <a:rPr lang="en-US"/>
              <a:pPr/>
              <a:t>9</a:t>
            </a:fld>
            <a:endParaRPr lang="en-US"/>
          </a:p>
        </p:txBody>
      </p:sp>
      <p:sp>
        <p:nvSpPr>
          <p:cNvPr id="12291" name="Footer Placeholder 4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150-revis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3150-revised" id="{81018B98-46BE-A242-A1EB-872CA54FA364}" vid="{16D93DEB-F5B0-844E-BA3A-93E9CD8582CD}"/>
    </a:ext>
  </a:extLst>
</a:theme>
</file>

<file path=ppt/theme/theme2.xml><?xml version="1.0" encoding="utf-8"?>
<a:theme xmlns:a="http://schemas.openxmlformats.org/drawingml/2006/main" name="1_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15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3150" id="{A0668890-14E8-504C-BDE5-56F8D213D484}" vid="{C450123E-4AB0-874E-B7E9-094A18E341B6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3150-revised</Template>
  <TotalTime>30438</TotalTime>
  <Words>2208</Words>
  <Application>Microsoft Macintosh PowerPoint</Application>
  <PresentationFormat>On-screen Show (4:3)</PresentationFormat>
  <Paragraphs>353</Paragraphs>
  <Slides>31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31</vt:i4>
      </vt:variant>
    </vt:vector>
  </HeadingPairs>
  <TitlesOfParts>
    <vt:vector size="47" baseType="lpstr">
      <vt:lpstr>Adobe 고딕 Std B</vt:lpstr>
      <vt:lpstr>굴림</vt:lpstr>
      <vt:lpstr>HY견고딕</vt:lpstr>
      <vt:lpstr>Malgun Gothic</vt:lpstr>
      <vt:lpstr>Malgun Gothic</vt:lpstr>
      <vt:lpstr>ZapfDingbats</vt:lpstr>
      <vt:lpstr>Arial</vt:lpstr>
      <vt:lpstr>Calibri</vt:lpstr>
      <vt:lpstr>Courier New</vt:lpstr>
      <vt:lpstr>Helvetica Neue</vt:lpstr>
      <vt:lpstr>Monotype Sorts</vt:lpstr>
      <vt:lpstr>Times New Roman</vt:lpstr>
      <vt:lpstr>Wingdings</vt:lpstr>
      <vt:lpstr>3150-revised</vt:lpstr>
      <vt:lpstr>1_양식_공청회_발표자료-총괄-양식</vt:lpstr>
      <vt:lpstr>3150</vt:lpstr>
      <vt:lpstr>CSCI3150 Introduction to Operating Systems</vt:lpstr>
      <vt:lpstr>Processes</vt:lpstr>
      <vt:lpstr>Parallel Programs</vt:lpstr>
      <vt:lpstr>Rethinking Processes</vt:lpstr>
      <vt:lpstr>Threads</vt:lpstr>
      <vt:lpstr>Threads: lightweight processes</vt:lpstr>
      <vt:lpstr>The thread model</vt:lpstr>
      <vt:lpstr>Threads in a Process</vt:lpstr>
      <vt:lpstr>Threads: Concurrent Servers</vt:lpstr>
      <vt:lpstr>Threads: Concurrent Servers</vt:lpstr>
      <vt:lpstr>Thread usage: web server</vt:lpstr>
      <vt:lpstr>Thread usage: word processor</vt:lpstr>
      <vt:lpstr>Kernel-Level Threads</vt:lpstr>
      <vt:lpstr>Kernel-level Thread Limitations</vt:lpstr>
      <vt:lpstr>User-Level Threads</vt:lpstr>
      <vt:lpstr>User-level Thread Limitations</vt:lpstr>
      <vt:lpstr>Kernel- vs. User-level Threads</vt:lpstr>
      <vt:lpstr>Kernel- and User-level Threads</vt:lpstr>
      <vt:lpstr>Kernel- and User-level Threads cont.</vt:lpstr>
      <vt:lpstr>Implementing Threads</vt:lpstr>
      <vt:lpstr>Sample Thread Interface</vt:lpstr>
      <vt:lpstr>Thread Scheduling</vt:lpstr>
      <vt:lpstr>Review of threads</vt:lpstr>
      <vt:lpstr>Non-Preemptive Scheduling</vt:lpstr>
      <vt:lpstr>thread_yield()</vt:lpstr>
      <vt:lpstr>Implementing thread_yield()</vt:lpstr>
      <vt:lpstr>Thread Context Switch</vt:lpstr>
      <vt:lpstr>Wait a minute</vt:lpstr>
      <vt:lpstr>Preemptive Scheduling</vt:lpstr>
      <vt:lpstr>Process vs. thread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ECE344</dc:title>
  <dc:creator>apple</dc:creator>
  <cp:lastModifiedBy>Hong Xu</cp:lastModifiedBy>
  <cp:revision>188</cp:revision>
  <cp:lastPrinted>2013-01-31T18:22:38Z</cp:lastPrinted>
  <dcterms:created xsi:type="dcterms:W3CDTF">2013-01-31T16:14:34Z</dcterms:created>
  <dcterms:modified xsi:type="dcterms:W3CDTF">2024-09-11T02:19:49Z</dcterms:modified>
</cp:coreProperties>
</file>