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9" r:id="rId2"/>
    <p:sldMasterId id="2147483684" r:id="rId3"/>
    <p:sldMasterId id="2147483688" r:id="rId4"/>
    <p:sldMasterId id="2147483693" r:id="rId5"/>
  </p:sldMasterIdLst>
  <p:notesMasterIdLst>
    <p:notesMasterId r:id="rId39"/>
  </p:notesMasterIdLst>
  <p:handoutMasterIdLst>
    <p:handoutMasterId r:id="rId40"/>
  </p:handoutMasterIdLst>
  <p:sldIdLst>
    <p:sldId id="2990" r:id="rId6"/>
    <p:sldId id="3030" r:id="rId7"/>
    <p:sldId id="3017" r:id="rId8"/>
    <p:sldId id="2985" r:id="rId9"/>
    <p:sldId id="3020" r:id="rId10"/>
    <p:sldId id="2986" r:id="rId11"/>
    <p:sldId id="3019" r:id="rId12"/>
    <p:sldId id="2991" r:id="rId13"/>
    <p:sldId id="2992" r:id="rId14"/>
    <p:sldId id="3031" r:id="rId15"/>
    <p:sldId id="2993" r:id="rId16"/>
    <p:sldId id="3021" r:id="rId17"/>
    <p:sldId id="2995" r:id="rId18"/>
    <p:sldId id="2996" r:id="rId19"/>
    <p:sldId id="2997" r:id="rId20"/>
    <p:sldId id="2999" r:id="rId21"/>
    <p:sldId id="3022" r:id="rId22"/>
    <p:sldId id="3000" r:id="rId23"/>
    <p:sldId id="3023" r:id="rId24"/>
    <p:sldId id="3002" r:id="rId25"/>
    <p:sldId id="3003" r:id="rId26"/>
    <p:sldId id="3004" r:id="rId27"/>
    <p:sldId id="3006" r:id="rId28"/>
    <p:sldId id="3007" r:id="rId29"/>
    <p:sldId id="3008" r:id="rId30"/>
    <p:sldId id="3009" r:id="rId31"/>
    <p:sldId id="3028" r:id="rId32"/>
    <p:sldId id="3010" r:id="rId33"/>
    <p:sldId id="3029" r:id="rId34"/>
    <p:sldId id="3024" r:id="rId35"/>
    <p:sldId id="3012" r:id="rId36"/>
    <p:sldId id="3014" r:id="rId37"/>
    <p:sldId id="3018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5" autoAdjust="0"/>
    <p:restoredTop sz="96327" autoAdjust="0"/>
  </p:normalViewPr>
  <p:slideViewPr>
    <p:cSldViewPr>
      <p:cViewPr varScale="1">
        <p:scale>
          <a:sx n="72" d="100"/>
          <a:sy n="72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2EA66-9D09-BD03-3CEA-D554320B2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B107-3A6C-DE50-BA8F-1D4A65BED0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1C0ED-E7DE-394C-8AFF-50634661D3F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1C56-177A-1A20-C548-3434F0713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526-63AB-404E-7E46-37697D206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CB9A-FBAF-1744-9828-C201BE6F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7:46:43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8722 3912 14 0,'-60'19'87'0,"5"0"-1"15,3-5-5-15,8-3-5 16,1-2-69-16,19-5-3 0,9 0-1 16,15-4 0-16,0 0 1 15,4-5 0-15,23-3 0 16,6 0 0-16,15-4 2 16,9 0-1-16,14-4 0 0,11 0-1 15,6 0 1-15,10 1-1 16,3 1 0-16,7 2 0 15,6 0 1-15,1 6-1 0,0 0 1 16,2 3-1-16,2 3 0 16,-2 0 0-16,0 3-1 15,-1 6 0-15,-2-1-1 0,2 4 0 16,-5 0-1-16,-7 5 1 16,-2-3-1-16,-7 4-1 15,-6-3 2-15,-6 4-1 16,-10-5 2-16,-12 1-2 0,-9-6 2 15,-9 1-1-15,-12-2 1 16,-8-2 1-16,-12-1-1 16,-11-5-1-16,-10 3-3 15,-14-3-6-15,-2-15-69 16,-12 11-14-16,-2-9-7 0,-5-3-6 16,-3-14-1-16</inkml:trace>
  <inkml:trace contextRef="#ctx0" brushRef="#br0" timeOffset="908.554">3664 3964 42 0,'-22'-17'85'0,"2"4"-1"16,-4 2-6-16,-1 1-53 0,7 4-7 16,10 3-7-1,8 3-5-15,-11-7-2 0,11 7-1 16,0 0 0-16,19 3 1 16,4 2 1-16,13 3-1 15,8-1 2-15,13-2 1 0,18 1 0 16,14-4 0-16,15-2 1 15,15-9-2-15,13-5 0 16,12-4 0-16,12-5-1 0,3-3 0 16,3-1-1-16,0 2 0 15,-6 8-1-15,-18 5 0 16,-15 9-1-16,-21 3-2 16,-20 24-7-16,-31 14-59 0,-26 0-20 15,-24 0-9-15,-24-5-5 16,-14-6 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05:32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12419 7184 18 0,'-15'4'79'15,"4"11"4"-15,-1 34-13 0,3-20-32 16,4 11-9-16,1 2-13 16,4 10-5-16,3 3-3 15,5 2-2-15,7 1-2 16,0-3 0-16,2-1-1 15,1-2-1-15,2-3-1 0,-1-5 1 16,-2-5-2-16,-5-3-1 16,0-10-3-16,-4-2-8 0,1-8-22 15,0-4-45 1,-9-12-6-16,4 11-5 0</inkml:trace>
  <inkml:trace contextRef="#ctx0" brushRef="#br0" timeOffset="522.182">12277 7914 63 0,'-10'9'86'16,"5"6"-4"-16,1 0-3 16,17 7-63-16,-3 0-5 15,5 5 0-15,6-4-3 0,1 5-3 16,5-6-1-16,2-2 0 15,1-4 0-15,-3 1 0 16,0-6 0-16,-1-5 3 0,-4-5-2 16,0-4 0-16,-2-11 1 15,-3-6-1-15,0-7-1 16,-2-7-2-16,0-4-2 16,-3-5-5-16,3 6-33 15,-5 5-45-15,-1 6-4 0,-3 6-7 16,-3 9-3-16</inkml:trace>
  <inkml:trace contextRef="#ctx0" brushRef="#br0" timeOffset="1274.825">12680 8782 32 0,'-8'12'91'16,"-2"5"-2"-16,-2 3-5 0,2 2-5 16,0 2-69-16,3 5-4 15,7-3-2-15,1 3-4 0,3-4-3 16,6-1-3-16,3-4-5 16,3-6-8-16,-3-9-21 15,-4-5-41-15,6-5-5 16,-3-13-5-16</inkml:trace>
  <inkml:trace contextRef="#ctx0" brushRef="#br0" timeOffset="1427.198">12721 8470 0 0,'-15'-39'90'16,"1"18"2"-16,-2 18-5 16,2 16-6-16,9 11-53 15,-4 5-15-15,5 1-4 0,5 3-9 16,7-9-14-16,9-7-66 15,15-6-4-15,4-10-4 16,5-1-7-16</inkml:trace>
  <inkml:trace contextRef="#ctx0" brushRef="#br0" timeOffset="2122.202">12938 8702 52 0,'-19'30'98'0,"3"-6"-5"16,1-2-7-16,5-1-2 15,5-4-75-15,1-2-3 16,4 0-3-16,6-4-2 16,0-2 0-16,4-1-1 0,2 0 1 15,-4 0 0-15,2-2-1 16,-2-1 1-16,-8-5-2 15,16 10 0-15,-16-10 0 16,13 7-1-16,-13-7 1 0,16 0-1 16,-16 0 0-16,14-5 1 15,-14 5 0-15,10-10 2 16,-10 10-1-16,8-11 1 16,-8 11 1-16,7-13 0 0,-3 3 1 15,2 1 0-15,1-6 0 16,1 5 0-16,1-2 0 0,0 3 0 15,0 1 0-15,0 4-1 16,2 4-1-16,-2 9 1 16,2 3-1-16,3-1-1 15,-1 3 0-15,4 1-2 16,-1 4-1-16,1-6-3 0,4-2-2 16,-2-7-4-16,4-1-6 15,-6-2-5-15,6-3-3 16,-5-7 2-16,-2-8 2 15,2 3 1-15,-6-1 4 16,1 0 7-16,-5 1 9 0,-1 3 10 16,-7 11 7-16,9-8 3 15,-9 8 3-15,0 0-1 0,7 12 2 16,-7-2-2-16,3 2-3 16,-3 3-6-16,4 1-4 15,-1 3-1-15,2 3-4 0,1 3 0 16,3 0-2-16,3 0 0 15,0 2-1-15,1-2 0 16,-1-3-2-16,2-6-2 16,0-7-4-16,-2-9-9 0,2-7-27 15,7-10-42-15,-12-10-5 16,-3-9-7-16,-1-15 1 16</inkml:trace>
  <inkml:trace contextRef="#ctx0" brushRef="#br0" timeOffset="2249.23">13544 8606 65 0,'-12'0'101'16,"0"12"-3"-16,0 11-11 16,2-23-2-16,0 22-72 0,9 2-4 15,1-6-12-15,14-16-68 16,4 2-17-16,5-8-6 16,6-15-7-16,3-12 0 15</inkml:trace>
  <inkml:trace contextRef="#ctx0" brushRef="#br0" timeOffset="2773.355">14092 8268 12 0,'-18'13'90'0,"3"5"0"16,-5 6-5-16,-2 6-5 0,4 7-62 16,0 2-8-16,8 5-4 15,6 2-3-15,4 2-2 16,4 0-2-16,8-2-6 0,4-2-11 16,0-11-45-16,4 0-20 15,-2-5-4-15,0-10-5 16</inkml:trace>
  <inkml:trace contextRef="#ctx0" brushRef="#br0" timeOffset="3209.218">13897 8681 37 0,'-30'-11'98'0,"-3"4"-4"0,6 4-6 15,8-33-21-15,3 36-44 16,16 0-7-16,0 0-7 15,7 6-5-15,14-6-2 0,15 0-2 16,8 0 0-16,6-3 0 16,7-7-3-16,8 1-1 15,-2-6-2-15,0 4-4 16,-8-4-7-16,-3 5-16 0,-14-4-8 16,-5 4-8-16,-10 5-13 15,-8 0 0-15,-15 5 9 16,0 0 28-16,0 0 21 15,-8-4 28-15,8 4 14 0,-19 7 15 16,8 0 13-16,-6-2-2 16,4 9-10-16,-1-9-18 15,2 5-13-15,-2 2-8 16,2 0-5-16,2 3-4 0,2 2-3 16,8 4-2-16,0 1 0 15,3 4-1-15,7 0 0 16,0 0 0-16,3-2-2 15,3 0-5-15,-3-9-9 0,4-5-37 16,-2-6-35-16,1-4-5 16,-4-4-7-16,-1-11 0 15</inkml:trace>
  <inkml:trace contextRef="#ctx0" brushRef="#br0" timeOffset="3351.065">14338 8421 36 0,'-19'-19'98'0,"1"12"-4"15,-2 7-6-15,4 5-3 16,6 2-60-16,4 7-18 16,6-14-4-16,16 18-13 0,0-6-54 15,16-10-21-15,11 1-6 16,3-2-6-16</inkml:trace>
  <inkml:trace contextRef="#ctx0" brushRef="#br0" timeOffset="3826.372">14734 8584 12 0,'-12'2'90'15,"2"3"2"-15,-2-2-6 16,-1 0-7-16,0 1-62 15,-1-4-4-15,3 5-5 16,-1-5-4-16,-2 6-1 0,1 0-2 16,2 3 0-16,-3 3 1 15,2 1-1-15,0 2-1 16,4-1 0-16,2 3 0 16,5-2 0-16,1-2-1 0,-1-1 0 15,1-12 1-15,19 13-1 16,-6-11 1-16,-1-2 0 15,4 0 0-15,-1-2 0 0,2-4 1 16,-2-3 0-16,0 2-1 16,-6-1 2-16,2 2 2 15,-11 6 0-15,13-10 2 16,-13 10 0-16,10 0 2 0,-10 0-3 16,11 15 1-16,-4-3-1 15,1 4-2-15,4 1-1 16,4 0-3-16,2 0-4 15,1-5-8-15,3-3-13 0,-1 2-42 16,6-14-21-16,0-9-6 16,2-10-6-16</inkml:trace>
  <inkml:trace contextRef="#ctx0" brushRef="#br0" timeOffset="4046.049">15139 7974 85 0,'0'18'95'16,"-3"15"-5"-16,-3 16-5 16,-4 13-56-16,4 10-8 0,3 17-5 15,1 4-5-15,2 4-2 16,0 2-4-16,2-7-1 16,4-5-1-16,4-5-3 15,1-12-1-15,6-11-5 16,-3-18-19-16,-3-7-60 0,10-10-4 15,0-14-6-15,0-10-5 16</inkml:trace>
  <inkml:trace contextRef="#ctx0" brushRef="#br0" timeOffset="4544.374">15489 8603 7 0,'-14'14'91'0,"2"9"1"0,-6 2-5 15,2 2-7-15,3 1-53 16,0 5-17-16,5-4-4 16,1-2-4-16,7-1-3 15,2-5-2-15,9-3-4 0,-2-6-8 16,4-5-22-16,4-2-43 15,-4-5-6-15,-1-5-6 16</inkml:trace>
  <inkml:trace contextRef="#ctx0" brushRef="#br0" timeOffset="4701.677">15417 8375 25 0,'-14'-19'92'0,"-2"10"-3"16,1 9-3-16,3 5-7 15,4 11-64-15,3-3-7 0,8 1-17 16,11 8-63-16,7-15-11 16,10-3-5-16,9-4-4 15</inkml:trace>
  <inkml:trace contextRef="#ctx0" brushRef="#br0" timeOffset="5080.427">15621 8488 7 0,'-16'13'91'0,"1"2"1"15,5 0-5-15,4-6-7 0,6 8-56 16,2-4-10-16,9-1-4 16,8-5-5-16,3 2-2 15,4-1-1-15,1-4 0 16,1 0 0-16,-5 0-1 0,2 0-1 15,-5 4 0-15,-7 2-2 16,-4 4 1-16,-8 1-1 16,-1 4 1-16,-8 6-1 15,-4 2 2-15,-4 0 0 16,-6 0 3-16,1 2 1 0,5 0 1 16,-2-7 0-16,6 2-1 15,4-7 1-15,7 0-1 16,2-6-1-16,13-3-2 15,7-5-2-15,7-3-2 0,7-5-6 16,2-7-9-16,9-7-36 16,-2-1-32-16,-1-2-7 15,-6-2-5-15</inkml:trace>
  <inkml:trace contextRef="#ctx0" brushRef="#br0" timeOffset="5465.214">16026 8700 31 0,'0'0'97'16,"-16"0"-3"-16,16 0-5 16,-13 10-3-16,13-10-64 15,0 14-7-15,9-9-9 0,7 1-3 16,3-2-1-16,3-4 0 16,8 0-1-16,-1 0 0 15,0-10 0-15,3-4 0 16,-6-2-1-16,2-5 1 0,-6-3 2 15,-2 5-2-15,-6-7 1 16,-6 5 0-16,-5 0 0 16,-3 3-1-16,-7 2 1 0,-7 5 0 15,-6 7-2-15,-1 4 1 16,-9 1 2-16,1 11-2 16,-1 2 2-16,-4 8-1 15,8 2 1-15,0 5-1 0,9 3 0 16,8 1 0-16,9 1-2 15,2-8-2-15,16 0-7 16,2-15-28-16,4-1-54 16,13-5-2-16,-1-8-6 0,5-8-6 15</inkml:trace>
  <inkml:trace contextRef="#ctx0" brushRef="#br0" timeOffset="6033.436">16603 8664 52 0,'0'-18'85'0,"-3"2"-2"16,-3-5-2-16,0 4-54 16,-4 6-5-16,-4 0-7 15,1 8-3-15,-6 3 0 0,0 10-4 16,-1 8-1-16,-5 7-2 16,3 6-3-16,6 3-1 15,2 1-1-15,6-4 1 16,6 0-2-16,3-6 0 15,6-4 0-15,8-9 0 0,3-8 1 16,3-5-1-16,1-11 2 16,0-8-1-16,0-11 0 15,-2-10 1-15,-1-9 0 0,2-7 0 16,-1-5-1-16,-2-2 1 16,-1-3-2-16,-2 3 1 15,2 6 3-15,-8 10-1 16,2 10 2-16,-6 10 1 0,-3 15 3 15,-2 13-1-15,-4 33 2 16,-9 11 1-16,0 18-3 16,-3 14 0-16,-2 14-2 0,1 9 0 15,0 9-2-15,4-4 0 16,7-7-2-16,5-6-2 16,1-16-2-16,13-11-6 15,-2-15-46-15,3-20-36 16,11-18-3-16,-2-13-8 0,1-19-3 15</inkml:trace>
  <inkml:trace contextRef="#ctx0" brushRef="#br0" timeOffset="7103.164">7981 7412 24 0,'7'-12'84'16,"-7"12"0"-16,-14 12-4 0,0 8-47 15,-5 9-9-15,6 8-6 16,-4 13-6-16,-3 10-3 16,-1 9-3-16,2 9-1 0,-2 7 0 15,1 3-1-15,1 2-2 16,-4-5 0-16,2-3 0 15,2-10-1-15,5-9 0 16,0-13-2-16,4-10-5 0,5-17-8 16,5-10-30-16,15-12-37 15,-7-12-7-15,4-13-5 16</inkml:trace>
  <inkml:trace contextRef="#ctx0" brushRef="#br0" timeOffset="7368.636">7901 7431 52 0,'0'0'90'16,"-15"11"-2"-16,-5 1-7 15,-2 3-52-15,-7 2-6 0,-1-1-7 16,-4 6-7-16,-1-5-7 16,2 3-3-16,-1-4-7 15,9 2-8-15,-2-5-13 16,5-10-40-16,6 6-17 0,7-7-5 16,9-2 1-16</inkml:trace>
  <inkml:trace contextRef="#ctx0" brushRef="#br0" timeOffset="7532.675">7735 7435 25 0,'30'-9'86'15,"-4"3"0"-15,6 6-2 16,-12 4-46-16,2 14-12 0,-4 10-8 16,-1 6-4-16,-3 9-5 15,-3 2-9-15,8-1-46 16,-1 6-34-16,4-4-7 15,3-7-5-15</inkml:trace>
  <inkml:trace contextRef="#ctx0" brushRef="#br0" timeOffset="8892.273">6018 8802 59 0,'-16'0'81'0,"5"5"-5"16,0 3-2-16,2 5-63 15,6 2-3-15,3 4 0 16,12 5 1-16,2 1-1 0,6 2-1 16,3 0 1-16,4 0 1 15,2-1-1-15,0-4 0 16,-4-1-1-16,0-4 0 0,-6-5-1 15,-3-3 0-15,-3-6-1 16,-1-6-1 0,-3-10 0-16,1-9-1 0,-2-10-2 15,4-10-1-15,-2-8-2 16,7-2-6-16,-2-3-15 0,1 4-60 16,3 8-5-16,-2 9-4 15,2 10-5-15</inkml:trace>
  <inkml:trace contextRef="#ctx0" brushRef="#br0" timeOffset="9412.194">6662 8909 51 0,'-1'-19'90'0,"-7"3"-3"16,-7-5-6-16,15 1-52 15,-22 2-8-15,1 0-5 0,-1 6-10 16,-3 1-2-16,6 7-2 16,-4 4-2-16,2 4 0 15,1 12 0-15,1 8-1 16,1 4 0-16,0 4 1 0,6 4-1 15,1 1 1-15,7 0 0 16,3-3-1-16,2-4 1 16,8-9 0-16,7-3 0 15,4-6 0-15,4-9 1 0,0-3 0 16,2-8 0-16,2-6 1 16,-4-3 0-16,3-4 1 15,-6 3 0-15,-5 0 2 0,-3 1 0 16,-4 2 0-16,-1 5 1 15,-8 10-1-15,4-10 0 16,-4 10-1-16,0 0-1 16,-9 1-1-16,9-1 0 15,-5 13-2-15,5-3 0 0,1 2-2 16,3-2 1-16,9 1-1 16,-3 0-3-16,5 1-6 15,-2-8-19-15,-4 0-54 0,12-4-5 16,-2-1-5-16,0-8-4 15</inkml:trace>
  <inkml:trace contextRef="#ctx0" brushRef="#br0" timeOffset="9645.077">6867 8410 10 0,'-14'4'91'16,"-7"20"0"-16,-4 11-5 15,1 8-6-15,18 12-62 16,-14 6-4-16,4 7-4 16,6 2-5-16,9 0-2 0,2-4 0 15,15-8 0-15,3-4-2 16,2-10-4-16,9-7-7 16,-4-13-34-16,6-9-37 0,-2-9-7 15,-2-6-6-15,-1-11-1 16</inkml:trace>
  <inkml:trace contextRef="#ctx0" brushRef="#br0" timeOffset="9854.696">7071 8997 32 0,'-7'-4'92'0,"7"4"-2"16,-8 4-4-16,5-20-26 0,-2 22-37 15,5 7-7-15,0 3-8 16,3 4-3-16,4 2-3 15,1 3 1-15,4 0-1 0,-5-2-1 16,3-1-2-16,-2-3-3 16,2-5-7-16,-2-2-21 15,7-9-50-15,-15-3-5 16,12-12-6-16,-8-8-3 16</inkml:trace>
  <inkml:trace contextRef="#ctx0" brushRef="#br0" timeOffset="10021.333">7114 8748 11 0,'-22'-7'96'0,"-3"8"-1"16,0 13-7-16,3 5-3 15,20 2-61-15,-12 2-8 16,5-3-6-16,10-2-7 0,10-10-7 16,18 1-13-16,3-9-66 15,8 0-5-15,3-7-4 16,5-5-4-16</inkml:trace>
  <inkml:trace contextRef="#ctx0" brushRef="#br0" timeOffset="10630.917">7436 8988 25 0,'-9'-21'88'0,"3"1"-1"16,-6-2-4-16,-1 3-43 15,2-3-11-15,0 3-7 0,-2 6-8 16,-2 1-6-16,-2 9-2 15,-1 3-2-15,0 8 0 16,-3 10-2-16,2 10 0 16,2 3-1-16,5 6 0 15,3-1 0-15,7 0 0 16,2-2-1-16,9-5 1 0,6-5-1 16,2-8 0-16,5-7 1 15,0-8-1-15,1-5 0 0,-1-13 1 16,2-9-1-16,-3-9 0 15,-2-9 0-15,0-10 0 16,-1-7 0-16,0-6 0 0,-2-6 0 16,-5-7 0-16,0 0-1 15,-1 0 1-15,-3 6-1 16,-5 8 1-16,-2 10 2 16,-2 12 0-16,-9 23 1 15,-3 20 2-15,-5 17 2 0,-5 25-1 16,0 22 2-16,0 17 1 15,-1 16-2-15,4 14 0 16,3 8-1-16,8-2-1 16,5-3-1-16,5-10-1 0,9-13-3 15,11-13-8-15,-5-17-58 16,18-34-25-16,5-23-5 16,4-19-6-16,2-22-5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07:04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3885 4157 56 0,'-15'9'82'0,"-3"-3"-4"0,1-3-2 16,17-3-65-16,-16 9-2 16,4-6-4-16,-2-1-4 15,3 2 2-15,3-1-2 16,8-3 0-16,-13 0 0 0,13 0 0 15,0 0 1-15,0 0 0 16,0 0 0-16,10 0 1 16,-1 0-1-16,3 0 0 15,4 3 1-15,4-3-1 0,0 3 0 16,7-3 0-16,3 2 0 16,5-4 0-16,5 2 1 15,4 0-1-15,4 0 1 0,3 0-1 16,6 0 2-16,6-2-1 15,1 1-1-15,7 1 0 16,4 0-1-16,7 3 1 16,2 0-1-16,4 3 1 15,5-1-1-15,3 3 1 0,5-3 2 16,5 2-2-16,3-2 1 16,5 0 0-16,4-1 1 15,7 1 0-15,2-5 0 0,3 0-1 16,0 0 1-16,1-2 0 15,-2-1-1-15,-4-2-1 16,-5 1 1-16,-6 2-3 16,-7 2-5-16,-13-1-14 0,-13 1-65 15,-1-3-2-15,-6-1-7 16,-7-6-5-16</inkml:trace>
  <inkml:trace contextRef="#ctx0" brushRef="#br0" timeOffset="2868.49">8067 3709 62 0,'-5'-22'93'0,"-3"8"-4"16,-3 8-29-16,11 6-14 15,-19 20-15-15,8 6-10 0,1 16-8 16,-1 8-5-16,0 12-2 16,4 5-2-16,6 5-1 15,1 0-1-15,1-4-1 16,6-4 0-16,4-10 0 16,1-8-1-16,-2-9 0 0,3-8-2 15,-4-9-1-15,3-10-1 16,-2-9-2-16,-10-1-2 0,15-18-1 15,-6-3-4-15,0-6-4 16,1-6-5-16,1-4-2 16,-2-3-3-16,1 0-1 15,0-2-1-15,1 7-1 0,-2 3 3 16,-1 7 4-16,-2 2 8 16,-3 12 10-16,-3 11 10 15,0 0 10-15,0 0 5 16,3 12 6-16,-3 10 3 0,0-4 1 15,0 7 1 1,0-1-4-16,0 6-6 0,1-6-4 16,6 0-4-16,2-2-3 15,3-5-2-15,4-2-3 16,1-4 0-16,3-6-2 0,2-5 0 16,5-6 1-16,1-7-1 15,1-12 0-15,-3-1-1 16,2-5 0-16,-5-3 0 15,-7 0-1-15,-9 2-2 0,-3 3-2 16,-4 3-5-16,-7 11-10 16,-9-2-23-16,-7 7-43 15,5 9-8-15,2 1-5 16,3 4 7-16</inkml:trace>
  <inkml:trace contextRef="#ctx0" brushRef="#br0" timeOffset="3422.467">8785 3923 24 0,'5'-21'85'0,"-5"4"0"15,0-1-4-15,-13 4-50 16,5 6-4-16,-2 3-10 16,-8 4-6-16,-2 2-3 0,-7 8-4 15,0 5-1-15,-7 3-2 16,1 5-1-16,2 0 0 16,1 0-1-16,5-1 0 15,3-1 0-15,10-6-1 0,5-2 0 16,7-12 1-16,5 9-2 15,5-9 2-15,9-1-1 16,-1-7 1-16,5-4 1 16,2-1 0-16,-2-2 0 0,-5 3 0 15,4-1 0-15,-5 4 0 16,-3 1 3-16,-3 5 0 16,-11 3 2-16,15 3 1 15,-12 8 0-15,0 7 1 0,-3 6 0 16,0 5-1-16,0 8 0 15,-3 10-2-15,-1 5-1 16,0 9-1-16,1 4-1 16,-4 3 0-16,-1 3 0 0,2-4-1 15,-4 0 1-15,0-9 0 16,-3-5-2-16,-4-9-3 16,3-8-5-16,-6-12-11 15,6-7-20-15,-1-10-29 0,4-12-21 16,3-14-8-16,-1-16 4 15</inkml:trace>
  <inkml:trace contextRef="#ctx0" brushRef="#br0" timeOffset="3677.058">8820 4041 45 0,'8'22'89'0,"-7"2"-2"16,1 3-4-16,-2 0-56 0,-1 7-3 16,1-4-3-16,0-1-8 15,0-4-7-15,0-4-1 16,0-1-2-16,0 0-2 16,0-6-2-16,0-5-8 0,1 3-15 15,0 4-48-15,-1-16-13 16,0 0-6-16,0 0-4 15</inkml:trace>
  <inkml:trace contextRef="#ctx0" brushRef="#br0" timeOffset="3871.981">8845 3928 29 0,'-8'-10'100'0,"8"10"-4"15,0 0-6-15,0 0-3 0,0 0-65 16,0 0-8-16,0 0-7 16,14 10-8-16,-4-10-18 15,2 3-66-15,12 0-3 16,-2-3-7-16,4-6-5 0</inkml:trace>
  <inkml:trace contextRef="#ctx0" brushRef="#br0" timeOffset="4305.932">9272 3873 14 0,'-21'-5'93'16,"-7"3"1"-16,-1 2-7 16,-4 3-3-16,36 8-67 15,-26 4-4-15,-2 2-3 0,3 2-5 16,9 0-2-16,7 2-4 16,6-2-3-16,17 0-7 15,2-10-16-15,11-6-49 0,5 6-11 16,5-5-5-16,4 0-4 15</inkml:trace>
  <inkml:trace contextRef="#ctx0" brushRef="#br0" timeOffset="4793.071">9615 3928 45 0,'1'-22'85'0,"-1"3"-2"0,-2-1-4 15,-7 8-57-15,0 0-1 16,-6 3-10-16,0 9-4 16,-4 3-2-16,-3 8-1 15,2 3-1-15,-2 4 2 0,-4 1-3 16,6 3 1-16,4 1 0 15,2-3-1-15,6 0 1 16,6-4-1-16,2-2-1 16,4-3 0-16,10-6 0 0,2-1 0 15,2-2 1-15,3-2-1 16,1-6 1-16,4-3 0 16,-1-3-1-16,-2-1 1 15,-2-2-1-15,-1 2 1 16,-2 3 1-16,-5 2-1 0,-3 0 0 15,-10 8 0-15,9-5 0 16,-9 5-1-16,0 0 0 0,0 0 0 16,10 9-1-16,-10-9 0 15,10 18 0-15,-4-7 0 16,1 2-1-16,1 3-1 16,1-3-7-16,3 7-14 0,-6-2-36 15,3-10-27-15,4-5-4 16,2-3-6-16</inkml:trace>
  <inkml:trace contextRef="#ctx0" brushRef="#br0" timeOffset="5011.506">10105 3342 1 0,'15'-12'96'0,"-15"12"2"0,0 27-7 16,-15 12-5-16,-4 19-50 15,-7 15-17-15,2 9-5 0,3 9-7 16,1 5-3-16,4-3-2 16,6-10-2-16,9-5-7 15,0-15-18-15,-7-13-62 16,18-16-3-16,7-13-6 0,3-18-5 16</inkml:trace>
  <inkml:trace contextRef="#ctx0" brushRef="#br0" timeOffset="5964.965">10771 3526 75 0,'0'0'87'15,"-18"16"-4"-15,7 16-4 16,0 15-65-16,5 9-2 16,5 8-5-16,1 9-2 15,7 5-1-15,6-2-1 0,5-2-2 16,2-11-1-16,-1-8 1 15,-1-5 0-15,-5-10 0 16,-2-8 1-16,-2-10-1 16,-3-8-2-16,-6-14-1 0,0 0-1 15,-13-5-4-15,3-15 0 16,-2-11-2-16,-1-6 1 16,2-5 0-16,-2-2 2 0,2 1 3 15,3 4 4-15,1 4 3 16,0 8 3-16,3 9 2 15,3 5 1-15,1 13 2 16,0 0-1-16,9-6-1 16,6 6-2-16,5 8-1 0,10-1-1 15,3 4-1-15,5 3-2 16,1 0 0-16,-3-1 0 16,1 5-1-16,-5-4-1 0,-5 3 2 15,-7 1-1-15,-10-2-3 16,-8 3 0-16,-4-3-3 15,-9 5-6-15,-8-7-9 0,-2 4-24 16,4-7-42-16,-8-5-7 16,0-6-4-16</inkml:trace>
  <inkml:trace contextRef="#ctx0" brushRef="#br0" timeOffset="6213.301">11064 3606 56 0,'18'0'92'0,"-6"8"-2"15,-4 16-6-15,0 8-54 16,-1 12-3-16,-4 10-7 16,1 3-9-16,2 9-5 0,-2-2-1 15,2 1-3-15,3-9-1 16,-2 0-4-16,1-13-5 15,4-5-18-15,-5 7-52 0,0-21-9 16,3-7-7-16,-2-7-3 16</inkml:trace>
  <inkml:trace contextRef="#ctx0" brushRef="#br0" timeOffset="6496.991">11401 4055 8 0,'10'7'90'16,"-9"7"0"-16,-1 2-5 15,0 10-41-15,0-2-7 16,0 4-16-16,0-2-9 0,6-1-5 16,1-5-3-16,7-4 0 15,2-2-1-15,1-6 1 16,2-5-1-16,1-3 0 0,0-5 0 15,1-9-1-15,-2-5 0 16,-2-8-3-16,0-5-2 16,-7-5-5-16,0 1-9 15,-3-5-29-15,-7 8-38 16,0 4-7-16,-8 9-5 0</inkml:trace>
  <inkml:trace contextRef="#ctx0" brushRef="#br0" timeOffset="6814.377">11906 3860 8 0,'-21'7'98'16,"-3"15"-1"-16,-11 10-3 15,-2 9-6-15,-2 5-61 0,4 0-4 16,3 0-11-16,6 0-4 16,7-5-4-16,10-10-3 15,9-6-1-15,12-15-4 16,13-2-23-16,15-9-60 0,-6-12-3 15,8-6-6-15,1-10-6 16</inkml:trace>
  <inkml:trace contextRef="#ctx0" brushRef="#br0" timeOffset="7820.905">12106 3498 78 0,'0'0'93'0,"-7"19"-6"0,-4 7-4 15,13 8-61-15,-10 9-1 16,-4 7-8-16,3 7-5 15,-5 7-4-15,10 4-1 16,0-2-1-16,2-1 0 16,2-5-1-16,0-2-1 0,5-8 1 15,-2-12 0-15,2-8 1 16,1-6-1-16,-5-8 0 0,-1-8 1 16,0-8-1-16,-7 0 1 15,0-11 0-15,-4-8 0 16,0-7-2-16,-1-7 0 15,4-4 0-15,0-3-1 16,4-1 0-16,2 2 0 16,2 1 0-16,8 5 0 0,3 4 1 15,3 5 0-15,7 3 0 16,3 4 1-16,5 4 0 16,3 1 1-16,2 5-1 15,1 0 0-15,1 7 1 0,-4 0 1 16,1 7-2-16,-9-1 0 15,-1 3 2-15,-8 1-2 16,-4 1 0-16,-6 4-1 0,-5-5-1 16,-1 5-1-16,-13 0-1 15,-5 2-2-15,-4 0-2 16,-6 3 0-16,1-3 1 16,-4 0 0-16,2-5 1 0,3-1 1 15,4-5 1-15,5-1 2 16,6-3 2-16,0-2 1 15,12 0 3-15,-2-11-1 16,2 11 2-16,6-13 2 0,5 13-1 16,0-5 1-16,2 5 0 15,4 5 0-15,4 8-1 16,1 3-2-16,3 3 1 16,3 6-3-16,2 1 0 0,0 4-1 15,7-4-1-15,-1 1-2 16,-2-5-5-16,3-1-27 15,-1-12-58-15,-2-9-1 0,-3-4-7 16,-3-16-4-16</inkml:trace>
  <inkml:trace contextRef="#ctx0" brushRef="#br0" timeOffset="10174.766">13593 3950 23 0,'-3'-15'84'0,"-4"4"-1"16,0 1-2-16,7 10-50 15,-19-15-8-15,4 13-6 16,0 2-7-16,-6 5-5 0,2 7-2 16,-3 5-1-16,0 7 1 15,1 5-2-15,1 0 1 16,7 4-1-16,1-1-1 0,7-2 0 16,5-6 0-16,5-5 0 15,8-8-1-15,2-7 1 16,5-4 0-16,1-10-2 15,2-11 2-15,3-3 0 16,-1-11 2-16,-3-5-2 0,-2-9 1 16,1-5-1-16,-1-6 0 15,-5 0 1-15,1-2-1 16,-3 2 1-16,-2 6 0 0,-2 5 1 16,-4 12 2-16,-3 10 1 15,-2 12 0-15,0 15 1 16,-4 12 1-16,-3 15-1 0,-3 13 0 15,1 11 0 1,-1 13-3-16,6 4-1 0,-1 2 1 16,5-2-1-16,4-6-1 15,6-3 1-15,2-11-1 0,4-8 0 16,2-12-2-16,-1-8-2 16,4-6-11-16,-11-5-55 15,3-14-18-15,2-13-4 16,-5-8-8-16</inkml:trace>
  <inkml:trace contextRef="#ctx0" brushRef="#br0" timeOffset="11145.04">13322 3856 20 0,'-11'-11'87'15,"3"6"-1"-15,-3 2-4 0,0 0-42 16,-4 3-16-16,-1 3-8 15,-2 3-8-15,5 1-3 16,-6 6-3-16,3 2-1 16,-1 0-2-16,1 5 1 0,1 1 0 15,1 3 0-15,3 0-1 16,0-3 1-16,3 1-1 16,6-5 1-16,1 0 0 15,1-8-2-15,0-9 2 0,8 7 0 16,-8-7 0-16,14 0-1 15,0-7 2-15,0-4-2 16,-2-3 1-16,1 1 1 0,-1-3-1 16,0 2 0-16,0 2 0 15,0-3 2-15,-2 2-2 16,0-3 1-16,3 5 0 16,-6-1-1-16,3-2 0 15,-1 3 1-15,0 1 0 0,-9 10 0 16,0 0 1-16,0 0 1 15,0 0 0-15,2 18 0 16,-3 4 0-16,0 7-1 16,-2-5 0-16,3 6 0 0,8-2 0 15,5-1-4-15,1-9-7 16,9-16-49-16,2 2-24 16,5-4-5-16,-3-3-6 0</inkml:trace>
  <inkml:trace contextRef="#ctx0" brushRef="#br0" timeOffset="11931.51">14045 3931 63 0,'0'0'88'0,"-10"3"-4"15,2-3-6-15,-4-8-53 16,2 0-11-16,3-6-5 0,-4-2-5 15,4-5-3-15,0 0 2 16,1 2-2-16,0 5 0 16,-3 1 0-16,9 13-1 15,-19-4 0-15,7 10 0 16,-2 12 0-16,0 10-1 0,3 4 0 16,0 1 0-16,7 4 0 15,1-7-1-15,3-6 1 16,9-3 1-16,7-9 0 0,2-10 0 15,2-6 0-15,6-14 1 16,0-6 1-16,-1-5-1 16,0-7 1-16,-2-7-1 15,0-11 0-15,-2 1 0 0,1-3 0 16,-7 1-1 0,-3 0 2-16,2 5 0 0,-8 8 0 15,1 10 2-15,-4 12 0 16,-3 20 1-16,-8 0 0 0,-4 20 1 15,-4 15 1-15,-2 13-1 16,-1 5 0-16,-1 11-1 16,3 2 0-16,3-2-1 15,7-2-3-15,5-7 1 0,1-2-1 16,7-11-2-16,6-4-2 16,4-12-3-16,5 0-7 15,-7-12-14-15,2-10-49 0,1 1-13 16,2-5-7-16,0-9-2 15</inkml:trace>
  <inkml:trace contextRef="#ctx0" brushRef="#br0" timeOffset="12317.753">14340 3860 0 0,'0'0'91'0,"0"0"4"15,-9-1-6-15,-2-17-15 16,2 27-42-16,1 7-11 0,0 1-9 15,3 4-4-15,-1-2-4 16,2 0-1-16,3 3-2 16,0 5-1-16,1-2 1 15,-2-2 0-15,2-3 1 0,0 0-2 16,0-5 1-16,-1-4-1 16,0 0-1-16,1-11 1 15,0 0-2-15,0-11 0 0,0-7-1 16,2-7 0-16,6-3 1 15,0-2 0-15,5-6 0 16,-2 5 0-16,4-1 3 0,-1 9-1 16,-4 7 1-16,-2 3 1 15,-8 13 0-15,12-10 0 16,-12 10 0-16,6 7 1 16,-4 5-2-16,3-4 0 0,4 4 0 15,1-1 0-15,1-4-5 16,5 2-11-16,-1 7-62 15,3-13-9-15,0-3-7 16,-3 0-6-16</inkml:trace>
  <inkml:trace contextRef="#ctx0" brushRef="#br0" timeOffset="12496.3">14573 4084 73 0,'-6'30'100'16,"-1"-5"-6"-16,4-1-7 0,0-4-2 16,1-3-80-16,4 1-10 15,-2-18-80-15,11 3-2 16,3-9-8-16,-3-9-3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11:03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9660 5083 42 0,'-4'-10'51'0,"-4"-4"-3"16,3 1-7-16,-3 4-8 0,-2 1-4 15,-3 3-6-15,-3 1-4 16,-6 4-3-16,-5 0-5 15,-5 11-1-15,-9 7-3 16,-2 6-2-16,-5 5-1 0,-2 10-1 16,1 2-2-16,0 7-1 15,0 6 1-15,9 7-1 16,6 1 1-16,8 2 0 16,9 2 0-16,9-1 0 0,8-4 0 15,8-3 2-15,12-7-2 16,11-7 1-16,3-6-1 15,8-11 1-15,1-8 0 16,6-6 0-16,5-9 1 0,-2-4 2 16,0-4-1-16,-1-11 0 15,2-5 2-15,-5-4-1 16,-4-2 0-16,-8-6 1 0,-3-4-1 16,-7-4-1-16,-8-3 0 15,-11-3-2-15,-7-4 1 16,-14-2-1-16,-7 0-1 0,-10-1-2 15,-4 1-1-15,-1 0-6 16,-5 2-9-16,7-4-64 16,4 12-4-16,5 0-8 15,11 5-4-15</inkml:trace>
  <inkml:trace contextRef="#ctx0" brushRef="#br0" timeOffset="1037.848">12718 5058 58 0,'-29'-9'48'15,"-5"9"-5"-15,-5 4-7 16,-3 11-10-16,-4 9-6 16,0 9-4-16,-7 12-3 15,5 1-4-15,2 11-1 0,8 6-2 16,2 10-1-16,10 2 2 15,7 2-1-15,11 2 1 16,8 2-2-16,16 0 0 16,12-9-1-16,10-9 0 0,16-8-1 15,7-11 1-15,6-16 1 16,9-8 0-16,6-16 3 16,3-8 2-16,0-13 2 15,-2-8-1-15,-9-10 0 0,0-5-1 16,-11-5-2-16,-8-8-1 15,-18-11-1-15,-14-7-2 16,-17-5-2-16,-9-7 0 0,-20-3-2 16,-15-1-1-16,-14 2-2 15,-13 8-3-15,-9 15-8 16,-9 19-64-16,-4 3-10 16,-6 19-5-16,-8 10-4 15</inkml:trace>
  <inkml:trace contextRef="#ctx0" brushRef="#br0" timeOffset="3776.685">12835 6041 36 0,'0'0'80'0,"0"0"-1"16,-6 20-30-16,-6-6-14 15,-1 8-11-15,-1 9-11 0,-1 6-4 16,-3 11-2-16,1 3-3 16,0 9-1-16,2 0 1 15,0 10-3-15,2 3 1 0,0 4-1 16,1 1 0-16,4 0 0 15,-2 2-1-15,1-1 0 16,3-2 0-16,0-3 0 16,2-6 0-16,2-2 1 0,1-8-1 15,-1-9 1-15,2-3 0 16,0-10-1-16,1-3 1 16,0-7 1-16,0-6-1 0,2-5 0 15,-3-4 1-15,0-11 0 16,0 12-1-16,0-12 2 15,0 0-2-15,-8 4 1 16,8-4-4-16,-14-7-2 0,3-1-7 16,5-1-19-16,-5 4-40 15,4-12-12-15,0-2-5 16,-2-1 5-16</inkml:trace>
  <inkml:trace contextRef="#ctx0" brushRef="#br0" timeOffset="4090.958">12317 7059 45 0,'-11'15'88'0,"4"6"-2"0,0 9-4 16,3 6-50-16,4 6-8 15,0 1-6-15,8 6-8 16,-1-2-5-16,6 1 0 15,3-3-3-15,3-3-1 0,3-7-1 16,2-4 1-16,3-7 0 16,1-9 1-16,4-2 0 15,0-13 2-15,1-6 0 16,0-13 0-16,3-12 0 0,0-9 0 16,-3-12-1-16,3-2-2 15,-3-10-5-15,-1 9-19 16,2-3-61-16,-16-2-1 0,-2 7-9 15,-10 7-2-15</inkml:trace>
  <inkml:trace contextRef="#ctx0" brushRef="#br0" timeOffset="5435.694">9692 5672 58 0,'0'0'65'0,"0"0"-48"16,2 5 2-16,9 0 3 16,-3 1 0-16,5 5-2 0,-1-1-2 15,6 2-4-15,-3 0-3 16,8 2-2-16,0-1-1 15,1 0-3-15,4-2-1 16,4 1-1-16,2-5 0 0,3 3 0 16,3 0 1-16,-2-1 0 15,2 2 0-15,2 3 0 16,6-1 3-16,-5 3 0 0,4 1-1 16,1 2 0-16,1 4-1 15,2-2 0-15,-2 1-1 16,0-1-1-16,-1 4 0 15,-3 2-1-15,0 1-2 16,-5-1 3-16,1-1-2 0,-4 4 0 16,4 1 0-16,-4 2 0 15,-2 1 0-15,1 0-1 16,-1-2 1-16,2 0 1 16,-2 1-1-16,1 0 1 0,-3-3 0 15,2 2 1-15,-4-1 0 16,-1 5 0-16,0-3 0 0,-1 5 1 15,-1-1-1 1,-3 1 0-16,2 2-1 0,-4-1 0 16,3 2 1-16,-3 0-3 15,-2-1 1-15,3-1 0 16,-1 3 0-16,0 2 0 0,-2 1 1 16,-2 1-1-16,0-1 1 15,0 1 0-15,-4 2 0 16,-4-5 1-16,-4-1-2 0,-5-4 1 15,-1-2-1-15,-2-8 1 16,-5-2-1-16,-6-7-1 16,1-4 1-16,1-3-1 15,-2-5 0-15,2-3-2 0,-2-4-3 16,12 0-4-16,-12-10-6 16,12 10-16-16,0 0-28 15,-7-11-25-15,7 11-8 16,0 0-3-16</inkml:trace>
  <inkml:trace contextRef="#ctx0" brushRef="#br0" timeOffset="5817.144">11267 7254 74 0,'-23'2'89'0,"2"9"-6"16,1 5-4-16,-2 12-58 16,7 1-7-16,6 5-6 15,5 2-4-15,3 4-1 0,8 0-1 16,11-2 0-16,5-3 0 15,6 1 2-15,9-4 0 16,5-2 0-16,4-5 3 0,1-8-1 16,4-10 1-16,0-7 1 15,-3-2-1-15,-1-16-1 16,-5-11-1-16,-3-14-2 0,-4-5-12 16,-18-5-65-16,5-15-12 15,-13-2-6-15,-1-6-7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EAC1E-F936-4835-BE4A-3D64491BD3ED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71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DF6A2-DBD6-4862-B207-A5B66798532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05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1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A48D2-F163-4928-A2A5-986ACE5F710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3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9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A06AD-1A10-41BA-B6DC-627BCFAA23F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22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00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B0265-9984-41CA-8A15-00D8D908DC76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47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23C40-060A-4CFB-9661-3C5A8AE1CE40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72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10ACF-011A-4530-8E90-064AD383105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66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E18DF395-72FE-B99B-CF45-3F4704CF0FBE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02D3B3CD-74D0-4C72-9376-E7022E4A46BA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2420C533-A1C5-F41A-4A45-72E97686DAAC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9FAD7-EAAD-A50A-D841-7893673CCB1E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DAF34C0-42F3-73AF-54E5-9164D66D4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9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675BBF7B-BCC8-9F36-CF23-55C3A1FE0B69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6FB2F90-53A7-04D6-AE15-B7B168C32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4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89709FF-390D-5369-4FDB-EE6EB0F164F6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B2C9F712-D447-D03F-CAB4-65377646939B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94C9CAC-AF88-7A5A-60CD-C58BD11B2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8867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2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0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9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6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1C05462A-3020-39A7-8B92-B20B0FB619CB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7D2172C2-16C3-179B-FC45-0685521093CE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0175833D-FC9F-1C97-AD69-8B40593B4E5E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15F00B-4D43-CFA1-413B-D02AC44CC334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5138ECDE-93FC-A1C8-7228-F92F3BE86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96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0540FF3-02A0-7CD2-E152-0C08764147E7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D314959B-EBA1-9022-94ED-618F26E4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61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4E59F74D-0D1E-5E1A-00A0-194B3436A58F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14EE02FF-CEF7-B879-A997-FEDDF80EBBBD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256C9D6-B157-B57A-C548-D21B388E0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2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0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02C5B705-6683-0E42-9CAB-8553C64C4F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oslab.ka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slab.kaist.ac.kr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DB29758C-8B8F-B57E-7121-91A253F53108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4AA95670-0316-BF8B-15B0-2A09053A10A6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35B52F8E-1D94-3D28-C3BA-C6FE22CD3A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2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1" r:id="rId5"/>
    <p:sldLayoutId id="2147483673" r:id="rId6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46E980D-BA0F-B8A1-B67B-C5A10B9A1BED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62B5EF-782A-4997-D474-4228D6D7C53A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6"/>
            <a:extLst>
              <a:ext uri="{FF2B5EF4-FFF2-40B4-BE49-F238E27FC236}">
                <a16:creationId xmlns:a16="http://schemas.microsoft.com/office/drawing/2014/main" id="{073C54A0-8D8E-0F1A-2487-8FF227F93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IV: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Solid-State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AAE-A6BB-C6BF-0E2C-A05DE43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0118-F67D-7B08-06E6-EC36EB55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There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two</a:t>
            </a:r>
            <a:r>
              <a:rPr lang="zh-CN" altLang="en-US" sz="1800" dirty="0"/>
              <a:t> </a:t>
            </a:r>
            <a:r>
              <a:rPr lang="en-US" altLang="zh-CN" sz="1800" dirty="0"/>
              <a:t>typical</a:t>
            </a:r>
            <a:r>
              <a:rPr lang="zh-CN" altLang="en-US" sz="1800" dirty="0"/>
              <a:t> </a:t>
            </a:r>
            <a:r>
              <a:rPr lang="en-US" altLang="zh-CN" sz="1800" dirty="0"/>
              <a:t>ways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address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inherent</a:t>
            </a:r>
            <a:r>
              <a:rPr lang="zh-CN" altLang="en-US" sz="1800" dirty="0"/>
              <a:t> </a:t>
            </a:r>
            <a:r>
              <a:rPr lang="en-US" altLang="zh-CN" sz="1800" dirty="0"/>
              <a:t>challenges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flash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pPr lvl="1"/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</a:t>
            </a:r>
            <a:r>
              <a:rPr lang="zh-CN" altLang="en-US" b="1" dirty="0"/>
              <a:t> </a:t>
            </a:r>
            <a:r>
              <a:rPr lang="en-US" altLang="zh-CN" b="1" dirty="0"/>
              <a:t>translation</a:t>
            </a:r>
            <a:r>
              <a:rPr lang="zh-CN" altLang="en-US" b="1" dirty="0"/>
              <a:t> </a:t>
            </a:r>
            <a:r>
              <a:rPr lang="en-US" altLang="zh-CN" b="1" dirty="0"/>
              <a:t>layer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device</a:t>
            </a:r>
          </a:p>
          <a:p>
            <a:pPr lvl="1"/>
            <a:r>
              <a:rPr lang="en-US" altLang="zh-CN" dirty="0"/>
              <a:t>Designing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flash-aware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host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A6DE-B2BD-C5AD-CA43-33D39E23D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3FEF-ADF6-4561-48CC-5DBC5CED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4814053-7B2D-03D3-0B9D-C7A6E0667A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"/>
          <a:stretch/>
        </p:blipFill>
        <p:spPr>
          <a:xfrm>
            <a:off x="971600" y="2852936"/>
            <a:ext cx="7200800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409836"/>
          </a:xfrm>
        </p:spPr>
        <p:txBody>
          <a:bodyPr/>
          <a:lstStyle/>
          <a:p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oftware that make</a:t>
            </a:r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 the SSD look</a:t>
            </a:r>
            <a:r>
              <a:rPr lang="zh-CN" altLang="en-US" sz="1800" dirty="0"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cs typeface="Courier New" panose="02070309020205020404" pitchFamily="49" charset="0"/>
              </a:rPr>
              <a:t>like</a:t>
            </a:r>
            <a:r>
              <a:rPr lang="en-US" altLang="ko-KR" sz="1800" dirty="0">
                <a:cs typeface="Courier New" panose="02070309020205020404" pitchFamily="49" charset="0"/>
              </a:rPr>
              <a:t> HDD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Address translation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Program pages within an erased block in order (from low page to high page)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Wear leveling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FTL should try to spread writes across the blocks of the flash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Ensuring that all of the blocks of the device wear out at roughly the same time.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and Flash SSD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</p:spPr>
        <p:txBody>
          <a:bodyPr/>
          <a:lstStyle/>
          <a:p>
            <a:fld id="{BB0E6C08-344E-4025-83FB-FC65F265D15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85852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43438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948238" y="3787775"/>
            <a:ext cx="18288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630" name="Picture 6" descr="Samsung-N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4602163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557838" y="41687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>
                <a:ea typeface="굴림" pitchFamily="50" charset="-127"/>
              </a:rPr>
              <a:t>+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00638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2530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1768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58626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864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64722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63960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244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340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436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00638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2530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64722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63960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1768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7958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150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76838" y="5159375"/>
            <a:ext cx="1382713" cy="228600"/>
            <a:chOff x="1200" y="3172"/>
            <a:chExt cx="871" cy="144"/>
          </a:xfrm>
        </p:grpSpPr>
        <p:sp>
          <p:nvSpPr>
            <p:cNvPr id="26679" name="Text Box 26"/>
            <p:cNvSpPr txBox="1">
              <a:spLocks noChangeArrowheads="1"/>
            </p:cNvSpPr>
            <p:nvPr/>
          </p:nvSpPr>
          <p:spPr bwMode="auto">
            <a:xfrm>
              <a:off x="1208" y="318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  <p:sp>
          <p:nvSpPr>
            <p:cNvPr id="26680" name="Text Box 27"/>
            <p:cNvSpPr txBox="1">
              <a:spLocks noChangeArrowheads="1"/>
            </p:cNvSpPr>
            <p:nvPr/>
          </p:nvSpPr>
          <p:spPr bwMode="auto">
            <a:xfrm>
              <a:off x="1200" y="317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bg1"/>
                  </a:solidFill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</p:grpSp>
      <p:sp>
        <p:nvSpPr>
          <p:cNvPr id="26650" name="AutoShape 28"/>
          <p:cNvSpPr>
            <a:spLocks noChangeArrowheads="1"/>
          </p:cNvSpPr>
          <p:nvPr/>
        </p:nvSpPr>
        <p:spPr bwMode="auto">
          <a:xfrm>
            <a:off x="4929190" y="2357430"/>
            <a:ext cx="2049462" cy="864394"/>
          </a:xfrm>
          <a:prstGeom prst="irregularSeal1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1400" b="1" dirty="0">
                <a:latin typeface="Comic Sans MS" pitchFamily="66" charset="0"/>
                <a:ea typeface="굴림" pitchFamily="50" charset="-127"/>
              </a:rPr>
              <a:t>Mismatch!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1590652" y="3714750"/>
            <a:ext cx="1828800" cy="2031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2285984" y="4143380"/>
            <a:ext cx="45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 dirty="0">
                <a:latin typeface="Comic Sans MS" pitchFamily="66" charset="0"/>
                <a:ea typeface="굴림" pitchFamily="50" charset="-127"/>
              </a:rPr>
              <a:t>+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1743052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55" name="Line 33"/>
          <p:cNvSpPr>
            <a:spLocks noChangeShapeType="1"/>
          </p:cNvSpPr>
          <p:nvPr/>
        </p:nvSpPr>
        <p:spPr bwMode="auto">
          <a:xfrm flipV="1">
            <a:off x="18954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6" name="Oval 34"/>
          <p:cNvSpPr>
            <a:spLocks noChangeArrowheads="1"/>
          </p:cNvSpPr>
          <p:nvPr/>
        </p:nvSpPr>
        <p:spPr bwMode="auto">
          <a:xfrm>
            <a:off x="18192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7" name="Line 35"/>
          <p:cNvSpPr>
            <a:spLocks noChangeShapeType="1"/>
          </p:cNvSpPr>
          <p:nvPr/>
        </p:nvSpPr>
        <p:spPr bwMode="auto">
          <a:xfrm flipV="1">
            <a:off x="31146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8" name="Oval 36"/>
          <p:cNvSpPr>
            <a:spLocks noChangeArrowheads="1"/>
          </p:cNvSpPr>
          <p:nvPr/>
        </p:nvSpPr>
        <p:spPr bwMode="auto">
          <a:xfrm>
            <a:off x="30384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14382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63" name="Text Box 43"/>
          <p:cNvSpPr txBox="1">
            <a:spLocks noChangeArrowheads="1"/>
          </p:cNvSpPr>
          <p:nvPr/>
        </p:nvSpPr>
        <p:spPr bwMode="auto">
          <a:xfrm>
            <a:off x="26574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sp>
        <p:nvSpPr>
          <p:cNvPr id="26664" name="Text Box 44"/>
          <p:cNvSpPr txBox="1">
            <a:spLocks noChangeArrowheads="1"/>
          </p:cNvSpPr>
          <p:nvPr/>
        </p:nvSpPr>
        <p:spPr bwMode="auto">
          <a:xfrm>
            <a:off x="1743052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 flipV="1">
            <a:off x="18954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 flipV="1">
            <a:off x="31146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7" name="Oval 47"/>
          <p:cNvSpPr>
            <a:spLocks noChangeArrowheads="1"/>
          </p:cNvSpPr>
          <p:nvPr/>
        </p:nvSpPr>
        <p:spPr bwMode="auto">
          <a:xfrm>
            <a:off x="30384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8" name="Oval 48"/>
          <p:cNvSpPr>
            <a:spLocks noChangeArrowheads="1"/>
          </p:cNvSpPr>
          <p:nvPr/>
        </p:nvSpPr>
        <p:spPr bwMode="auto">
          <a:xfrm>
            <a:off x="18192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9" name="Text Box 49"/>
          <p:cNvSpPr txBox="1">
            <a:spLocks noChangeArrowheads="1"/>
          </p:cNvSpPr>
          <p:nvPr/>
        </p:nvSpPr>
        <p:spPr bwMode="auto">
          <a:xfrm>
            <a:off x="14382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70" name="Text Box 50"/>
          <p:cNvSpPr txBox="1">
            <a:spLocks noChangeArrowheads="1"/>
          </p:cNvSpPr>
          <p:nvPr/>
        </p:nvSpPr>
        <p:spPr bwMode="auto">
          <a:xfrm>
            <a:off x="26574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pic>
        <p:nvPicPr>
          <p:cNvPr id="26673" name="Picture 53" descr="h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500570"/>
            <a:ext cx="857256" cy="12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073B-112D-584E-7375-E18DA5949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84996" grpId="0" animBg="1"/>
      <p:bldP spid="26631" grpId="0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/>
      <p:bldP spid="26640" grpId="0"/>
      <p:bldP spid="26641" grpId="0"/>
      <p:bldP spid="26642" grpId="0" animBg="1"/>
      <p:bldP spid="26643" grpId="0" animBg="1"/>
      <p:bldP spid="26644" grpId="0" animBg="1"/>
      <p:bldP spid="26645" grpId="0" animBg="1"/>
      <p:bldP spid="26646" grpId="0" animBg="1"/>
      <p:bldP spid="26647" grpId="0"/>
      <p:bldP spid="26648" grpId="0"/>
      <p:bldP spid="266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2232248"/>
          </a:xfrm>
        </p:spPr>
        <p:txBody>
          <a:bodyPr/>
          <a:lstStyle/>
          <a:p>
            <a:r>
              <a:rPr lang="en-US" altLang="ko-KR" sz="1800" dirty="0"/>
              <a:t>Append the write to the next free spot in the currently-being-written-to block.</a:t>
            </a:r>
            <a:br>
              <a:rPr lang="en-US" altLang="ko-KR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EF10F0-4028-4355-A33C-DAA0995EC0C7}"/>
              </a:ext>
            </a:extLst>
          </p:cNvPr>
          <p:cNvGrpSpPr/>
          <p:nvPr/>
        </p:nvGrpSpPr>
        <p:grpSpPr>
          <a:xfrm>
            <a:off x="1763688" y="1556792"/>
            <a:ext cx="5616624" cy="1296144"/>
            <a:chOff x="1944724" y="1988840"/>
            <a:chExt cx="5254551" cy="12729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4DF33-0C89-4921-AEC4-1E6130C2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724" y="1988840"/>
              <a:ext cx="5254551" cy="1149608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39377F-3488-4154-B2F8-5E3E1CB4F73B}"/>
                </a:ext>
              </a:extLst>
            </p:cNvPr>
            <p:cNvSpPr/>
            <p:nvPr/>
          </p:nvSpPr>
          <p:spPr>
            <a:xfrm>
              <a:off x="3131840" y="3080656"/>
              <a:ext cx="936104" cy="181146"/>
            </a:xfrm>
            <a:prstGeom prst="rightArrow">
              <a:avLst>
                <a:gd name="adj1" fmla="val 50000"/>
                <a:gd name="adj2" fmla="val 85481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9429"/>
              </p:ext>
            </p:extLst>
          </p:nvPr>
        </p:nvGraphicFramePr>
        <p:xfrm>
          <a:off x="1474158" y="3429000"/>
          <a:ext cx="6470636" cy="28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10547787" imgH="4571184" progId="">
                  <p:embed/>
                </p:oleObj>
              </mc:Choice>
              <mc:Fallback>
                <p:oleObj name="Visio" r:id="rId4" imgW="10547787" imgH="45711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58" y="3429000"/>
                        <a:ext cx="6470636" cy="280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FEE982-461F-4626-9382-F73EAA94DE18}"/>
                  </a:ext>
                </a:extLst>
              </p14:cNvPr>
              <p14:cNvContentPartPr/>
              <p14:nvPr/>
            </p14:nvContentPartPr>
            <p14:xfrm>
              <a:off x="2148480" y="2586240"/>
              <a:ext cx="3866760" cy="788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FEE982-461F-4626-9382-F73EAA94DE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9120" y="2576880"/>
                <a:ext cx="388548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4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Assume that a page size is 4 Kbyte and a block consists of four pages.</a:t>
            </a:r>
          </a:p>
          <a:p>
            <a:r>
              <a:rPr lang="en-US" altLang="ko-KR" sz="1800" dirty="0"/>
              <a:t>Write(page number)</a:t>
            </a:r>
          </a:p>
          <a:p>
            <a:pPr lvl="1"/>
            <a:r>
              <a:rPr lang="en-US" altLang="ko-KR" sz="1600" dirty="0"/>
              <a:t>Write(100) with contents a1</a:t>
            </a:r>
          </a:p>
          <a:p>
            <a:pPr lvl="1"/>
            <a:r>
              <a:rPr lang="en-US" altLang="ko-KR" sz="1600" dirty="0"/>
              <a:t>Write(101) with contents a2</a:t>
            </a:r>
          </a:p>
          <a:p>
            <a:pPr lvl="1"/>
            <a:r>
              <a:rPr lang="en-US" altLang="ko-KR" sz="1600" dirty="0"/>
              <a:t>Write(2000) with contents b1</a:t>
            </a:r>
          </a:p>
          <a:p>
            <a:pPr lvl="1"/>
            <a:r>
              <a:rPr lang="en-US" altLang="ko-KR" sz="1600" dirty="0"/>
              <a:t>Write(2001) with contents b2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The initial state of SSD, with all pages marked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INVALID(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13EC2-DB35-4A9B-A347-D4D6C53F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725144"/>
            <a:ext cx="5040000" cy="1051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7E03B4-7972-4DAA-8E28-8F9E0856E4A5}"/>
                  </a:ext>
                </a:extLst>
              </p14:cNvPr>
              <p14:cNvContentPartPr/>
              <p14:nvPr/>
            </p14:nvContentPartPr>
            <p14:xfrm>
              <a:off x="1353960" y="1198800"/>
              <a:ext cx="3898800" cy="52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7E03B4-7972-4DAA-8E28-8F9E0856E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1189440"/>
                <a:ext cx="391752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Erase block 0.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atinLnBrk="0" hangingPunct="0"/>
            <a:r>
              <a:rPr lang="en-US" altLang="ko-KR" sz="1600" dirty="0"/>
              <a:t>Program pages in order and update mapping 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logical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physical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en-US" altLang="zh-CN" sz="1600" dirty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After performing four writes.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F925B-E6EF-4E91-AB69-C05340B0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33801"/>
            <a:ext cx="5040000" cy="1035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153F5-D988-4AA9-8CE6-081C72A6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6243657" cy="148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AED91-36AA-49E4-9F07-8D915E2C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858560"/>
            <a:ext cx="6678202" cy="1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64704"/>
            <a:ext cx="8929687" cy="5501258"/>
          </a:xfrm>
        </p:spPr>
        <p:txBody>
          <a:bodyPr/>
          <a:lstStyle/>
          <a:p>
            <a:r>
              <a:rPr lang="en-US" altLang="ko-KR" sz="1600" dirty="0"/>
              <a:t>Update the existing page </a:t>
            </a:r>
            <a:r>
              <a:rPr lang="en-US" altLang="ko-KR" sz="1600" dirty="0">
                <a:sym typeface="Wingdings"/>
              </a:rPr>
              <a:t> </a:t>
            </a:r>
            <a:r>
              <a:rPr lang="en-US" altLang="ko-KR" sz="1600" dirty="0"/>
              <a:t>old version of data becomes obsolete.</a:t>
            </a:r>
          </a:p>
          <a:p>
            <a:r>
              <a:rPr lang="en-US" altLang="ko-KR" sz="1600" dirty="0"/>
              <a:t>Update </a:t>
            </a:r>
            <a:r>
              <a:rPr lang="en-US" altLang="zh-CN" sz="1600" dirty="0"/>
              <a:t>logical</a:t>
            </a:r>
            <a:r>
              <a:rPr lang="zh-CN" altLang="en-US" sz="1600" dirty="0"/>
              <a:t> </a:t>
            </a:r>
            <a:r>
              <a:rPr lang="en-US" altLang="zh-CN" sz="1600" dirty="0"/>
              <a:t>blocks</a:t>
            </a:r>
            <a:r>
              <a:rPr lang="en-US" altLang="ko-KR" sz="1600" dirty="0"/>
              <a:t> 100 and 101 with contents c1 and c2.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pages 0 and 1 in block 0 is old version data and these are called garbage.</a:t>
            </a:r>
          </a:p>
          <a:p>
            <a:r>
              <a:rPr lang="en-US" altLang="ko-KR" sz="1600" dirty="0"/>
              <a:t>These garbage pages must be reclaimed for new writes to take place.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7E7-7AF2-47BB-B5B7-F500C5C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1844824"/>
            <a:ext cx="7452320" cy="1817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6E4A-D338-4533-8ADB-3915F62D25CF}"/>
              </a:ext>
            </a:extLst>
          </p:cNvPr>
          <p:cNvSpPr/>
          <p:nvPr/>
        </p:nvSpPr>
        <p:spPr>
          <a:xfrm>
            <a:off x="2369159" y="2748599"/>
            <a:ext cx="892733" cy="88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5B813-831C-4CD4-B4C8-63812D12C8B3}"/>
              </a:ext>
            </a:extLst>
          </p:cNvPr>
          <p:cNvSpPr txBox="1"/>
          <p:nvPr/>
        </p:nvSpPr>
        <p:spPr>
          <a:xfrm>
            <a:off x="2215097" y="3767507"/>
            <a:ext cx="12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Garbage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0E1717-2815-44B1-A59A-3B2B177BF9E1}"/>
                  </a:ext>
                </a:extLst>
              </p14:cNvPr>
              <p14:cNvContentPartPr/>
              <p14:nvPr/>
            </p14:nvContentPartPr>
            <p14:xfrm>
              <a:off x="3261960" y="1807200"/>
              <a:ext cx="1495800" cy="96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0E1717-2815-44B1-A59A-3B2B177BF9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600" y="1797840"/>
                <a:ext cx="151452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60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</a:p>
        </p:txBody>
      </p:sp>
      <p:sp>
        <p:nvSpPr>
          <p:cNvPr id="44036" name="Text Box 59"/>
          <p:cNvSpPr txBox="1">
            <a:spLocks noChangeArrowheads="1"/>
          </p:cNvSpPr>
          <p:nvPr/>
        </p:nvSpPr>
        <p:spPr bwMode="auto">
          <a:xfrm>
            <a:off x="2286000" y="26479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37" name="Text Box 60"/>
          <p:cNvSpPr txBox="1">
            <a:spLocks noChangeArrowheads="1"/>
          </p:cNvSpPr>
          <p:nvPr/>
        </p:nvSpPr>
        <p:spPr bwMode="auto">
          <a:xfrm>
            <a:off x="2286000" y="3486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38" name="Text Box 61"/>
          <p:cNvSpPr txBox="1">
            <a:spLocks noChangeArrowheads="1"/>
          </p:cNvSpPr>
          <p:nvPr/>
        </p:nvSpPr>
        <p:spPr bwMode="auto">
          <a:xfrm>
            <a:off x="2286000" y="24193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9906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40" name="Text Box 63"/>
          <p:cNvSpPr txBox="1">
            <a:spLocks noChangeArrowheads="1"/>
          </p:cNvSpPr>
          <p:nvPr/>
        </p:nvSpPr>
        <p:spPr bwMode="auto">
          <a:xfrm>
            <a:off x="9906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41" name="Text Box 64"/>
          <p:cNvSpPr txBox="1">
            <a:spLocks noChangeArrowheads="1"/>
          </p:cNvSpPr>
          <p:nvPr/>
        </p:nvSpPr>
        <p:spPr bwMode="auto">
          <a:xfrm>
            <a:off x="9906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(#125, #29)</a:t>
            </a:r>
          </a:p>
        </p:txBody>
      </p:sp>
      <p:sp>
        <p:nvSpPr>
          <p:cNvPr id="44042" name="Line 65"/>
          <p:cNvSpPr>
            <a:spLocks noChangeShapeType="1"/>
          </p:cNvSpPr>
          <p:nvPr/>
        </p:nvSpPr>
        <p:spPr bwMode="auto">
          <a:xfrm>
            <a:off x="6858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3" name="Line 66"/>
          <p:cNvSpPr>
            <a:spLocks noChangeShapeType="1"/>
          </p:cNvSpPr>
          <p:nvPr/>
        </p:nvSpPr>
        <p:spPr bwMode="auto">
          <a:xfrm>
            <a:off x="6858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4" name="Text Box 67"/>
          <p:cNvSpPr txBox="1">
            <a:spLocks noChangeArrowheads="1"/>
          </p:cNvSpPr>
          <p:nvPr/>
        </p:nvSpPr>
        <p:spPr bwMode="auto">
          <a:xfrm>
            <a:off x="3048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45" name="Line 68"/>
          <p:cNvSpPr>
            <a:spLocks noChangeShapeType="1"/>
          </p:cNvSpPr>
          <p:nvPr/>
        </p:nvSpPr>
        <p:spPr bwMode="auto">
          <a:xfrm>
            <a:off x="3048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Line 69"/>
          <p:cNvSpPr>
            <a:spLocks noChangeShapeType="1"/>
          </p:cNvSpPr>
          <p:nvPr/>
        </p:nvSpPr>
        <p:spPr bwMode="auto">
          <a:xfrm>
            <a:off x="17526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7" name="Line 70"/>
          <p:cNvSpPr>
            <a:spLocks noChangeShapeType="1"/>
          </p:cNvSpPr>
          <p:nvPr/>
        </p:nvSpPr>
        <p:spPr bwMode="auto">
          <a:xfrm>
            <a:off x="1981200" y="3562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8" name="Line 71"/>
          <p:cNvSpPr>
            <a:spLocks noChangeShapeType="1"/>
          </p:cNvSpPr>
          <p:nvPr/>
        </p:nvSpPr>
        <p:spPr bwMode="auto">
          <a:xfrm>
            <a:off x="1981200" y="34099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9" name="Text Box 72"/>
          <p:cNvSpPr txBox="1">
            <a:spLocks noChangeArrowheads="1"/>
          </p:cNvSpPr>
          <p:nvPr/>
        </p:nvSpPr>
        <p:spPr bwMode="auto">
          <a:xfrm>
            <a:off x="857223" y="5143512"/>
            <a:ext cx="1697703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write</a:t>
            </a:r>
          </a:p>
        </p:txBody>
      </p:sp>
      <p:sp>
        <p:nvSpPr>
          <p:cNvPr id="44051" name="AutoShape 76"/>
          <p:cNvSpPr>
            <a:spLocks noChangeArrowheads="1"/>
          </p:cNvSpPr>
          <p:nvPr/>
        </p:nvSpPr>
        <p:spPr bwMode="auto">
          <a:xfrm>
            <a:off x="34290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52" name="Text Box 77"/>
          <p:cNvSpPr txBox="1">
            <a:spLocks noChangeArrowheads="1"/>
          </p:cNvSpPr>
          <p:nvPr/>
        </p:nvSpPr>
        <p:spPr bwMode="auto">
          <a:xfrm>
            <a:off x="42672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3" name="Text Box 78"/>
          <p:cNvSpPr txBox="1">
            <a:spLocks noChangeArrowheads="1"/>
          </p:cNvSpPr>
          <p:nvPr/>
        </p:nvSpPr>
        <p:spPr bwMode="auto">
          <a:xfrm>
            <a:off x="42672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54" name="Text Box 79"/>
          <p:cNvSpPr txBox="1">
            <a:spLocks noChangeArrowheads="1"/>
          </p:cNvSpPr>
          <p:nvPr/>
        </p:nvSpPr>
        <p:spPr bwMode="auto">
          <a:xfrm>
            <a:off x="42672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55" name="Text Box 80"/>
          <p:cNvSpPr txBox="1">
            <a:spLocks noChangeArrowheads="1"/>
          </p:cNvSpPr>
          <p:nvPr/>
        </p:nvSpPr>
        <p:spPr bwMode="auto">
          <a:xfrm>
            <a:off x="42672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6" name="Text Box 81"/>
          <p:cNvSpPr txBox="1">
            <a:spLocks noChangeArrowheads="1"/>
          </p:cNvSpPr>
          <p:nvPr/>
        </p:nvSpPr>
        <p:spPr bwMode="auto">
          <a:xfrm>
            <a:off x="42672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57" name="Text Box 82"/>
          <p:cNvSpPr txBox="1">
            <a:spLocks noChangeArrowheads="1"/>
          </p:cNvSpPr>
          <p:nvPr/>
        </p:nvSpPr>
        <p:spPr bwMode="auto">
          <a:xfrm>
            <a:off x="42672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62" name="AutoShape 89"/>
          <p:cNvSpPr>
            <a:spLocks noChangeArrowheads="1"/>
          </p:cNvSpPr>
          <p:nvPr/>
        </p:nvSpPr>
        <p:spPr bwMode="auto">
          <a:xfrm>
            <a:off x="54864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63" name="Text Box 90"/>
          <p:cNvSpPr txBox="1">
            <a:spLocks noChangeArrowheads="1"/>
          </p:cNvSpPr>
          <p:nvPr/>
        </p:nvSpPr>
        <p:spPr bwMode="auto">
          <a:xfrm>
            <a:off x="66294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64" name="Text Box 91"/>
          <p:cNvSpPr txBox="1">
            <a:spLocks noChangeArrowheads="1"/>
          </p:cNvSpPr>
          <p:nvPr/>
        </p:nvSpPr>
        <p:spPr bwMode="auto">
          <a:xfrm>
            <a:off x="66294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65" name="Text Box 92"/>
          <p:cNvSpPr txBox="1">
            <a:spLocks noChangeArrowheads="1"/>
          </p:cNvSpPr>
          <p:nvPr/>
        </p:nvSpPr>
        <p:spPr bwMode="auto">
          <a:xfrm>
            <a:off x="66294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(#237, #4)</a:t>
            </a:r>
          </a:p>
        </p:txBody>
      </p:sp>
      <p:sp>
        <p:nvSpPr>
          <p:cNvPr id="44066" name="Line 93"/>
          <p:cNvSpPr>
            <a:spLocks noChangeShapeType="1"/>
          </p:cNvSpPr>
          <p:nvPr/>
        </p:nvSpPr>
        <p:spPr bwMode="auto">
          <a:xfrm>
            <a:off x="63246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7" name="Line 94"/>
          <p:cNvSpPr>
            <a:spLocks noChangeShapeType="1"/>
          </p:cNvSpPr>
          <p:nvPr/>
        </p:nvSpPr>
        <p:spPr bwMode="auto">
          <a:xfrm>
            <a:off x="63246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8" name="Text Box 95"/>
          <p:cNvSpPr txBox="1">
            <a:spLocks noChangeArrowheads="1"/>
          </p:cNvSpPr>
          <p:nvPr/>
        </p:nvSpPr>
        <p:spPr bwMode="auto">
          <a:xfrm>
            <a:off x="59436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69" name="Line 96"/>
          <p:cNvSpPr>
            <a:spLocks noChangeShapeType="1"/>
          </p:cNvSpPr>
          <p:nvPr/>
        </p:nvSpPr>
        <p:spPr bwMode="auto">
          <a:xfrm>
            <a:off x="59436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0" name="Line 97"/>
          <p:cNvSpPr>
            <a:spLocks noChangeShapeType="1"/>
          </p:cNvSpPr>
          <p:nvPr/>
        </p:nvSpPr>
        <p:spPr bwMode="auto">
          <a:xfrm>
            <a:off x="73914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1" name="Line 98"/>
          <p:cNvSpPr>
            <a:spLocks noChangeShapeType="1"/>
          </p:cNvSpPr>
          <p:nvPr/>
        </p:nvSpPr>
        <p:spPr bwMode="auto">
          <a:xfrm>
            <a:off x="7620000" y="3943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2" name="Line 99"/>
          <p:cNvSpPr>
            <a:spLocks noChangeShapeType="1"/>
          </p:cNvSpPr>
          <p:nvPr/>
        </p:nvSpPr>
        <p:spPr bwMode="auto">
          <a:xfrm>
            <a:off x="7620000" y="34099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73" name="Text Box 100"/>
          <p:cNvSpPr txBox="1">
            <a:spLocks noChangeArrowheads="1"/>
          </p:cNvSpPr>
          <p:nvPr/>
        </p:nvSpPr>
        <p:spPr bwMode="auto">
          <a:xfrm>
            <a:off x="79248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4" name="Text Box 101"/>
          <p:cNvSpPr txBox="1">
            <a:spLocks noChangeArrowheads="1"/>
          </p:cNvSpPr>
          <p:nvPr/>
        </p:nvSpPr>
        <p:spPr bwMode="auto">
          <a:xfrm>
            <a:off x="79248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Not Used</a:t>
            </a:r>
          </a:p>
        </p:txBody>
      </p:sp>
      <p:sp>
        <p:nvSpPr>
          <p:cNvPr id="44075" name="Text Box 102"/>
          <p:cNvSpPr txBox="1">
            <a:spLocks noChangeArrowheads="1"/>
          </p:cNvSpPr>
          <p:nvPr/>
        </p:nvSpPr>
        <p:spPr bwMode="auto">
          <a:xfrm>
            <a:off x="79248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76" name="Text Box 103"/>
          <p:cNvSpPr txBox="1">
            <a:spLocks noChangeArrowheads="1"/>
          </p:cNvSpPr>
          <p:nvPr/>
        </p:nvSpPr>
        <p:spPr bwMode="auto">
          <a:xfrm>
            <a:off x="79248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7" name="Text Box 104"/>
          <p:cNvSpPr txBox="1">
            <a:spLocks noChangeArrowheads="1"/>
          </p:cNvSpPr>
          <p:nvPr/>
        </p:nvSpPr>
        <p:spPr bwMode="auto">
          <a:xfrm>
            <a:off x="79248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78" name="Text Box 105"/>
          <p:cNvSpPr txBox="1">
            <a:spLocks noChangeArrowheads="1"/>
          </p:cNvSpPr>
          <p:nvPr/>
        </p:nvSpPr>
        <p:spPr bwMode="auto">
          <a:xfrm>
            <a:off x="79248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79" name="Text Box 106"/>
          <p:cNvSpPr txBox="1">
            <a:spLocks noChangeArrowheads="1"/>
          </p:cNvSpPr>
          <p:nvPr/>
        </p:nvSpPr>
        <p:spPr bwMode="auto">
          <a:xfrm>
            <a:off x="6482966" y="5072074"/>
            <a:ext cx="1803810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update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D791D-DA44-37B0-1D30-9A17F74F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D1D4E-6905-238E-E41E-5004DA809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9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the process of finding garbage blocks and reclaiming them.</a:t>
            </a:r>
          </a:p>
          <a:p>
            <a:r>
              <a:rPr lang="en-US" altLang="ko-KR" sz="1800" dirty="0"/>
              <a:t>Basic process</a:t>
            </a:r>
          </a:p>
          <a:p>
            <a:pPr lvl="1"/>
            <a:r>
              <a:rPr lang="en-US" altLang="ko-KR" sz="1600" dirty="0"/>
              <a:t>Find a block that contains one or more garbage pages.</a:t>
            </a:r>
          </a:p>
          <a:p>
            <a:pPr lvl="1"/>
            <a:r>
              <a:rPr lang="en-US" altLang="ko-KR" sz="1600" dirty="0"/>
              <a:t>Read in the live(non-garbage) pages from that block.</a:t>
            </a:r>
          </a:p>
          <a:p>
            <a:pPr lvl="1"/>
            <a:r>
              <a:rPr lang="en-US" altLang="ko-KR" sz="1600" dirty="0"/>
              <a:t>Write out those live pages to the next writable pages.</a:t>
            </a:r>
          </a:p>
          <a:p>
            <a:pPr lvl="1"/>
            <a:r>
              <a:rPr lang="en-US" altLang="ko-KR" sz="1600" dirty="0"/>
              <a:t>Reclaim the entire block for use in writing.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6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Garbage collection</a:t>
            </a:r>
            <a:endParaRPr lang="ko-KR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Find a free page,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Collect valid pages into a free block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 invalid (obsolete) blocks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BC2BB-2EA8-6F7C-4D77-5E5A3947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B29B5-D484-F5FD-C1E9-5F0B81809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1F4-DBD8-E539-819E-9D898FE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Solid-State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(SSD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HDD)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4BB75-4BB0-D855-6EC2-034EA6C4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1052736"/>
            <a:ext cx="8786812" cy="28473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DE82-6BF7-0A13-DA9A-A728F7BA9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15D0-332F-0470-B382-10ADDAF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BA4A99C-69E3-8E0E-6CE1-E924E78EF79B}"/>
              </a:ext>
            </a:extLst>
          </p:cNvPr>
          <p:cNvSpPr txBox="1">
            <a:spLocks/>
          </p:cNvSpPr>
          <p:nvPr/>
        </p:nvSpPr>
        <p:spPr bwMode="auto">
          <a:xfrm>
            <a:off x="214313" y="4077072"/>
            <a:ext cx="87868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SSD’s</a:t>
            </a:r>
            <a:r>
              <a:rPr lang="zh-CN" altLang="en-US" kern="0" dirty="0"/>
              <a:t> </a:t>
            </a:r>
            <a:r>
              <a:rPr lang="en-US" altLang="zh-CN" kern="0" dirty="0"/>
              <a:t>advantages:</a:t>
            </a:r>
            <a:endParaRPr lang="en-US" altLang="ko-KR" kern="0" dirty="0"/>
          </a:p>
          <a:p>
            <a:pPr lvl="1"/>
            <a:r>
              <a:rPr lang="en-US" altLang="zh-CN" kern="0" dirty="0"/>
              <a:t>Faster</a:t>
            </a:r>
            <a:r>
              <a:rPr lang="zh-CN" altLang="en-US" kern="0" dirty="0"/>
              <a:t> </a:t>
            </a:r>
            <a:r>
              <a:rPr lang="en-US" altLang="zh-CN" kern="0" dirty="0"/>
              <a:t>performance</a:t>
            </a:r>
            <a:endParaRPr lang="en-US" altLang="ko-KR" sz="1050" kern="0" dirty="0"/>
          </a:p>
          <a:p>
            <a:pPr lvl="1"/>
            <a:r>
              <a:rPr lang="en-US" altLang="zh-CN" kern="0" dirty="0"/>
              <a:t>No</a:t>
            </a:r>
            <a:r>
              <a:rPr lang="zh-CN" altLang="en-US" kern="0" dirty="0"/>
              <a:t> </a:t>
            </a:r>
            <a:r>
              <a:rPr lang="en-US" altLang="zh-CN" kern="0" dirty="0"/>
              <a:t>vibrations</a:t>
            </a:r>
            <a:r>
              <a:rPr lang="zh-CN" altLang="en-US" kern="0" dirty="0"/>
              <a:t> </a:t>
            </a:r>
            <a:r>
              <a:rPr lang="en-US" altLang="zh-CN" kern="0" dirty="0"/>
              <a:t>or</a:t>
            </a:r>
            <a:r>
              <a:rPr lang="zh-CN" altLang="en-US" kern="0" dirty="0"/>
              <a:t> </a:t>
            </a:r>
            <a:r>
              <a:rPr lang="en-US" altLang="zh-CN" kern="0" dirty="0"/>
              <a:t>noise;</a:t>
            </a:r>
            <a:r>
              <a:rPr lang="zh-CN" altLang="en-US" kern="0" dirty="0"/>
              <a:t> </a:t>
            </a:r>
            <a:r>
              <a:rPr lang="en-US" altLang="zh-CN" kern="0" dirty="0"/>
              <a:t>shock-resistance</a:t>
            </a:r>
          </a:p>
          <a:p>
            <a:pPr lvl="1"/>
            <a:r>
              <a:rPr lang="en-US" altLang="zh-CN" kern="0" dirty="0"/>
              <a:t>Lighter,</a:t>
            </a:r>
            <a:r>
              <a:rPr lang="zh-CN" altLang="en-US" kern="0" dirty="0"/>
              <a:t> </a:t>
            </a:r>
            <a:r>
              <a:rPr lang="en-US" altLang="zh-CN" kern="0" dirty="0"/>
              <a:t>smaller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3151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Garbage collection is expensive</a:t>
            </a:r>
          </a:p>
          <a:p>
            <a:pPr lvl="1"/>
            <a:r>
              <a:rPr lang="en-US" altLang="ko-KR" sz="1600" dirty="0"/>
              <a:t>Require reading and rewriting of live data.</a:t>
            </a:r>
          </a:p>
          <a:p>
            <a:pPr lvl="1"/>
            <a:r>
              <a:rPr lang="en-US" altLang="ko-KR" sz="1600" dirty="0"/>
              <a:t>Ideal garbage collection is reclamation of a block that consists of only dead pages.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Cost of Garbage Collection</a:t>
            </a:r>
          </a:p>
          <a:p>
            <a:pPr lvl="1"/>
            <a:r>
              <a:rPr lang="en-US" altLang="ko-KR" sz="1600" dirty="0"/>
              <a:t>Amount of data blocks that are migrated.</a:t>
            </a:r>
          </a:p>
          <a:p>
            <a:pPr lvl="1"/>
            <a:r>
              <a:rPr lang="en-US" altLang="ko-KR" sz="1600" dirty="0"/>
              <a:t>Overprovision the device by adding extra flash capacity</a:t>
            </a:r>
            <a:r>
              <a:rPr lang="en-US" altLang="ko-KR" sz="1600" dirty="0">
                <a:sym typeface="Wingdings"/>
              </a:rPr>
              <a:t> Cleaning can be delayed.</a:t>
            </a:r>
            <a:endParaRPr lang="en-US" altLang="ko-KR" sz="1600" dirty="0"/>
          </a:p>
          <a:p>
            <a:pPr lvl="1"/>
            <a:r>
              <a:rPr lang="en-US" altLang="ko-KR" sz="1600" dirty="0"/>
              <a:t>Run the GC in the background.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5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Table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Size of page-level mapping table is too large</a:t>
            </a:r>
            <a:endParaRPr lang="en-US" altLang="ko-KR" sz="1200" dirty="0"/>
          </a:p>
          <a:p>
            <a:pPr lvl="1"/>
            <a:r>
              <a:rPr lang="en-US" altLang="ko-KR" sz="1600" dirty="0"/>
              <a:t>With a 1TB SSD with a 4byte entry per 4KB page, 1GB of DRAM is needed for mapping. </a:t>
            </a:r>
            <a:endParaRPr lang="en-US" altLang="ko-KR" sz="1800" dirty="0"/>
          </a:p>
          <a:p>
            <a:r>
              <a:rPr lang="en-US" altLang="ko-KR" sz="1800" dirty="0"/>
              <a:t>Some approaches to reduce the costs of mapping</a:t>
            </a:r>
          </a:p>
          <a:p>
            <a:pPr lvl="1"/>
            <a:r>
              <a:rPr lang="en-US" altLang="ko-KR" sz="1600" dirty="0"/>
              <a:t>Block-based</a:t>
            </a:r>
            <a:r>
              <a:rPr lang="ko-KR" altLang="en-US" sz="1600" dirty="0"/>
              <a:t> </a:t>
            </a:r>
            <a:r>
              <a:rPr lang="en-US" altLang="ko-KR" sz="1600" dirty="0"/>
              <a:t>mapping</a:t>
            </a:r>
          </a:p>
          <a:p>
            <a:pPr lvl="1"/>
            <a:r>
              <a:rPr lang="en-US" altLang="ko-KR" sz="1600" dirty="0"/>
              <a:t>Hybrid mapping</a:t>
            </a:r>
          </a:p>
          <a:p>
            <a:pPr lvl="1"/>
            <a:r>
              <a:rPr lang="en-US" altLang="ko-KR" sz="1600" dirty="0"/>
              <a:t>Page mapping plus caching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2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764704"/>
            <a:ext cx="8496945" cy="3470741"/>
          </a:xfrm>
        </p:spPr>
        <p:txBody>
          <a:bodyPr/>
          <a:lstStyle/>
          <a:p>
            <a:r>
              <a:rPr lang="en-US" altLang="ko-KR" sz="1800" dirty="0"/>
              <a:t>Mapping at block granularity. </a:t>
            </a:r>
          </a:p>
          <a:p>
            <a:pPr lvl="1"/>
            <a:r>
              <a:rPr lang="en-US" altLang="ko-KR" sz="1600" dirty="0"/>
              <a:t>To reduce the size of a mapping table.</a:t>
            </a:r>
            <a:endParaRPr lang="en-US" altLang="ko-KR" sz="800" dirty="0"/>
          </a:p>
          <a:p>
            <a:r>
              <a:rPr lang="en-US" altLang="ko-KR" sz="1800" dirty="0"/>
              <a:t>Small write problem: When a small write occurs, the FTL must read a large amount of live data from the old block and copy them into a new one.</a:t>
            </a:r>
          </a:p>
          <a:p>
            <a:endParaRPr lang="en-US" altLang="ko-KR" sz="1050" dirty="0"/>
          </a:p>
          <a:p>
            <a:r>
              <a:rPr lang="en-US" altLang="ko-KR" sz="1800" dirty="0"/>
              <a:t>Logical blocks 2000, 2001, 2002, and 2003 are at the same Flash block  (500), and have different offsets (0, 1, 2, and 3).</a:t>
            </a:r>
          </a:p>
          <a:p>
            <a:r>
              <a:rPr lang="en-US" altLang="ko-KR" sz="1800" dirty="0"/>
              <a:t>The FTL records that chunk 500 maps to block 0.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E2F8205-C131-400A-BAB1-17E4611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58799"/>
            <a:ext cx="714120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4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If the logical block 2002 is updated with contents c’,</a:t>
            </a:r>
          </a:p>
          <a:p>
            <a:pPr lvl="1"/>
            <a:r>
              <a:rPr lang="en-US" altLang="ko-KR" sz="1600" dirty="0"/>
              <a:t>FTL must read in 2000, 2001, and 2003.</a:t>
            </a:r>
          </a:p>
          <a:p>
            <a:pPr lvl="1"/>
            <a:r>
              <a:rPr lang="en-US" altLang="ko-KR" sz="1600" dirty="0"/>
              <a:t>Write out all four logical blocks in a new location.</a:t>
            </a:r>
          </a:p>
          <a:p>
            <a:pPr lvl="1"/>
            <a:r>
              <a:rPr lang="en-US" altLang="ko-KR" sz="1600" dirty="0"/>
              <a:t>Update the mapping table.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B8BDD-4178-49FA-BBE6-20A40C5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699038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hybrid mapping, FTL maintains </a:t>
            </a:r>
          </a:p>
          <a:p>
            <a:pPr lvl="1"/>
            <a:r>
              <a:rPr lang="en-US" altLang="ko-KR" sz="1600" dirty="0"/>
              <a:t>Log blocks: page mapped</a:t>
            </a:r>
          </a:p>
          <a:p>
            <a:pPr lvl="1"/>
            <a:r>
              <a:rPr lang="en-US" altLang="ko-KR" sz="1600" dirty="0"/>
              <a:t>Data blocks: block-mapped</a:t>
            </a:r>
          </a:p>
          <a:p>
            <a:r>
              <a:rPr lang="en-US" altLang="ko-KR" sz="1800" dirty="0"/>
              <a:t>When looking for a particular logical block, the FTL will consult the page mapping table and block mapping table in order.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8301" y="37155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98301" y="38600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98301" y="40044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98301" y="41473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98301" y="42918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98301" y="44362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98301" y="45791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98301" y="47236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98301" y="48680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98301" y="50125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98301" y="51554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98301" y="52998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98301" y="54443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98301" y="558879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58888" y="3715543"/>
            <a:ext cx="1439863" cy="144463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458888" y="3860006"/>
            <a:ext cx="14398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458888" y="4004468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58888" y="4147343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29876" y="4004468"/>
            <a:ext cx="1368425" cy="433388"/>
          </a:xfrm>
          <a:custGeom>
            <a:avLst/>
            <a:gdLst>
              <a:gd name="T0" fmla="*/ 1014091 w 21600"/>
              <a:gd name="T1" fmla="*/ 0 h 21600"/>
              <a:gd name="T2" fmla="*/ 0 w 21600"/>
              <a:gd name="T3" fmla="*/ 216694 h 21600"/>
              <a:gd name="T4" fmla="*/ 1014091 w 21600"/>
              <a:gd name="T5" fmla="*/ 433388 h 21600"/>
              <a:gd name="T6" fmla="*/ 1368425 w 21600"/>
              <a:gd name="T7" fmla="*/ 2166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758 h 21600"/>
              <a:gd name="T14" fmla="*/ 18471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007" y="0"/>
                </a:moveTo>
                <a:lnTo>
                  <a:pt x="16007" y="4758"/>
                </a:lnTo>
                <a:lnTo>
                  <a:pt x="3375" y="4758"/>
                </a:lnTo>
                <a:lnTo>
                  <a:pt x="3375" y="16842"/>
                </a:lnTo>
                <a:lnTo>
                  <a:pt x="16007" y="16842"/>
                </a:lnTo>
                <a:lnTo>
                  <a:pt x="16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758"/>
                </a:moveTo>
                <a:lnTo>
                  <a:pt x="1350" y="16842"/>
                </a:lnTo>
                <a:lnTo>
                  <a:pt x="2700" y="16842"/>
                </a:lnTo>
                <a:lnTo>
                  <a:pt x="2700" y="4758"/>
                </a:lnTo>
                <a:close/>
              </a:path>
              <a:path w="21600" h="21600">
                <a:moveTo>
                  <a:pt x="0" y="4758"/>
                </a:moveTo>
                <a:lnTo>
                  <a:pt x="0" y="16842"/>
                </a:lnTo>
                <a:lnTo>
                  <a:pt x="675" y="16842"/>
                </a:lnTo>
                <a:lnTo>
                  <a:pt x="675" y="47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omic Sans MS" pitchFamily="66" charset="0"/>
              </a:rPr>
              <a:t>Write!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475012" y="4074319"/>
            <a:ext cx="2057428" cy="706450"/>
          </a:xfrm>
          <a:prstGeom prst="wedgeRoundRectCallout">
            <a:avLst>
              <a:gd name="adj1" fmla="val -73431"/>
              <a:gd name="adj2" fmla="val -60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omic Sans MS" pitchFamily="66" charset="0"/>
              </a:rPr>
              <a:t>Data is written  to </a:t>
            </a:r>
          </a:p>
          <a:p>
            <a:r>
              <a:rPr lang="en-US" altLang="ko-KR" sz="1600" dirty="0">
                <a:latin typeface="Comic Sans MS" pitchFamily="66" charset="0"/>
              </a:rPr>
              <a:t>the log block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2298301" y="3780636"/>
            <a:ext cx="2162173" cy="4381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gray">
          <a:xfrm>
            <a:off x="2358626" y="3355181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Data Block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gray">
          <a:xfrm>
            <a:off x="4568426" y="3355181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Log Block</a:t>
            </a:r>
          </a:p>
        </p:txBody>
      </p:sp>
    </p:spTree>
    <p:extLst>
      <p:ext uri="{BB962C8B-B14F-4D97-AF65-F5344CB8AC3E}">
        <p14:creationId xmlns:p14="http://schemas.microsoft.com/office/powerpoint/2010/main" val="12937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the following situation,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Update these pages (with data a’, b’, c’, and d’). </a:t>
            </a:r>
            <a:r>
              <a:rPr lang="en-US" altLang="ko-KR" sz="1800" dirty="0">
                <a:sym typeface="Wingdings"/>
              </a:rPr>
              <a:t> write them to the log block</a:t>
            </a:r>
            <a:r>
              <a:rPr lang="en-US" altLang="ko-KR" sz="1800" dirty="0"/>
              <a:t>. FTL updates the page mapping information.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19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088D4-BD08-45BF-A004-BCE8FF4B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4511524"/>
            <a:ext cx="5760000" cy="1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When log block is full, perform merge. </a:t>
            </a:r>
          </a:p>
          <a:p>
            <a:pPr lvl="1"/>
            <a:r>
              <a:rPr lang="en-US" altLang="ko-KR" sz="1600" dirty="0"/>
              <a:t>Switch merge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9F682-B9A9-41CF-8FEE-AD2F5CF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6081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en-US" altLang="zh-CN" dirty="0"/>
              <a:t>M</a:t>
            </a:r>
            <a:r>
              <a:rPr lang="en-US" altLang="ko-KR" dirty="0"/>
              <a:t>erge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54957" y="21972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54957" y="239568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54957" y="259412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554957" y="279097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554957" y="2989411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554957" y="31878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554957" y="338469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2554957" y="358313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5220369" y="21972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220369" y="239568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220369" y="259412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220369" y="279097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220369" y="2989411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5220369" y="31878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220369" y="338469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220369" y="358313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pic>
        <p:nvPicPr>
          <p:cNvPr id="33812" name="Picture 20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182" y="4718199"/>
            <a:ext cx="792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931444" y="5223024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275682" y="3854599"/>
            <a:ext cx="10795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gray">
          <a:xfrm>
            <a:off x="5291807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gray">
          <a:xfrm>
            <a:off x="2627982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gray">
          <a:xfrm>
            <a:off x="5342607" y="1844824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Log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385C7-1EA9-7A0F-7425-D3339668D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BAB7C-B24A-C84B-13EB-F49F774BF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30" grpId="0" animBg="1"/>
      <p:bldP spid="68631" grpId="0"/>
      <p:bldP spid="68632" grpId="0"/>
      <p:bldP spid="686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Client overwrites logical block 1000 and 1001 partially. What happened?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0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88905-3A35-4590-91F2-3A0CF148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15" y="4615024"/>
            <a:ext cx="6699006" cy="18143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 txBox="1">
            <a:spLocks/>
          </p:cNvSpPr>
          <p:nvPr/>
        </p:nvSpPr>
        <p:spPr bwMode="auto">
          <a:xfrm>
            <a:off x="285874" y="3136301"/>
            <a:ext cx="8534151" cy="1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The FTL writes logical block 1000 and 1001(contents a’ and b’) to the available pages in new block.</a:t>
            </a:r>
          </a:p>
          <a:p>
            <a:r>
              <a:rPr lang="en-US" altLang="ko-KR" sz="1600" kern="0" dirty="0"/>
              <a:t>And then, the FTL appends other live data. </a:t>
            </a:r>
          </a:p>
        </p:txBody>
      </p:sp>
    </p:spTree>
    <p:extLst>
      <p:ext uri="{BB962C8B-B14F-4D97-AF65-F5344CB8AC3E}">
        <p14:creationId xmlns:p14="http://schemas.microsoft.com/office/powerpoint/2010/main" val="75295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8807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88077" y="231460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78807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8807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Comic Sans MS" pitchFamily="66" charset="0"/>
              </a:rPr>
              <a:t>valid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788077" y="290833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788077" y="31067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78807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78807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03622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036227" y="2314607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3622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03622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36227" y="2908332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036227" y="3106770"/>
            <a:ext cx="1439863" cy="198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03622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03622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875640" y="21161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875640" y="231460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875640" y="251304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875640" y="270989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875640" y="290833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875640" y="31067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3875640" y="330362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3875640" y="350205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cxnSp>
        <p:nvCxnSpPr>
          <p:cNvPr id="67612" name="AutoShape 28"/>
          <p:cNvCxnSpPr>
            <a:cxnSpLocks noChangeShapeType="1"/>
            <a:stCxn id="67591" idx="3"/>
            <a:endCxn id="67607" idx="1"/>
          </p:cNvCxnSpPr>
          <p:nvPr/>
        </p:nvCxnSpPr>
        <p:spPr bwMode="auto">
          <a:xfrm>
            <a:off x="3227940" y="2809907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3" name="AutoShape 29"/>
          <p:cNvCxnSpPr>
            <a:cxnSpLocks noChangeShapeType="1"/>
            <a:stCxn id="67592" idx="3"/>
            <a:endCxn id="67608" idx="1"/>
          </p:cNvCxnSpPr>
          <p:nvPr/>
        </p:nvCxnSpPr>
        <p:spPr bwMode="auto">
          <a:xfrm>
            <a:off x="3227940" y="300834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4" name="AutoShape 30"/>
          <p:cNvCxnSpPr>
            <a:cxnSpLocks noChangeShapeType="1"/>
            <a:stCxn id="67595" idx="3"/>
            <a:endCxn id="67611" idx="1"/>
          </p:cNvCxnSpPr>
          <p:nvPr/>
        </p:nvCxnSpPr>
        <p:spPr bwMode="auto">
          <a:xfrm>
            <a:off x="3227940" y="360207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5" name="AutoShape 31"/>
          <p:cNvCxnSpPr>
            <a:cxnSpLocks noChangeShapeType="1"/>
            <a:stCxn id="67602" idx="1"/>
            <a:endCxn id="67610" idx="3"/>
          </p:cNvCxnSpPr>
          <p:nvPr/>
        </p:nvCxnSpPr>
        <p:spPr bwMode="auto">
          <a:xfrm flipH="1">
            <a:off x="5315502" y="340363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6" name="AutoShape 32"/>
          <p:cNvCxnSpPr>
            <a:cxnSpLocks noChangeShapeType="1"/>
            <a:stCxn id="67603" idx="1"/>
            <a:endCxn id="67609" idx="3"/>
          </p:cNvCxnSpPr>
          <p:nvPr/>
        </p:nvCxnSpPr>
        <p:spPr bwMode="auto">
          <a:xfrm flipH="1" flipV="1">
            <a:off x="5315502" y="3206782"/>
            <a:ext cx="72072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7" name="AutoShape 33"/>
          <p:cNvCxnSpPr>
            <a:cxnSpLocks noChangeShapeType="1"/>
            <a:stCxn id="67599" idx="1"/>
            <a:endCxn id="67606" idx="3"/>
          </p:cNvCxnSpPr>
          <p:nvPr/>
        </p:nvCxnSpPr>
        <p:spPr bwMode="auto">
          <a:xfrm flipH="1" flipV="1">
            <a:off x="5315502" y="2613057"/>
            <a:ext cx="7207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8" name="AutoShape 34"/>
          <p:cNvCxnSpPr>
            <a:cxnSpLocks noChangeShapeType="1"/>
            <a:stCxn id="67598" idx="1"/>
            <a:endCxn id="67605" idx="3"/>
          </p:cNvCxnSpPr>
          <p:nvPr/>
        </p:nvCxnSpPr>
        <p:spPr bwMode="auto">
          <a:xfrm flipH="1" flipV="1">
            <a:off x="5315502" y="2414620"/>
            <a:ext cx="7207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9" name="AutoShape 35"/>
          <p:cNvCxnSpPr>
            <a:cxnSpLocks noChangeShapeType="1"/>
            <a:stCxn id="67596" idx="1"/>
            <a:endCxn id="67604" idx="3"/>
          </p:cNvCxnSpPr>
          <p:nvPr/>
        </p:nvCxnSpPr>
        <p:spPr bwMode="auto">
          <a:xfrm flipH="1">
            <a:off x="5315502" y="221618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2804" name="Picture 36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6002" y="4637120"/>
            <a:ext cx="79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580240" y="3844957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5101190" y="3844957"/>
            <a:ext cx="16557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596365" y="384495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983590" y="5457156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gray">
          <a:xfrm>
            <a:off x="1859515" y="1692307"/>
            <a:ext cx="1521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Data Block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gray">
          <a:xfrm>
            <a:off x="6180690" y="1692307"/>
            <a:ext cx="1343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Log Block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gray">
          <a:xfrm>
            <a:off x="3953422" y="1628800"/>
            <a:ext cx="1367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omic Sans MS" pitchFamily="66" charset="0"/>
              </a:rPr>
              <a:t>Free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4655-7F5A-2F2B-383A-AD1479A6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38529-5C49-546A-6398-DCBCCC8A5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 animBg="1"/>
      <p:bldP spid="67621" grpId="0" animBg="1"/>
      <p:bldP spid="67622" grpId="0" animBg="1"/>
      <p:bldP spid="67625" grpId="0"/>
      <p:bldP spid="67626" grpId="0"/>
      <p:bldP spid="67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66B0-2A27-4370-8B5D-202F7122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Solid-state storage device</a:t>
            </a:r>
          </a:p>
          <a:p>
            <a:pPr lvl="1"/>
            <a:r>
              <a:rPr lang="en-US" altLang="ko-KR" dirty="0"/>
              <a:t>No mechanical or moving parts like HDD.</a:t>
            </a:r>
            <a:endParaRPr lang="en-US" altLang="ko-KR" sz="1050" dirty="0"/>
          </a:p>
          <a:p>
            <a:pPr lvl="1"/>
            <a:r>
              <a:rPr lang="en-US" altLang="ko-KR" dirty="0"/>
              <a:t>Built out of transistors (like memory and processors).</a:t>
            </a:r>
          </a:p>
          <a:p>
            <a:pPr lvl="1"/>
            <a:r>
              <a:rPr lang="en-US" altLang="ko-KR" dirty="0"/>
              <a:t>Retain information despite power loss unlike typical RAM.</a:t>
            </a:r>
          </a:p>
          <a:p>
            <a:r>
              <a:rPr lang="en-US" altLang="ko-KR" dirty="0"/>
              <a:t>NAND Flash based SSD</a:t>
            </a:r>
          </a:p>
          <a:p>
            <a:pPr lvl="1"/>
            <a:r>
              <a:rPr lang="en-US" altLang="ko-KR" b="1" dirty="0"/>
              <a:t>To write</a:t>
            </a:r>
            <a:r>
              <a:rPr lang="en-US" altLang="ko-KR" dirty="0"/>
              <a:t> to a given chunk of it, you </a:t>
            </a:r>
            <a:r>
              <a:rPr lang="en-US" altLang="ko-KR" b="1" dirty="0"/>
              <a:t>have to erase</a:t>
            </a:r>
            <a:r>
              <a:rPr lang="en-US" altLang="ko-KR" dirty="0"/>
              <a:t> a bigger chunk.</a:t>
            </a:r>
          </a:p>
          <a:p>
            <a:pPr lvl="1"/>
            <a:r>
              <a:rPr lang="en-US" altLang="ko-KR" dirty="0"/>
              <a:t>The number of erase/write is limited.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07847-0961-4D75-86F0-C0752C5A0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475B-CEB1-4AD6-8DE2-FDEF2E97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and Merge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C6111-D6DD-4D4D-8868-253F8778611D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1593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989191"/>
            <a:ext cx="5072098" cy="35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3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89190"/>
            <a:ext cx="3286116" cy="35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03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mapping plus 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Caching only the active part of the page-mapped FTL in memory.</a:t>
            </a:r>
          </a:p>
          <a:p>
            <a:pPr lvl="1"/>
            <a:r>
              <a:rPr lang="en-US" altLang="ko-KR" sz="1600" dirty="0"/>
              <a:t>If a given workload only accesses a small set of pages, the translations of those pages will be stored in the in-memory FTL.</a:t>
            </a:r>
          </a:p>
          <a:p>
            <a:endParaRPr lang="en-US" altLang="ko-KR" sz="800" dirty="0"/>
          </a:p>
          <a:p>
            <a:r>
              <a:rPr lang="en-US" altLang="ko-KR" sz="1800" dirty="0"/>
              <a:t>Performance will be excellent without high memory cost.</a:t>
            </a:r>
          </a:p>
          <a:p>
            <a:r>
              <a:rPr lang="en-US" altLang="ko-KR" sz="1800" dirty="0"/>
              <a:t>Cache miss overhead exists.</a:t>
            </a: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F0CA88-8C93-4CE1-9355-28171F43FAA9}"/>
              </a:ext>
            </a:extLst>
          </p:cNvPr>
          <p:cNvGrpSpPr/>
          <p:nvPr/>
        </p:nvGrpSpPr>
        <p:grpSpPr>
          <a:xfrm>
            <a:off x="1378871" y="3325434"/>
            <a:ext cx="6386258" cy="2541800"/>
            <a:chOff x="1426102" y="3325434"/>
            <a:chExt cx="6386258" cy="2541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3B5B4B-2965-4DF1-BC04-4FE446460F9B}"/>
                </a:ext>
              </a:extLst>
            </p:cNvPr>
            <p:cNvSpPr/>
            <p:nvPr/>
          </p:nvSpPr>
          <p:spPr>
            <a:xfrm>
              <a:off x="1426102" y="3633211"/>
              <a:ext cx="3528392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358F4A-4FCE-417B-93BA-A35C7A0B50BD}"/>
                </a:ext>
              </a:extLst>
            </p:cNvPr>
            <p:cNvSpPr/>
            <p:nvPr/>
          </p:nvSpPr>
          <p:spPr>
            <a:xfrm>
              <a:off x="5724128" y="370521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B3CE31-AA48-4609-B7FA-73AEBBFA617B}"/>
                </a:ext>
              </a:extLst>
            </p:cNvPr>
            <p:cNvSpPr/>
            <p:nvPr/>
          </p:nvSpPr>
          <p:spPr>
            <a:xfrm>
              <a:off x="5724128" y="406525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9D2E24-421D-4EFD-B033-7DA1F40AFCD3}"/>
                </a:ext>
              </a:extLst>
            </p:cNvPr>
            <p:cNvSpPr/>
            <p:nvPr/>
          </p:nvSpPr>
          <p:spPr>
            <a:xfrm>
              <a:off x="5724128" y="442529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95505E-5764-4F4C-863C-64B3BEE56E02}"/>
                </a:ext>
              </a:extLst>
            </p:cNvPr>
            <p:cNvSpPr/>
            <p:nvPr/>
          </p:nvSpPr>
          <p:spPr>
            <a:xfrm>
              <a:off x="5724128" y="478711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0CBBF3-3680-4577-900E-66FD4DFADDB8}"/>
                </a:ext>
              </a:extLst>
            </p:cNvPr>
            <p:cNvSpPr/>
            <p:nvPr/>
          </p:nvSpPr>
          <p:spPr>
            <a:xfrm>
              <a:off x="5724128" y="514715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029708-4D7C-4329-A5AA-6AD3D661A4A1}"/>
                </a:ext>
              </a:extLst>
            </p:cNvPr>
            <p:cNvSpPr/>
            <p:nvPr/>
          </p:nvSpPr>
          <p:spPr>
            <a:xfrm>
              <a:off x="5724128" y="550719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99CD8A-B30D-4A6E-9D4D-FF6FD2762CBB}"/>
                </a:ext>
              </a:extLst>
            </p:cNvPr>
            <p:cNvSpPr txBox="1"/>
            <p:nvPr/>
          </p:nvSpPr>
          <p:spPr>
            <a:xfrm>
              <a:off x="5853474" y="3325434"/>
              <a:ext cx="1829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mapping table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3F53DF-F044-496B-8ECD-04B5582F0EA3}"/>
                </a:ext>
              </a:extLst>
            </p:cNvPr>
            <p:cNvSpPr txBox="1"/>
            <p:nvPr/>
          </p:nvSpPr>
          <p:spPr>
            <a:xfrm>
              <a:off x="2754217" y="3325434"/>
              <a:ext cx="87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Memory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096B4B-B06D-4729-AECA-DD5EFCDCFDBD}"/>
                </a:ext>
              </a:extLst>
            </p:cNvPr>
            <p:cNvSpPr/>
            <p:nvPr/>
          </p:nvSpPr>
          <p:spPr>
            <a:xfrm>
              <a:off x="5724128" y="4065258"/>
              <a:ext cx="2088232" cy="1441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49C725-0BED-4FC3-8861-F0EBCE568118}"/>
                </a:ext>
              </a:extLst>
            </p:cNvPr>
            <p:cNvSpPr txBox="1"/>
            <p:nvPr/>
          </p:nvSpPr>
          <p:spPr>
            <a:xfrm>
              <a:off x="6279969" y="373135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→ 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E6866-2D5A-4048-9F9C-256B0469483F}"/>
                </a:ext>
              </a:extLst>
            </p:cNvPr>
            <p:cNvSpPr txBox="1"/>
            <p:nvPr/>
          </p:nvSpPr>
          <p:spPr>
            <a:xfrm>
              <a:off x="6279969" y="4100485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1001 → 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3C3D56-98CC-497B-BE0E-D715AF16781C}"/>
                </a:ext>
              </a:extLst>
            </p:cNvPr>
            <p:cNvSpPr txBox="1"/>
            <p:nvPr/>
          </p:nvSpPr>
          <p:spPr>
            <a:xfrm>
              <a:off x="6279969" y="44514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1002 → 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26458-3F2D-4F6A-8A13-3F03F00ACF12}"/>
                </a:ext>
              </a:extLst>
            </p:cNvPr>
            <p:cNvSpPr txBox="1"/>
            <p:nvPr/>
          </p:nvSpPr>
          <p:spPr>
            <a:xfrm>
              <a:off x="6279969" y="481147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→ 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E2668-4BA1-4ADA-ABD6-EC1426133739}"/>
                </a:ext>
              </a:extLst>
            </p:cNvPr>
            <p:cNvSpPr txBox="1"/>
            <p:nvPr/>
          </p:nvSpPr>
          <p:spPr>
            <a:xfrm>
              <a:off x="6279969" y="517151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1004 → 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44B69-3294-4AF7-AB0A-7192657C0F06}"/>
                </a:ext>
              </a:extLst>
            </p:cNvPr>
            <p:cNvSpPr txBox="1"/>
            <p:nvPr/>
          </p:nvSpPr>
          <p:spPr>
            <a:xfrm>
              <a:off x="6279969" y="553154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1005 → 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FF7EA4D-6B4B-4D9B-A2D9-87BD3FF5E129}"/>
                </a:ext>
              </a:extLst>
            </p:cNvPr>
            <p:cNvGrpSpPr/>
            <p:nvPr/>
          </p:nvGrpSpPr>
          <p:grpSpPr>
            <a:xfrm>
              <a:off x="1900663" y="3700282"/>
              <a:ext cx="2579270" cy="513929"/>
              <a:chOff x="1691680" y="4965358"/>
              <a:chExt cx="2579270" cy="51392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8318A67-F578-4025-AA21-3C3386A9AFE5}"/>
                  </a:ext>
                </a:extLst>
              </p:cNvPr>
              <p:cNvSpPr/>
              <p:nvPr/>
            </p:nvSpPr>
            <p:spPr>
              <a:xfrm>
                <a:off x="1691680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701383C-6F1D-4A77-AA00-630EF1237449}"/>
                  </a:ext>
                </a:extLst>
              </p:cNvPr>
              <p:cNvSpPr/>
              <p:nvPr/>
            </p:nvSpPr>
            <p:spPr>
              <a:xfrm>
                <a:off x="2208093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48BE71-7CAB-4FB0-AAA8-FB5301501370}"/>
                  </a:ext>
                </a:extLst>
              </p:cNvPr>
              <p:cNvSpPr/>
              <p:nvPr/>
            </p:nvSpPr>
            <p:spPr>
              <a:xfrm>
                <a:off x="2726679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3AC7E-F313-4FD3-B559-9C31FC94BF71}"/>
                  </a:ext>
                </a:extLst>
              </p:cNvPr>
              <p:cNvSpPr/>
              <p:nvPr/>
            </p:nvSpPr>
            <p:spPr>
              <a:xfrm>
                <a:off x="3243092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713063-C469-47BD-B9C4-3DE1B8BF4FA1}"/>
                  </a:ext>
                </a:extLst>
              </p:cNvPr>
              <p:cNvSpPr/>
              <p:nvPr/>
            </p:nvSpPr>
            <p:spPr>
              <a:xfrm>
                <a:off x="3757021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068E6-0CED-4BFF-8382-4AEC9CF3C414}"/>
                </a:ext>
              </a:extLst>
            </p:cNvPr>
            <p:cNvSpPr txBox="1"/>
            <p:nvPr/>
          </p:nvSpPr>
          <p:spPr>
            <a:xfrm>
              <a:off x="2540380" y="3787969"/>
              <a:ext cx="13094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03998E-EDBD-46E6-A20D-34B77FCA6911}"/>
                </a:ext>
              </a:extLst>
            </p:cNvPr>
            <p:cNvSpPr/>
            <p:nvPr/>
          </p:nvSpPr>
          <p:spPr>
            <a:xfrm>
              <a:off x="1886889" y="3715713"/>
              <a:ext cx="2593044" cy="513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AFC3F17-926C-474A-8969-C66D78D07BE2}"/>
                </a:ext>
              </a:extLst>
            </p:cNvPr>
            <p:cNvCxnSpPr>
              <a:stCxn id="16" idx="1"/>
              <a:endCxn id="30" idx="2"/>
            </p:cNvCxnSpPr>
            <p:nvPr/>
          </p:nvCxnSpPr>
          <p:spPr>
            <a:xfrm rot="10800000">
              <a:off x="3183412" y="4229642"/>
              <a:ext cx="2540717" cy="556584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08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Wear Leveling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Erase/Write cycle is limited in Flash memory.</a:t>
            </a:r>
          </a:p>
          <a:p>
            <a:r>
              <a:rPr lang="en-US" altLang="ko-KR" sz="1600" dirty="0"/>
              <a:t>If EW cycle is skewed, that shortens the lifespan of the entire Flash storage.</a:t>
            </a:r>
          </a:p>
          <a:p>
            <a:pPr marL="0" indent="0" algn="ctr">
              <a:buNone/>
            </a:pPr>
            <a:r>
              <a:rPr lang="en-US" altLang="ko-KR" sz="1600" dirty="0"/>
              <a:t>All blocks should wear out at roughly the same time.</a:t>
            </a:r>
          </a:p>
          <a:p>
            <a:r>
              <a:rPr lang="en-US" altLang="ko-KR" sz="1600" dirty="0"/>
              <a:t>A block may consist of cold data.</a:t>
            </a:r>
          </a:p>
          <a:p>
            <a:pPr lvl="1"/>
            <a:r>
              <a:rPr lang="en-US" altLang="ko-KR" sz="1400" dirty="0"/>
              <a:t>The FTL must periodically read all the live data out of such blocks and re-write it elsewhere.</a:t>
            </a:r>
          </a:p>
          <a:p>
            <a:pPr lvl="1"/>
            <a:r>
              <a:rPr lang="en-US" altLang="ko-KR" sz="1400" dirty="0"/>
              <a:t>Wear leveling increases the write amplification of the SSD and decreases performance.</a:t>
            </a:r>
          </a:p>
          <a:p>
            <a:r>
              <a:rPr lang="en-US" altLang="ko-KR" sz="1600"/>
              <a:t>Sample Policy: Each </a:t>
            </a:r>
            <a:r>
              <a:rPr lang="en-US" altLang="ko-KR" sz="1600" dirty="0"/>
              <a:t>Flash Block has EW cycle counter.</a:t>
            </a:r>
          </a:p>
          <a:p>
            <a:pPr lvl="1"/>
            <a:r>
              <a:rPr lang="en-US" altLang="ko-KR" sz="1400" dirty="0"/>
              <a:t>Maintain |Max(EW cycle) – Min(EW cycle)| &lt; e</a:t>
            </a:r>
          </a:p>
          <a:p>
            <a:pPr lvl="1"/>
            <a:r>
              <a:rPr lang="en-US" altLang="ko-KR" sz="1400" dirty="0"/>
              <a:t>Maintain |Max(EW cycle) – Min(EW cycle)|/Max(EW cycle) &lt; e</a:t>
            </a:r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64934" y="6522415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3713" y="6512697"/>
            <a:ext cx="3038475" cy="220663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14"/>
          <p:cNvCxnSpPr/>
          <p:nvPr/>
        </p:nvCxnSpPr>
        <p:spPr bwMode="auto">
          <a:xfrm>
            <a:off x="1428728" y="5884682"/>
            <a:ext cx="6500858" cy="1588"/>
          </a:xfrm>
          <a:prstGeom prst="straightConnector1">
            <a:avLst/>
          </a:prstGeom>
          <a:gradFill rotWithShape="1">
            <a:gsLst>
              <a:gs pos="0">
                <a:srgbClr val="FFCC66"/>
              </a:gs>
              <a:gs pos="100000">
                <a:srgbClr val="F3F3F3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직사각형 16"/>
          <p:cNvSpPr/>
          <p:nvPr/>
        </p:nvSpPr>
        <p:spPr bwMode="auto">
          <a:xfrm>
            <a:off x="1643042" y="4955988"/>
            <a:ext cx="45719" cy="928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3" name="직사각형 17"/>
          <p:cNvSpPr/>
          <p:nvPr/>
        </p:nvSpPr>
        <p:spPr bwMode="auto">
          <a:xfrm>
            <a:off x="1795442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4" name="직사각형 18"/>
          <p:cNvSpPr/>
          <p:nvPr/>
        </p:nvSpPr>
        <p:spPr bwMode="auto">
          <a:xfrm>
            <a:off x="1928794" y="5598930"/>
            <a:ext cx="64767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5" name="직사각형 19"/>
          <p:cNvSpPr/>
          <p:nvPr/>
        </p:nvSpPr>
        <p:spPr bwMode="auto">
          <a:xfrm>
            <a:off x="2100242" y="4384484"/>
            <a:ext cx="45719" cy="150019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6" name="직사각형 20"/>
          <p:cNvSpPr/>
          <p:nvPr/>
        </p:nvSpPr>
        <p:spPr bwMode="auto">
          <a:xfrm>
            <a:off x="2283131" y="5313178"/>
            <a:ext cx="45719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7" name="직사각형 21"/>
          <p:cNvSpPr/>
          <p:nvPr/>
        </p:nvSpPr>
        <p:spPr bwMode="auto">
          <a:xfrm>
            <a:off x="2428859" y="4741674"/>
            <a:ext cx="52391" cy="11430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8" name="직사각형 22"/>
          <p:cNvSpPr/>
          <p:nvPr/>
        </p:nvSpPr>
        <p:spPr bwMode="auto">
          <a:xfrm flipH="1">
            <a:off x="2600611" y="5598930"/>
            <a:ext cx="45719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9" name="직사각형 23"/>
          <p:cNvSpPr/>
          <p:nvPr/>
        </p:nvSpPr>
        <p:spPr bwMode="auto">
          <a:xfrm>
            <a:off x="2740331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0" name="직사각형 24"/>
          <p:cNvSpPr/>
          <p:nvPr/>
        </p:nvSpPr>
        <p:spPr bwMode="auto">
          <a:xfrm>
            <a:off x="2926073" y="5170302"/>
            <a:ext cx="45719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1" name="직사각형 25"/>
          <p:cNvSpPr/>
          <p:nvPr/>
        </p:nvSpPr>
        <p:spPr bwMode="auto">
          <a:xfrm>
            <a:off x="3071803" y="5670368"/>
            <a:ext cx="52390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2" name="직사각형 26"/>
          <p:cNvSpPr/>
          <p:nvPr/>
        </p:nvSpPr>
        <p:spPr bwMode="auto">
          <a:xfrm>
            <a:off x="3214679" y="4884550"/>
            <a:ext cx="61914" cy="10001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3" name="직사각형 27"/>
          <p:cNvSpPr/>
          <p:nvPr/>
        </p:nvSpPr>
        <p:spPr bwMode="auto">
          <a:xfrm>
            <a:off x="3357555" y="5670368"/>
            <a:ext cx="71438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4" name="직사각형 28"/>
          <p:cNvSpPr/>
          <p:nvPr/>
        </p:nvSpPr>
        <p:spPr bwMode="auto">
          <a:xfrm>
            <a:off x="52701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5" name="직사각형 29"/>
          <p:cNvSpPr/>
          <p:nvPr/>
        </p:nvSpPr>
        <p:spPr bwMode="auto">
          <a:xfrm>
            <a:off x="5429256" y="5384616"/>
            <a:ext cx="71438" cy="50006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6" name="직사각형 30"/>
          <p:cNvSpPr/>
          <p:nvPr/>
        </p:nvSpPr>
        <p:spPr bwMode="auto">
          <a:xfrm>
            <a:off x="55749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7" name="직사각형 31"/>
          <p:cNvSpPr/>
          <p:nvPr/>
        </p:nvSpPr>
        <p:spPr bwMode="auto">
          <a:xfrm>
            <a:off x="5727386" y="5170302"/>
            <a:ext cx="59060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8" name="직사각형 32"/>
          <p:cNvSpPr/>
          <p:nvPr/>
        </p:nvSpPr>
        <p:spPr bwMode="auto">
          <a:xfrm>
            <a:off x="59102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9" name="직사각형 33"/>
          <p:cNvSpPr/>
          <p:nvPr/>
        </p:nvSpPr>
        <p:spPr bwMode="auto">
          <a:xfrm>
            <a:off x="6072197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0" name="직사각형 34"/>
          <p:cNvSpPr/>
          <p:nvPr/>
        </p:nvSpPr>
        <p:spPr bwMode="auto">
          <a:xfrm>
            <a:off x="62150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1" name="직사각형 35"/>
          <p:cNvSpPr/>
          <p:nvPr/>
        </p:nvSpPr>
        <p:spPr bwMode="auto">
          <a:xfrm>
            <a:off x="6390788" y="5241740"/>
            <a:ext cx="61913" cy="64294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2" name="직사각형 36"/>
          <p:cNvSpPr/>
          <p:nvPr/>
        </p:nvSpPr>
        <p:spPr bwMode="auto">
          <a:xfrm>
            <a:off x="65532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3" name="직사각형 37"/>
          <p:cNvSpPr/>
          <p:nvPr/>
        </p:nvSpPr>
        <p:spPr bwMode="auto">
          <a:xfrm>
            <a:off x="6715139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4" name="직사각형 38"/>
          <p:cNvSpPr/>
          <p:nvPr/>
        </p:nvSpPr>
        <p:spPr bwMode="auto">
          <a:xfrm>
            <a:off x="68580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5" name="직사각형 39"/>
          <p:cNvSpPr/>
          <p:nvPr/>
        </p:nvSpPr>
        <p:spPr bwMode="auto">
          <a:xfrm>
            <a:off x="7000893" y="5313178"/>
            <a:ext cx="71438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4480" y="4098732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X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57818" y="4166498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O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7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dirty="0"/>
              <a:t>Flash-based SSDs are becoming a common presence in …</a:t>
            </a:r>
          </a:p>
          <a:p>
            <a:pPr lvl="1"/>
            <a:r>
              <a:rPr lang="en-US" altLang="ko-KR" dirty="0"/>
              <a:t>laptops, desktops, and servers inside the datacenters.</a:t>
            </a:r>
          </a:p>
          <a:p>
            <a:endParaRPr lang="en-US" altLang="ko-KR" dirty="0"/>
          </a:p>
          <a:p>
            <a:r>
              <a:rPr lang="en-US" altLang="ko-KR" dirty="0"/>
              <a:t>Flash Translation Layer</a:t>
            </a:r>
          </a:p>
          <a:p>
            <a:pPr lvl="1"/>
            <a:r>
              <a:rPr lang="en-US" altLang="ko-KR" dirty="0"/>
              <a:t>Address Translation</a:t>
            </a:r>
          </a:p>
          <a:p>
            <a:pPr lvl="1"/>
            <a:r>
              <a:rPr lang="en-US" altLang="ko-KR" dirty="0"/>
              <a:t>Wear Leveling</a:t>
            </a:r>
          </a:p>
          <a:p>
            <a:pPr lvl="1"/>
            <a:r>
              <a:rPr lang="en-US" altLang="ko-KR" dirty="0"/>
              <a:t>Garbage Collection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Storing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Single-level cell (SLC): </a:t>
            </a:r>
            <a:r>
              <a:rPr lang="en-US" altLang="ko-KR" sz="1600" dirty="0"/>
              <a:t>a single bit per cell</a:t>
            </a:r>
          </a:p>
          <a:p>
            <a:r>
              <a:rPr lang="en-US" altLang="ko-KR" sz="1800" dirty="0"/>
              <a:t>Multi-level cell (MLC): </a:t>
            </a:r>
            <a:r>
              <a:rPr lang="en-US" altLang="ko-KR" sz="1600" dirty="0"/>
              <a:t>two bits per cell</a:t>
            </a:r>
          </a:p>
          <a:p>
            <a:r>
              <a:rPr lang="en-US" altLang="ko-KR" sz="1800" dirty="0"/>
              <a:t>Triple-level cell (TLC): three b</a:t>
            </a:r>
            <a:r>
              <a:rPr lang="en-US" altLang="ko-KR" sz="1600" dirty="0"/>
              <a:t>its per cell</a:t>
            </a:r>
          </a:p>
          <a:p>
            <a:r>
              <a:rPr lang="en-US" altLang="ko-KR" sz="1600" dirty="0"/>
              <a:t>QLC, PLC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auto">
          <a:xfrm>
            <a:off x="400273" y="4384724"/>
            <a:ext cx="8429625" cy="1285875"/>
          </a:xfrm>
          <a:prstGeom prst="roundRect">
            <a:avLst>
              <a:gd name="adj" fmla="val 7009"/>
            </a:avLst>
          </a:prstGeom>
          <a:gradFill rotWithShape="1">
            <a:gsLst>
              <a:gs pos="0">
                <a:srgbClr val="EBEBEB"/>
              </a:gs>
              <a:gs pos="50000">
                <a:srgbClr val="FFFFFF"/>
              </a:gs>
              <a:gs pos="100000">
                <a:srgbClr val="EBEBEB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  <a:buClr>
                <a:schemeClr val="accent2"/>
              </a:buCl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6" descr="flash_mlc_v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360" y="4437112"/>
            <a:ext cx="19542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7" descr="flash_qlc_v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8" descr="flash_slc_v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1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9" descr="flash_tlc_v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860" y="4437112"/>
            <a:ext cx="195738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38" y="1016296"/>
            <a:ext cx="2613318" cy="2230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0192" y="32909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Flash memory</a:t>
            </a:r>
          </a:p>
        </p:txBody>
      </p:sp>
      <p:sp>
        <p:nvSpPr>
          <p:cNvPr id="13" name="Oval 12"/>
          <p:cNvSpPr/>
          <p:nvPr/>
        </p:nvSpPr>
        <p:spPr>
          <a:xfrm>
            <a:off x="5846595" y="1167413"/>
            <a:ext cx="217706" cy="24536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2080" y="1376843"/>
            <a:ext cx="586397" cy="754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3151" y="2042699"/>
            <a:ext cx="85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4615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  <a:ln/>
        </p:spPr>
        <p:txBody>
          <a:bodyPr/>
          <a:lstStyle/>
          <a:p>
            <a:fld id="{6F5B5BF8-D437-408C-9A19-4718C6846C8F}" type="slidenum">
              <a:rPr lang="en-US" altLang="ko-KR"/>
              <a:pPr/>
              <a:t>5</a:t>
            </a:fld>
            <a:endParaRPr lang="en-US" altLang="ko-KR"/>
          </a:p>
        </p:txBody>
      </p:sp>
      <p:grpSp>
        <p:nvGrpSpPr>
          <p:cNvPr id="2" name="그룹 27"/>
          <p:cNvGrpSpPr/>
          <p:nvPr/>
        </p:nvGrpSpPr>
        <p:grpSpPr>
          <a:xfrm>
            <a:off x="3491880" y="1412776"/>
            <a:ext cx="2268538" cy="2143125"/>
            <a:chOff x="2466975" y="1690688"/>
            <a:chExt cx="2268538" cy="2143125"/>
          </a:xfrm>
          <a:solidFill>
            <a:srgbClr val="00CC79"/>
          </a:solidFill>
        </p:grpSpPr>
        <p:sp>
          <p:nvSpPr>
            <p:cNvPr id="11" name="정육면체 10"/>
            <p:cNvSpPr/>
            <p:nvPr/>
          </p:nvSpPr>
          <p:spPr>
            <a:xfrm>
              <a:off x="2466975" y="2762250"/>
              <a:ext cx="1928813" cy="1071563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733800" y="2762250"/>
              <a:ext cx="1000125" cy="1071563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466975" y="2405063"/>
              <a:ext cx="1928813" cy="1071562"/>
            </a:xfrm>
            <a:prstGeom prst="cube">
              <a:avLst>
                <a:gd name="adj" fmla="val 45030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33800" y="2405063"/>
              <a:ext cx="1000125" cy="1071562"/>
            </a:xfrm>
            <a:prstGeom prst="cube">
              <a:avLst>
                <a:gd name="adj" fmla="val 60269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466975" y="1690688"/>
              <a:ext cx="1928813" cy="1357312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733800" y="1690688"/>
              <a:ext cx="1000125" cy="1357312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3733800" y="1690688"/>
              <a:ext cx="1001713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2468563" y="1690688"/>
              <a:ext cx="1893887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" name="그룹 31"/>
          <p:cNvGrpSpPr>
            <a:grpSpLocks/>
          </p:cNvGrpSpPr>
          <p:nvPr/>
        </p:nvGrpSpPr>
        <p:grpSpPr bwMode="auto">
          <a:xfrm>
            <a:off x="2855590" y="5095776"/>
            <a:ext cx="2203450" cy="487362"/>
            <a:chOff x="1627188" y="5373688"/>
            <a:chExt cx="2203450" cy="487362"/>
          </a:xfrm>
        </p:grpSpPr>
        <p:sp>
          <p:nvSpPr>
            <p:cNvPr id="34" name="자유형 33"/>
            <p:cNvSpPr/>
            <p:nvPr/>
          </p:nvSpPr>
          <p:spPr bwMode="auto">
            <a:xfrm>
              <a:off x="1627188" y="5373688"/>
              <a:ext cx="2203450" cy="444500"/>
            </a:xfrm>
            <a:custGeom>
              <a:avLst/>
              <a:gdLst>
                <a:gd name="connsiteX0" fmla="*/ 0 w 2202180"/>
                <a:gd name="connsiteY0" fmla="*/ 0 h 443230"/>
                <a:gd name="connsiteX1" fmla="*/ 830580 w 2202180"/>
                <a:gd name="connsiteY1" fmla="*/ 335280 h 443230"/>
                <a:gd name="connsiteX2" fmla="*/ 1363980 w 2202180"/>
                <a:gd name="connsiteY2" fmla="*/ 388620 h 443230"/>
                <a:gd name="connsiteX3" fmla="*/ 2202180 w 2202180"/>
                <a:gd name="connsiteY3" fmla="*/ 7620 h 44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2180" h="443230">
                  <a:moveTo>
                    <a:pt x="0" y="0"/>
                  </a:moveTo>
                  <a:cubicBezTo>
                    <a:pt x="301625" y="135255"/>
                    <a:pt x="603250" y="270510"/>
                    <a:pt x="830580" y="335280"/>
                  </a:cubicBezTo>
                  <a:cubicBezTo>
                    <a:pt x="1057910" y="400050"/>
                    <a:pt x="1135380" y="443230"/>
                    <a:pt x="1363980" y="388620"/>
                  </a:cubicBezTo>
                  <a:cubicBezTo>
                    <a:pt x="1592580" y="334010"/>
                    <a:pt x="2128520" y="71120"/>
                    <a:pt x="2202180" y="762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324100" y="5575300"/>
              <a:ext cx="928688" cy="285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Data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4835202" y="5081488"/>
            <a:ext cx="935038" cy="619125"/>
            <a:chOff x="3606800" y="5257795"/>
            <a:chExt cx="935038" cy="619131"/>
          </a:xfrm>
        </p:grpSpPr>
        <p:sp>
          <p:nvSpPr>
            <p:cNvPr id="30" name="자유형 29"/>
            <p:cNvSpPr/>
            <p:nvPr/>
          </p:nvSpPr>
          <p:spPr bwMode="auto">
            <a:xfrm>
              <a:off x="3836988" y="5257795"/>
              <a:ext cx="396875" cy="190502"/>
            </a:xfrm>
            <a:custGeom>
              <a:avLst/>
              <a:gdLst>
                <a:gd name="connsiteX0" fmla="*/ 0 w 396240"/>
                <a:gd name="connsiteY0" fmla="*/ 0 h 190500"/>
                <a:gd name="connsiteX1" fmla="*/ 182880 w 396240"/>
                <a:gd name="connsiteY1" fmla="*/ 190500 h 190500"/>
                <a:gd name="connsiteX2" fmla="*/ 396240 w 39624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" h="190500">
                  <a:moveTo>
                    <a:pt x="0" y="0"/>
                  </a:moveTo>
                  <a:cubicBezTo>
                    <a:pt x="58420" y="95250"/>
                    <a:pt x="116840" y="190500"/>
                    <a:pt x="182880" y="190500"/>
                  </a:cubicBezTo>
                  <a:cubicBezTo>
                    <a:pt x="248920" y="190500"/>
                    <a:pt x="396240" y="0"/>
                    <a:pt x="39624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606800" y="5589586"/>
              <a:ext cx="935038" cy="2873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Spare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2847652" y="4154388"/>
            <a:ext cx="3215482" cy="930276"/>
            <a:chOff x="1619250" y="4432300"/>
            <a:chExt cx="3215482" cy="930276"/>
          </a:xfrm>
          <a:solidFill>
            <a:srgbClr val="FFD54F"/>
          </a:solidFill>
        </p:grpSpPr>
        <p:sp>
          <p:nvSpPr>
            <p:cNvPr id="8" name="정육면체 7"/>
            <p:cNvSpPr/>
            <p:nvPr/>
          </p:nvSpPr>
          <p:spPr bwMode="auto">
            <a:xfrm>
              <a:off x="1619250" y="4433888"/>
              <a:ext cx="3214688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정육면체 13"/>
            <p:cNvSpPr/>
            <p:nvPr/>
          </p:nvSpPr>
          <p:spPr bwMode="auto">
            <a:xfrm>
              <a:off x="3833813" y="4432300"/>
              <a:ext cx="1000125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평행 사변형 22"/>
            <p:cNvSpPr>
              <a:spLocks noChangeArrowheads="1"/>
            </p:cNvSpPr>
            <p:nvPr/>
          </p:nvSpPr>
          <p:spPr bwMode="auto">
            <a:xfrm rot="5400000" flipV="1">
              <a:off x="4075113" y="4598987"/>
              <a:ext cx="923925" cy="595313"/>
            </a:xfrm>
            <a:prstGeom prst="parallelogram">
              <a:avLst>
                <a:gd name="adj" fmla="val 99623"/>
              </a:avLst>
            </a:prstGeom>
            <a:grpFill/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17781" name="TextBox 43"/>
            <p:cNvSpPr txBox="1">
              <a:spLocks noChangeArrowheads="1"/>
            </p:cNvSpPr>
            <p:nvPr/>
          </p:nvSpPr>
          <p:spPr bwMode="auto">
            <a:xfrm>
              <a:off x="2916238" y="4624388"/>
              <a:ext cx="649287" cy="24447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Page</a:t>
              </a:r>
            </a:p>
          </p:txBody>
        </p:sp>
      </p:grpSp>
      <p:sp>
        <p:nvSpPr>
          <p:cNvPr id="117782" name="AutoShape 22"/>
          <p:cNvSpPr>
            <a:spLocks noChangeArrowheads="1"/>
          </p:cNvSpPr>
          <p:nvPr/>
        </p:nvSpPr>
        <p:spPr bwMode="auto">
          <a:xfrm>
            <a:off x="4084018" y="3655913"/>
            <a:ext cx="6477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75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46" name="Text Box 43"/>
          <p:cNvSpPr txBox="1">
            <a:spLocks noChangeArrowheads="1"/>
          </p:cNvSpPr>
          <p:nvPr/>
        </p:nvSpPr>
        <p:spPr bwMode="auto">
          <a:xfrm>
            <a:off x="4522168" y="1057176"/>
            <a:ext cx="649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</a:rPr>
              <a:t>block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5866D1-FB27-2862-5D30-456A164D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173A9-969F-BB73-9696-999B0B58D6F7}"/>
              </a:ext>
            </a:extLst>
          </p:cNvPr>
          <p:cNvSpPr txBox="1"/>
          <p:nvPr/>
        </p:nvSpPr>
        <p:spPr>
          <a:xfrm>
            <a:off x="611560" y="1916832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Flash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cells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A84AC-DEAF-0987-3663-ED075E948884}"/>
              </a:ext>
            </a:extLst>
          </p:cNvPr>
          <p:cNvSpPr txBox="1"/>
          <p:nvPr/>
        </p:nvSpPr>
        <p:spPr>
          <a:xfrm>
            <a:off x="611559" y="2484338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Blocks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 SSD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18" y="2028628"/>
            <a:ext cx="6916002" cy="31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</a:t>
            </a:r>
            <a:r>
              <a:rPr lang="en-US" altLang="ko-KR" dirty="0"/>
              <a:t> Operation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ko-KR" dirty="0"/>
              <a:t>Write</a:t>
            </a:r>
            <a:r>
              <a:rPr lang="zh-CN" altLang="en-US" dirty="0"/>
              <a:t> </a:t>
            </a:r>
            <a:r>
              <a:rPr lang="en-US" altLang="ko-KR" dirty="0"/>
              <a:t>(program): 1 </a:t>
            </a:r>
            <a:r>
              <a:rPr lang="en-US" altLang="ko-KR" dirty="0">
                <a:sym typeface="Wingdings" pitchFamily="2" charset="2"/>
              </a:rPr>
              <a:t> 0: in page unit.</a:t>
            </a:r>
            <a:endParaRPr lang="en-US" altLang="ko-KR" dirty="0"/>
          </a:p>
          <a:p>
            <a:r>
              <a:rPr lang="en-US" altLang="ko-KR" dirty="0"/>
              <a:t>Erase: </a:t>
            </a:r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1</a:t>
            </a:r>
            <a:r>
              <a:rPr lang="en-US" altLang="ko-KR" dirty="0">
                <a:sym typeface="Wingdings" pitchFamily="2" charset="2"/>
              </a:rPr>
              <a:t>: in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block</a:t>
            </a:r>
            <a:r>
              <a:rPr lang="en-US" altLang="ko-KR" dirty="0">
                <a:sym typeface="Wingdings" pitchFamily="2" charset="2"/>
              </a:rPr>
              <a:t> unit</a:t>
            </a:r>
          </a:p>
          <a:p>
            <a:pPr latinLnBrk="0" hangingPunct="0"/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Write-once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property: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flash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page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cannot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overwritten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until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residing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block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erased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first.</a:t>
            </a:r>
            <a:endParaRPr lang="en-US" altLang="ko-KR" dirty="0"/>
          </a:p>
        </p:txBody>
      </p:sp>
      <p:grpSp>
        <p:nvGrpSpPr>
          <p:cNvPr id="35846" name="Group 56"/>
          <p:cNvGrpSpPr>
            <a:grpSpLocks/>
          </p:cNvGrpSpPr>
          <p:nvPr/>
        </p:nvGrpSpPr>
        <p:grpSpPr bwMode="auto">
          <a:xfrm>
            <a:off x="467544" y="3034332"/>
            <a:ext cx="8142287" cy="1474788"/>
            <a:chOff x="204" y="2516"/>
            <a:chExt cx="5260" cy="604"/>
          </a:xfrm>
        </p:grpSpPr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1338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auto">
            <a:xfrm>
              <a:off x="2744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>
              <a:off x="4129" y="2750"/>
              <a:ext cx="229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5852" name="Group 54"/>
            <p:cNvGrpSpPr>
              <a:grpSpLocks/>
            </p:cNvGrpSpPr>
            <p:nvPr/>
          </p:nvGrpSpPr>
          <p:grpSpPr bwMode="auto">
            <a:xfrm>
              <a:off x="204" y="2516"/>
              <a:ext cx="5260" cy="604"/>
              <a:chOff x="204" y="2516"/>
              <a:chExt cx="5260" cy="604"/>
            </a:xfrm>
          </p:grpSpPr>
          <p:grpSp>
            <p:nvGrpSpPr>
              <p:cNvPr id="35853" name="Group 12"/>
              <p:cNvGrpSpPr>
                <a:grpSpLocks/>
              </p:cNvGrpSpPr>
              <p:nvPr/>
            </p:nvGrpSpPr>
            <p:grpSpPr bwMode="auto">
              <a:xfrm>
                <a:off x="204" y="2795"/>
                <a:ext cx="1088" cy="181"/>
                <a:chOff x="975" y="2840"/>
                <a:chExt cx="1088" cy="181"/>
              </a:xfrm>
            </p:grpSpPr>
            <p:sp>
              <p:nvSpPr>
                <p:cNvPr id="35886" name="Rectangle 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7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8" name="Rectangle 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0" name="Rectangle 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1" name="Rectangle 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3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5854" name="Group 13"/>
              <p:cNvGrpSpPr>
                <a:grpSpLocks/>
              </p:cNvGrpSpPr>
              <p:nvPr/>
            </p:nvGrpSpPr>
            <p:grpSpPr bwMode="auto">
              <a:xfrm>
                <a:off x="1610" y="2795"/>
                <a:ext cx="1088" cy="181"/>
                <a:chOff x="975" y="2840"/>
                <a:chExt cx="1088" cy="181"/>
              </a:xfrm>
            </p:grpSpPr>
            <p:sp>
              <p:nvSpPr>
                <p:cNvPr id="35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5" name="Group 22"/>
              <p:cNvGrpSpPr>
                <a:grpSpLocks/>
              </p:cNvGrpSpPr>
              <p:nvPr/>
            </p:nvGrpSpPr>
            <p:grpSpPr bwMode="auto">
              <a:xfrm>
                <a:off x="3016" y="2795"/>
                <a:ext cx="1088" cy="181"/>
                <a:chOff x="975" y="2840"/>
                <a:chExt cx="1088" cy="181"/>
              </a:xfrm>
            </p:grpSpPr>
            <p:sp>
              <p:nvSpPr>
                <p:cNvPr id="35870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2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3" name="Rectangle 26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6" name="Group 31"/>
              <p:cNvGrpSpPr>
                <a:grpSpLocks/>
              </p:cNvGrpSpPr>
              <p:nvPr/>
            </p:nvGrpSpPr>
            <p:grpSpPr bwMode="auto">
              <a:xfrm>
                <a:off x="4376" y="2796"/>
                <a:ext cx="1088" cy="181"/>
                <a:chOff x="975" y="2840"/>
                <a:chExt cx="1088" cy="181"/>
              </a:xfrm>
            </p:grpSpPr>
            <p:sp>
              <p:nvSpPr>
                <p:cNvPr id="35862" name="Rectangle 32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1034" y="2516"/>
                <a:ext cx="1061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0xCC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(11001100)</a:t>
                </a:r>
              </a:p>
            </p:txBody>
          </p:sp>
          <p:sp>
            <p:nvSpPr>
              <p:cNvPr id="29" name="Text Box 50"/>
              <p:cNvSpPr txBox="1">
                <a:spLocks noChangeArrowheads="1"/>
              </p:cNvSpPr>
              <p:nvPr/>
            </p:nvSpPr>
            <p:spPr bwMode="auto">
              <a:xfrm>
                <a:off x="2472" y="2532"/>
                <a:ext cx="1052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0xF0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(11110000)</a:t>
                </a:r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757" y="2545"/>
                <a:ext cx="986" cy="13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Erase block</a:t>
                </a:r>
              </a:p>
            </p:txBody>
          </p:sp>
          <p:sp>
            <p:nvSpPr>
              <p:cNvPr id="35860" name="Rectangle 52"/>
              <p:cNvSpPr>
                <a:spLocks noChangeArrowheads="1"/>
              </p:cNvSpPr>
              <p:nvPr/>
            </p:nvSpPr>
            <p:spPr bwMode="auto">
              <a:xfrm>
                <a:off x="249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  <p:sp>
            <p:nvSpPr>
              <p:cNvPr id="35861" name="Rectangle 53"/>
              <p:cNvSpPr>
                <a:spLocks noChangeArrowheads="1"/>
              </p:cNvSpPr>
              <p:nvPr/>
            </p:nvSpPr>
            <p:spPr bwMode="auto">
              <a:xfrm>
                <a:off x="4602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</p:grpSp>
      </p:grpSp>
      <p:sp>
        <p:nvSpPr>
          <p:cNvPr id="35847" name="아래쪽 화살표 64"/>
          <p:cNvSpPr>
            <a:spLocks noChangeArrowheads="1"/>
          </p:cNvSpPr>
          <p:nvPr/>
        </p:nvSpPr>
        <p:spPr bwMode="auto">
          <a:xfrm flipV="1">
            <a:off x="5376863" y="3255027"/>
            <a:ext cx="305618" cy="2688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5848" name="TextBox 65"/>
          <p:cNvSpPr txBox="1">
            <a:spLocks noChangeArrowheads="1"/>
          </p:cNvSpPr>
          <p:nvPr/>
        </p:nvSpPr>
        <p:spPr bwMode="auto">
          <a:xfrm>
            <a:off x="5162528" y="2891546"/>
            <a:ext cx="126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Can’t write</a:t>
            </a:r>
            <a:endParaRPr lang="ko-KR" altLang="en-US" sz="1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Freeform 4"/>
          <p:cNvSpPr>
            <a:spLocks/>
          </p:cNvSpPr>
          <p:nvPr/>
        </p:nvSpPr>
        <p:spPr bwMode="auto">
          <a:xfrm>
            <a:off x="1462088" y="4936133"/>
            <a:ext cx="1444625" cy="1373187"/>
          </a:xfrm>
          <a:custGeom>
            <a:avLst/>
            <a:gdLst>
              <a:gd name="T0" fmla="*/ 101824 w 908"/>
              <a:gd name="T1" fmla="*/ 0 h 863"/>
              <a:gd name="T2" fmla="*/ 62049 w 908"/>
              <a:gd name="T3" fmla="*/ 7956 h 863"/>
              <a:gd name="T4" fmla="*/ 30229 w 908"/>
              <a:gd name="T5" fmla="*/ 28641 h 863"/>
              <a:gd name="T6" fmla="*/ 7955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55 w 908"/>
              <a:gd name="T13" fmla="*/ 1307949 h 863"/>
              <a:gd name="T14" fmla="*/ 30229 w 908"/>
              <a:gd name="T15" fmla="*/ 1341363 h 863"/>
              <a:gd name="T16" fmla="*/ 62049 w 908"/>
              <a:gd name="T17" fmla="*/ 1363640 h 863"/>
              <a:gd name="T18" fmla="*/ 101824 w 908"/>
              <a:gd name="T19" fmla="*/ 1371596 h 863"/>
              <a:gd name="T20" fmla="*/ 1341210 w 908"/>
              <a:gd name="T21" fmla="*/ 1371596 h 863"/>
              <a:gd name="T22" fmla="*/ 1380985 w 908"/>
              <a:gd name="T23" fmla="*/ 1363640 h 863"/>
              <a:gd name="T24" fmla="*/ 1414396 w 908"/>
              <a:gd name="T25" fmla="*/ 1341363 h 863"/>
              <a:gd name="T26" fmla="*/ 1435079 w 908"/>
              <a:gd name="T27" fmla="*/ 1307949 h 863"/>
              <a:gd name="T28" fmla="*/ 1443034 w 908"/>
              <a:gd name="T29" fmla="*/ 1269760 h 863"/>
              <a:gd name="T30" fmla="*/ 1443034 w 908"/>
              <a:gd name="T31" fmla="*/ 101835 h 863"/>
              <a:gd name="T32" fmla="*/ 1435079 w 908"/>
              <a:gd name="T33" fmla="*/ 62056 h 863"/>
              <a:gd name="T34" fmla="*/ 1414396 w 908"/>
              <a:gd name="T35" fmla="*/ 28641 h 863"/>
              <a:gd name="T36" fmla="*/ 1380985 w 908"/>
              <a:gd name="T37" fmla="*/ 7956 h 863"/>
              <a:gd name="T38" fmla="*/ 1341210 w 908"/>
              <a:gd name="T39" fmla="*/ 0 h 863"/>
              <a:gd name="T40" fmla="*/ 101824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9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9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 flipH="1">
            <a:off x="152400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 flipH="1">
            <a:off x="149066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47002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4620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146208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14620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47002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49066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52400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156368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803525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2843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2876550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V="1">
            <a:off x="28971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2905125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 flipV="1">
            <a:off x="28971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H="1" flipV="1">
            <a:off x="2876550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 flipV="1">
            <a:off x="2843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 flipV="1">
            <a:off x="2803525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56368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1539875" y="5266333"/>
            <a:ext cx="1290638" cy="188912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9875" y="5525095"/>
            <a:ext cx="1287463" cy="190500"/>
          </a:xfrm>
          <a:custGeom>
            <a:avLst/>
            <a:gdLst>
              <a:gd name="T0" fmla="*/ 31829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9 w 809"/>
              <a:gd name="T11" fmla="*/ 188913 h 120"/>
              <a:gd name="T12" fmla="*/ 1254043 w 809"/>
              <a:gd name="T13" fmla="*/ 188913 h 120"/>
              <a:gd name="T14" fmla="*/ 1276323 w 809"/>
              <a:gd name="T15" fmla="*/ 179388 h 120"/>
              <a:gd name="T16" fmla="*/ 1285872 w 809"/>
              <a:gd name="T17" fmla="*/ 157163 h 120"/>
              <a:gd name="T18" fmla="*/ 1285872 w 809"/>
              <a:gd name="T19" fmla="*/ 31750 h 120"/>
              <a:gd name="T20" fmla="*/ 1276323 w 809"/>
              <a:gd name="T21" fmla="*/ 9525 h 120"/>
              <a:gd name="T22" fmla="*/ 1254043 w 809"/>
              <a:gd name="T23" fmla="*/ 0 h 120"/>
              <a:gd name="T24" fmla="*/ 31829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1539875" y="5787033"/>
            <a:ext cx="1290638" cy="190500"/>
          </a:xfrm>
          <a:custGeom>
            <a:avLst/>
            <a:gdLst>
              <a:gd name="T0" fmla="*/ 31828 w 811"/>
              <a:gd name="T1" fmla="*/ 0 h 120"/>
              <a:gd name="T2" fmla="*/ 9548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48 w 811"/>
              <a:gd name="T9" fmla="*/ 179388 h 120"/>
              <a:gd name="T10" fmla="*/ 31828 w 811"/>
              <a:gd name="T11" fmla="*/ 188913 h 120"/>
              <a:gd name="T12" fmla="*/ 1255627 w 811"/>
              <a:gd name="T13" fmla="*/ 188913 h 120"/>
              <a:gd name="T14" fmla="*/ 1279498 w 811"/>
              <a:gd name="T15" fmla="*/ 179388 h 120"/>
              <a:gd name="T16" fmla="*/ 1289047 w 811"/>
              <a:gd name="T17" fmla="*/ 157163 h 120"/>
              <a:gd name="T18" fmla="*/ 1289047 w 811"/>
              <a:gd name="T19" fmla="*/ 31750 h 120"/>
              <a:gd name="T20" fmla="*/ 1279498 w 811"/>
              <a:gd name="T21" fmla="*/ 9525 h 120"/>
              <a:gd name="T22" fmla="*/ 1255627 w 811"/>
              <a:gd name="T23" fmla="*/ 0 h 120"/>
              <a:gd name="T24" fmla="*/ 31828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539875" y="6048970"/>
            <a:ext cx="1290638" cy="188913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3987800" y="4936133"/>
            <a:ext cx="1446213" cy="1373187"/>
          </a:xfrm>
          <a:custGeom>
            <a:avLst/>
            <a:gdLst>
              <a:gd name="T0" fmla="*/ 90786 w 908"/>
              <a:gd name="T1" fmla="*/ 0 h 863"/>
              <a:gd name="T2" fmla="*/ 54153 w 908"/>
              <a:gd name="T3" fmla="*/ 6365 h 863"/>
              <a:gd name="T4" fmla="*/ 27077 w 908"/>
              <a:gd name="T5" fmla="*/ 25459 h 863"/>
              <a:gd name="T6" fmla="*/ 6371 w 908"/>
              <a:gd name="T7" fmla="*/ 54100 h 863"/>
              <a:gd name="T8" fmla="*/ 0 w 908"/>
              <a:gd name="T9" fmla="*/ 89106 h 863"/>
              <a:gd name="T10" fmla="*/ 0 w 908"/>
              <a:gd name="T11" fmla="*/ 1282490 h 863"/>
              <a:gd name="T12" fmla="*/ 6371 w 908"/>
              <a:gd name="T13" fmla="*/ 1317496 h 863"/>
              <a:gd name="T14" fmla="*/ 27077 w 908"/>
              <a:gd name="T15" fmla="*/ 1344546 h 863"/>
              <a:gd name="T16" fmla="*/ 54153 w 908"/>
              <a:gd name="T17" fmla="*/ 1363640 h 863"/>
              <a:gd name="T18" fmla="*/ 90786 w 908"/>
              <a:gd name="T19" fmla="*/ 1371596 h 863"/>
              <a:gd name="T20" fmla="*/ 1355427 w 908"/>
              <a:gd name="T21" fmla="*/ 1371596 h 863"/>
              <a:gd name="T22" fmla="*/ 1390467 w 908"/>
              <a:gd name="T23" fmla="*/ 1363640 h 863"/>
              <a:gd name="T24" fmla="*/ 1419136 w 908"/>
              <a:gd name="T25" fmla="*/ 1344546 h 863"/>
              <a:gd name="T26" fmla="*/ 1438249 w 908"/>
              <a:gd name="T27" fmla="*/ 1317496 h 863"/>
              <a:gd name="T28" fmla="*/ 1444620 w 908"/>
              <a:gd name="T29" fmla="*/ 1282490 h 863"/>
              <a:gd name="T30" fmla="*/ 1444620 w 908"/>
              <a:gd name="T31" fmla="*/ 89106 h 863"/>
              <a:gd name="T32" fmla="*/ 1438249 w 908"/>
              <a:gd name="T33" fmla="*/ 54100 h 863"/>
              <a:gd name="T34" fmla="*/ 1419136 w 908"/>
              <a:gd name="T35" fmla="*/ 25459 h 863"/>
              <a:gd name="T36" fmla="*/ 1390467 w 908"/>
              <a:gd name="T37" fmla="*/ 6365 h 863"/>
              <a:gd name="T38" fmla="*/ 1355427 w 908"/>
              <a:gd name="T39" fmla="*/ 0 h 863"/>
              <a:gd name="T40" fmla="*/ 9078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57" y="0"/>
                </a:moveTo>
                <a:lnTo>
                  <a:pt x="34" y="4"/>
                </a:lnTo>
                <a:lnTo>
                  <a:pt x="17" y="16"/>
                </a:lnTo>
                <a:lnTo>
                  <a:pt x="4" y="34"/>
                </a:lnTo>
                <a:lnTo>
                  <a:pt x="0" y="56"/>
                </a:lnTo>
                <a:lnTo>
                  <a:pt x="0" y="806"/>
                </a:lnTo>
                <a:lnTo>
                  <a:pt x="4" y="828"/>
                </a:lnTo>
                <a:lnTo>
                  <a:pt x="17" y="845"/>
                </a:lnTo>
                <a:lnTo>
                  <a:pt x="34" y="857"/>
                </a:lnTo>
                <a:lnTo>
                  <a:pt x="57" y="862"/>
                </a:lnTo>
                <a:lnTo>
                  <a:pt x="851" y="862"/>
                </a:lnTo>
                <a:lnTo>
                  <a:pt x="873" y="857"/>
                </a:lnTo>
                <a:lnTo>
                  <a:pt x="891" y="845"/>
                </a:lnTo>
                <a:lnTo>
                  <a:pt x="903" y="828"/>
                </a:lnTo>
                <a:lnTo>
                  <a:pt x="907" y="806"/>
                </a:lnTo>
                <a:lnTo>
                  <a:pt x="907" y="56"/>
                </a:lnTo>
                <a:lnTo>
                  <a:pt x="903" y="34"/>
                </a:lnTo>
                <a:lnTo>
                  <a:pt x="891" y="16"/>
                </a:lnTo>
                <a:lnTo>
                  <a:pt x="873" y="4"/>
                </a:lnTo>
                <a:lnTo>
                  <a:pt x="851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4041775" y="4936133"/>
            <a:ext cx="36513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H="1">
            <a:off x="4014788" y="4942483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2" name="Line 32"/>
          <p:cNvSpPr>
            <a:spLocks noChangeShapeType="1"/>
          </p:cNvSpPr>
          <p:nvPr/>
        </p:nvSpPr>
        <p:spPr bwMode="auto">
          <a:xfrm flipH="1">
            <a:off x="3994150" y="4961533"/>
            <a:ext cx="206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H="1">
            <a:off x="3987800" y="4990108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3987800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3987800" y="6218833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3994150" y="6253758"/>
            <a:ext cx="20638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4014788" y="6280745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4041775" y="6299795"/>
            <a:ext cx="36513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4078288" y="63077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 flipV="1">
            <a:off x="5341938" y="6299795"/>
            <a:ext cx="3492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5376863" y="6280745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V="1">
            <a:off x="5405438" y="6253758"/>
            <a:ext cx="19050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5424488" y="6218833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5432425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H="1" flipV="1">
            <a:off x="5424488" y="4990108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 flipH="1" flipV="1">
            <a:off x="5405438" y="4961533"/>
            <a:ext cx="1905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H="1" flipV="1">
            <a:off x="5376863" y="4942483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5341938" y="4936133"/>
            <a:ext cx="34925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>
            <a:off x="4078288" y="49361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>
            <a:off x="4065588" y="5266333"/>
            <a:ext cx="1289050" cy="188912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Freeform 51"/>
          <p:cNvSpPr>
            <a:spLocks/>
          </p:cNvSpPr>
          <p:nvPr/>
        </p:nvSpPr>
        <p:spPr bwMode="auto">
          <a:xfrm>
            <a:off x="4065588" y="5525095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Freeform 52"/>
          <p:cNvSpPr>
            <a:spLocks/>
          </p:cNvSpPr>
          <p:nvPr/>
        </p:nvSpPr>
        <p:spPr bwMode="auto">
          <a:xfrm>
            <a:off x="4065588" y="5787033"/>
            <a:ext cx="1289050" cy="190500"/>
          </a:xfrm>
          <a:custGeom>
            <a:avLst/>
            <a:gdLst>
              <a:gd name="T0" fmla="*/ 31828 w 810"/>
              <a:gd name="T1" fmla="*/ 0 h 120"/>
              <a:gd name="T2" fmla="*/ 9549 w 810"/>
              <a:gd name="T3" fmla="*/ 9525 h 120"/>
              <a:gd name="T4" fmla="*/ 0 w 810"/>
              <a:gd name="T5" fmla="*/ 31750 h 120"/>
              <a:gd name="T6" fmla="*/ 0 w 810"/>
              <a:gd name="T7" fmla="*/ 157163 h 120"/>
              <a:gd name="T8" fmla="*/ 9549 w 810"/>
              <a:gd name="T9" fmla="*/ 179388 h 120"/>
              <a:gd name="T10" fmla="*/ 31828 w 810"/>
              <a:gd name="T11" fmla="*/ 188913 h 120"/>
              <a:gd name="T12" fmla="*/ 1257222 w 810"/>
              <a:gd name="T13" fmla="*/ 188913 h 120"/>
              <a:gd name="T14" fmla="*/ 1277910 w 810"/>
              <a:gd name="T15" fmla="*/ 179388 h 120"/>
              <a:gd name="T16" fmla="*/ 1287459 w 810"/>
              <a:gd name="T17" fmla="*/ 157163 h 120"/>
              <a:gd name="T18" fmla="*/ 1287459 w 810"/>
              <a:gd name="T19" fmla="*/ 31750 h 120"/>
              <a:gd name="T20" fmla="*/ 1277910 w 810"/>
              <a:gd name="T21" fmla="*/ 9525 h 120"/>
              <a:gd name="T22" fmla="*/ 1257222 w 810"/>
              <a:gd name="T23" fmla="*/ 0 h 120"/>
              <a:gd name="T24" fmla="*/ 31828 w 810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20"/>
              <a:gd name="T41" fmla="*/ 810 w 810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90" y="119"/>
                </a:lnTo>
                <a:lnTo>
                  <a:pt x="803" y="113"/>
                </a:lnTo>
                <a:lnTo>
                  <a:pt x="809" y="99"/>
                </a:lnTo>
                <a:lnTo>
                  <a:pt x="809" y="20"/>
                </a:lnTo>
                <a:lnTo>
                  <a:pt x="803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3"/>
          <p:cNvSpPr>
            <a:spLocks/>
          </p:cNvSpPr>
          <p:nvPr/>
        </p:nvSpPr>
        <p:spPr bwMode="auto">
          <a:xfrm>
            <a:off x="4065588" y="6048970"/>
            <a:ext cx="1289050" cy="188913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Freeform 54"/>
          <p:cNvSpPr>
            <a:spLocks/>
          </p:cNvSpPr>
          <p:nvPr/>
        </p:nvSpPr>
        <p:spPr bwMode="auto">
          <a:xfrm>
            <a:off x="6370638" y="4936133"/>
            <a:ext cx="1446212" cy="1373187"/>
          </a:xfrm>
          <a:custGeom>
            <a:avLst/>
            <a:gdLst>
              <a:gd name="T0" fmla="*/ 101936 w 908"/>
              <a:gd name="T1" fmla="*/ 0 h 863"/>
              <a:gd name="T2" fmla="*/ 62117 w 908"/>
              <a:gd name="T3" fmla="*/ 7956 h 863"/>
              <a:gd name="T4" fmla="*/ 28669 w 908"/>
              <a:gd name="T5" fmla="*/ 28641 h 863"/>
              <a:gd name="T6" fmla="*/ 7964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64 w 908"/>
              <a:gd name="T13" fmla="*/ 1307949 h 863"/>
              <a:gd name="T14" fmla="*/ 28669 w 908"/>
              <a:gd name="T15" fmla="*/ 1341363 h 863"/>
              <a:gd name="T16" fmla="*/ 62117 w 908"/>
              <a:gd name="T17" fmla="*/ 1363640 h 863"/>
              <a:gd name="T18" fmla="*/ 101936 w 908"/>
              <a:gd name="T19" fmla="*/ 1371596 h 863"/>
              <a:gd name="T20" fmla="*/ 1342684 w 908"/>
              <a:gd name="T21" fmla="*/ 1371596 h 863"/>
              <a:gd name="T22" fmla="*/ 1382502 w 908"/>
              <a:gd name="T23" fmla="*/ 1363640 h 863"/>
              <a:gd name="T24" fmla="*/ 1415950 w 908"/>
              <a:gd name="T25" fmla="*/ 1341363 h 863"/>
              <a:gd name="T26" fmla="*/ 1436656 w 908"/>
              <a:gd name="T27" fmla="*/ 1307949 h 863"/>
              <a:gd name="T28" fmla="*/ 1444619 w 908"/>
              <a:gd name="T29" fmla="*/ 1269760 h 863"/>
              <a:gd name="T30" fmla="*/ 1444619 w 908"/>
              <a:gd name="T31" fmla="*/ 101835 h 863"/>
              <a:gd name="T32" fmla="*/ 1436656 w 908"/>
              <a:gd name="T33" fmla="*/ 62056 h 863"/>
              <a:gd name="T34" fmla="*/ 1415950 w 908"/>
              <a:gd name="T35" fmla="*/ 28641 h 863"/>
              <a:gd name="T36" fmla="*/ 1382502 w 908"/>
              <a:gd name="T37" fmla="*/ 7956 h 863"/>
              <a:gd name="T38" fmla="*/ 1342684 w 908"/>
              <a:gd name="T39" fmla="*/ 0 h 863"/>
              <a:gd name="T40" fmla="*/ 10193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8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8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643255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6399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37857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H="1">
            <a:off x="637063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637063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>
            <a:off x="637063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637857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>
            <a:off x="6399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643255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647223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V="1">
            <a:off x="7712075" y="6299795"/>
            <a:ext cx="4127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7753350" y="6277570"/>
            <a:ext cx="31750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flipV="1">
            <a:off x="7785100" y="6244233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7807325" y="6206133"/>
            <a:ext cx="7938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 flipV="1">
            <a:off x="7815263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 flipV="1">
            <a:off x="7807325" y="4998045"/>
            <a:ext cx="7938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H="1" flipV="1">
            <a:off x="7785100" y="4964708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H="1" flipV="1">
            <a:off x="7753350" y="4944070"/>
            <a:ext cx="317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H="1" flipV="1">
            <a:off x="7712075" y="4936133"/>
            <a:ext cx="41275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>
            <a:off x="647223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5" name="Freeform 75"/>
          <p:cNvSpPr>
            <a:spLocks/>
          </p:cNvSpPr>
          <p:nvPr/>
        </p:nvSpPr>
        <p:spPr bwMode="auto">
          <a:xfrm>
            <a:off x="6448425" y="5791795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9525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6" name="Freeform 76"/>
          <p:cNvSpPr>
            <a:spLocks/>
          </p:cNvSpPr>
          <p:nvPr/>
        </p:nvSpPr>
        <p:spPr bwMode="auto">
          <a:xfrm>
            <a:off x="6448425" y="6048970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9525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7" name="Freeform 77"/>
          <p:cNvSpPr>
            <a:spLocks/>
          </p:cNvSpPr>
          <p:nvPr/>
        </p:nvSpPr>
        <p:spPr bwMode="auto">
          <a:xfrm>
            <a:off x="4065588" y="5787033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H="1">
            <a:off x="40751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H="1">
            <a:off x="406558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>
            <a:off x="4065588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>
            <a:off x="406558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>
            <a:off x="40751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>
            <a:off x="4097338" y="5975945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4" name="Line 84"/>
          <p:cNvSpPr>
            <a:spLocks noChangeShapeType="1"/>
          </p:cNvSpPr>
          <p:nvPr/>
        </p:nvSpPr>
        <p:spPr bwMode="auto">
          <a:xfrm flipV="1">
            <a:off x="53197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5" name="Line 85"/>
          <p:cNvSpPr>
            <a:spLocks noChangeShapeType="1"/>
          </p:cNvSpPr>
          <p:nvPr/>
        </p:nvSpPr>
        <p:spPr bwMode="auto">
          <a:xfrm flipV="1">
            <a:off x="534193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6" name="Line 86"/>
          <p:cNvSpPr>
            <a:spLocks noChangeShapeType="1"/>
          </p:cNvSpPr>
          <p:nvPr/>
        </p:nvSpPr>
        <p:spPr bwMode="auto">
          <a:xfrm flipV="1">
            <a:off x="5351463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 flipH="1" flipV="1">
            <a:off x="534193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8" name="Line 88"/>
          <p:cNvSpPr>
            <a:spLocks noChangeShapeType="1"/>
          </p:cNvSpPr>
          <p:nvPr/>
        </p:nvSpPr>
        <p:spPr bwMode="auto">
          <a:xfrm flipH="1" flipV="1">
            <a:off x="53197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9" name="Line 89"/>
          <p:cNvSpPr>
            <a:spLocks noChangeShapeType="1"/>
          </p:cNvSpPr>
          <p:nvPr/>
        </p:nvSpPr>
        <p:spPr bwMode="auto">
          <a:xfrm>
            <a:off x="4097338" y="5787033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0" name="Freeform 90"/>
          <p:cNvSpPr>
            <a:spLocks/>
          </p:cNvSpPr>
          <p:nvPr/>
        </p:nvSpPr>
        <p:spPr bwMode="auto">
          <a:xfrm>
            <a:off x="6448425" y="5282208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7938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7938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5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Freeform 91"/>
          <p:cNvSpPr>
            <a:spLocks/>
          </p:cNvSpPr>
          <p:nvPr/>
        </p:nvSpPr>
        <p:spPr bwMode="auto">
          <a:xfrm>
            <a:off x="6448425" y="5537795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7938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7938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5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" name="Freeform 92"/>
          <p:cNvSpPr>
            <a:spLocks/>
          </p:cNvSpPr>
          <p:nvPr/>
        </p:nvSpPr>
        <p:spPr bwMode="auto">
          <a:xfrm>
            <a:off x="2760663" y="4502745"/>
            <a:ext cx="1341437" cy="290513"/>
          </a:xfrm>
          <a:custGeom>
            <a:avLst/>
            <a:gdLst>
              <a:gd name="T0" fmla="*/ 0 w 843"/>
              <a:gd name="T1" fmla="*/ 288925 h 183"/>
              <a:gd name="T2" fmla="*/ 3183 w 843"/>
              <a:gd name="T3" fmla="*/ 258763 h 183"/>
              <a:gd name="T4" fmla="*/ 11139 w 843"/>
              <a:gd name="T5" fmla="*/ 230188 h 183"/>
              <a:gd name="T6" fmla="*/ 42964 w 843"/>
              <a:gd name="T7" fmla="*/ 176213 h 183"/>
              <a:gd name="T8" fmla="*/ 93885 w 843"/>
              <a:gd name="T9" fmla="*/ 127000 h 183"/>
              <a:gd name="T10" fmla="*/ 160718 w 843"/>
              <a:gd name="T11" fmla="*/ 84138 h 183"/>
              <a:gd name="T12" fmla="*/ 241872 w 843"/>
              <a:gd name="T13" fmla="*/ 49213 h 183"/>
              <a:gd name="T14" fmla="*/ 334166 w 843"/>
              <a:gd name="T15" fmla="*/ 22225 h 183"/>
              <a:gd name="T16" fmla="*/ 437598 w 843"/>
              <a:gd name="T17" fmla="*/ 4763 h 183"/>
              <a:gd name="T18" fmla="*/ 547395 w 843"/>
              <a:gd name="T19" fmla="*/ 0 h 183"/>
              <a:gd name="T20" fmla="*/ 687427 w 843"/>
              <a:gd name="T21" fmla="*/ 0 h 183"/>
              <a:gd name="T22" fmla="*/ 773355 w 843"/>
              <a:gd name="T23" fmla="*/ 3175 h 183"/>
              <a:gd name="T24" fmla="*/ 856101 w 843"/>
              <a:gd name="T25" fmla="*/ 14288 h 183"/>
              <a:gd name="T26" fmla="*/ 932482 w 843"/>
              <a:gd name="T27" fmla="*/ 30163 h 183"/>
              <a:gd name="T28" fmla="*/ 1004089 w 843"/>
              <a:gd name="T29" fmla="*/ 52388 h 183"/>
              <a:gd name="T30" fmla="*/ 1067739 w 843"/>
              <a:gd name="T31" fmla="*/ 80963 h 183"/>
              <a:gd name="T32" fmla="*/ 1123434 w 843"/>
              <a:gd name="T33" fmla="*/ 114300 h 183"/>
              <a:gd name="T34" fmla="*/ 1167989 w 843"/>
              <a:gd name="T35" fmla="*/ 150813 h 183"/>
              <a:gd name="T36" fmla="*/ 1202997 w 843"/>
              <a:gd name="T37" fmla="*/ 193675 h 183"/>
              <a:gd name="T38" fmla="*/ 1339846 w 843"/>
              <a:gd name="T39" fmla="*/ 193675 h 183"/>
              <a:gd name="T40" fmla="*/ 1164807 w 843"/>
              <a:gd name="T41" fmla="*/ 288925 h 183"/>
              <a:gd name="T42" fmla="*/ 926117 w 843"/>
              <a:gd name="T43" fmla="*/ 193675 h 183"/>
              <a:gd name="T44" fmla="*/ 1062966 w 843"/>
              <a:gd name="T45" fmla="*/ 193675 h 183"/>
              <a:gd name="T46" fmla="*/ 1032732 w 843"/>
              <a:gd name="T47" fmla="*/ 155575 h 183"/>
              <a:gd name="T48" fmla="*/ 994541 w 843"/>
              <a:gd name="T49" fmla="*/ 122238 h 183"/>
              <a:gd name="T50" fmla="*/ 946803 w 843"/>
              <a:gd name="T51" fmla="*/ 90488 h 183"/>
              <a:gd name="T52" fmla="*/ 891109 w 843"/>
              <a:gd name="T53" fmla="*/ 65088 h 183"/>
              <a:gd name="T54" fmla="*/ 830641 w 843"/>
              <a:gd name="T55" fmla="*/ 41275 h 183"/>
              <a:gd name="T56" fmla="*/ 763808 w 843"/>
              <a:gd name="T57" fmla="*/ 23813 h 183"/>
              <a:gd name="T58" fmla="*/ 617411 w 843"/>
              <a:gd name="T59" fmla="*/ 3175 h 183"/>
              <a:gd name="T60" fmla="*/ 518753 w 843"/>
              <a:gd name="T61" fmla="*/ 14288 h 183"/>
              <a:gd name="T62" fmla="*/ 428051 w 843"/>
              <a:gd name="T63" fmla="*/ 34925 h 183"/>
              <a:gd name="T64" fmla="*/ 346896 w 843"/>
              <a:gd name="T65" fmla="*/ 61913 h 183"/>
              <a:gd name="T66" fmla="*/ 276880 w 843"/>
              <a:gd name="T67" fmla="*/ 98425 h 183"/>
              <a:gd name="T68" fmla="*/ 219595 w 843"/>
              <a:gd name="T69" fmla="*/ 138113 h 183"/>
              <a:gd name="T70" fmla="*/ 176630 w 843"/>
              <a:gd name="T71" fmla="*/ 185738 h 183"/>
              <a:gd name="T72" fmla="*/ 149579 w 843"/>
              <a:gd name="T73" fmla="*/ 234950 h 183"/>
              <a:gd name="T74" fmla="*/ 140031 w 843"/>
              <a:gd name="T75" fmla="*/ 288925 h 183"/>
              <a:gd name="T76" fmla="*/ 0 w 843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3"/>
              <a:gd name="T118" fmla="*/ 0 h 183"/>
              <a:gd name="T119" fmla="*/ 843 w 843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3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4" y="95"/>
                </a:lnTo>
                <a:lnTo>
                  <a:pt x="756" y="122"/>
                </a:lnTo>
                <a:lnTo>
                  <a:pt x="842" y="122"/>
                </a:lnTo>
                <a:lnTo>
                  <a:pt x="732" y="182"/>
                </a:lnTo>
                <a:lnTo>
                  <a:pt x="582" y="122"/>
                </a:lnTo>
                <a:lnTo>
                  <a:pt x="668" y="122"/>
                </a:lnTo>
                <a:lnTo>
                  <a:pt x="649" y="98"/>
                </a:lnTo>
                <a:lnTo>
                  <a:pt x="625" y="77"/>
                </a:lnTo>
                <a:lnTo>
                  <a:pt x="595" y="57"/>
                </a:lnTo>
                <a:lnTo>
                  <a:pt x="560" y="41"/>
                </a:lnTo>
                <a:lnTo>
                  <a:pt x="522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" name="Freeform 93"/>
          <p:cNvSpPr>
            <a:spLocks/>
          </p:cNvSpPr>
          <p:nvPr/>
        </p:nvSpPr>
        <p:spPr bwMode="auto">
          <a:xfrm>
            <a:off x="2760663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49609 w 389"/>
              <a:gd name="T35" fmla="*/ 234950 h 183"/>
              <a:gd name="T36" fmla="*/ 140059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4" name="Line 94"/>
          <p:cNvSpPr>
            <a:spLocks noChangeShapeType="1"/>
          </p:cNvSpPr>
          <p:nvPr/>
        </p:nvSpPr>
        <p:spPr bwMode="auto">
          <a:xfrm flipV="1">
            <a:off x="2760663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5" name="Line 95"/>
          <p:cNvSpPr>
            <a:spLocks noChangeShapeType="1"/>
          </p:cNvSpPr>
          <p:nvPr/>
        </p:nvSpPr>
        <p:spPr bwMode="auto">
          <a:xfrm flipV="1">
            <a:off x="2763838" y="4732933"/>
            <a:ext cx="7937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6" name="Line 96"/>
          <p:cNvSpPr>
            <a:spLocks noChangeShapeType="1"/>
          </p:cNvSpPr>
          <p:nvPr/>
        </p:nvSpPr>
        <p:spPr bwMode="auto">
          <a:xfrm flipV="1">
            <a:off x="2771775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7" name="Line 97"/>
          <p:cNvSpPr>
            <a:spLocks noChangeShapeType="1"/>
          </p:cNvSpPr>
          <p:nvPr/>
        </p:nvSpPr>
        <p:spPr bwMode="auto">
          <a:xfrm flipV="1">
            <a:off x="2803525" y="4629745"/>
            <a:ext cx="50800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8" name="Line 98"/>
          <p:cNvSpPr>
            <a:spLocks noChangeShapeType="1"/>
          </p:cNvSpPr>
          <p:nvPr/>
        </p:nvSpPr>
        <p:spPr bwMode="auto">
          <a:xfrm flipV="1">
            <a:off x="2854325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9" name="Line 99"/>
          <p:cNvSpPr>
            <a:spLocks noChangeShapeType="1"/>
          </p:cNvSpPr>
          <p:nvPr/>
        </p:nvSpPr>
        <p:spPr bwMode="auto">
          <a:xfrm flipV="1">
            <a:off x="2921000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0" name="Line 100"/>
          <p:cNvSpPr>
            <a:spLocks noChangeShapeType="1"/>
          </p:cNvSpPr>
          <p:nvPr/>
        </p:nvSpPr>
        <p:spPr bwMode="auto">
          <a:xfrm flipV="1">
            <a:off x="3001963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1" name="Line 101"/>
          <p:cNvSpPr>
            <a:spLocks noChangeShapeType="1"/>
          </p:cNvSpPr>
          <p:nvPr/>
        </p:nvSpPr>
        <p:spPr bwMode="auto">
          <a:xfrm flipV="1">
            <a:off x="3094038" y="4507508"/>
            <a:ext cx="1047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2" name="Line 102"/>
          <p:cNvSpPr>
            <a:spLocks noChangeShapeType="1"/>
          </p:cNvSpPr>
          <p:nvPr/>
        </p:nvSpPr>
        <p:spPr bwMode="auto">
          <a:xfrm flipV="1">
            <a:off x="3198813" y="4502745"/>
            <a:ext cx="109537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3" name="Line 103"/>
          <p:cNvSpPr>
            <a:spLocks noChangeShapeType="1"/>
          </p:cNvSpPr>
          <p:nvPr/>
        </p:nvSpPr>
        <p:spPr bwMode="auto">
          <a:xfrm>
            <a:off x="3308350" y="4502745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4" name="Line 104"/>
          <p:cNvSpPr>
            <a:spLocks noChangeShapeType="1"/>
          </p:cNvSpPr>
          <p:nvPr/>
        </p:nvSpPr>
        <p:spPr bwMode="auto">
          <a:xfrm>
            <a:off x="3448050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5" name="Line 105"/>
          <p:cNvSpPr>
            <a:spLocks noChangeShapeType="1"/>
          </p:cNvSpPr>
          <p:nvPr/>
        </p:nvSpPr>
        <p:spPr bwMode="auto">
          <a:xfrm>
            <a:off x="3533775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6" name="Line 106"/>
          <p:cNvSpPr>
            <a:spLocks noChangeShapeType="1"/>
          </p:cNvSpPr>
          <p:nvPr/>
        </p:nvSpPr>
        <p:spPr bwMode="auto">
          <a:xfrm>
            <a:off x="3616325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7" name="Line 107"/>
          <p:cNvSpPr>
            <a:spLocks noChangeShapeType="1"/>
          </p:cNvSpPr>
          <p:nvPr/>
        </p:nvSpPr>
        <p:spPr bwMode="auto">
          <a:xfrm>
            <a:off x="3692525" y="4532908"/>
            <a:ext cx="73025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8" name="Line 108"/>
          <p:cNvSpPr>
            <a:spLocks noChangeShapeType="1"/>
          </p:cNvSpPr>
          <p:nvPr/>
        </p:nvSpPr>
        <p:spPr bwMode="auto">
          <a:xfrm>
            <a:off x="3765550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9" name="Line 109"/>
          <p:cNvSpPr>
            <a:spLocks noChangeShapeType="1"/>
          </p:cNvSpPr>
          <p:nvPr/>
        </p:nvSpPr>
        <p:spPr bwMode="auto">
          <a:xfrm>
            <a:off x="3829050" y="4583708"/>
            <a:ext cx="55563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0" name="Line 110"/>
          <p:cNvSpPr>
            <a:spLocks noChangeShapeType="1"/>
          </p:cNvSpPr>
          <p:nvPr/>
        </p:nvSpPr>
        <p:spPr bwMode="auto">
          <a:xfrm>
            <a:off x="3884613" y="4617045"/>
            <a:ext cx="44450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1" name="Line 111"/>
          <p:cNvSpPr>
            <a:spLocks noChangeShapeType="1"/>
          </p:cNvSpPr>
          <p:nvPr/>
        </p:nvSpPr>
        <p:spPr bwMode="auto">
          <a:xfrm>
            <a:off x="3929063" y="4653558"/>
            <a:ext cx="3492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2" name="Line 112"/>
          <p:cNvSpPr>
            <a:spLocks noChangeShapeType="1"/>
          </p:cNvSpPr>
          <p:nvPr/>
        </p:nvSpPr>
        <p:spPr bwMode="auto">
          <a:xfrm>
            <a:off x="3963988" y="4696420"/>
            <a:ext cx="13652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3" name="Line 113"/>
          <p:cNvSpPr>
            <a:spLocks noChangeShapeType="1"/>
          </p:cNvSpPr>
          <p:nvPr/>
        </p:nvSpPr>
        <p:spPr bwMode="auto">
          <a:xfrm flipH="1">
            <a:off x="3925888" y="4696420"/>
            <a:ext cx="174625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4" name="Line 114"/>
          <p:cNvSpPr>
            <a:spLocks noChangeShapeType="1"/>
          </p:cNvSpPr>
          <p:nvPr/>
        </p:nvSpPr>
        <p:spPr bwMode="auto">
          <a:xfrm flipH="1" flipV="1">
            <a:off x="3686175" y="4696420"/>
            <a:ext cx="239713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5" name="Line 115"/>
          <p:cNvSpPr>
            <a:spLocks noChangeShapeType="1"/>
          </p:cNvSpPr>
          <p:nvPr/>
        </p:nvSpPr>
        <p:spPr bwMode="auto">
          <a:xfrm>
            <a:off x="3686175" y="4696420"/>
            <a:ext cx="138113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6" name="Line 116"/>
          <p:cNvSpPr>
            <a:spLocks noChangeShapeType="1"/>
          </p:cNvSpPr>
          <p:nvPr/>
        </p:nvSpPr>
        <p:spPr bwMode="auto">
          <a:xfrm flipH="1" flipV="1">
            <a:off x="3794125" y="4658320"/>
            <a:ext cx="30163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7" name="Line 117"/>
          <p:cNvSpPr>
            <a:spLocks noChangeShapeType="1"/>
          </p:cNvSpPr>
          <p:nvPr/>
        </p:nvSpPr>
        <p:spPr bwMode="auto">
          <a:xfrm flipH="1" flipV="1">
            <a:off x="3756025" y="4624983"/>
            <a:ext cx="38100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8" name="Line 118"/>
          <p:cNvSpPr>
            <a:spLocks noChangeShapeType="1"/>
          </p:cNvSpPr>
          <p:nvPr/>
        </p:nvSpPr>
        <p:spPr bwMode="auto">
          <a:xfrm flipH="1" flipV="1">
            <a:off x="3706813" y="4593233"/>
            <a:ext cx="49212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9" name="Line 119"/>
          <p:cNvSpPr>
            <a:spLocks noChangeShapeType="1"/>
          </p:cNvSpPr>
          <p:nvPr/>
        </p:nvSpPr>
        <p:spPr bwMode="auto">
          <a:xfrm flipH="1" flipV="1">
            <a:off x="3651250" y="4567833"/>
            <a:ext cx="55563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0" name="Line 120"/>
          <p:cNvSpPr>
            <a:spLocks noChangeShapeType="1"/>
          </p:cNvSpPr>
          <p:nvPr/>
        </p:nvSpPr>
        <p:spPr bwMode="auto">
          <a:xfrm flipH="1" flipV="1">
            <a:off x="3590925" y="4544020"/>
            <a:ext cx="60325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1" name="Line 121"/>
          <p:cNvSpPr>
            <a:spLocks noChangeShapeType="1"/>
          </p:cNvSpPr>
          <p:nvPr/>
        </p:nvSpPr>
        <p:spPr bwMode="auto">
          <a:xfrm flipH="1" flipV="1">
            <a:off x="3524250" y="4526558"/>
            <a:ext cx="666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2" name="Line 122"/>
          <p:cNvSpPr>
            <a:spLocks noChangeShapeType="1"/>
          </p:cNvSpPr>
          <p:nvPr/>
        </p:nvSpPr>
        <p:spPr bwMode="auto">
          <a:xfrm flipH="1" flipV="1">
            <a:off x="3378200" y="4505920"/>
            <a:ext cx="1460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3" name="Line 123"/>
          <p:cNvSpPr>
            <a:spLocks noChangeShapeType="1"/>
          </p:cNvSpPr>
          <p:nvPr/>
        </p:nvSpPr>
        <p:spPr bwMode="auto">
          <a:xfrm flipH="1">
            <a:off x="3279775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4" name="Line 124"/>
          <p:cNvSpPr>
            <a:spLocks noChangeShapeType="1"/>
          </p:cNvSpPr>
          <p:nvPr/>
        </p:nvSpPr>
        <p:spPr bwMode="auto">
          <a:xfrm flipH="1">
            <a:off x="3189288" y="4517033"/>
            <a:ext cx="90487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5" name="Line 125"/>
          <p:cNvSpPr>
            <a:spLocks noChangeShapeType="1"/>
          </p:cNvSpPr>
          <p:nvPr/>
        </p:nvSpPr>
        <p:spPr bwMode="auto">
          <a:xfrm flipH="1">
            <a:off x="3106738" y="4537670"/>
            <a:ext cx="82550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6" name="Line 126"/>
          <p:cNvSpPr>
            <a:spLocks noChangeShapeType="1"/>
          </p:cNvSpPr>
          <p:nvPr/>
        </p:nvSpPr>
        <p:spPr bwMode="auto">
          <a:xfrm flipH="1">
            <a:off x="3036888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7" name="Line 127"/>
          <p:cNvSpPr>
            <a:spLocks noChangeShapeType="1"/>
          </p:cNvSpPr>
          <p:nvPr/>
        </p:nvSpPr>
        <p:spPr bwMode="auto">
          <a:xfrm flipH="1">
            <a:off x="2979738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8" name="Line 128"/>
          <p:cNvSpPr>
            <a:spLocks noChangeShapeType="1"/>
          </p:cNvSpPr>
          <p:nvPr/>
        </p:nvSpPr>
        <p:spPr bwMode="auto">
          <a:xfrm flipH="1">
            <a:off x="2936875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9" name="Line 129"/>
          <p:cNvSpPr>
            <a:spLocks noChangeShapeType="1"/>
          </p:cNvSpPr>
          <p:nvPr/>
        </p:nvSpPr>
        <p:spPr bwMode="auto">
          <a:xfrm flipH="1">
            <a:off x="2909888" y="4688483"/>
            <a:ext cx="26987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0" name="Line 130"/>
          <p:cNvSpPr>
            <a:spLocks noChangeShapeType="1"/>
          </p:cNvSpPr>
          <p:nvPr/>
        </p:nvSpPr>
        <p:spPr bwMode="auto">
          <a:xfrm flipH="1">
            <a:off x="2900363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1" name="Line 131"/>
          <p:cNvSpPr>
            <a:spLocks noChangeShapeType="1"/>
          </p:cNvSpPr>
          <p:nvPr/>
        </p:nvSpPr>
        <p:spPr bwMode="auto">
          <a:xfrm>
            <a:off x="2760663" y="479167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2" name="Line 132"/>
          <p:cNvSpPr>
            <a:spLocks noChangeShapeType="1"/>
          </p:cNvSpPr>
          <p:nvPr/>
        </p:nvSpPr>
        <p:spPr bwMode="auto">
          <a:xfrm>
            <a:off x="3308350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3" name="Freeform 133"/>
          <p:cNvSpPr>
            <a:spLocks/>
          </p:cNvSpPr>
          <p:nvPr/>
        </p:nvSpPr>
        <p:spPr bwMode="auto">
          <a:xfrm>
            <a:off x="5359400" y="4502745"/>
            <a:ext cx="1344613" cy="290513"/>
          </a:xfrm>
          <a:custGeom>
            <a:avLst/>
            <a:gdLst>
              <a:gd name="T0" fmla="*/ 0 w 844"/>
              <a:gd name="T1" fmla="*/ 288925 h 183"/>
              <a:gd name="T2" fmla="*/ 3186 w 844"/>
              <a:gd name="T3" fmla="*/ 258763 h 183"/>
              <a:gd name="T4" fmla="*/ 11152 w 844"/>
              <a:gd name="T5" fmla="*/ 230188 h 183"/>
              <a:gd name="T6" fmla="*/ 43015 w 844"/>
              <a:gd name="T7" fmla="*/ 176213 h 183"/>
              <a:gd name="T8" fmla="*/ 93995 w 844"/>
              <a:gd name="T9" fmla="*/ 127000 h 183"/>
              <a:gd name="T10" fmla="*/ 160907 w 844"/>
              <a:gd name="T11" fmla="*/ 84138 h 183"/>
              <a:gd name="T12" fmla="*/ 242158 w 844"/>
              <a:gd name="T13" fmla="*/ 49213 h 183"/>
              <a:gd name="T14" fmla="*/ 334560 w 844"/>
              <a:gd name="T15" fmla="*/ 22225 h 183"/>
              <a:gd name="T16" fmla="*/ 438114 w 844"/>
              <a:gd name="T17" fmla="*/ 4763 h 183"/>
              <a:gd name="T18" fmla="*/ 548041 w 844"/>
              <a:gd name="T19" fmla="*/ 0 h 183"/>
              <a:gd name="T20" fmla="*/ 688238 w 844"/>
              <a:gd name="T21" fmla="*/ 0 h 183"/>
              <a:gd name="T22" fmla="*/ 774268 w 844"/>
              <a:gd name="T23" fmla="*/ 3175 h 183"/>
              <a:gd name="T24" fmla="*/ 857111 w 844"/>
              <a:gd name="T25" fmla="*/ 14288 h 183"/>
              <a:gd name="T26" fmla="*/ 933582 w 844"/>
              <a:gd name="T27" fmla="*/ 30163 h 183"/>
              <a:gd name="T28" fmla="*/ 1005274 w 844"/>
              <a:gd name="T29" fmla="*/ 52388 h 183"/>
              <a:gd name="T30" fmla="*/ 1068999 w 844"/>
              <a:gd name="T31" fmla="*/ 80963 h 183"/>
              <a:gd name="T32" fmla="*/ 1124759 w 844"/>
              <a:gd name="T33" fmla="*/ 114300 h 183"/>
              <a:gd name="T34" fmla="*/ 1170960 w 844"/>
              <a:gd name="T35" fmla="*/ 150813 h 183"/>
              <a:gd name="T36" fmla="*/ 1204416 w 844"/>
              <a:gd name="T37" fmla="*/ 193675 h 183"/>
              <a:gd name="T38" fmla="*/ 1343020 w 844"/>
              <a:gd name="T39" fmla="*/ 193675 h 183"/>
              <a:gd name="T40" fmla="*/ 1166181 w 844"/>
              <a:gd name="T41" fmla="*/ 288925 h 183"/>
              <a:gd name="T42" fmla="*/ 925616 w 844"/>
              <a:gd name="T43" fmla="*/ 193675 h 183"/>
              <a:gd name="T44" fmla="*/ 1064220 w 844"/>
              <a:gd name="T45" fmla="*/ 193675 h 183"/>
              <a:gd name="T46" fmla="*/ 1033950 w 844"/>
              <a:gd name="T47" fmla="*/ 155575 h 183"/>
              <a:gd name="T48" fmla="*/ 994122 w 844"/>
              <a:gd name="T49" fmla="*/ 122238 h 183"/>
              <a:gd name="T50" fmla="*/ 946327 w 844"/>
              <a:gd name="T51" fmla="*/ 90488 h 183"/>
              <a:gd name="T52" fmla="*/ 892160 w 844"/>
              <a:gd name="T53" fmla="*/ 65088 h 183"/>
              <a:gd name="T54" fmla="*/ 830028 w 844"/>
              <a:gd name="T55" fmla="*/ 41275 h 183"/>
              <a:gd name="T56" fmla="*/ 764709 w 844"/>
              <a:gd name="T57" fmla="*/ 23813 h 183"/>
              <a:gd name="T58" fmla="*/ 618140 w 844"/>
              <a:gd name="T59" fmla="*/ 3175 h 183"/>
              <a:gd name="T60" fmla="*/ 519365 w 844"/>
              <a:gd name="T61" fmla="*/ 14288 h 183"/>
              <a:gd name="T62" fmla="*/ 428556 w 844"/>
              <a:gd name="T63" fmla="*/ 34925 h 183"/>
              <a:gd name="T64" fmla="*/ 347305 w 844"/>
              <a:gd name="T65" fmla="*/ 61913 h 183"/>
              <a:gd name="T66" fmla="*/ 277207 w 844"/>
              <a:gd name="T67" fmla="*/ 98425 h 183"/>
              <a:gd name="T68" fmla="*/ 219854 w 844"/>
              <a:gd name="T69" fmla="*/ 138113 h 183"/>
              <a:gd name="T70" fmla="*/ 176839 w 844"/>
              <a:gd name="T71" fmla="*/ 185738 h 183"/>
              <a:gd name="T72" fmla="*/ 151349 w 844"/>
              <a:gd name="T73" fmla="*/ 234950 h 183"/>
              <a:gd name="T74" fmla="*/ 141790 w 844"/>
              <a:gd name="T75" fmla="*/ 288925 h 183"/>
              <a:gd name="T76" fmla="*/ 0 w 844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4"/>
              <a:gd name="T118" fmla="*/ 0 h 183"/>
              <a:gd name="T119" fmla="*/ 844 w 844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4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5" y="95"/>
                </a:lnTo>
                <a:lnTo>
                  <a:pt x="756" y="122"/>
                </a:lnTo>
                <a:lnTo>
                  <a:pt x="843" y="122"/>
                </a:lnTo>
                <a:lnTo>
                  <a:pt x="732" y="182"/>
                </a:lnTo>
                <a:lnTo>
                  <a:pt x="581" y="122"/>
                </a:lnTo>
                <a:lnTo>
                  <a:pt x="668" y="122"/>
                </a:lnTo>
                <a:lnTo>
                  <a:pt x="649" y="98"/>
                </a:lnTo>
                <a:lnTo>
                  <a:pt x="624" y="77"/>
                </a:lnTo>
                <a:lnTo>
                  <a:pt x="594" y="57"/>
                </a:lnTo>
                <a:lnTo>
                  <a:pt x="560" y="41"/>
                </a:lnTo>
                <a:lnTo>
                  <a:pt x="521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Freeform 134"/>
          <p:cNvSpPr>
            <a:spLocks/>
          </p:cNvSpPr>
          <p:nvPr/>
        </p:nvSpPr>
        <p:spPr bwMode="auto">
          <a:xfrm>
            <a:off x="5359400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51200 w 389"/>
              <a:gd name="T35" fmla="*/ 234950 h 183"/>
              <a:gd name="T36" fmla="*/ 141651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5" name="Line 135"/>
          <p:cNvSpPr>
            <a:spLocks noChangeShapeType="1"/>
          </p:cNvSpPr>
          <p:nvPr/>
        </p:nvSpPr>
        <p:spPr bwMode="auto">
          <a:xfrm flipV="1">
            <a:off x="5359400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6" name="Line 136"/>
          <p:cNvSpPr>
            <a:spLocks noChangeShapeType="1"/>
          </p:cNvSpPr>
          <p:nvPr/>
        </p:nvSpPr>
        <p:spPr bwMode="auto">
          <a:xfrm flipV="1">
            <a:off x="5362575" y="4732933"/>
            <a:ext cx="79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7" name="Line 137"/>
          <p:cNvSpPr>
            <a:spLocks noChangeShapeType="1"/>
          </p:cNvSpPr>
          <p:nvPr/>
        </p:nvSpPr>
        <p:spPr bwMode="auto">
          <a:xfrm flipV="1">
            <a:off x="5370513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8" name="Line 138"/>
          <p:cNvSpPr>
            <a:spLocks noChangeShapeType="1"/>
          </p:cNvSpPr>
          <p:nvPr/>
        </p:nvSpPr>
        <p:spPr bwMode="auto">
          <a:xfrm flipV="1">
            <a:off x="5402263" y="4629745"/>
            <a:ext cx="52387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9" name="Line 139"/>
          <p:cNvSpPr>
            <a:spLocks noChangeShapeType="1"/>
          </p:cNvSpPr>
          <p:nvPr/>
        </p:nvSpPr>
        <p:spPr bwMode="auto">
          <a:xfrm flipV="1">
            <a:off x="5454650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0" name="Line 140"/>
          <p:cNvSpPr>
            <a:spLocks noChangeShapeType="1"/>
          </p:cNvSpPr>
          <p:nvPr/>
        </p:nvSpPr>
        <p:spPr bwMode="auto">
          <a:xfrm flipV="1">
            <a:off x="5521325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1" name="Line 141"/>
          <p:cNvSpPr>
            <a:spLocks noChangeShapeType="1"/>
          </p:cNvSpPr>
          <p:nvPr/>
        </p:nvSpPr>
        <p:spPr bwMode="auto">
          <a:xfrm flipV="1">
            <a:off x="5602288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 flipV="1">
            <a:off x="5694363" y="4507508"/>
            <a:ext cx="103187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3" name="Line 143"/>
          <p:cNvSpPr>
            <a:spLocks noChangeShapeType="1"/>
          </p:cNvSpPr>
          <p:nvPr/>
        </p:nvSpPr>
        <p:spPr bwMode="auto">
          <a:xfrm flipV="1">
            <a:off x="5797550" y="4502745"/>
            <a:ext cx="109538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5907088" y="4502745"/>
            <a:ext cx="14128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5" name="Line 145"/>
          <p:cNvSpPr>
            <a:spLocks noChangeShapeType="1"/>
          </p:cNvSpPr>
          <p:nvPr/>
        </p:nvSpPr>
        <p:spPr bwMode="auto">
          <a:xfrm>
            <a:off x="6048375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6134100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7" name="Line 147"/>
          <p:cNvSpPr>
            <a:spLocks noChangeShapeType="1"/>
          </p:cNvSpPr>
          <p:nvPr/>
        </p:nvSpPr>
        <p:spPr bwMode="auto">
          <a:xfrm>
            <a:off x="6216650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6292850" y="4532908"/>
            <a:ext cx="71438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9" name="Line 149"/>
          <p:cNvSpPr>
            <a:spLocks noChangeShapeType="1"/>
          </p:cNvSpPr>
          <p:nvPr/>
        </p:nvSpPr>
        <p:spPr bwMode="auto">
          <a:xfrm>
            <a:off x="6364288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0" name="Line 150"/>
          <p:cNvSpPr>
            <a:spLocks noChangeShapeType="1"/>
          </p:cNvSpPr>
          <p:nvPr/>
        </p:nvSpPr>
        <p:spPr bwMode="auto">
          <a:xfrm>
            <a:off x="6427788" y="4583708"/>
            <a:ext cx="55562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1" name="Line 151"/>
          <p:cNvSpPr>
            <a:spLocks noChangeShapeType="1"/>
          </p:cNvSpPr>
          <p:nvPr/>
        </p:nvSpPr>
        <p:spPr bwMode="auto">
          <a:xfrm>
            <a:off x="6483350" y="4617045"/>
            <a:ext cx="46038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2" name="Line 152"/>
          <p:cNvSpPr>
            <a:spLocks noChangeShapeType="1"/>
          </p:cNvSpPr>
          <p:nvPr/>
        </p:nvSpPr>
        <p:spPr bwMode="auto">
          <a:xfrm>
            <a:off x="6529388" y="4653558"/>
            <a:ext cx="33337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3" name="Line 153"/>
          <p:cNvSpPr>
            <a:spLocks noChangeShapeType="1"/>
          </p:cNvSpPr>
          <p:nvPr/>
        </p:nvSpPr>
        <p:spPr bwMode="auto">
          <a:xfrm>
            <a:off x="6562725" y="469642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4" name="Line 154"/>
          <p:cNvSpPr>
            <a:spLocks noChangeShapeType="1"/>
          </p:cNvSpPr>
          <p:nvPr/>
        </p:nvSpPr>
        <p:spPr bwMode="auto">
          <a:xfrm flipH="1">
            <a:off x="6524625" y="4696420"/>
            <a:ext cx="177800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5" name="Line 155"/>
          <p:cNvSpPr>
            <a:spLocks noChangeShapeType="1"/>
          </p:cNvSpPr>
          <p:nvPr/>
        </p:nvSpPr>
        <p:spPr bwMode="auto">
          <a:xfrm flipH="1" flipV="1">
            <a:off x="6284913" y="4696420"/>
            <a:ext cx="239712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6" name="Line 156"/>
          <p:cNvSpPr>
            <a:spLocks noChangeShapeType="1"/>
          </p:cNvSpPr>
          <p:nvPr/>
        </p:nvSpPr>
        <p:spPr bwMode="auto">
          <a:xfrm>
            <a:off x="6284913" y="4696420"/>
            <a:ext cx="138112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7" name="Line 157"/>
          <p:cNvSpPr>
            <a:spLocks noChangeShapeType="1"/>
          </p:cNvSpPr>
          <p:nvPr/>
        </p:nvSpPr>
        <p:spPr bwMode="auto">
          <a:xfrm flipH="1" flipV="1">
            <a:off x="6392863" y="4658320"/>
            <a:ext cx="30162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8" name="Line 158"/>
          <p:cNvSpPr>
            <a:spLocks noChangeShapeType="1"/>
          </p:cNvSpPr>
          <p:nvPr/>
        </p:nvSpPr>
        <p:spPr bwMode="auto">
          <a:xfrm flipH="1" flipV="1">
            <a:off x="6353175" y="4624983"/>
            <a:ext cx="3968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9" name="Line 159"/>
          <p:cNvSpPr>
            <a:spLocks noChangeShapeType="1"/>
          </p:cNvSpPr>
          <p:nvPr/>
        </p:nvSpPr>
        <p:spPr bwMode="auto">
          <a:xfrm flipH="1" flipV="1">
            <a:off x="6305550" y="4593233"/>
            <a:ext cx="47625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0" name="Line 160"/>
          <p:cNvSpPr>
            <a:spLocks noChangeShapeType="1"/>
          </p:cNvSpPr>
          <p:nvPr/>
        </p:nvSpPr>
        <p:spPr bwMode="auto">
          <a:xfrm flipH="1" flipV="1">
            <a:off x="6251575" y="4567833"/>
            <a:ext cx="53975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1" name="Line 161"/>
          <p:cNvSpPr>
            <a:spLocks noChangeShapeType="1"/>
          </p:cNvSpPr>
          <p:nvPr/>
        </p:nvSpPr>
        <p:spPr bwMode="auto">
          <a:xfrm flipH="1" flipV="1">
            <a:off x="6189663" y="4544020"/>
            <a:ext cx="61912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2" name="Line 162"/>
          <p:cNvSpPr>
            <a:spLocks noChangeShapeType="1"/>
          </p:cNvSpPr>
          <p:nvPr/>
        </p:nvSpPr>
        <p:spPr bwMode="auto">
          <a:xfrm flipH="1" flipV="1">
            <a:off x="6124575" y="4526558"/>
            <a:ext cx="65088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3" name="Line 163"/>
          <p:cNvSpPr>
            <a:spLocks noChangeShapeType="1"/>
          </p:cNvSpPr>
          <p:nvPr/>
        </p:nvSpPr>
        <p:spPr bwMode="auto">
          <a:xfrm flipH="1" flipV="1">
            <a:off x="5976938" y="4505920"/>
            <a:ext cx="1476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4" name="Line 164"/>
          <p:cNvSpPr>
            <a:spLocks noChangeShapeType="1"/>
          </p:cNvSpPr>
          <p:nvPr/>
        </p:nvSpPr>
        <p:spPr bwMode="auto">
          <a:xfrm flipH="1">
            <a:off x="5878513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5" name="Line 165"/>
          <p:cNvSpPr>
            <a:spLocks noChangeShapeType="1"/>
          </p:cNvSpPr>
          <p:nvPr/>
        </p:nvSpPr>
        <p:spPr bwMode="auto">
          <a:xfrm flipH="1">
            <a:off x="5788025" y="4517033"/>
            <a:ext cx="90488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6" name="Line 166"/>
          <p:cNvSpPr>
            <a:spLocks noChangeShapeType="1"/>
          </p:cNvSpPr>
          <p:nvPr/>
        </p:nvSpPr>
        <p:spPr bwMode="auto">
          <a:xfrm flipH="1">
            <a:off x="5707063" y="4537670"/>
            <a:ext cx="80962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7" name="Line 167"/>
          <p:cNvSpPr>
            <a:spLocks noChangeShapeType="1"/>
          </p:cNvSpPr>
          <p:nvPr/>
        </p:nvSpPr>
        <p:spPr bwMode="auto">
          <a:xfrm flipH="1">
            <a:off x="5637213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8" name="Line 168"/>
          <p:cNvSpPr>
            <a:spLocks noChangeShapeType="1"/>
          </p:cNvSpPr>
          <p:nvPr/>
        </p:nvSpPr>
        <p:spPr bwMode="auto">
          <a:xfrm flipH="1">
            <a:off x="5580063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9" name="Line 169"/>
          <p:cNvSpPr>
            <a:spLocks noChangeShapeType="1"/>
          </p:cNvSpPr>
          <p:nvPr/>
        </p:nvSpPr>
        <p:spPr bwMode="auto">
          <a:xfrm flipH="1">
            <a:off x="5537200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0" name="Line 170"/>
          <p:cNvSpPr>
            <a:spLocks noChangeShapeType="1"/>
          </p:cNvSpPr>
          <p:nvPr/>
        </p:nvSpPr>
        <p:spPr bwMode="auto">
          <a:xfrm flipH="1">
            <a:off x="5511800" y="4688483"/>
            <a:ext cx="25400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1" name="Line 171"/>
          <p:cNvSpPr>
            <a:spLocks noChangeShapeType="1"/>
          </p:cNvSpPr>
          <p:nvPr/>
        </p:nvSpPr>
        <p:spPr bwMode="auto">
          <a:xfrm flipH="1">
            <a:off x="5502275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2" name="Line 172"/>
          <p:cNvSpPr>
            <a:spLocks noChangeShapeType="1"/>
          </p:cNvSpPr>
          <p:nvPr/>
        </p:nvSpPr>
        <p:spPr bwMode="auto">
          <a:xfrm>
            <a:off x="5359400" y="4791670"/>
            <a:ext cx="14287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3" name="Line 173"/>
          <p:cNvSpPr>
            <a:spLocks noChangeShapeType="1"/>
          </p:cNvSpPr>
          <p:nvPr/>
        </p:nvSpPr>
        <p:spPr bwMode="auto">
          <a:xfrm>
            <a:off x="5907088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4" name="Text Box 185"/>
          <p:cNvSpPr txBox="1">
            <a:spLocks noChangeArrowheads="1"/>
          </p:cNvSpPr>
          <p:nvPr/>
        </p:nvSpPr>
        <p:spPr bwMode="auto">
          <a:xfrm>
            <a:off x="3091320" y="4228108"/>
            <a:ext cx="430887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write</a:t>
            </a:r>
          </a:p>
        </p:txBody>
      </p:sp>
      <p:sp>
        <p:nvSpPr>
          <p:cNvPr id="225" name="Text Box 186"/>
          <p:cNvSpPr txBox="1">
            <a:spLocks noChangeArrowheads="1"/>
          </p:cNvSpPr>
          <p:nvPr/>
        </p:nvSpPr>
        <p:spPr bwMode="auto">
          <a:xfrm>
            <a:off x="5754532" y="4221758"/>
            <a:ext cx="511486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Erase </a:t>
            </a:r>
          </a:p>
        </p:txBody>
      </p:sp>
      <p:sp>
        <p:nvSpPr>
          <p:cNvPr id="226" name="Text Box 187"/>
          <p:cNvSpPr txBox="1">
            <a:spLocks noChangeArrowheads="1"/>
          </p:cNvSpPr>
          <p:nvPr/>
        </p:nvSpPr>
        <p:spPr bwMode="auto">
          <a:xfrm>
            <a:off x="1949450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7" name="Text Box 188"/>
          <p:cNvSpPr txBox="1">
            <a:spLocks noChangeArrowheads="1"/>
          </p:cNvSpPr>
          <p:nvPr/>
        </p:nvSpPr>
        <p:spPr bwMode="auto">
          <a:xfrm>
            <a:off x="4476750" y="4978995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8" name="Text Box 189"/>
          <p:cNvSpPr txBox="1">
            <a:spLocks noChangeArrowheads="1"/>
          </p:cNvSpPr>
          <p:nvPr/>
        </p:nvSpPr>
        <p:spPr bwMode="auto">
          <a:xfrm>
            <a:off x="6859588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9" name="Text Box 190"/>
          <p:cNvSpPr txBox="1">
            <a:spLocks noChangeArrowheads="1"/>
          </p:cNvSpPr>
          <p:nvPr/>
        </p:nvSpPr>
        <p:spPr bwMode="auto">
          <a:xfrm>
            <a:off x="1593850" y="528220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0" name="Text Box 191"/>
          <p:cNvSpPr txBox="1">
            <a:spLocks noChangeArrowheads="1"/>
          </p:cNvSpPr>
          <p:nvPr/>
        </p:nvSpPr>
        <p:spPr bwMode="auto">
          <a:xfrm>
            <a:off x="4119563" y="528220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1" name="Text Box 192"/>
          <p:cNvSpPr txBox="1">
            <a:spLocks noChangeArrowheads="1"/>
          </p:cNvSpPr>
          <p:nvPr/>
        </p:nvSpPr>
        <p:spPr bwMode="auto">
          <a:xfrm>
            <a:off x="6502400" y="5299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1593850" y="55425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3" name="Text Box 194"/>
          <p:cNvSpPr txBox="1">
            <a:spLocks noChangeArrowheads="1"/>
          </p:cNvSpPr>
          <p:nvPr/>
        </p:nvSpPr>
        <p:spPr bwMode="auto">
          <a:xfrm>
            <a:off x="4119563" y="554255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4" name="Text Box 195"/>
          <p:cNvSpPr txBox="1">
            <a:spLocks noChangeArrowheads="1"/>
          </p:cNvSpPr>
          <p:nvPr/>
        </p:nvSpPr>
        <p:spPr bwMode="auto">
          <a:xfrm>
            <a:off x="6502400" y="5553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5" name="Text Box 196"/>
          <p:cNvSpPr txBox="1">
            <a:spLocks noChangeArrowheads="1"/>
          </p:cNvSpPr>
          <p:nvPr/>
        </p:nvSpPr>
        <p:spPr bwMode="auto">
          <a:xfrm>
            <a:off x="1593850" y="580449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6" name="Text Box 197"/>
          <p:cNvSpPr txBox="1">
            <a:spLocks noChangeArrowheads="1"/>
          </p:cNvSpPr>
          <p:nvPr/>
        </p:nvSpPr>
        <p:spPr bwMode="auto">
          <a:xfrm>
            <a:off x="4119563" y="580449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0000101110100 </a:t>
            </a:r>
          </a:p>
        </p:txBody>
      </p:sp>
      <p:sp>
        <p:nvSpPr>
          <p:cNvPr id="237" name="Text Box 198"/>
          <p:cNvSpPr txBox="1">
            <a:spLocks noChangeArrowheads="1"/>
          </p:cNvSpPr>
          <p:nvPr/>
        </p:nvSpPr>
        <p:spPr bwMode="auto">
          <a:xfrm>
            <a:off x="6502400" y="58092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8" name="Text Box 199"/>
          <p:cNvSpPr txBox="1">
            <a:spLocks noChangeArrowheads="1"/>
          </p:cNvSpPr>
          <p:nvPr/>
        </p:nvSpPr>
        <p:spPr bwMode="auto">
          <a:xfrm>
            <a:off x="159385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9" name="Text Box 200"/>
          <p:cNvSpPr txBox="1">
            <a:spLocks noChangeArrowheads="1"/>
          </p:cNvSpPr>
          <p:nvPr/>
        </p:nvSpPr>
        <p:spPr bwMode="auto">
          <a:xfrm>
            <a:off x="4119563" y="606484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40" name="Text Box 201"/>
          <p:cNvSpPr txBox="1">
            <a:spLocks noChangeArrowheads="1"/>
          </p:cNvSpPr>
          <p:nvPr/>
        </p:nvSpPr>
        <p:spPr bwMode="auto">
          <a:xfrm>
            <a:off x="650240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DCB53-956C-45A2-939A-ADFC50D7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8F467-91B0-9DBE-EB78-F6CBFD59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971EC4-4A49-4000-9ECD-704D3DEB1B27}"/>
                  </a:ext>
                </a:extLst>
              </p14:cNvPr>
              <p14:cNvContentPartPr/>
              <p14:nvPr/>
            </p14:nvContentPartPr>
            <p14:xfrm>
              <a:off x="1272960" y="1353240"/>
              <a:ext cx="2753640" cy="9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971EC4-4A49-4000-9ECD-704D3DEB1B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600" y="1343880"/>
                <a:ext cx="277236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Reliability of Flash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826" y="764704"/>
            <a:ext cx="8786812" cy="5409836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Wear out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Flash cells wear out as we program/erase it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(P/E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cycles)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cs typeface="Courier New" panose="02070309020205020404" pitchFamily="49" charset="0"/>
              </a:rPr>
              <a:t>Eventually</a:t>
            </a:r>
            <a:r>
              <a:rPr lang="en-US" altLang="ko-KR" sz="1600" dirty="0">
                <a:cs typeface="Courier New" panose="02070309020205020404" pitchFamily="49" charset="0"/>
              </a:rPr>
              <a:t> the block becomes unusable.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Typical erase/wear out cycle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MLC-based block: 10,000 P/E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400" dirty="0"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SLC-based block: 100,000 P/E</a:t>
            </a:r>
            <a:r>
              <a:rPr lang="zh-CN" altLang="en-US" sz="1400" dirty="0"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800" dirty="0">
              <a:cs typeface="Courier New" panose="02070309020205020404" pitchFamily="49" charset="0"/>
            </a:endParaRPr>
          </a:p>
          <a:p>
            <a:r>
              <a:rPr lang="en-US" altLang="ko-KR" sz="1800" dirty="0">
                <a:cs typeface="Courier New" panose="02070309020205020404" pitchFamily="49" charset="0"/>
              </a:rPr>
              <a:t>Disturbance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When accessing a page, it is possible that some bits in </a:t>
            </a:r>
            <a:r>
              <a:rPr lang="en-US" altLang="zh-CN" sz="1600" dirty="0">
                <a:cs typeface="Courier New" panose="02070309020205020404" pitchFamily="49" charset="0"/>
              </a:rPr>
              <a:t>the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neighboring pages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get flipped </a:t>
            </a:r>
            <a:r>
              <a:rPr lang="en-US" altLang="zh-CN" sz="1600" dirty="0">
                <a:cs typeface="Courier New" panose="02070309020205020404" pitchFamily="49" charset="0"/>
              </a:rPr>
              <a:t>(interference)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It is called read disturbance or program disturbance.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Out-of-place update in Flash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616624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Flash memory should be erased before written.</a:t>
            </a:r>
          </a:p>
          <a:p>
            <a:r>
              <a:rPr lang="en-US" altLang="ko-KR" sz="1800" dirty="0">
                <a:cs typeface="Courier New" panose="02070309020205020404" pitchFamily="49" charset="0"/>
              </a:rPr>
              <a:t>Flash SSD uses out-of-place update for write operation.</a:t>
            </a:r>
            <a:endParaRPr lang="en-US" altLang="ko-KR" sz="1600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3648" y="3212976"/>
            <a:ext cx="1727200" cy="288925"/>
            <a:chOff x="839" y="1434"/>
            <a:chExt cx="1088" cy="182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0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403648" y="3789239"/>
            <a:ext cx="1727200" cy="288925"/>
            <a:chOff x="839" y="1434"/>
            <a:chExt cx="1088" cy="182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403648" y="4076576"/>
            <a:ext cx="1727200" cy="288925"/>
            <a:chOff x="839" y="1434"/>
            <a:chExt cx="1088" cy="182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403648" y="4365501"/>
            <a:ext cx="1727200" cy="288925"/>
            <a:chOff x="839" y="1434"/>
            <a:chExt cx="1088" cy="182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1403648" y="4652839"/>
            <a:ext cx="1727200" cy="288925"/>
            <a:chOff x="839" y="1434"/>
            <a:chExt cx="1088" cy="182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3564236" y="3212976"/>
            <a:ext cx="1727200" cy="288925"/>
            <a:chOff x="839" y="1434"/>
            <a:chExt cx="1088" cy="182"/>
          </a:xfrm>
        </p:grpSpPr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3564236" y="3500314"/>
            <a:ext cx="1727200" cy="288925"/>
            <a:chOff x="839" y="1434"/>
            <a:chExt cx="1088" cy="182"/>
          </a:xfrm>
        </p:grpSpPr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564236" y="3789239"/>
            <a:ext cx="1727200" cy="288925"/>
            <a:chOff x="839" y="1434"/>
            <a:chExt cx="1088" cy="182"/>
          </a:xfrm>
        </p:grpSpPr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Group 75"/>
          <p:cNvGrpSpPr>
            <a:grpSpLocks/>
          </p:cNvGrpSpPr>
          <p:nvPr/>
        </p:nvGrpSpPr>
        <p:grpSpPr bwMode="auto">
          <a:xfrm>
            <a:off x="3564236" y="4076576"/>
            <a:ext cx="1727200" cy="288925"/>
            <a:chOff x="839" y="1434"/>
            <a:chExt cx="1088" cy="182"/>
          </a:xfrm>
        </p:grpSpPr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3" name="Group 78"/>
          <p:cNvGrpSpPr>
            <a:grpSpLocks/>
          </p:cNvGrpSpPr>
          <p:nvPr/>
        </p:nvGrpSpPr>
        <p:grpSpPr bwMode="auto">
          <a:xfrm>
            <a:off x="3564236" y="4365501"/>
            <a:ext cx="1727200" cy="288925"/>
            <a:chOff x="839" y="1434"/>
            <a:chExt cx="1088" cy="182"/>
          </a:xfrm>
        </p:grpSpPr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35" name="Rectangle 8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6" name="Group 81"/>
          <p:cNvGrpSpPr>
            <a:grpSpLocks/>
          </p:cNvGrpSpPr>
          <p:nvPr/>
        </p:nvGrpSpPr>
        <p:grpSpPr bwMode="auto">
          <a:xfrm>
            <a:off x="3564236" y="4652839"/>
            <a:ext cx="1727200" cy="288925"/>
            <a:chOff x="839" y="1434"/>
            <a:chExt cx="1088" cy="182"/>
          </a:xfrm>
        </p:grpSpPr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267523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5772448" y="3212976"/>
            <a:ext cx="1727200" cy="288925"/>
            <a:chOff x="839" y="1434"/>
            <a:chExt cx="1088" cy="182"/>
          </a:xfrm>
        </p:grpSpPr>
        <p:sp>
          <p:nvSpPr>
            <p:cNvPr id="41" name="Rectangle 10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42" name="Rectangle 10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3" name="Group 106"/>
          <p:cNvGrpSpPr>
            <a:grpSpLocks/>
          </p:cNvGrpSpPr>
          <p:nvPr/>
        </p:nvGrpSpPr>
        <p:grpSpPr bwMode="auto">
          <a:xfrm>
            <a:off x="5772448" y="3500314"/>
            <a:ext cx="1727200" cy="288925"/>
            <a:chOff x="839" y="1434"/>
            <a:chExt cx="1088" cy="182"/>
          </a:xfrm>
        </p:grpSpPr>
        <p:sp>
          <p:nvSpPr>
            <p:cNvPr id="44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45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47" name="Rectangle 11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48" name="Rectangle 11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5772448" y="4076576"/>
            <a:ext cx="1727200" cy="288925"/>
            <a:chOff x="839" y="1434"/>
            <a:chExt cx="1088" cy="182"/>
          </a:xfrm>
        </p:grpSpPr>
        <p:sp>
          <p:nvSpPr>
            <p:cNvPr id="50" name="Rectangle 11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51" name="Rectangle 11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2" name="Group 115"/>
          <p:cNvGrpSpPr>
            <a:grpSpLocks/>
          </p:cNvGrpSpPr>
          <p:nvPr/>
        </p:nvGrpSpPr>
        <p:grpSpPr bwMode="auto">
          <a:xfrm>
            <a:off x="5772448" y="4365501"/>
            <a:ext cx="1727200" cy="288925"/>
            <a:chOff x="839" y="1434"/>
            <a:chExt cx="1088" cy="182"/>
          </a:xfrm>
        </p:grpSpPr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>
            <a:off x="5772448" y="4652839"/>
            <a:ext cx="1727200" cy="288925"/>
            <a:chOff x="839" y="1434"/>
            <a:chExt cx="1088" cy="182"/>
          </a:xfrm>
        </p:grpSpPr>
        <p:sp>
          <p:nvSpPr>
            <p:cNvPr id="56" name="Rectangle 11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57" name="Rectangle 12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58" name="Text Box 139"/>
          <p:cNvSpPr txBox="1">
            <a:spLocks noChangeArrowheads="1"/>
          </p:cNvSpPr>
          <p:nvPr/>
        </p:nvSpPr>
        <p:spPr bwMode="auto">
          <a:xfrm>
            <a:off x="476438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59" name="Group 106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1</a:t>
              </a:r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1971973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3" name="Text Box 102"/>
          <p:cNvSpPr txBox="1">
            <a:spLocks noChangeArrowheads="1"/>
          </p:cNvSpPr>
          <p:nvPr/>
        </p:nvSpPr>
        <p:spPr bwMode="auto">
          <a:xfrm>
            <a:off x="4132561" y="2852614"/>
            <a:ext cx="8302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6204248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159548" y="2060451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In-place</a:t>
            </a: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>
            <a:off x="7405986" y="2401764"/>
            <a:ext cx="0" cy="1531937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6037561" y="2082676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out-of-place</a:t>
            </a:r>
          </a:p>
        </p:txBody>
      </p:sp>
      <p:sp>
        <p:nvSpPr>
          <p:cNvPr id="68" name="AutoShape 130"/>
          <p:cNvSpPr>
            <a:spLocks noChangeArrowheads="1"/>
          </p:cNvSpPr>
          <p:nvPr/>
        </p:nvSpPr>
        <p:spPr bwMode="auto">
          <a:xfrm>
            <a:off x="3203873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Line 155"/>
          <p:cNvSpPr>
            <a:spLocks noChangeShapeType="1"/>
          </p:cNvSpPr>
          <p:nvPr/>
        </p:nvSpPr>
        <p:spPr bwMode="auto">
          <a:xfrm>
            <a:off x="5777211" y="2398589"/>
            <a:ext cx="1628775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>
            <a:off x="5073948" y="2400176"/>
            <a:ext cx="0" cy="1222375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156"/>
          <p:cNvSpPr>
            <a:spLocks noChangeShapeType="1"/>
          </p:cNvSpPr>
          <p:nvPr/>
        </p:nvSpPr>
        <p:spPr bwMode="auto">
          <a:xfrm>
            <a:off x="4135736" y="2393826"/>
            <a:ext cx="938212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7404398" y="3500314"/>
            <a:ext cx="0" cy="384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Line 158"/>
          <p:cNvSpPr>
            <a:spLocks noChangeShapeType="1"/>
          </p:cNvSpPr>
          <p:nvPr/>
        </p:nvSpPr>
        <p:spPr bwMode="auto">
          <a:xfrm>
            <a:off x="5072361" y="3500314"/>
            <a:ext cx="0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AutoShape 160"/>
          <p:cNvSpPr>
            <a:spLocks noChangeArrowheads="1"/>
          </p:cNvSpPr>
          <p:nvPr/>
        </p:nvSpPr>
        <p:spPr bwMode="auto">
          <a:xfrm>
            <a:off x="5378748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402061" y="3498726"/>
            <a:ext cx="1727200" cy="288925"/>
            <a:chOff x="839" y="1434"/>
            <a:chExt cx="1088" cy="182"/>
          </a:xfrm>
        </p:grpSpPr>
        <p:sp>
          <p:nvSpPr>
            <p:cNvPr id="76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55812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3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5.xml><?xml version="1.0" encoding="utf-8"?>
<a:theme xmlns:a="http://schemas.openxmlformats.org/drawingml/2006/main" name="3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111102</TotalTime>
  <Words>1762</Words>
  <Application>Microsoft Office PowerPoint</Application>
  <PresentationFormat>On-screen Show (4:3)</PresentationFormat>
  <Paragraphs>463</Paragraphs>
  <Slides>33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5" baseType="lpstr">
      <vt:lpstr>Adobe 고딕 Std B</vt:lpstr>
      <vt:lpstr>돋움</vt:lpstr>
      <vt:lpstr>굴림</vt:lpstr>
      <vt:lpstr>HY견고딕</vt:lpstr>
      <vt:lpstr>맑은 고딕</vt:lpstr>
      <vt:lpstr>맑은 고딕</vt:lpstr>
      <vt:lpstr>새굴림</vt:lpstr>
      <vt:lpstr>-소망M</vt:lpstr>
      <vt:lpstr>Adobe Arabic</vt:lpstr>
      <vt:lpstr>Arial</vt:lpstr>
      <vt:lpstr>Calibri</vt:lpstr>
      <vt:lpstr>Comic Sans MS</vt:lpstr>
      <vt:lpstr>Courier New</vt:lpstr>
      <vt:lpstr>Tahoma</vt:lpstr>
      <vt:lpstr>Wingdings</vt:lpstr>
      <vt:lpstr>Wingdings 3</vt:lpstr>
      <vt:lpstr>2_양식_공청회_발표자료-총괄-양식</vt:lpstr>
      <vt:lpstr>3150</vt:lpstr>
      <vt:lpstr>1_양식_공청회_발표자료-총괄-양식</vt:lpstr>
      <vt:lpstr>1_3150</vt:lpstr>
      <vt:lpstr>3_양식_공청회_발표자료-총괄-양식</vt:lpstr>
      <vt:lpstr>Visio</vt:lpstr>
      <vt:lpstr>Operating Systems </vt:lpstr>
      <vt:lpstr>Solid-State Drive vs. Hard Disk Drive (SSD vs. HDD)</vt:lpstr>
      <vt:lpstr>Overview</vt:lpstr>
      <vt:lpstr>Storing Bits</vt:lpstr>
      <vt:lpstr>Structure of Flash</vt:lpstr>
      <vt:lpstr>Structure of Flash SSD</vt:lpstr>
      <vt:lpstr>Asymmetric Operation Units</vt:lpstr>
      <vt:lpstr>Reliability of Flash</vt:lpstr>
      <vt:lpstr>Out-of-place update in Flash memory</vt:lpstr>
      <vt:lpstr>System Architecture</vt:lpstr>
      <vt:lpstr>Flash Translation Layer</vt:lpstr>
      <vt:lpstr>Hard Disk and Flash SSD</vt:lpstr>
      <vt:lpstr>Flash Translation Layer </vt:lpstr>
      <vt:lpstr>Example</vt:lpstr>
      <vt:lpstr>Example</vt:lpstr>
      <vt:lpstr>Garbage collection</vt:lpstr>
      <vt:lpstr>Address Translation</vt:lpstr>
      <vt:lpstr>Garbage collection</vt:lpstr>
      <vt:lpstr>Garbage collection</vt:lpstr>
      <vt:lpstr>Garbage collection</vt:lpstr>
      <vt:lpstr>Mapping Table Size</vt:lpstr>
      <vt:lpstr>Block Mapping</vt:lpstr>
      <vt:lpstr>Example</vt:lpstr>
      <vt:lpstr>Hybrid mapping</vt:lpstr>
      <vt:lpstr>Example</vt:lpstr>
      <vt:lpstr>Switch Merge</vt:lpstr>
      <vt:lpstr>Switch Merge</vt:lpstr>
      <vt:lpstr>Partial Merge</vt:lpstr>
      <vt:lpstr>Partial merge</vt:lpstr>
      <vt:lpstr>Switch and Merge</vt:lpstr>
      <vt:lpstr>Page mapping plus caching</vt:lpstr>
      <vt:lpstr>Wear Leveling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4230</cp:revision>
  <cp:lastPrinted>2019-09-09T02:10:38Z</cp:lastPrinted>
  <dcterms:created xsi:type="dcterms:W3CDTF">2011-05-01T06:09:10Z</dcterms:created>
  <dcterms:modified xsi:type="dcterms:W3CDTF">2023-04-12T08:19:19Z</dcterms:modified>
  <cp:category/>
</cp:coreProperties>
</file>