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55"/>
  </p:notesMasterIdLst>
  <p:sldIdLst>
    <p:sldId id="2991" r:id="rId2"/>
    <p:sldId id="2967" r:id="rId3"/>
    <p:sldId id="2970" r:id="rId4"/>
    <p:sldId id="2083" r:id="rId5"/>
    <p:sldId id="2084" r:id="rId6"/>
    <p:sldId id="2085" r:id="rId7"/>
    <p:sldId id="3398" r:id="rId8"/>
    <p:sldId id="3399" r:id="rId9"/>
    <p:sldId id="3400" r:id="rId10"/>
    <p:sldId id="3401" r:id="rId11"/>
    <p:sldId id="3402" r:id="rId12"/>
    <p:sldId id="3403" r:id="rId13"/>
    <p:sldId id="3404" r:id="rId14"/>
    <p:sldId id="3405" r:id="rId15"/>
    <p:sldId id="3406" r:id="rId16"/>
    <p:sldId id="3407" r:id="rId17"/>
    <p:sldId id="3408" r:id="rId18"/>
    <p:sldId id="2097" r:id="rId19"/>
    <p:sldId id="2969" r:id="rId20"/>
    <p:sldId id="2098" r:id="rId21"/>
    <p:sldId id="2099" r:id="rId22"/>
    <p:sldId id="3397" r:id="rId23"/>
    <p:sldId id="2100" r:id="rId24"/>
    <p:sldId id="2101" r:id="rId25"/>
    <p:sldId id="2102" r:id="rId26"/>
    <p:sldId id="2103" r:id="rId27"/>
    <p:sldId id="2104" r:id="rId28"/>
    <p:sldId id="2105" r:id="rId29"/>
    <p:sldId id="2106" r:id="rId30"/>
    <p:sldId id="2107" r:id="rId31"/>
    <p:sldId id="2108" r:id="rId32"/>
    <p:sldId id="2109" r:id="rId33"/>
    <p:sldId id="2110" r:id="rId34"/>
    <p:sldId id="2111" r:id="rId35"/>
    <p:sldId id="3396" r:id="rId36"/>
    <p:sldId id="2112" r:id="rId37"/>
    <p:sldId id="2113" r:id="rId38"/>
    <p:sldId id="2114" r:id="rId39"/>
    <p:sldId id="2115" r:id="rId40"/>
    <p:sldId id="2116" r:id="rId41"/>
    <p:sldId id="2117" r:id="rId42"/>
    <p:sldId id="2118" r:id="rId43"/>
    <p:sldId id="2119" r:id="rId44"/>
    <p:sldId id="2120" r:id="rId45"/>
    <p:sldId id="2121" r:id="rId46"/>
    <p:sldId id="3387" r:id="rId47"/>
    <p:sldId id="3388" r:id="rId48"/>
    <p:sldId id="3389" r:id="rId49"/>
    <p:sldId id="3390" r:id="rId50"/>
    <p:sldId id="3391" r:id="rId51"/>
    <p:sldId id="3392" r:id="rId52"/>
    <p:sldId id="3393" r:id="rId53"/>
    <p:sldId id="3409" r:id="rId5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2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ED1A8-8C93-4BD0-9402-1D92621696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current Linux approach achieves similar goals in an alternate manner.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Fair-sharing scheduling, but spending little time making scheduling decision.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Scheduling uses about 5% of overall datacenter CPU time. (Study of Google datacenters, </a:t>
            </a:r>
            <a:r>
              <a:rPr lang="en-US" altLang="ko-KR" dirty="0" err="1"/>
              <a:t>Kanev</a:t>
            </a:r>
            <a:r>
              <a:rPr lang="en-US" altLang="ko-KR" dirty="0"/>
              <a:t> et al)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Recuing overhead is a key goal in modern scheduler architecture.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7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9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3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4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8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9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9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7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75" r:id="rId6"/>
    <p:sldLayoutId id="2147483677" r:id="rId7"/>
    <p:sldLayoutId id="2147483671" r:id="rId8"/>
    <p:sldLayoutId id="2147483673" r:id="rId9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tackoverflow.com/questions/2509679/how-to-generate-a-random-integer-number-from-within-a-rang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9: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CPU Scheduling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R</a:t>
            </a:r>
            <a:r>
              <a:rPr lang="en-US" altLang="zh-CN" dirty="0"/>
              <a:t>emaining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en-US" altLang="ko-KR" dirty="0"/>
              <a:t> First (S</a:t>
            </a:r>
            <a:r>
              <a:rPr lang="en-US" altLang="zh-CN" dirty="0"/>
              <a:t>R</a:t>
            </a:r>
            <a:r>
              <a:rPr lang="en-US" altLang="ko-KR" dirty="0"/>
              <a:t>TF)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as:</a:t>
            </a:r>
            <a:r>
              <a:rPr lang="zh-CN" altLang="en-US" dirty="0"/>
              <a:t> </a:t>
            </a:r>
            <a:r>
              <a:rPr lang="en-HK" dirty="0"/>
              <a:t>Shortest Time-to-Completion First </a:t>
            </a:r>
            <a:endParaRPr lang="en-US" altLang="ko-KR" dirty="0"/>
          </a:p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new job enters the system:</a:t>
            </a:r>
          </a:p>
          <a:p>
            <a:pPr lvl="1"/>
            <a:r>
              <a:rPr lang="en-US" altLang="ko-KR" dirty="0"/>
              <a:t>Determine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remaining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ko-KR" dirty="0"/>
              <a:t>of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ko-KR" dirty="0"/>
              <a:t>job</a:t>
            </a:r>
            <a:r>
              <a:rPr lang="en-US" altLang="zh-CN" dirty="0"/>
              <a:t>s</a:t>
            </a:r>
            <a:endParaRPr lang="en-US" altLang="ko-KR" dirty="0"/>
          </a:p>
          <a:p>
            <a:pPr lvl="1"/>
            <a:r>
              <a:rPr lang="en-US" altLang="ko-KR" dirty="0"/>
              <a:t>Schedule the job which has the le</a:t>
            </a:r>
            <a:r>
              <a:rPr lang="en-US" altLang="zh-CN" dirty="0"/>
              <a:t>a</a:t>
            </a:r>
            <a:r>
              <a:rPr lang="en-US" altLang="ko-KR" dirty="0"/>
              <a:t>st time left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41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R</a:t>
            </a:r>
            <a:r>
              <a:rPr lang="en-US" altLang="zh-CN" dirty="0"/>
              <a:t>emaining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en-US" altLang="ko-KR" dirty="0"/>
              <a:t> First (S</a:t>
            </a:r>
            <a:r>
              <a:rPr lang="en-US" altLang="zh-CN" dirty="0"/>
              <a:t>R</a:t>
            </a:r>
            <a:r>
              <a:rPr lang="en-US" altLang="ko-KR" dirty="0"/>
              <a:t>TF)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57192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708920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64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</a:t>
            </a:r>
            <a:r>
              <a:rPr lang="en-US" altLang="zh-CN" dirty="0"/>
              <a:t>R</a:t>
            </a:r>
            <a:r>
              <a:rPr lang="en-US" altLang="ko-KR" dirty="0"/>
              <a:t>TF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blipFill rotWithShape="1"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556792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353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</a:t>
            </a:r>
            <a:r>
              <a:rPr lang="en-US" altLang="zh-CN" dirty="0"/>
              <a:t>slice:</a:t>
            </a:r>
            <a:endParaRPr lang="en-US" altLang="ko-KR" dirty="0"/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</a:t>
            </a:r>
            <a:r>
              <a:rPr lang="en-US" altLang="zh-CN" dirty="0"/>
              <a:t>all</a:t>
            </a:r>
            <a:r>
              <a:rPr lang="en-US" altLang="ko-KR" dirty="0"/>
              <a:t> jobs are finished.</a:t>
            </a:r>
          </a:p>
          <a:p>
            <a:pPr lvl="2"/>
            <a:r>
              <a:rPr lang="en-US" altLang="ko-KR" dirty="0"/>
              <a:t>Time slice is sometimes also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</a:t>
            </a:r>
            <a:r>
              <a:rPr lang="en-US" altLang="zh-CN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JCT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New Article on Geodesy and Quantum Mechanics |">
            <a:extLst>
              <a:ext uri="{FF2B5EF4-FFF2-40B4-BE49-F238E27FC236}">
                <a16:creationId xmlns:a16="http://schemas.microsoft.com/office/drawing/2014/main" id="{A1E81F36-18FE-CDFF-8B49-E5DDA52C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44824"/>
            <a:ext cx="1368152" cy="141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17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</a:t>
            </a:r>
            <a:r>
              <a:rPr lang="en-US" altLang="zh-CN" dirty="0"/>
              <a:t>es</a:t>
            </a:r>
            <a:r>
              <a:rPr lang="en-US" altLang="ko-KR" dirty="0"/>
              <a:t> to run for 5 seconds.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394B24-1631-E467-8F5C-A1BAD09E2E05}"/>
              </a:ext>
            </a:extLst>
          </p:cNvPr>
          <p:cNvSpPr txBox="1"/>
          <p:nvPr/>
        </p:nvSpPr>
        <p:spPr>
          <a:xfrm>
            <a:off x="5940152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about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JCT?</a:t>
            </a:r>
            <a:endParaRPr lang="en-US" b="1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ko-KR" dirty="0"/>
              <a:t>of the time slice is critical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797152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ength of the time slice presents</a:t>
            </a:r>
            <a:r>
              <a:rPr lang="zh-CN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HK" altLang="zh-CN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system design</a:t>
            </a:r>
          </a:p>
        </p:txBody>
      </p:sp>
      <p:pic>
        <p:nvPicPr>
          <p:cNvPr id="1026" name="Picture 2" descr="Making trade-offs in corporate portfolio decisions | McKinsey">
            <a:extLst>
              <a:ext uri="{FF2B5EF4-FFF2-40B4-BE49-F238E27FC236}">
                <a16:creationId xmlns:a16="http://schemas.microsoft.com/office/drawing/2014/main" id="{9193BEE5-D504-C5B9-89B2-C8E7DCE7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42952"/>
            <a:ext cx="1748160" cy="17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take</a:t>
            </a:r>
            <a:r>
              <a:rPr lang="en-US" altLang="zh-CN" dirty="0"/>
              <a:t>s</a:t>
            </a:r>
            <a:r>
              <a:rPr lang="en-US" altLang="ko-KR" dirty="0"/>
              <a:t> 10ms</a:t>
            </a:r>
            <a:r>
              <a:rPr lang="zh-CN" altLang="en-US" dirty="0"/>
              <a:t> </a:t>
            </a:r>
            <a:r>
              <a:rPr lang="en-US" altLang="ko-KR" dirty="0"/>
              <a:t>each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scheduler runs A first, then 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07704" y="908720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335508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</a:t>
            </a:r>
          </a:p>
          <a:p>
            <a:pPr lvl="1"/>
            <a:r>
              <a:rPr lang="en-US" altLang="ko-KR" dirty="0"/>
              <a:t>The job is blocked waiting for I/O completion.</a:t>
            </a:r>
          </a:p>
          <a:p>
            <a:pPr lvl="1"/>
            <a:r>
              <a:rPr lang="en-US" altLang="ko-KR" dirty="0"/>
              <a:t>The scheduler should schedule job</a:t>
            </a:r>
            <a:r>
              <a:rPr lang="en-US" altLang="zh-CN" dirty="0"/>
              <a:t>s</a:t>
            </a:r>
            <a:r>
              <a:rPr lang="en-US" altLang="ko-KR" dirty="0"/>
              <a:t>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ko-KR" dirty="0"/>
              <a:t>to the ready state.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1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5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58A5-7E54-E284-71BB-32A304C8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Roadmap: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60D2-C962-58D5-EF73-4F865145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</a:p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DD-FA0D-A2FA-FDA7-34B64BD6D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4744-65AC-0551-1EF1-1454792A7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35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reality,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for!</a:t>
            </a:r>
          </a:p>
          <a:p>
            <a:pPr lvl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you’ll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game…</a:t>
            </a:r>
            <a:endParaRPr lang="en-US" altLang="ko-KR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well!</a:t>
            </a:r>
          </a:p>
          <a:p>
            <a:pPr latinLnBrk="0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job’s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  <a:endParaRPr lang="en-US" altLang="ko-KR" dirty="0"/>
          </a:p>
          <a:p>
            <a:pPr lvl="1"/>
            <a:r>
              <a:rPr lang="en-US" altLang="ko-KR" dirty="0"/>
              <a:t>Optimize </a:t>
            </a:r>
            <a:r>
              <a:rPr lang="en-US" altLang="zh-CN" b="1" dirty="0"/>
              <a:t>JCT</a:t>
            </a:r>
            <a:r>
              <a:rPr lang="en-US" altLang="ko-KR" b="1" dirty="0"/>
              <a:t>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Also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ko-KR" b="1" dirty="0">
                <a:sym typeface="Wingdings" pitchFamily="2" charset="2"/>
              </a:rPr>
              <a:t>response time</a:t>
            </a:r>
          </a:p>
          <a:p>
            <a:pPr lvl="1"/>
            <a:r>
              <a:rPr lang="en-US" altLang="zh-CN" b="1" dirty="0">
                <a:sym typeface="Wingdings" pitchFamily="2" charset="2"/>
              </a:rPr>
              <a:t>“huh?”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 descr="Mission: Impossible (1996) - IMDb">
            <a:extLst>
              <a:ext uri="{FF2B5EF4-FFF2-40B4-BE49-F238E27FC236}">
                <a16:creationId xmlns:a16="http://schemas.microsoft.com/office/drawing/2014/main" id="{AB4C7381-05BD-9495-9780-2C08B906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6" y="3140968"/>
            <a:ext cx="213937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arrival,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assumed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short,</a:t>
            </a:r>
            <a:r>
              <a:rPr lang="zh-CN" altLang="en-US" dirty="0"/>
              <a:t> </a:t>
            </a:r>
            <a:r>
              <a:rPr lang="en-US" altLang="zh-CN" dirty="0"/>
              <a:t>latency-sensitive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ko-KR" dirty="0"/>
              <a:t>priority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altLang="ko-KR" dirty="0"/>
          </a:p>
          <a:p>
            <a:pPr lvl="1"/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anymore,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looong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 latinLnBrk="0"/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(shorter)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JCT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5085184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7645" y="5230071"/>
            <a:ext cx="602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can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wrong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beginning,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that’s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HK" altLang="zh-CN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necessary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price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practicality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6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</a:t>
            </a:r>
            <a:r>
              <a:rPr lang="en-US" altLang="zh-CN" dirty="0"/>
              <a:t>exactly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ko-KR" dirty="0"/>
              <a:t>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437112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582869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69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04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3542594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10ms time slice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1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6414" y="6021288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38" y="2962121"/>
            <a:ext cx="3586653" cy="302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5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</a:t>
            </a:r>
            <a:r>
              <a:rPr lang="en-US" altLang="zh-CN" dirty="0"/>
              <a:t>s</a:t>
            </a:r>
            <a:r>
              <a:rPr lang="en-US" altLang="ko-KR" dirty="0"/>
              <a:t> CPU only for 1ms before performing an I/O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24792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</a:t>
            </a:r>
            <a:r>
              <a:rPr lang="en-US" altLang="zh-CN" dirty="0"/>
              <a:t>“</a:t>
            </a:r>
            <a:r>
              <a:rPr lang="en-US" altLang="ko-KR" dirty="0"/>
              <a:t>too many”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“cheat”</a:t>
            </a:r>
            <a:endParaRPr lang="en-US" altLang="ko-KR" dirty="0"/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</a:t>
            </a:r>
          </a:p>
          <a:p>
            <a:pPr lvl="1"/>
            <a:r>
              <a:rPr lang="en-US" altLang="ko-KR" dirty="0"/>
              <a:t>CPU bound </a:t>
            </a:r>
            <a:r>
              <a:rPr lang="en-US" altLang="ko-KR" dirty="0">
                <a:sym typeface="Wingdings" pitchFamily="2" charset="2"/>
              </a:rPr>
              <a:t> I/O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1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3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</a:t>
            </a:r>
            <a:r>
              <a:rPr lang="en-US" altLang="zh-CN" dirty="0"/>
              <a:t>s</a:t>
            </a:r>
            <a:r>
              <a:rPr lang="en-US" altLang="ko-KR" dirty="0"/>
              <a:t> S, move all jobs in the system to the top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</a:t>
            </a:r>
            <a:r>
              <a:rPr lang="zh-CN" altLang="en-US" dirty="0"/>
              <a:t> </a:t>
            </a:r>
            <a:r>
              <a:rPr lang="en-US" altLang="ko-KR" dirty="0"/>
              <a:t>(A) with two short-running interactive job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ko-KR" dirty="0"/>
              <a:t>(B, 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-36712" y="3218600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572000" y="3267051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769355" y="5898758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12280" y="5886749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56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ko-KR" dirty="0"/>
              <a:t>gaming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zh-CN" altLang="en-US" b="1" dirty="0"/>
              <a:t> </a:t>
            </a:r>
            <a:r>
              <a:rPr lang="en-US" altLang="ko-KR" dirty="0"/>
              <a:t>(i.e., it moves down on queue).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36512" y="3565167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516041" y="3565167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187624" y="6145559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4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zh-CN" dirty="0"/>
              <a:t>H</a:t>
            </a:r>
            <a:r>
              <a:rPr lang="en-US" altLang="ko-KR" dirty="0"/>
              <a:t>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L</a:t>
            </a:r>
            <a:r>
              <a:rPr lang="en-US" altLang="ko-KR" dirty="0">
                <a:sym typeface="Wingdings" pitchFamily="2" charset="2"/>
              </a:rPr>
              <a:t>ow-priority queue  Long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Lower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priority,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longer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quanta: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10ms for the highest queue,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20ms for the middle, 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908720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</p:spTree>
    <p:extLst>
      <p:ext uri="{BB962C8B-B14F-4D97-AF65-F5344CB8AC3E}">
        <p14:creationId xmlns:p14="http://schemas.microsoft.com/office/powerpoint/2010/main" val="329625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implementation: on Solaris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</a:t>
            </a:r>
          </a:p>
          <a:p>
            <a:pPr lvl="2"/>
            <a:r>
              <a:rPr lang="en-US" altLang="ko-KR" dirty="0"/>
              <a:t>The lowest priority: A few hundred </a:t>
            </a:r>
            <a:r>
              <a:rPr lang="en-US" altLang="zh-CN" dirty="0" err="1"/>
              <a:t>ms</a:t>
            </a:r>
            <a:endParaRPr lang="en-US" altLang="ko-KR" dirty="0"/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 descr="Solaris Operating System: 10 curious facts that you should know">
            <a:extLst>
              <a:ext uri="{FF2B5EF4-FFF2-40B4-BE49-F238E27FC236}">
                <a16:creationId xmlns:a16="http://schemas.microsoft.com/office/drawing/2014/main" id="{42574C5C-4629-012B-D5A4-BC6776CC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51" y="3722629"/>
            <a:ext cx="4194497" cy="26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48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(and 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and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 (i.e., it moves down one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S, move all the jobs to the topmost queue.</a:t>
            </a:r>
          </a:p>
          <a:p>
            <a:r>
              <a:rPr lang="en-US" altLang="ko-KR" dirty="0"/>
              <a:t>Beauty of MLFQ</a:t>
            </a:r>
          </a:p>
          <a:p>
            <a:pPr lvl="1"/>
            <a:r>
              <a:rPr lang="en-US" altLang="ko-KR" dirty="0"/>
              <a:t>It does not require prior knowledge on the CPU usage of a process.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0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3E941F-7972-5B1D-A973-3DC4E6D69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Scheduling,</a:t>
            </a:r>
            <a:r>
              <a:rPr lang="zh-CN" altLang="en-US" dirty="0"/>
              <a:t> </a:t>
            </a:r>
            <a:r>
              <a:rPr lang="en-US" altLang="zh-CN" dirty="0"/>
              <a:t>Fair-share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0A8B2-9FCA-59DD-87C9-721A0EFFF3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96C4-5F5A-37B4-3E96-B3B85B7D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96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</a:t>
            </a:r>
            <a:r>
              <a:rPr lang="en-US" altLang="zh-CN" dirty="0"/>
              <a:t>s</a:t>
            </a:r>
            <a:r>
              <a:rPr lang="en-US" altLang="ko-KR" dirty="0"/>
              <a:t>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JCT or response time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81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</a:t>
            </a:r>
            <a:r>
              <a:rPr lang="en-US" altLang="zh-CN" dirty="0"/>
              <a:t>s</a:t>
            </a:r>
            <a:r>
              <a:rPr lang="en-US" altLang="ko-KR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opportunity</a:t>
            </a:r>
            <a:endParaRPr lang="en-US" altLang="ko-KR" dirty="0"/>
          </a:p>
          <a:p>
            <a:pPr lvl="1"/>
            <a:r>
              <a:rPr lang="en-US" altLang="ko-KR" u="sng" dirty="0"/>
              <a:t>The percent</a:t>
            </a:r>
            <a:r>
              <a:rPr lang="en-US" altLang="zh-CN" u="sng" dirty="0"/>
              <a:t>age</a:t>
            </a:r>
            <a:r>
              <a:rPr lang="en-US" altLang="ko-KR" u="sng" dirty="0"/>
              <a:t> of tickets</a:t>
            </a:r>
            <a:r>
              <a:rPr lang="en-US" altLang="ko-KR" dirty="0"/>
              <a:t> represents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process’s</a:t>
            </a:r>
            <a:r>
              <a:rPr lang="en-US" altLang="ko-KR" dirty="0"/>
              <a:t>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12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endParaRPr lang="en-US" altLang="ko-KR" dirty="0"/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zh-CN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17674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8318" y="465313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50" y="543593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30587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6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it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87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276" y="730163"/>
            <a:ext cx="8786812" cy="5501258"/>
          </a:xfrm>
        </p:spPr>
        <p:txBody>
          <a:bodyPr/>
          <a:lstStyle/>
          <a:p>
            <a:r>
              <a:rPr lang="en-US" altLang="ko-KR" dirty="0"/>
              <a:t>Example: There are thr</a:t>
            </a:r>
            <a:r>
              <a:rPr lang="en-US" altLang="zh-CN" dirty="0"/>
              <a:t>e</a:t>
            </a:r>
            <a:r>
              <a:rPr lang="en-US" altLang="ko-KR" dirty="0"/>
              <a:t>e processes, A, B, and C.</a:t>
            </a:r>
          </a:p>
          <a:p>
            <a:pPr lvl="1"/>
            <a:r>
              <a:rPr lang="en-US" altLang="ko-KR" dirty="0"/>
              <a:t>Keep the processes in a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</p:spTree>
    <p:extLst>
      <p:ext uri="{BB962C8B-B14F-4D97-AF65-F5344CB8AC3E}">
        <p14:creationId xmlns:p14="http://schemas.microsoft.com/office/powerpoint/2010/main" val="3647156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rgbClr val="D60093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Mangal" panose="02040503050203030202" pitchFamily="18" charset="0"/>
                  </a:rPr>
                  <a:t>Random</a:t>
                </a:r>
                <a:r>
                  <a:rPr lang="en-US" altLang="ko-KR" dirty="0">
                    <a:latin typeface="Malgun Gothic" panose="020B0503020000020004" pitchFamily="34" charset="-127"/>
                    <a:ea typeface="Malgun Gothic" panose="020B0503020000020004" pitchFamily="34" charset="-127"/>
                    <a:cs typeface="Mangal" panose="02040503050203030202" pitchFamily="18" charset="0"/>
                  </a:rPr>
                  <a:t> can be much more difficult than you thought!</a:t>
                </a:r>
              </a:p>
              <a:p>
                <a:pPr lvl="1"/>
                <a:r>
                  <a:rPr lang="en-US" altLang="ko-KR" dirty="0">
                    <a:latin typeface="Malgun Gothic" panose="020B0503020000020004" pitchFamily="34" charset="-127"/>
                    <a:ea typeface="Malgun Gothic" panose="020B0503020000020004" pitchFamily="34" charset="-127"/>
                    <a:cs typeface="Courier New" pitchFamily="49" charset="0"/>
                    <a:hlinkClick r:id="rId2"/>
                  </a:rPr>
                  <a:t>https://stackoverflow.com/questions/2509679/how-to-generate-a-random-integer-number-from-within-a-range</a:t>
                </a:r>
                <a:endParaRPr lang="en-US" altLang="ko-KR" dirty="0">
                  <a:latin typeface="Malgun Gothic" panose="020B0503020000020004" pitchFamily="34" charset="-127"/>
                  <a:ea typeface="Malgun Gothic" panose="020B0503020000020004" pitchFamily="34" charset="-127"/>
                  <a:cs typeface="Courier New" pitchFamily="49" charset="0"/>
                </a:endParaRPr>
              </a:p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</a:t>
                </a:r>
              </a:p>
              <a:p>
                <a:pPr lvl="2"/>
                <a:r>
                  <a:rPr lang="en-US" altLang="ko-KR" dirty="0"/>
                  <a:t>First job finishes at time 10; 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47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324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Deterministic Approach: 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A large number / number of tickets of the process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</a:t>
            </a:r>
            <a:r>
              <a:rPr lang="en-US" altLang="zh-CN" dirty="0"/>
              <a:t>s</a:t>
            </a:r>
            <a:r>
              <a:rPr lang="en-US" altLang="ko-KR" dirty="0"/>
              <a:t> a counter</a:t>
            </a:r>
            <a:r>
              <a:rPr lang="zh-CN" altLang="en-US" dirty="0"/>
              <a:t> </a:t>
            </a:r>
            <a:r>
              <a:rPr lang="en-US" altLang="ko-KR" dirty="0"/>
              <a:t>(pass value) for it by its stride</a:t>
            </a:r>
          </a:p>
          <a:p>
            <a:pPr lvl="1"/>
            <a:r>
              <a:rPr lang="en-US" altLang="ko-KR" dirty="0"/>
              <a:t>Pick the process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to run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519029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602128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What Is Stride? | Running Guide for Beginners | Fitpage">
            <a:extLst>
              <a:ext uri="{FF2B5EF4-FFF2-40B4-BE49-F238E27FC236}">
                <a16:creationId xmlns:a16="http://schemas.microsoft.com/office/drawing/2014/main" id="{36E12956-544A-6401-E429-021BBBD9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84785"/>
            <a:ext cx="2368686" cy="133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10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1628800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910461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910461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1707773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1660" y="4741410"/>
            <a:ext cx="6264696" cy="12891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Stride scheduling needs to maintain the per process pass value.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If new job enters with pass value 0 i</a:t>
            </a:r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t will monopolize the CPU!</a:t>
            </a:r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Advantage of lottery scheduling: no per-process state</a:t>
            </a:r>
          </a:p>
        </p:txBody>
      </p:sp>
    </p:spTree>
    <p:extLst>
      <p:ext uri="{BB962C8B-B14F-4D97-AF65-F5344CB8AC3E}">
        <p14:creationId xmlns:p14="http://schemas.microsoft.com/office/powerpoint/2010/main" val="211875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Linux Completely Fair Scheduling (CFS)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</a:p>
          <a:p>
            <a:pPr lvl="1"/>
            <a:r>
              <a:rPr lang="en-US" altLang="ko-KR" dirty="0"/>
              <a:t>The current CPU scheduler in Linux</a:t>
            </a:r>
          </a:p>
          <a:p>
            <a:pPr lvl="1"/>
            <a:r>
              <a:rPr lang="en-US" altLang="ko-KR" dirty="0"/>
              <a:t>Non-fixed </a:t>
            </a:r>
            <a:r>
              <a:rPr lang="en-US" altLang="ko-KR" dirty="0" err="1"/>
              <a:t>timeslice</a:t>
            </a:r>
            <a:endParaRPr lang="en-US" altLang="ko-KR" dirty="0"/>
          </a:p>
          <a:p>
            <a:pPr lvl="2"/>
            <a:r>
              <a:rPr lang="en-US" altLang="ko-KR" dirty="0"/>
              <a:t>CFS assigns process</a:t>
            </a:r>
            <a:r>
              <a:rPr lang="en-US" altLang="zh-CN" dirty="0"/>
              <a:t>’</a:t>
            </a:r>
            <a:r>
              <a:rPr lang="en-US" altLang="ko-KR" dirty="0"/>
              <a:t>s timeslice a proportion of the processor.</a:t>
            </a:r>
          </a:p>
          <a:p>
            <a:pPr lvl="1"/>
            <a:r>
              <a:rPr lang="en-US" altLang="ko-KR" dirty="0"/>
              <a:t>Priority </a:t>
            </a:r>
          </a:p>
          <a:p>
            <a:pPr lvl="2"/>
            <a:r>
              <a:rPr lang="en-US" altLang="ko-KR" dirty="0"/>
              <a:t>Enables control over priority by using nice value.</a:t>
            </a:r>
          </a:p>
          <a:p>
            <a:pPr lvl="1"/>
            <a:r>
              <a:rPr lang="en-US" altLang="ko-KR" dirty="0"/>
              <a:t>Efficient data structure</a:t>
            </a:r>
            <a:r>
              <a:rPr lang="en-US" altLang="zh-CN" dirty="0"/>
              <a:t>s</a:t>
            </a:r>
            <a:endParaRPr lang="en-US" altLang="ko-KR" dirty="0"/>
          </a:p>
          <a:p>
            <a:pPr lvl="2"/>
            <a:r>
              <a:rPr lang="en-US" altLang="ko-KR" dirty="0"/>
              <a:t>Use red-black tree for efficient search, insertion and deletion of a process. 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10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en-US" altLang="zh-CN" dirty="0"/>
              <a:t>s</a:t>
            </a:r>
            <a:r>
              <a:rPr lang="en-US" altLang="ko-KR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runtime (vruntime)</a:t>
            </a:r>
          </a:p>
          <a:p>
            <a:pPr lvl="1"/>
            <a:r>
              <a:rPr lang="en-US" altLang="ko-KR" dirty="0"/>
              <a:t>Denote how long the process has been executing.</a:t>
            </a:r>
          </a:p>
          <a:p>
            <a:pPr lvl="1"/>
            <a:r>
              <a:rPr lang="en-US" altLang="ko-KR" dirty="0"/>
              <a:t>Per-process variable</a:t>
            </a:r>
          </a:p>
          <a:p>
            <a:pPr lvl="1"/>
            <a:r>
              <a:rPr lang="en-US" altLang="ko-KR" dirty="0"/>
              <a:t>Increase in </a:t>
            </a:r>
            <a:r>
              <a:rPr lang="en-US" altLang="ko-KR" b="1" dirty="0"/>
              <a:t>proportion with physical (real) time </a:t>
            </a:r>
            <a:r>
              <a:rPr lang="en-US" altLang="ko-KR" dirty="0"/>
              <a:t>when it runs.</a:t>
            </a:r>
          </a:p>
          <a:p>
            <a:pPr lvl="1"/>
            <a:r>
              <a:rPr lang="en-US" altLang="ko-KR" dirty="0"/>
              <a:t>CFS will pick the process with the </a:t>
            </a:r>
            <a:r>
              <a:rPr lang="en-US" altLang="ko-KR" b="1" dirty="0"/>
              <a:t>lowest vruntime </a:t>
            </a:r>
            <a:r>
              <a:rPr lang="en-US" altLang="ko-KR" dirty="0"/>
              <a:t>to run next.</a:t>
            </a:r>
          </a:p>
          <a:p>
            <a:r>
              <a:rPr lang="en-US" altLang="ko-KR" dirty="0"/>
              <a:t>sched_latency </a:t>
            </a:r>
          </a:p>
          <a:p>
            <a:pPr lvl="1"/>
            <a:r>
              <a:rPr lang="en-US" altLang="ko-KR" dirty="0"/>
              <a:t>A typical value is 48 (milliseconds)</a:t>
            </a:r>
          </a:p>
          <a:p>
            <a:pPr lvl="1"/>
            <a:r>
              <a:rPr lang="en-US" altLang="ko-KR" dirty="0"/>
              <a:t>Process</a:t>
            </a:r>
            <a:r>
              <a:rPr lang="en-US" altLang="zh-CN" dirty="0"/>
              <a:t>’</a:t>
            </a:r>
            <a:r>
              <a:rPr lang="en-US" altLang="ko-KR" dirty="0"/>
              <a:t>s timeslice = sched_latency / (the number of process)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0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908720"/>
            <a:ext cx="8786812" cy="5501258"/>
          </a:xfrm>
        </p:spPr>
        <p:txBody>
          <a:bodyPr/>
          <a:lstStyle/>
          <a:p>
            <a:pPr lvl="1"/>
            <a:r>
              <a:rPr lang="en-US" altLang="ko-KR" sz="2000" dirty="0"/>
              <a:t>Simple Example</a:t>
            </a:r>
          </a:p>
          <a:p>
            <a:pPr lvl="2"/>
            <a:r>
              <a:rPr lang="en-US" altLang="ko-KR" sz="1800" dirty="0"/>
              <a:t>4 processes ( A,B,C,D ) and then 2 processes(C,D) complete.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 err="1"/>
              <a:t>min_granularity</a:t>
            </a:r>
            <a:endParaRPr lang="en-US" altLang="ko-KR" sz="2000" dirty="0"/>
          </a:p>
          <a:p>
            <a:pPr lvl="2"/>
            <a:r>
              <a:rPr lang="en-US" altLang="ko-KR" sz="1800" dirty="0"/>
              <a:t>The minimum </a:t>
            </a:r>
            <a:r>
              <a:rPr lang="en-US" altLang="ko-KR" sz="1800" dirty="0" err="1"/>
              <a:t>timeslice</a:t>
            </a:r>
            <a:r>
              <a:rPr lang="en-US" altLang="ko-KR" sz="1800" dirty="0"/>
              <a:t> (6ms)</a:t>
            </a:r>
          </a:p>
          <a:p>
            <a:pPr lvl="2"/>
            <a:r>
              <a:rPr lang="en-US" altLang="ko-KR" sz="1800" dirty="0"/>
              <a:t>Ensure that not too much time is spent in scheduling overhead, When there are too many processes running.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B289A-D342-45FB-AFD7-222962DE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69" y="1988840"/>
            <a:ext cx="634216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9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2000" dirty="0"/>
              <a:t>Nice value</a:t>
            </a:r>
          </a:p>
          <a:p>
            <a:pPr lvl="2"/>
            <a:r>
              <a:rPr lang="en-US" altLang="ko-KR" sz="1800" dirty="0"/>
              <a:t>CFS enables control over process priority</a:t>
            </a:r>
          </a:p>
          <a:p>
            <a:pPr lvl="2"/>
            <a:r>
              <a:rPr lang="en-US" altLang="ko-KR" sz="1800" dirty="0"/>
              <a:t>Nice parameter is an integer value and can be set from -20 to +19</a:t>
            </a:r>
          </a:p>
          <a:p>
            <a:pPr lvl="2"/>
            <a:r>
              <a:rPr lang="en-US" altLang="ko-KR" sz="1800" dirty="0"/>
              <a:t>The nice value is mapped to a weight (value is not important)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EF130F-FAEA-4D72-A2CC-46494F91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66" y="3439280"/>
            <a:ext cx="5550366" cy="17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0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completion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JCT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45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Weighting (Niceness)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New timeslice 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𝑠𝑐h𝑒𝑑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𝑙𝑎𝑡𝑒𝑛𝑐𝑦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Simple Example</a:t>
                </a:r>
              </a:p>
              <a:p>
                <a:pPr lvl="2"/>
                <a:r>
                  <a:rPr lang="en-US" altLang="ko-KR" dirty="0"/>
                  <a:t>Assign Process A a nice value of -5 and process B a nice value of 0.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C7046E-9B3C-4FE1-BEB8-3E2D297790B9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Time slice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52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vruntime</a:t>
            </a:r>
            <a:r>
              <a:rPr lang="en-US" altLang="ko-KR" dirty="0"/>
              <a:t> with Weight</a:t>
            </a:r>
            <a:r>
              <a:rPr lang="en-US" altLang="zh-CN" dirty="0"/>
              <a:t>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Weighting (Niceness)</a:t>
                </a:r>
              </a:p>
              <a:p>
                <a:pPr lvl="1"/>
                <a:r>
                  <a:rPr lang="en-US" altLang="ko-KR" dirty="0"/>
                  <a:t>vruntime formula</a:t>
                </a:r>
              </a:p>
              <a:p>
                <a:pPr lvl="2"/>
                <a:r>
                  <a:rPr lang="en-US" altLang="ko-KR" dirty="0"/>
                  <a:t>Calculate the actual run time</a:t>
                </a:r>
                <a:r>
                  <a:rPr lang="en-US" altLang="zh-CN" dirty="0"/>
                  <a:t>;</a:t>
                </a:r>
                <a:r>
                  <a:rPr lang="en-US" altLang="ko-KR" dirty="0"/>
                  <a:t> </a:t>
                </a:r>
                <a:r>
                  <a:rPr lang="en-US" altLang="zh-CN" dirty="0"/>
                  <a:t>s</a:t>
                </a:r>
                <a:r>
                  <a:rPr lang="en-US" altLang="ko-KR" dirty="0"/>
                  <a:t>cale it </a:t>
                </a:r>
                <a:r>
                  <a:rPr lang="en-US" altLang="ko-KR" dirty="0">
                    <a:solidFill>
                      <a:srgbClr val="D60093"/>
                    </a:solidFill>
                  </a:rPr>
                  <a:t>inversely</a:t>
                </a:r>
                <a:r>
                  <a:rPr lang="en-US" altLang="ko-KR" dirty="0"/>
                  <a:t> by the weight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default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1024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Example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4CF2F9-311D-4901-906F-97B3BE2B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04744"/>
              </p:ext>
            </p:extLst>
          </p:nvPr>
        </p:nvGraphicFramePr>
        <p:xfrm>
          <a:off x="1691680" y="44371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Accumulated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/3</a:t>
                      </a:r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42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the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altLang="ko-KR" dirty="0"/>
              <a:t>eady </a:t>
            </a:r>
            <a:r>
              <a:rPr lang="en-US" altLang="zh-CN" dirty="0"/>
              <a:t>Q</a:t>
            </a:r>
            <a:r>
              <a:rPr lang="en-US" altLang="ko-KR" dirty="0"/>
              <a:t>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Red-Black Tree</a:t>
            </a:r>
          </a:p>
          <a:p>
            <a:pPr lvl="1"/>
            <a:r>
              <a:rPr lang="en-US" altLang="ko-KR" dirty="0"/>
              <a:t>Balanced binary tree (can address worst-case insertion)</a:t>
            </a:r>
          </a:p>
          <a:p>
            <a:pPr lvl="1"/>
            <a:r>
              <a:rPr lang="en-US" altLang="ko-KR" dirty="0"/>
              <a:t>Ordering of Red-Black Tree: O(log n)</a:t>
            </a:r>
          </a:p>
          <a:p>
            <a:pPr lvl="1"/>
            <a:r>
              <a:rPr lang="en-US" altLang="ko-KR" dirty="0"/>
              <a:t>Efficiently find the process with minimum virtual runtime</a:t>
            </a:r>
          </a:p>
          <a:p>
            <a:pPr lvl="1"/>
            <a:r>
              <a:rPr lang="en-US" altLang="ko-KR" dirty="0"/>
              <a:t>Only running (or runnable) processes are kept therein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8AC23-A748-46FA-B3E6-EC28FF2F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/>
          <a:stretch/>
        </p:blipFill>
        <p:spPr>
          <a:xfrm>
            <a:off x="2254720" y="3647719"/>
            <a:ext cx="4634560" cy="23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3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8B37-D1AA-C13D-2DDD-E6FB2985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ko-KR" dirty="0"/>
              <a:t>IO and </a:t>
            </a:r>
            <a:r>
              <a:rPr lang="en-US" altLang="zh-CN" dirty="0"/>
              <a:t>S</a:t>
            </a:r>
            <a:r>
              <a:rPr lang="en-US" altLang="ko-KR" dirty="0"/>
              <a:t>leeping </a:t>
            </a:r>
            <a:r>
              <a:rPr lang="en-US" altLang="zh-CN" dirty="0"/>
              <a:t>P</a:t>
            </a:r>
            <a:r>
              <a:rPr lang="en-US" altLang="ko-KR" dirty="0"/>
              <a:t>rocess</a:t>
            </a:r>
            <a:r>
              <a:rPr lang="en-US" altLang="zh-CN" dirty="0"/>
              <a:t>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96D8-7DCB-F807-48B5-490DB907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the situation where some process monopolizes CPU, if it has significantly small </a:t>
            </a:r>
            <a:r>
              <a:rPr lang="en-US" dirty="0" err="1"/>
              <a:t>vruntime</a:t>
            </a:r>
            <a:r>
              <a:rPr lang="en-US" dirty="0"/>
              <a:t> after sleeping</a:t>
            </a:r>
          </a:p>
          <a:p>
            <a:r>
              <a:rPr lang="en-US" dirty="0"/>
              <a:t>Set the </a:t>
            </a:r>
            <a:r>
              <a:rPr lang="en-US" dirty="0" err="1"/>
              <a:t>vruntime</a:t>
            </a:r>
            <a:r>
              <a:rPr lang="en-US" dirty="0"/>
              <a:t> of process to the minimum value found in tree when it wakes up.</a:t>
            </a:r>
          </a:p>
          <a:p>
            <a:r>
              <a:rPr lang="en-US" dirty="0"/>
              <a:t>Cost: Process that sleeps for short periods of time frequently do not ever get their fair share of the CPU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772B9-2359-6137-5E78-918A61AD5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6DE0-A10B-4881-6171-685F257CF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4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425190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08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FIFO is not that great? – Head-of-line Blocking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444240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altLang="ko-KR" dirty="0"/>
              <a:t>xample: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496995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743941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743391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743391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450783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62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44522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314096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575499"/>
      </p:ext>
    </p:extLst>
  </p:cSld>
  <p:clrMapOvr>
    <a:masterClrMapping/>
  </p:clrMapOvr>
</p:sld>
</file>

<file path=ppt/theme/theme1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111009</TotalTime>
  <Words>3730</Words>
  <Application>Microsoft Macintosh PowerPoint</Application>
  <PresentationFormat>On-screen Show (4:3)</PresentationFormat>
  <Paragraphs>784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Adobe 고딕 Std B</vt:lpstr>
      <vt:lpstr>굴림</vt:lpstr>
      <vt:lpstr>HY견고딕</vt:lpstr>
      <vt:lpstr>맑은 고딕</vt:lpstr>
      <vt:lpstr>맑은 고딕</vt:lpstr>
      <vt:lpstr>Arial</vt:lpstr>
      <vt:lpstr>Cambria Math</vt:lpstr>
      <vt:lpstr>Courier New</vt:lpstr>
      <vt:lpstr>Helvetica</vt:lpstr>
      <vt:lpstr>Helvetica Neue</vt:lpstr>
      <vt:lpstr>Wingdings</vt:lpstr>
      <vt:lpstr>3150</vt:lpstr>
      <vt:lpstr>CSCI3150 Introduction to Operating Systems</vt:lpstr>
      <vt:lpstr>Roadmap: CPU Scheduling</vt:lpstr>
      <vt:lpstr>PowerPoint Presentation</vt:lpstr>
      <vt:lpstr>Scheduling: Introduction</vt:lpstr>
      <vt:lpstr>Scheduling Metrics</vt:lpstr>
      <vt:lpstr>First In, First Out (FIFO)</vt:lpstr>
      <vt:lpstr>Why FIFO is not that great? – Head-of-line Blocking</vt:lpstr>
      <vt:lpstr>Shortest Job First (SJF)</vt:lpstr>
      <vt:lpstr>SJF with Late Arrivals from B and C</vt:lpstr>
      <vt:lpstr>Shortest Remaining Time First (SRTF)</vt:lpstr>
      <vt:lpstr>Shortest Remaining Time First (SRTF)</vt:lpstr>
      <vt:lpstr>New scheduling metric: Response time</vt:lpstr>
      <vt:lpstr>Round Robin (RR) Scheduling</vt:lpstr>
      <vt:lpstr>RR Scheduling Example</vt:lpstr>
      <vt:lpstr>Length of the time slice is critical</vt:lpstr>
      <vt:lpstr>Incorporating I/O</vt:lpstr>
      <vt:lpstr>Incorporating I/O (Cont.)</vt:lpstr>
      <vt:lpstr>Incorporating I/O (Cont.)</vt:lpstr>
      <vt:lpstr>PowerPoint Presentation</vt:lpstr>
      <vt:lpstr>Motivation</vt:lpstr>
      <vt:lpstr>MLFQ: Key idea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MLFQ implementation: on Solaris</vt:lpstr>
      <vt:lpstr>MLFQ: Summary</vt:lpstr>
      <vt:lpstr>PowerPoint Presentation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Deterministic Approach: Stride Scheduling</vt:lpstr>
      <vt:lpstr>Stride Scheduling Example</vt:lpstr>
      <vt:lpstr>The Linux Completely Fair Scheduling (CFS)</vt:lpstr>
      <vt:lpstr>Basics </vt:lpstr>
      <vt:lpstr>Example </vt:lpstr>
      <vt:lpstr>Weight</vt:lpstr>
      <vt:lpstr>Weighting (Niceness)</vt:lpstr>
      <vt:lpstr>vruntime with Weighting</vt:lpstr>
      <vt:lpstr>Structure of the Ready Queue</vt:lpstr>
      <vt:lpstr>Dealing with IO and Sleeping Processes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</cp:lastModifiedBy>
  <cp:revision>4359</cp:revision>
  <cp:lastPrinted>2019-09-09T02:10:38Z</cp:lastPrinted>
  <dcterms:created xsi:type="dcterms:W3CDTF">2011-05-01T06:09:10Z</dcterms:created>
  <dcterms:modified xsi:type="dcterms:W3CDTF">2024-10-13T13:37:43Z</dcterms:modified>
  <cp:category/>
</cp:coreProperties>
</file>