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44"/>
  </p:notesMasterIdLst>
  <p:sldIdLst>
    <p:sldId id="2966" r:id="rId2"/>
    <p:sldId id="2967" r:id="rId3"/>
    <p:sldId id="2737" r:id="rId4"/>
    <p:sldId id="2879" r:id="rId5"/>
    <p:sldId id="2884" r:id="rId6"/>
    <p:sldId id="2738" r:id="rId7"/>
    <p:sldId id="2739" r:id="rId8"/>
    <p:sldId id="2740" r:id="rId9"/>
    <p:sldId id="2741" r:id="rId10"/>
    <p:sldId id="2742" r:id="rId11"/>
    <p:sldId id="2752" r:id="rId12"/>
    <p:sldId id="2968" r:id="rId13"/>
    <p:sldId id="2755" r:id="rId14"/>
    <p:sldId id="2756" r:id="rId15"/>
    <p:sldId id="2757" r:id="rId16"/>
    <p:sldId id="2758" r:id="rId17"/>
    <p:sldId id="2759" r:id="rId18"/>
    <p:sldId id="2760" r:id="rId19"/>
    <p:sldId id="2762" r:id="rId20"/>
    <p:sldId id="2763" r:id="rId21"/>
    <p:sldId id="2764" r:id="rId22"/>
    <p:sldId id="2765" r:id="rId23"/>
    <p:sldId id="2878" r:id="rId24"/>
    <p:sldId id="2766" r:id="rId25"/>
    <p:sldId id="2767" r:id="rId26"/>
    <p:sldId id="2768" r:id="rId27"/>
    <p:sldId id="2769" r:id="rId28"/>
    <p:sldId id="2969" r:id="rId29"/>
    <p:sldId id="2771" r:id="rId30"/>
    <p:sldId id="2772" r:id="rId31"/>
    <p:sldId id="2773" r:id="rId32"/>
    <p:sldId id="2774" r:id="rId33"/>
    <p:sldId id="2775" r:id="rId34"/>
    <p:sldId id="2776" r:id="rId35"/>
    <p:sldId id="2777" r:id="rId36"/>
    <p:sldId id="2778" r:id="rId37"/>
    <p:sldId id="2779" r:id="rId38"/>
    <p:sldId id="2780" r:id="rId39"/>
    <p:sldId id="2782" r:id="rId40"/>
    <p:sldId id="2783" r:id="rId41"/>
    <p:sldId id="2971" r:id="rId42"/>
    <p:sldId id="2970" r:id="rId4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2" autoAdjust="0"/>
    <p:restoredTop sz="89258" autoAdjust="0"/>
  </p:normalViewPr>
  <p:slideViewPr>
    <p:cSldViewPr>
      <p:cViewPr varScale="1">
        <p:scale>
          <a:sx n="144" d="100"/>
          <a:sy n="144" d="100"/>
        </p:scale>
        <p:origin x="78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2023. 3. 1.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58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055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80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API’s we are going to explain in this </a:t>
            </a:r>
            <a:r>
              <a:rPr lang="en-US" dirty="0" err="1"/>
              <a:t>lsecture</a:t>
            </a:r>
            <a:r>
              <a:rPr lang="en-US" baseline="0" dirty="0"/>
              <a:t> is </a:t>
            </a:r>
            <a:r>
              <a:rPr lang="mr-IN" baseline="0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6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When</a:t>
            </a:r>
            <a:r>
              <a:rPr lang="en-US" baseline="0" dirty="0"/>
              <a:t> a process is first created, it allocates the virtual address space for code, data heap and stack. In this picture, OS allocated 4 Kbyte pages for stack and heap respectively. A program uses </a:t>
            </a:r>
            <a:r>
              <a:rPr lang="en-US" baseline="0" dirty="0" err="1"/>
              <a:t>malloc</a:t>
            </a:r>
            <a:r>
              <a:rPr lang="en-US" baseline="0" dirty="0"/>
              <a:t>, free, </a:t>
            </a:r>
            <a:r>
              <a:rPr lang="en-US" baseline="0" dirty="0" err="1"/>
              <a:t>calloc</a:t>
            </a:r>
            <a:r>
              <a:rPr lang="en-US" baseline="0" dirty="0"/>
              <a:t> or </a:t>
            </a:r>
            <a:r>
              <a:rPr lang="en-US" baseline="0" dirty="0" err="1"/>
              <a:t>realloc</a:t>
            </a:r>
            <a:r>
              <a:rPr lang="en-US" baseline="0" dirty="0"/>
              <a:t> to manage the memory chunks within a heap. These functions are defined in </a:t>
            </a:r>
            <a:r>
              <a:rPr lang="en-US" baseline="0" dirty="0" err="1"/>
              <a:t>libc</a:t>
            </a:r>
            <a:r>
              <a:rPr lang="en-US" baseline="0" dirty="0"/>
              <a:t>. These functions are responsible for managing the virtual memory areas in the heap. There are a number of system calls that are used to adjust the </a:t>
            </a:r>
            <a:r>
              <a:rPr lang="en-US" baseline="0" dirty="0" err="1"/>
              <a:t>isze</a:t>
            </a:r>
            <a:r>
              <a:rPr lang="en-US" baseline="0" dirty="0"/>
              <a:t> of the virtual memory allocated to the process. These are system calls. They are </a:t>
            </a:r>
            <a:r>
              <a:rPr lang="en-US" baseline="0" dirty="0" err="1"/>
              <a:t>brk</a:t>
            </a:r>
            <a:r>
              <a:rPr lang="en-US" baseline="0" dirty="0"/>
              <a:t>/</a:t>
            </a:r>
            <a:r>
              <a:rPr lang="en-US" baseline="0" dirty="0" err="1"/>
              <a:t>sbrk</a:t>
            </a:r>
            <a:r>
              <a:rPr lang="en-US" baseline="0" dirty="0"/>
              <a:t> and </a:t>
            </a:r>
            <a:r>
              <a:rPr lang="en-US" baseline="0" dirty="0" err="1"/>
              <a:t>mmap</a:t>
            </a:r>
            <a:r>
              <a:rPr lang="en-US" baseline="0" dirty="0"/>
              <a:t>. </a:t>
            </a:r>
            <a:r>
              <a:rPr lang="en-US" baseline="0" dirty="0" err="1"/>
              <a:t>Brk</a:t>
            </a:r>
            <a:r>
              <a:rPr lang="en-US" baseline="0" dirty="0"/>
              <a:t> and </a:t>
            </a:r>
            <a:r>
              <a:rPr lang="en-US" baseline="0" dirty="0" err="1"/>
              <a:t>sbrk</a:t>
            </a:r>
            <a:r>
              <a:rPr lang="en-US" baseline="0" dirty="0"/>
              <a:t> are used to adjust the “break” point. “break” point is a end address of the heap.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509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Malloc</a:t>
            </a:r>
            <a:r>
              <a:rPr lang="en-US" baseline="0" dirty="0"/>
              <a:t> is defined in a </a:t>
            </a:r>
            <a:r>
              <a:rPr lang="en-US" baseline="0" dirty="0" err="1"/>
              <a:t>libc</a:t>
            </a:r>
            <a:r>
              <a:rPr lang="en-US" baseline="0" dirty="0"/>
              <a:t> library. It allocates a </a:t>
            </a:r>
            <a:r>
              <a:rPr lang="en-US" baseline="0" dirty="0" err="1"/>
              <a:t>memorh</a:t>
            </a:r>
            <a:r>
              <a:rPr lang="en-US" baseline="0" dirty="0"/>
              <a:t> region on the heap. It takes the size of a memory chunk that needs to allocated. When it succeeds, it returns the pointer to a memory chunk.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1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Sizeof</a:t>
            </a:r>
            <a:r>
              <a:rPr lang="en-US" dirty="0"/>
              <a:t> returns the size of a variable</a:t>
            </a:r>
            <a:r>
              <a:rPr lang="en-US" baseline="0" dirty="0"/>
              <a:t> or the size of an object. There are two distinct usage as below. First, the </a:t>
            </a:r>
            <a:r>
              <a:rPr lang="en-US" baseline="0" dirty="0" err="1"/>
              <a:t>sizeof</a:t>
            </a:r>
            <a:r>
              <a:rPr lang="en-US" baseline="0" dirty="0"/>
              <a:t> function is used to return the size of an array. The return value of a </a:t>
            </a:r>
            <a:r>
              <a:rPr lang="en-US" baseline="0" dirty="0" err="1"/>
              <a:t>sizeof</a:t>
            </a:r>
            <a:r>
              <a:rPr lang="en-US" baseline="0" dirty="0"/>
              <a:t> function is determined at run time. Second, the size of ‘x’ is known at compile-time.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0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free() deallocates the memory chunk pointed by </a:t>
            </a:r>
            <a:r>
              <a:rPr lang="en-US" baseline="0" dirty="0" err="1"/>
              <a:t>ptr</a:t>
            </a:r>
            <a:r>
              <a:rPr lang="en-US" baseline="0" dirty="0"/>
              <a:t>. The </a:t>
            </a:r>
            <a:r>
              <a:rPr lang="en-US" baseline="0" dirty="0" err="1"/>
              <a:t>ptr</a:t>
            </a:r>
            <a:r>
              <a:rPr lang="en-US" baseline="0" dirty="0"/>
              <a:t> pointer should point to the address of the memory chunk allocated by </a:t>
            </a:r>
            <a:r>
              <a:rPr lang="en-US" baseline="0" dirty="0" err="1"/>
              <a:t>malloc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23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Let us look at the </a:t>
            </a:r>
            <a:r>
              <a:rPr lang="en-US" dirty="0" err="1"/>
              <a:t>exmaple</a:t>
            </a:r>
            <a:r>
              <a:rPr lang="en-US" dirty="0"/>
              <a:t>. In this example,</a:t>
            </a:r>
            <a:r>
              <a:rPr lang="en-US" baseline="0" dirty="0"/>
              <a:t> the stack starts from 16KByte and heap starts from 2 Kbyte.  </a:t>
            </a:r>
            <a:r>
              <a:rPr lang="en-US" dirty="0"/>
              <a:t>A program</a:t>
            </a:r>
            <a:r>
              <a:rPr lang="en-US" baseline="0" dirty="0"/>
              <a:t> defines a local variable pi that is a pointer to integer. This pointer variable resides at the stack region.</a:t>
            </a:r>
          </a:p>
          <a:p>
            <a:r>
              <a:rPr lang="en-US" baseline="0" dirty="0"/>
              <a:t>The program called </a:t>
            </a:r>
            <a:r>
              <a:rPr lang="en-US" baseline="0" dirty="0" err="1"/>
              <a:t>malloc</a:t>
            </a:r>
            <a:r>
              <a:rPr lang="en-US" baseline="0" dirty="0"/>
              <a:t> (16). Then, the </a:t>
            </a:r>
            <a:r>
              <a:rPr lang="en-US" baseline="0" dirty="0" err="1"/>
              <a:t>malloc</a:t>
            </a:r>
            <a:r>
              <a:rPr lang="en-US" baseline="0" dirty="0"/>
              <a:t> function of </a:t>
            </a:r>
            <a:r>
              <a:rPr lang="en-US" baseline="0" dirty="0" err="1"/>
              <a:t>libc</a:t>
            </a:r>
            <a:r>
              <a:rPr lang="en-US" baseline="0" dirty="0"/>
              <a:t> allocates 16 byte from the heap. The </a:t>
            </a:r>
            <a:r>
              <a:rPr lang="en-US" baseline="0" dirty="0" err="1"/>
              <a:t>malloc</a:t>
            </a:r>
            <a:r>
              <a:rPr lang="en-US" baseline="0" dirty="0"/>
              <a:t> returns the address of the memory </a:t>
            </a:r>
            <a:r>
              <a:rPr lang="en-US" baseline="0" dirty="0" err="1"/>
              <a:t>chunck</a:t>
            </a:r>
            <a:r>
              <a:rPr lang="en-US" baseline="0" dirty="0"/>
              <a:t> it has allocated, 2 Kbyte.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76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Now, we call free(pi).</a:t>
            </a:r>
          </a:p>
          <a:p>
            <a:r>
              <a:rPr lang="en-US" dirty="0"/>
              <a:t>Then, the</a:t>
            </a:r>
            <a:r>
              <a:rPr lang="en-US" baseline="0" dirty="0"/>
              <a:t> function free deallocates the memory object pointed by pi from the heap.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8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0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9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4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3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2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0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7" r:id="rId5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326009"/>
          </a:xfrm>
        </p:spPr>
        <p:txBody>
          <a:bodyPr/>
          <a:lstStyle/>
          <a:p>
            <a:r>
              <a:rPr lang="en-US" sz="3600" dirty="0"/>
              <a:t>Operating Systems</a:t>
            </a:r>
            <a:br>
              <a:rPr lang="en-US" sz="3600" dirty="0"/>
            </a:br>
            <a:r>
              <a:rPr lang="en-US" altLang="zh-CN" sz="3600" dirty="0"/>
              <a:t>CSCI</a:t>
            </a:r>
            <a:r>
              <a:rPr lang="zh-CN" altLang="en-US" sz="3600" dirty="0"/>
              <a:t> </a:t>
            </a:r>
            <a:r>
              <a:rPr lang="en-US" altLang="zh-CN" sz="3600" dirty="0"/>
              <a:t>3150</a:t>
            </a:r>
            <a:br>
              <a:rPr lang="en-US" sz="3600" dirty="0"/>
            </a:br>
            <a:endParaRPr lang="en-US" sz="16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54133-2D6D-01F0-16E0-938675560490}"/>
              </a:ext>
            </a:extLst>
          </p:cNvPr>
          <p:cNvSpPr txBox="1"/>
          <p:nvPr/>
        </p:nvSpPr>
        <p:spPr>
          <a:xfrm>
            <a:off x="683568" y="3933056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10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Memory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Management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Part</a:t>
            </a:r>
            <a:r>
              <a:rPr lang="zh-CN" altLang="en-US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I:</a:t>
            </a:r>
            <a:r>
              <a:rPr lang="zh-CN" altLang="en-US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Basics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7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Freeing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5183857" y="2019357"/>
            <a:ext cx="1692399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free(pi);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698158" y="2447985"/>
            <a:ext cx="1413369" cy="640719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98158" y="3088705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2KB(invalid)</a:t>
            </a:r>
          </a:p>
        </p:txBody>
      </p:sp>
      <p:cxnSp>
        <p:nvCxnSpPr>
          <p:cNvPr id="42" name="직선 화살표 연결선 41"/>
          <p:cNvCxnSpPr>
            <a:stCxn id="40" idx="0"/>
          </p:cNvCxnSpPr>
          <p:nvPr/>
        </p:nvCxnSpPr>
        <p:spPr>
          <a:xfrm flipH="1">
            <a:off x="3404839" y="2447985"/>
            <a:ext cx="4" cy="20639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41" idx="0"/>
          </p:cNvCxnSpPr>
          <p:nvPr/>
        </p:nvCxnSpPr>
        <p:spPr>
          <a:xfrm flipH="1" flipV="1">
            <a:off x="3404839" y="2872681"/>
            <a:ext cx="4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698158" y="1306079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698155" y="1590729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698156" y="1876481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698157" y="2162233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58763" y="3100586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4105926" y="3254474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2698154" y="4010582"/>
            <a:ext cx="1413369" cy="178595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698154" y="5796532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2KB(invalid)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113790" y="5054427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114892" y="4376117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6" name="직선 화살표 연결선 85"/>
          <p:cNvCxnSpPr>
            <a:stCxn id="81" idx="0"/>
          </p:cNvCxnSpPr>
          <p:nvPr/>
        </p:nvCxnSpPr>
        <p:spPr>
          <a:xfrm flipH="1">
            <a:off x="3404282" y="4010582"/>
            <a:ext cx="557" cy="4129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2" idx="0"/>
          </p:cNvCxnSpPr>
          <p:nvPr/>
        </p:nvCxnSpPr>
        <p:spPr>
          <a:xfrm flipV="1">
            <a:off x="3404839" y="5362204"/>
            <a:ext cx="5337" cy="43432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458206" y="5785518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직선 화살표 연결선 90"/>
          <p:cNvCxnSpPr>
            <a:stCxn id="88" idx="1"/>
            <a:endCxn id="82" idx="3"/>
          </p:cNvCxnSpPr>
          <p:nvPr/>
        </p:nvCxnSpPr>
        <p:spPr>
          <a:xfrm flipH="1">
            <a:off x="4111523" y="5939407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88923" y="3391246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694036" y="6093296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00778" y="1171276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76889" y="3193231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73769" y="1436840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73769" y="1729026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+ 8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63687" y="2000722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+ 12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88050" y="5928395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84868" y="3856693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꺾인 연결선 43"/>
          <p:cNvCxnSpPr/>
          <p:nvPr/>
        </p:nvCxnSpPr>
        <p:spPr>
          <a:xfrm flipV="1">
            <a:off x="4124227" y="1410605"/>
            <a:ext cx="12700" cy="1782626"/>
          </a:xfrm>
          <a:prstGeom prst="bentConnector3">
            <a:avLst>
              <a:gd name="adj1" fmla="val 1800000"/>
            </a:avLst>
          </a:prstGeom>
          <a:ln w="1587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784E8-E671-58DB-7E15-9FCFFB04A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81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948974"/>
            <a:ext cx="4173533" cy="4360346"/>
          </a:xfrm>
        </p:spPr>
        <p:txBody>
          <a:bodyPr/>
          <a:lstStyle/>
          <a:p>
            <a:r>
              <a:rPr lang="en-US" altLang="ko-KR" sz="1800" dirty="0">
                <a:latin typeface="Helvetica" charset="0"/>
                <a:ea typeface="Helvetica" charset="0"/>
                <a:cs typeface="Helvetica" charset="0"/>
              </a:rPr>
              <a:t>There lacks heap space </a:t>
            </a:r>
            <a:r>
              <a:rPr lang="en-US" altLang="ko-KR" sz="1800" dirty="0">
                <a:latin typeface="Helvetica" charset="0"/>
                <a:ea typeface="Helvetica" charset="0"/>
                <a:cs typeface="Helvetica" charset="0"/>
                <a:sym typeface="Wingdings"/>
              </a:rPr>
              <a:t> Ask OS to expand heap</a:t>
            </a:r>
          </a:p>
          <a:p>
            <a:pPr marL="342900" lvl="2" indent="-342900">
              <a:buFont typeface="Wingdings" pitchFamily="2" charset="2"/>
              <a:buChar char=""/>
            </a:pPr>
            <a:r>
              <a:rPr lang="en-US" altLang="ko-KR" sz="1800" dirty="0"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altLang="ko-KR" sz="1800" dirty="0"/>
              <a:t>: The location of </a:t>
            </a:r>
            <a:r>
              <a:rPr lang="en-US" altLang="ko-KR" sz="1800" b="1" dirty="0"/>
              <a:t>the end of the heap</a:t>
            </a:r>
            <a:r>
              <a:rPr lang="en-US" altLang="ko-KR" sz="1800" dirty="0"/>
              <a:t> in address space</a:t>
            </a:r>
          </a:p>
          <a:p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sz="1800" dirty="0"/>
              <a:t> uses </a:t>
            </a:r>
            <a:r>
              <a:rPr lang="en-US" altLang="ko-KR" sz="18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800" dirty="0"/>
              <a:t>system call</a:t>
            </a:r>
          </a:p>
          <a:p>
            <a:pPr lvl="1"/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sz="1600" dirty="0"/>
              <a:t> is called to expand the program’s </a:t>
            </a:r>
            <a:r>
              <a:rPr lang="en-US" altLang="ko-KR" sz="1600" i="1" dirty="0"/>
              <a:t>break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sbrk</a:t>
            </a:r>
            <a:r>
              <a:rPr lang="en-US" altLang="ko-KR" sz="1600" dirty="0"/>
              <a:t> is similar to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/>
            <a:r>
              <a:rPr lang="en-US" altLang="ko-KR" sz="1600" dirty="0">
                <a:cs typeface="Courier New" pitchFamily="49" charset="0"/>
              </a:rPr>
              <a:t>Programmers </a:t>
            </a:r>
            <a:r>
              <a:rPr lang="en-US" altLang="ko-KR" sz="1600" b="1" dirty="0">
                <a:cs typeface="Courier New" pitchFamily="49" charset="0"/>
              </a:rPr>
              <a:t>should never directly call</a:t>
            </a:r>
            <a:r>
              <a:rPr lang="en-US" altLang="ko-KR" sz="1600" dirty="0">
                <a:cs typeface="Courier New" pitchFamily="49" charset="0"/>
              </a:rPr>
              <a:t> either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brk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>
                <a:cs typeface="Courier New" pitchFamily="49" charset="0"/>
              </a:rPr>
              <a:t>or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sbrk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cs typeface="Courier New" pitchFamily="49" charset="0"/>
            </a:endParaRPr>
          </a:p>
          <a:p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180958" y="6413171"/>
            <a:ext cx="1071562" cy="220663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1520" y="871756"/>
            <a:ext cx="4320480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addr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sbrk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intptr_t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increment);</a:t>
            </a:r>
          </a:p>
        </p:txBody>
      </p:sp>
      <p:sp>
        <p:nvSpPr>
          <p:cNvPr id="8" name="직사각형 24"/>
          <p:cNvSpPr/>
          <p:nvPr/>
        </p:nvSpPr>
        <p:spPr>
          <a:xfrm>
            <a:off x="4820786" y="2704383"/>
            <a:ext cx="1321897" cy="237295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25"/>
          <p:cNvSpPr/>
          <p:nvPr/>
        </p:nvSpPr>
        <p:spPr>
          <a:xfrm>
            <a:off x="4820789" y="1377250"/>
            <a:ext cx="1321897" cy="520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(Text)</a:t>
            </a:r>
          </a:p>
        </p:txBody>
      </p:sp>
      <p:sp>
        <p:nvSpPr>
          <p:cNvPr id="10" name="직사각형 27"/>
          <p:cNvSpPr/>
          <p:nvPr/>
        </p:nvSpPr>
        <p:spPr>
          <a:xfrm>
            <a:off x="4820785" y="5077342"/>
            <a:ext cx="1321897" cy="7285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11" name="직선 화살표 연결선 28"/>
          <p:cNvCxnSpPr/>
          <p:nvPr/>
        </p:nvCxnSpPr>
        <p:spPr>
          <a:xfrm flipH="1" flipV="1">
            <a:off x="5481732" y="4226558"/>
            <a:ext cx="3" cy="85078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29"/>
          <p:cNvCxnSpPr/>
          <p:nvPr/>
        </p:nvCxnSpPr>
        <p:spPr>
          <a:xfrm flipH="1">
            <a:off x="6267946" y="3187378"/>
            <a:ext cx="3" cy="5380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88024" y="1052736"/>
            <a:ext cx="1627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8"/>
          <p:cNvSpPr/>
          <p:nvPr/>
        </p:nvSpPr>
        <p:spPr>
          <a:xfrm>
            <a:off x="4820788" y="1897941"/>
            <a:ext cx="1321897" cy="520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Data</a:t>
            </a:r>
          </a:p>
        </p:txBody>
      </p:sp>
      <p:sp>
        <p:nvSpPr>
          <p:cNvPr id="15" name="직사각형 19"/>
          <p:cNvSpPr/>
          <p:nvPr/>
        </p:nvSpPr>
        <p:spPr>
          <a:xfrm>
            <a:off x="4820787" y="2418632"/>
            <a:ext cx="1321897" cy="6814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6" name="직사각형 20"/>
          <p:cNvSpPr/>
          <p:nvPr/>
        </p:nvSpPr>
        <p:spPr>
          <a:xfrm>
            <a:off x="4820784" y="5805857"/>
            <a:ext cx="1321897" cy="3959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46443" y="2613799"/>
            <a:ext cx="620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4KB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62262" y="531794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4KB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6195408" y="2414505"/>
            <a:ext cx="138946" cy="681484"/>
          </a:xfrm>
          <a:prstGeom prst="righ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6188936" y="5114623"/>
            <a:ext cx="115370" cy="675510"/>
          </a:xfrm>
          <a:prstGeom prst="righ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62262" y="3187378"/>
            <a:ext cx="982357" cy="58477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brk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sbrk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6317941" y="3818027"/>
            <a:ext cx="1194826" cy="8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600" u="sng" kern="0" dirty="0"/>
              <a:t>To change the </a:t>
            </a:r>
            <a:r>
              <a:rPr lang="en-US" altLang="ko-KR" sz="1600" u="sng" kern="0"/>
              <a:t>heap size</a:t>
            </a:r>
            <a:endParaRPr lang="en-US" altLang="ko-KR" sz="1600" u="sng" kern="0" dirty="0"/>
          </a:p>
          <a:p>
            <a:pPr marL="0" indent="0">
              <a:lnSpc>
                <a:spcPct val="100000"/>
              </a:lnSpc>
              <a:buNone/>
            </a:pPr>
            <a:endParaRPr lang="ko-KR" altLang="en-US" sz="1600" u="sng" kern="0" dirty="0"/>
          </a:p>
        </p:txBody>
      </p:sp>
      <p:sp>
        <p:nvSpPr>
          <p:cNvPr id="23" name="Oval 22"/>
          <p:cNvSpPr/>
          <p:nvPr/>
        </p:nvSpPr>
        <p:spPr>
          <a:xfrm>
            <a:off x="7740352" y="2532442"/>
            <a:ext cx="1348103" cy="198708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40352" y="3231577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  <a:latin typeface="Helvetica" charset="0"/>
                <a:ea typeface="Helvetica" charset="0"/>
                <a:cs typeface="Helvetica" charset="0"/>
              </a:rPr>
              <a:t>Operating System</a:t>
            </a:r>
          </a:p>
          <a:p>
            <a:pPr algn="ctr"/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7378694" y="3337913"/>
            <a:ext cx="288032" cy="283703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466A4-80A5-660E-A993-0155F0720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7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3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Virtualiz</a:t>
            </a:r>
            <a:r>
              <a:rPr lang="en-US" altLang="zh-CN" dirty="0"/>
              <a:t>ation</a:t>
            </a:r>
            <a:r>
              <a:rPr lang="en-US" altLang="ko-KR" dirty="0"/>
              <a:t> with Efficiency and Control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Memory virtualiz</a:t>
            </a:r>
            <a:r>
              <a:rPr lang="en-US" altLang="zh-CN" dirty="0"/>
              <a:t>ation</a:t>
            </a:r>
            <a:r>
              <a:rPr lang="en-US" altLang="ko-KR" dirty="0"/>
              <a:t> takes a similar strategy known as </a:t>
            </a:r>
            <a:r>
              <a:rPr lang="en-US" altLang="ko-KR" b="1" dirty="0"/>
              <a:t>limited direct execution</a:t>
            </a:r>
            <a:r>
              <a:rPr lang="zh-CN" altLang="en-US" b="1" dirty="0"/>
              <a:t> </a:t>
            </a:r>
            <a:r>
              <a:rPr lang="en-US" altLang="ko-KR" b="1" dirty="0"/>
              <a:t>(LDE)</a:t>
            </a:r>
            <a:endParaRPr lang="en-US" altLang="ko-KR" dirty="0"/>
          </a:p>
          <a:p>
            <a:r>
              <a:rPr lang="en-US" altLang="zh-CN" dirty="0"/>
              <a:t>E</a:t>
            </a:r>
            <a:r>
              <a:rPr lang="en-US" altLang="ko-KR" dirty="0"/>
              <a:t>fficiency and control are attained by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hardware support.</a:t>
            </a:r>
          </a:p>
          <a:p>
            <a:pPr lvl="1"/>
            <a:r>
              <a:rPr lang="en-US" altLang="ko-KR" dirty="0"/>
              <a:t>e.g., registers, TLB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ko-KR" dirty="0"/>
              <a:t>(Translation Look-aside Buffer</a:t>
            </a:r>
            <a:r>
              <a:rPr lang="en-US" altLang="zh-CN" dirty="0"/>
              <a:t>s</a:t>
            </a:r>
            <a:r>
              <a:rPr lang="en-US" altLang="ko-KR" dirty="0"/>
              <a:t>), page</a:t>
            </a:r>
            <a:r>
              <a:rPr lang="zh-CN" altLang="en-US" dirty="0"/>
              <a:t> </a:t>
            </a:r>
            <a:r>
              <a:rPr lang="en-US" altLang="ko-KR" dirty="0"/>
              <a:t>table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7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Hardware transforms a </a:t>
            </a:r>
            <a:r>
              <a:rPr lang="en-US" altLang="ko-KR" b="1" dirty="0"/>
              <a:t>virtual address </a:t>
            </a:r>
            <a:r>
              <a:rPr lang="en-US" altLang="ko-KR" dirty="0"/>
              <a:t>to a </a:t>
            </a:r>
            <a:r>
              <a:rPr lang="en-US" altLang="ko-KR" b="1" dirty="0"/>
              <a:t>physical address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desired information is stored in a physical address.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OS must get involved at key points to set up the hardware.</a:t>
            </a:r>
          </a:p>
          <a:p>
            <a:pPr lvl="1"/>
            <a:r>
              <a:rPr lang="en-US" altLang="ko-KR" dirty="0"/>
              <a:t>The OS must manage memory to judiciously intervene.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9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b="1" dirty="0"/>
              <a:t>Load</a:t>
            </a:r>
            <a:r>
              <a:rPr lang="en-US" altLang="ko-KR" dirty="0"/>
              <a:t> a value from memory</a:t>
            </a:r>
          </a:p>
          <a:p>
            <a:pPr lvl="1"/>
            <a:r>
              <a:rPr lang="en-US" altLang="ko-KR" b="1" dirty="0"/>
              <a:t>Increment </a:t>
            </a:r>
            <a:r>
              <a:rPr lang="en-US" altLang="ko-KR" dirty="0"/>
              <a:t>it by three</a:t>
            </a:r>
          </a:p>
          <a:p>
            <a:pPr lvl="1"/>
            <a:r>
              <a:rPr lang="en-US" altLang="ko-KR" b="1" dirty="0"/>
              <a:t>Store</a:t>
            </a:r>
            <a:r>
              <a:rPr lang="en-US" altLang="ko-KR" dirty="0"/>
              <a:t> the value back into memory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587" y="1628800"/>
            <a:ext cx="7546726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func()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x=3000;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...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x = x +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this is the line of code we are interested in</a:t>
            </a:r>
          </a:p>
        </p:txBody>
      </p:sp>
    </p:spTree>
    <p:extLst>
      <p:ext uri="{BB962C8B-B14F-4D97-AF65-F5344CB8AC3E}">
        <p14:creationId xmlns:p14="http://schemas.microsoft.com/office/powerpoint/2010/main" val="334741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</a:t>
            </a:r>
            <a:r>
              <a:rPr lang="zh-CN" altLang="en-US" dirty="0"/>
              <a:t>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Assembly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Presume that the address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‘x’</a:t>
            </a:r>
            <a:r>
              <a:rPr lang="en-US" altLang="ko-KR" dirty="0"/>
              <a:t> has been place</a:t>
            </a:r>
            <a:r>
              <a:rPr lang="en-US" altLang="zh-CN" dirty="0"/>
              <a:t>d</a:t>
            </a:r>
            <a:r>
              <a:rPr lang="en-US" altLang="ko-KR" dirty="0"/>
              <a:t> in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altLang="ko-KR" dirty="0"/>
              <a:t> register</a:t>
            </a:r>
          </a:p>
          <a:p>
            <a:pPr lvl="1"/>
            <a:r>
              <a:rPr lang="en-US" altLang="ko-KR" b="1" dirty="0"/>
              <a:t>Load</a:t>
            </a:r>
            <a:r>
              <a:rPr lang="en-US" altLang="ko-KR" dirty="0"/>
              <a:t> the value at that address into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altLang="ko-KR" dirty="0"/>
          </a:p>
          <a:p>
            <a:pPr lvl="1"/>
            <a:r>
              <a:rPr lang="en-US" altLang="ko-KR" b="1" dirty="0"/>
              <a:t>Add</a:t>
            </a:r>
            <a:r>
              <a:rPr lang="en-US" altLang="ko-KR" dirty="0"/>
              <a:t> 3 to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altLang="ko-KR" dirty="0">
              <a:cs typeface="Courier New" pitchFamily="49" charset="0"/>
            </a:endParaRPr>
          </a:p>
          <a:p>
            <a:pPr lvl="1"/>
            <a:r>
              <a:rPr lang="en-US" altLang="ko-KR" b="1" dirty="0">
                <a:cs typeface="Courier New" pitchFamily="49" charset="0"/>
              </a:rPr>
              <a:t>Store</a:t>
            </a:r>
            <a:r>
              <a:rPr lang="en-US" altLang="ko-KR" dirty="0">
                <a:cs typeface="Courier New" pitchFamily="49" charset="0"/>
              </a:rPr>
              <a:t> the value in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altLang="ko-KR" dirty="0">
                <a:cs typeface="Courier New" pitchFamily="49" charset="0"/>
              </a:rPr>
              <a:t> back into memory</a:t>
            </a:r>
          </a:p>
          <a:p>
            <a:pPr lvl="1"/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6">
            <a:extLst>
              <a:ext uri="{FF2B5EF4-FFF2-40B4-BE49-F238E27FC236}">
                <a16:creationId xmlns:a16="http://schemas.microsoft.com/office/drawing/2014/main" id="{23C1B2B9-5B29-5855-EA23-36526F26E908}"/>
              </a:ext>
            </a:extLst>
          </p:cNvPr>
          <p:cNvSpPr/>
          <p:nvPr/>
        </p:nvSpPr>
        <p:spPr>
          <a:xfrm>
            <a:off x="834356" y="1628800"/>
            <a:ext cx="7546726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128 : movl 0x0(%ebx), %eax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load 0+ebx into eax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132 : addl $0x03, %eax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add 3 to eax register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135 : movl %eax, 0x0(%ebx)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store eax back to mem</a:t>
            </a:r>
          </a:p>
        </p:txBody>
      </p:sp>
    </p:spTree>
    <p:extLst>
      <p:ext uri="{BB962C8B-B14F-4D97-AF65-F5344CB8AC3E}">
        <p14:creationId xmlns:p14="http://schemas.microsoft.com/office/powerpoint/2010/main" val="4145818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</a:t>
            </a:r>
            <a:r>
              <a:rPr lang="zh-CN" altLang="en-US" dirty="0"/>
              <a:t> 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82665" y="880070"/>
            <a:ext cx="5725839" cy="550125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1800" dirty="0"/>
              <a:t>Fetch instruction at address 128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Execute this instruction (</a:t>
            </a:r>
            <a:r>
              <a:rPr lang="en-US" altLang="ko-KR" sz="1600" dirty="0"/>
              <a:t>load from address 15KB)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Fetch instruction at address 132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Execute this instruction (</a:t>
            </a:r>
            <a:r>
              <a:rPr lang="en-US" altLang="ko-KR" sz="1600" dirty="0"/>
              <a:t>no memory reference)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Fetch the instruction at address 135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800" dirty="0"/>
              <a:t>Execute this instruction (s</a:t>
            </a:r>
            <a:r>
              <a:rPr lang="en-US" altLang="ko-KR" sz="1600" dirty="0"/>
              <a:t>tore to address 15 KB)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48986" y="889023"/>
            <a:ext cx="2382854" cy="5401900"/>
            <a:chOff x="441340" y="889023"/>
            <a:chExt cx="2382854" cy="5401900"/>
          </a:xfrm>
        </p:grpSpPr>
        <p:sp>
          <p:nvSpPr>
            <p:cNvPr id="40" name="직사각형 39"/>
            <p:cNvSpPr/>
            <p:nvPr/>
          </p:nvSpPr>
          <p:spPr>
            <a:xfrm>
              <a:off x="1142255" y="2585315"/>
              <a:ext cx="1681616" cy="2815722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42255" y="5401036"/>
              <a:ext cx="1681615" cy="7964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3000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</a:p>
          </p:txBody>
        </p:sp>
        <p:cxnSp>
          <p:nvCxnSpPr>
            <p:cNvPr id="42" name="직선 화살표 연결선 41"/>
            <p:cNvCxnSpPr>
              <a:stCxn id="41" idx="0"/>
            </p:cNvCxnSpPr>
            <p:nvPr/>
          </p:nvCxnSpPr>
          <p:spPr>
            <a:xfrm flipH="1" flipV="1">
              <a:off x="1982899" y="4779532"/>
              <a:ext cx="164" cy="621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40" idx="0"/>
            </p:cNvCxnSpPr>
            <p:nvPr/>
          </p:nvCxnSpPr>
          <p:spPr>
            <a:xfrm flipH="1">
              <a:off x="1982901" y="2585315"/>
              <a:ext cx="162" cy="5380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723114" y="4471753"/>
              <a:ext cx="863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stack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81719" y="3123346"/>
              <a:ext cx="863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142255" y="1839742"/>
              <a:ext cx="1681617" cy="7455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1340" y="526876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42255" y="982487"/>
              <a:ext cx="1681939" cy="857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endPara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endPara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1340" y="598314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1340" y="562595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1340" y="889023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41340" y="1268238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1340" y="1674841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1340" y="2032031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1340" y="241124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06510" y="962331"/>
              <a:ext cx="642942" cy="553998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</a:p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132</a:t>
              </a:r>
            </a:p>
            <a:p>
              <a:r>
                <a:rPr lang="en-US" altLang="ko-KR" sz="1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135</a:t>
              </a:r>
              <a:endPara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01943" y="966327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movl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0x0(%</a:t>
              </a:r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ebx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),%</a:t>
              </a:r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eax</a:t>
              </a:r>
              <a:endPara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Addl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0x03,%eax</a:t>
              </a:r>
            </a:p>
            <a:p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movl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%eax,0x0(%</a:t>
              </a:r>
              <a:r>
                <a:rPr lang="en-US" altLang="ko-KR" sz="1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ebx</a:t>
              </a:r>
              <a:r>
                <a:rPr lang="en-US" altLang="ko-KR" sz="1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271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Relocation (Hardware base</a:t>
            </a:r>
            <a:r>
              <a:rPr lang="en-US" altLang="zh-CN" dirty="0"/>
              <a:t>d</a:t>
            </a:r>
            <a:r>
              <a:rPr lang="en-US" altLang="ko-KR" dirty="0"/>
              <a:t>): Base</a:t>
            </a:r>
            <a:r>
              <a:rPr lang="en-US" altLang="zh-CN" dirty="0"/>
              <a:t>-</a:t>
            </a:r>
            <a:r>
              <a:rPr lang="en-US" altLang="ko-KR" dirty="0"/>
              <a:t>and</a:t>
            </a:r>
            <a:r>
              <a:rPr lang="en-US" altLang="zh-CN" dirty="0"/>
              <a:t>-</a:t>
            </a:r>
            <a:r>
              <a:rPr lang="en-US" altLang="ko-KR" dirty="0"/>
              <a:t>Bound</a:t>
            </a:r>
            <a:r>
              <a:rPr lang="en-US" altLang="zh-CN" dirty="0"/>
              <a:t>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701389"/>
            <a:ext cx="8786812" cy="5501258"/>
          </a:xfrm>
        </p:spPr>
        <p:txBody>
          <a:bodyPr/>
          <a:lstStyle/>
          <a:p>
            <a:r>
              <a:rPr lang="en-US" altLang="ko-KR" dirty="0"/>
              <a:t>The OS wants to place the process </a:t>
            </a:r>
            <a:r>
              <a:rPr lang="en-US" altLang="ko-KR" b="1" dirty="0"/>
              <a:t>somewhere </a:t>
            </a:r>
            <a:r>
              <a:rPr lang="en-US" altLang="ko-KR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-US" altLang="ko-KR" dirty="0"/>
              <a:t> physical memory, not at address 0.</a:t>
            </a:r>
          </a:p>
          <a:p>
            <a:pPr lvl="1"/>
            <a:r>
              <a:rPr lang="en-US" altLang="ko-KR" dirty="0"/>
              <a:t>The address space start at address 0.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15616" y="2271846"/>
            <a:ext cx="7091724" cy="4157492"/>
            <a:chOff x="904722" y="980728"/>
            <a:chExt cx="7091724" cy="5160109"/>
          </a:xfrm>
        </p:grpSpPr>
        <p:sp>
          <p:nvSpPr>
            <p:cNvPr id="7" name="직사각형 5"/>
            <p:cNvSpPr/>
            <p:nvPr/>
          </p:nvSpPr>
          <p:spPr>
            <a:xfrm>
              <a:off x="1528176" y="2737446"/>
              <a:ext cx="1681939" cy="2261758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6"/>
            <p:cNvSpPr/>
            <p:nvPr/>
          </p:nvSpPr>
          <p:spPr>
            <a:xfrm>
              <a:off x="1528175" y="4999203"/>
              <a:ext cx="1681939" cy="7964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</a:p>
          </p:txBody>
        </p:sp>
        <p:cxnSp>
          <p:nvCxnSpPr>
            <p:cNvPr id="9" name="직선 화살표 연결선 7"/>
            <p:cNvCxnSpPr>
              <a:stCxn id="10" idx="2"/>
            </p:cNvCxnSpPr>
            <p:nvPr/>
          </p:nvCxnSpPr>
          <p:spPr>
            <a:xfrm flipH="1" flipV="1">
              <a:off x="2369142" y="4581070"/>
              <a:ext cx="4" cy="418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8"/>
            <p:cNvCxnSpPr/>
            <p:nvPr/>
          </p:nvCxnSpPr>
          <p:spPr>
            <a:xfrm flipH="1">
              <a:off x="2369142" y="2572083"/>
              <a:ext cx="5" cy="616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056768" y="4221437"/>
              <a:ext cx="624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stack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56768" y="3304472"/>
              <a:ext cx="624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1"/>
            <p:cNvSpPr/>
            <p:nvPr/>
          </p:nvSpPr>
          <p:spPr>
            <a:xfrm>
              <a:off x="1528177" y="1991873"/>
              <a:ext cx="1681939" cy="7455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528499" y="1134617"/>
              <a:ext cx="1681939" cy="857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04722" y="5602094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40672" y="980728"/>
              <a:ext cx="506991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22"/>
            <p:cNvSpPr/>
            <p:nvPr/>
          </p:nvSpPr>
          <p:spPr>
            <a:xfrm>
              <a:off x="5635961" y="4316211"/>
              <a:ext cx="1681939" cy="1285884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(not in use)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23"/>
            <p:cNvSpPr/>
            <p:nvPr/>
          </p:nvSpPr>
          <p:spPr>
            <a:xfrm>
              <a:off x="5635639" y="2058160"/>
              <a:ext cx="1681939" cy="1044258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(not in use)</a:t>
              </a:r>
            </a:p>
          </p:txBody>
        </p:sp>
        <p:sp>
          <p:nvSpPr>
            <p:cNvPr id="19" name="직사각형 24"/>
            <p:cNvSpPr/>
            <p:nvPr/>
          </p:nvSpPr>
          <p:spPr>
            <a:xfrm>
              <a:off x="5635961" y="1124990"/>
              <a:ext cx="1681939" cy="93317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Operating System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35046" y="1038648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35046" y="1882245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05722" y="2780928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32040" y="4162321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48KB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2040" y="544820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30"/>
            <p:cNvSpPr/>
            <p:nvPr/>
          </p:nvSpPr>
          <p:spPr>
            <a:xfrm>
              <a:off x="5635961" y="2915415"/>
              <a:ext cx="1681939" cy="2001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Code</a:t>
              </a:r>
            </a:p>
          </p:txBody>
        </p:sp>
        <p:sp>
          <p:nvSpPr>
            <p:cNvPr id="26" name="직사각형 31"/>
            <p:cNvSpPr/>
            <p:nvPr/>
          </p:nvSpPr>
          <p:spPr>
            <a:xfrm>
              <a:off x="5635961" y="3315643"/>
              <a:ext cx="1681939" cy="8004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(allocated                    but not in use)</a:t>
              </a:r>
            </a:p>
          </p:txBody>
        </p:sp>
        <p:sp>
          <p:nvSpPr>
            <p:cNvPr id="27" name="직사각형 32"/>
            <p:cNvSpPr/>
            <p:nvPr/>
          </p:nvSpPr>
          <p:spPr>
            <a:xfrm>
              <a:off x="5635638" y="3115529"/>
              <a:ext cx="1681939" cy="2001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28" name="직사각형 33"/>
            <p:cNvSpPr/>
            <p:nvPr/>
          </p:nvSpPr>
          <p:spPr>
            <a:xfrm>
              <a:off x="5635961" y="4116097"/>
              <a:ext cx="1681939" cy="2001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</a:p>
          </p:txBody>
        </p:sp>
        <p:cxnSp>
          <p:nvCxnSpPr>
            <p:cNvPr id="29" name="직선 화살표 연결선 34"/>
            <p:cNvCxnSpPr>
              <a:stCxn id="36" idx="0"/>
            </p:cNvCxnSpPr>
            <p:nvPr/>
          </p:nvCxnSpPr>
          <p:spPr>
            <a:xfrm flipH="1">
              <a:off x="6476607" y="3315643"/>
              <a:ext cx="324" cy="1712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35"/>
            <p:cNvCxnSpPr>
              <a:stCxn id="36" idx="2"/>
            </p:cNvCxnSpPr>
            <p:nvPr/>
          </p:nvCxnSpPr>
          <p:spPr>
            <a:xfrm flipH="1" flipV="1">
              <a:off x="6476607" y="3930184"/>
              <a:ext cx="324" cy="1859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6"/>
            <p:cNvCxnSpPr/>
            <p:nvPr/>
          </p:nvCxnSpPr>
          <p:spPr>
            <a:xfrm>
              <a:off x="7418331" y="2982864"/>
              <a:ext cx="12700" cy="1255109"/>
            </a:xfrm>
            <a:prstGeom prst="bentConnector3">
              <a:avLst>
                <a:gd name="adj1" fmla="val 1050000"/>
              </a:avLst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flipV="1">
              <a:off x="7596336" y="2774463"/>
              <a:ext cx="400110" cy="167191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Relocated Process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71945" y="5833060"/>
              <a:ext cx="1595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Address Space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80112" y="5625300"/>
              <a:ext cx="17516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5" name="직선 연결선 49"/>
            <p:cNvCxnSpPr/>
            <p:nvPr/>
          </p:nvCxnSpPr>
          <p:spPr>
            <a:xfrm>
              <a:off x="3210114" y="1134617"/>
              <a:ext cx="2425847" cy="178079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51"/>
            <p:cNvCxnSpPr/>
            <p:nvPr/>
          </p:nvCxnSpPr>
          <p:spPr>
            <a:xfrm flipV="1">
              <a:off x="3210438" y="4316212"/>
              <a:ext cx="2425200" cy="147941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8396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and Bounds Register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04240" y="2737446"/>
            <a:ext cx="1681939" cy="22617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04239" y="4999203"/>
            <a:ext cx="1681939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8" name="직선 화살표 연결선 7"/>
          <p:cNvCxnSpPr>
            <a:stCxn id="6" idx="2"/>
          </p:cNvCxnSpPr>
          <p:nvPr/>
        </p:nvCxnSpPr>
        <p:spPr>
          <a:xfrm flipH="1" flipV="1">
            <a:off x="2945206" y="4581070"/>
            <a:ext cx="4" cy="41813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2945206" y="2572083"/>
            <a:ext cx="5" cy="61694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32832" y="4221437"/>
            <a:ext cx="6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32832" y="3304472"/>
            <a:ext cx="62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04241" y="1991873"/>
            <a:ext cx="1681939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04563" y="1134617"/>
            <a:ext cx="1681939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3648" y="578551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97248" y="980728"/>
            <a:ext cx="50699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47929" y="4316211"/>
            <a:ext cx="1681939" cy="128588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47607" y="2058160"/>
            <a:ext cx="1681939" cy="10442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347929" y="1124990"/>
            <a:ext cx="1681939" cy="933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04079" y="102467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04079" y="186826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4755" y="276695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4755" y="414834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4755" y="543423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47929" y="2915415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347929" y="3315643"/>
            <a:ext cx="1681939" cy="800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               but not in use)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347606" y="3115529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347929" y="4116097"/>
            <a:ext cx="168193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28" name="직선 화살표 연결선 27"/>
          <p:cNvCxnSpPr>
            <a:stCxn id="25" idx="0"/>
          </p:cNvCxnSpPr>
          <p:nvPr/>
        </p:nvCxnSpPr>
        <p:spPr>
          <a:xfrm flipH="1">
            <a:off x="6188575" y="3315643"/>
            <a:ext cx="324" cy="17127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2"/>
          </p:cNvCxnSpPr>
          <p:nvPr/>
        </p:nvCxnSpPr>
        <p:spPr>
          <a:xfrm flipH="1" flipV="1">
            <a:off x="6188575" y="3930184"/>
            <a:ext cx="324" cy="1859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48009" y="5833060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51548" y="5625300"/>
            <a:ext cx="1668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3786178" y="1134616"/>
            <a:ext cx="1561428" cy="17807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7029868" y="2915415"/>
            <a:ext cx="63244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689327" y="2756100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32KB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556576" y="2448323"/>
            <a:ext cx="126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base register</a:t>
            </a:r>
            <a:endParaRPr lang="ko-KR" altLang="en-US" sz="14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1532032" y="5795626"/>
            <a:ext cx="519688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88527" y="5636311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16KB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8535" y="5317523"/>
            <a:ext cx="150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bounds register</a:t>
            </a:r>
            <a:endParaRPr lang="ko-KR" altLang="en-US" sz="14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3786178" y="4316211"/>
            <a:ext cx="1561751" cy="14629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5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Address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space,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memory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API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Address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translation: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Base-and-bounds</a:t>
            </a:r>
          </a:p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Segmentation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47-7751-AE23-B51F-C41E541B5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6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and Bounds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program starts running, the OS decides </a:t>
            </a:r>
            <a:r>
              <a:rPr lang="en-US" altLang="ko-KR" b="1" dirty="0"/>
              <a:t>where</a:t>
            </a:r>
            <a:r>
              <a:rPr lang="en-US" altLang="ko-KR" dirty="0"/>
              <a:t> in physical memory a process should be </a:t>
            </a:r>
            <a:r>
              <a:rPr lang="en-US" altLang="ko-KR" b="1" dirty="0"/>
              <a:t>loaded</a:t>
            </a:r>
            <a:endParaRPr lang="en-US" altLang="ko-KR" dirty="0"/>
          </a:p>
          <a:p>
            <a:pPr lvl="1"/>
            <a:r>
              <a:rPr lang="en-US" altLang="ko-KR" dirty="0"/>
              <a:t>Set the </a:t>
            </a:r>
            <a:r>
              <a:rPr lang="en-US" altLang="ko-KR" b="1" dirty="0"/>
              <a:t>base</a:t>
            </a:r>
            <a:r>
              <a:rPr lang="en-US" altLang="ko-KR" dirty="0"/>
              <a:t> register a value.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Every virtual address must </a:t>
            </a:r>
            <a:r>
              <a:rPr lang="en-US" altLang="ko-KR" b="1" dirty="0"/>
              <a:t>not be greater than bound</a:t>
            </a:r>
            <a:r>
              <a:rPr lang="en-US" altLang="zh-CN" b="1" dirty="0"/>
              <a:t>s,</a:t>
            </a:r>
            <a:r>
              <a:rPr lang="zh-CN" altLang="en-US" b="1" dirty="0"/>
              <a:t> </a:t>
            </a:r>
            <a:r>
              <a:rPr lang="en-US" altLang="zh-CN" b="1" dirty="0"/>
              <a:t>or</a:t>
            </a:r>
            <a:r>
              <a:rPr lang="zh-CN" altLang="en-US" b="1" dirty="0"/>
              <a:t> </a:t>
            </a:r>
            <a:r>
              <a:rPr lang="en-US" altLang="ko-KR" b="1" dirty="0"/>
              <a:t>negative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모서리가 둥근 직사각형 5"/>
              <p:cNvSpPr/>
              <p:nvPr/>
            </p:nvSpPr>
            <p:spPr>
              <a:xfrm>
                <a:off x="1619672" y="2564904"/>
                <a:ext cx="5256584" cy="64807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𝑝h𝑦𝑐𝑎𝑙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𝑣𝑖𝑟𝑡𝑢𝑎𝑙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</m:oMath>
                  </m:oMathPara>
                </a14:m>
                <a:endParaRPr lang="en-US" altLang="ko-KR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" name="모서리가 둥근 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564904"/>
                <a:ext cx="5256584" cy="648072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모서리가 둥근 직사각형 6"/>
              <p:cNvSpPr/>
              <p:nvPr/>
            </p:nvSpPr>
            <p:spPr>
              <a:xfrm>
                <a:off x="1619672" y="4365104"/>
                <a:ext cx="5328592" cy="64807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0≤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𝑣𝑖𝑟𝑡𝑢𝑎𝑙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&lt;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𝑏𝑜𝑢𝑛𝑑𝑠</m:t>
                      </m:r>
                    </m:oMath>
                  </m:oMathPara>
                </a14:m>
                <a:endParaRPr lang="ko-KR" altLang="en-US" sz="1600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7" name="모서리가 둥근 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365104"/>
                <a:ext cx="5328592" cy="64807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56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Relocation and 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Fetch </a:t>
            </a:r>
            <a:r>
              <a:rPr lang="en-US" altLang="ko-KR" dirty="0"/>
              <a:t>instruction at address 128 </a:t>
            </a:r>
          </a:p>
          <a:p>
            <a:endParaRPr lang="en-US" altLang="ko-KR" dirty="0"/>
          </a:p>
          <a:p>
            <a:pPr lvl="1"/>
            <a:r>
              <a:rPr lang="en-US" altLang="ko-KR" b="1" dirty="0"/>
              <a:t>Execute</a:t>
            </a:r>
            <a:r>
              <a:rPr lang="en-US" altLang="ko-KR" dirty="0"/>
              <a:t> this instruction</a:t>
            </a:r>
          </a:p>
          <a:p>
            <a:pPr lvl="2"/>
            <a:r>
              <a:rPr lang="en-US" altLang="ko-KR" dirty="0"/>
              <a:t>Load from address 15KB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85083" y="2675720"/>
            <a:ext cx="1681616" cy="281572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85083" y="5491441"/>
            <a:ext cx="1681615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3000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H="1" flipV="1">
            <a:off x="7625727" y="4869937"/>
            <a:ext cx="164" cy="62150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0"/>
          </p:cNvCxnSpPr>
          <p:nvPr/>
        </p:nvCxnSpPr>
        <p:spPr>
          <a:xfrm flipH="1">
            <a:off x="7625729" y="2675720"/>
            <a:ext cx="162" cy="5380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65942" y="4562158"/>
            <a:ext cx="86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24547" y="3213751"/>
            <a:ext cx="86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85083" y="1930147"/>
            <a:ext cx="1681617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84168" y="535917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85083" y="1072892"/>
            <a:ext cx="1681939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algn="ctr"/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84168" y="607355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4168" y="571636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15KB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84168" y="97942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4168" y="135864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84168" y="176524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4168" y="212243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168" y="250165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49338" y="1052736"/>
            <a:ext cx="642942" cy="553998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132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135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3568" y="1196752"/>
            <a:ext cx="4392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128 : movl 0x0(%ebx), %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endParaRPr lang="en-US" altLang="ko-KR" b="1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모서리가 둥근 직사각형 23"/>
              <p:cNvSpPr/>
              <p:nvPr/>
            </p:nvSpPr>
            <p:spPr>
              <a:xfrm>
                <a:off x="1187624" y="2420888"/>
                <a:ext cx="3744416" cy="37457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32896=128+32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(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4" name="모서리가 둥근 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420888"/>
                <a:ext cx="3744416" cy="374571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모서리가 둥근 직사각형 24"/>
              <p:cNvSpPr/>
              <p:nvPr/>
            </p:nvSpPr>
            <p:spPr>
              <a:xfrm>
                <a:off x="1187624" y="3899530"/>
                <a:ext cx="3744416" cy="37457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47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=15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+32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𝐾𝐵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(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  <m:r>
                        <a:rPr lang="en-US" altLang="ko-KR" sz="160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5" name="모서리가 둥근 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899530"/>
                <a:ext cx="3744416" cy="374571"/>
              </a:xfrm>
              <a:prstGeom prst="roundRect">
                <a:avLst/>
              </a:prstGeom>
              <a:blipFill rotWithShape="1">
                <a:blip r:embed="rId3"/>
                <a:stretch>
                  <a:fillRect b="-1587"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744771" y="1056732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0x0(%</a:t>
            </a:r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),%</a:t>
            </a:r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eax</a:t>
            </a:r>
            <a:endParaRPr lang="en-US" altLang="ko-KR" sz="1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Addl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0x03,%eax</a:t>
            </a:r>
          </a:p>
          <a:p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movl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%eax,0x0(%</a:t>
            </a:r>
            <a:r>
              <a:rPr lang="en-US" altLang="ko-KR" sz="1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E54B8D-4AE8-E712-1106-26A731B4B404}"/>
              </a:ext>
            </a:extLst>
          </p:cNvPr>
          <p:cNvSpPr txBox="1"/>
          <p:nvPr/>
        </p:nvSpPr>
        <p:spPr>
          <a:xfrm>
            <a:off x="4343996" y="2938007"/>
            <a:ext cx="152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1KB</a:t>
            </a:r>
            <a:r>
              <a:rPr lang="zh-CN" altLang="en-US" dirty="0">
                <a:solidFill>
                  <a:srgbClr val="7030A0"/>
                </a:solidFill>
                <a:latin typeface="Cambria Math" panose="02040503050406030204" pitchFamily="18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zh-CN" altLang="en-US" dirty="0">
                <a:solidFill>
                  <a:srgbClr val="7030A0"/>
                </a:solidFill>
                <a:latin typeface="Cambria Math" panose="02040503050406030204" pitchFamily="18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1024B</a:t>
            </a:r>
            <a:endParaRPr lang="en-US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18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</a:t>
            </a:r>
            <a:r>
              <a:rPr lang="en-US" altLang="zh-CN" dirty="0"/>
              <a:t>W</a:t>
            </a:r>
            <a:r>
              <a:rPr lang="en-US" altLang="ko-KR" dirty="0"/>
              <a:t>ays of Bounds Register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95735" y="2881462"/>
            <a:ext cx="1417456" cy="226175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5734" y="5143219"/>
            <a:ext cx="1417456" cy="7964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V="1">
            <a:off x="2904462" y="4604568"/>
            <a:ext cx="324" cy="53865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2" idx="2"/>
          </p:cNvCxnSpPr>
          <p:nvPr/>
        </p:nvCxnSpPr>
        <p:spPr>
          <a:xfrm>
            <a:off x="2904464" y="2881462"/>
            <a:ext cx="322" cy="45158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195736" y="2135889"/>
            <a:ext cx="1417456" cy="7455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96058" y="1278633"/>
            <a:ext cx="1417456" cy="857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Program 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4722" y="592953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40672" y="1124744"/>
            <a:ext cx="50699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74941" y="4460227"/>
            <a:ext cx="1557299" cy="128588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74619" y="2202176"/>
            <a:ext cx="1557299" cy="8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174941" y="1269006"/>
            <a:ext cx="1557299" cy="933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74026" y="118266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74026" y="202626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44702" y="292494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44702" y="430633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44702" y="559222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74941" y="3059431"/>
            <a:ext cx="155729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174941" y="3459659"/>
            <a:ext cx="1557299" cy="800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3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                  but not in use)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174941" y="3259545"/>
            <a:ext cx="1557000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174941" y="4260113"/>
            <a:ext cx="1557299" cy="2001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28" name="직선 화살표 연결선 27"/>
          <p:cNvCxnSpPr>
            <a:stCxn id="25" idx="0"/>
          </p:cNvCxnSpPr>
          <p:nvPr/>
        </p:nvCxnSpPr>
        <p:spPr>
          <a:xfrm>
            <a:off x="5953591" y="3459659"/>
            <a:ext cx="0" cy="18395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2"/>
          </p:cNvCxnSpPr>
          <p:nvPr/>
        </p:nvCxnSpPr>
        <p:spPr>
          <a:xfrm flipV="1">
            <a:off x="5953591" y="4012341"/>
            <a:ext cx="0" cy="24777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47566" y="5933952"/>
            <a:ext cx="191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83772" y="5785753"/>
            <a:ext cx="1939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3613190" y="1278632"/>
            <a:ext cx="1561428" cy="17807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760294" y="4460225"/>
            <a:ext cx="63244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392734" y="4307025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48KB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846585" y="4307025"/>
            <a:ext cx="987129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16KB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2163" y="3985319"/>
            <a:ext cx="795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3613190" y="4460227"/>
            <a:ext cx="1561751" cy="14629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모서리가 둥근 직사각형 39"/>
              <p:cNvSpPr/>
              <p:nvPr/>
            </p:nvSpPr>
            <p:spPr>
              <a:xfrm>
                <a:off x="541076" y="3354174"/>
                <a:ext cx="1598146" cy="57888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0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𝒕𝒉𝒆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𝒔𝒊𝒛𝒆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𝒐𝒇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</m:oMath>
                  </m:oMathPara>
                </a14:m>
                <a:endParaRPr lang="en-US" altLang="ko-KR" sz="1400" b="1" i="1" dirty="0">
                  <a:solidFill>
                    <a:srgbClr val="4F81BD"/>
                  </a:solidFill>
                  <a:latin typeface="Cambria Math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𝒂𝒅𝒅𝒓𝒆𝒔𝒔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𝒔𝒑𝒂𝒄𝒆𝒆</m:t>
                      </m:r>
                    </m:oMath>
                  </m:oMathPara>
                </a14:m>
                <a:endParaRPr lang="en-US" altLang="ko-KR" sz="1400" b="1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0" name="모서리가 둥근 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76" y="3354174"/>
                <a:ext cx="1598146" cy="578882"/>
              </a:xfrm>
              <a:prstGeom prst="roundRect">
                <a:avLst/>
              </a:prstGeom>
              <a:blipFill rotWithShape="1">
                <a:blip r:embed="rId2"/>
                <a:stretch>
                  <a:fillRect r="-1894" b="-5155"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모서리가 둥근 직사각형 40"/>
              <p:cNvSpPr/>
              <p:nvPr/>
            </p:nvSpPr>
            <p:spPr>
              <a:xfrm>
                <a:off x="6901193" y="3192419"/>
                <a:ext cx="1970209" cy="817245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0000" rIns="90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𝒑𝒉𝒚𝒔𝒊𝒄𝒂𝒍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𝒂𝒅𝒅𝒓𝒆𝒔𝒔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𝒐𝒇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</m:oMath>
                  </m:oMathPara>
                </a14:m>
                <a:endParaRPr lang="en-US" altLang="ko-KR" sz="1400" b="1" i="1" dirty="0">
                  <a:solidFill>
                    <a:srgbClr val="4F81BD"/>
                  </a:solidFill>
                  <a:latin typeface="Cambria Math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𝒕𝒉𝒆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𝒆𝒏𝒅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𝒐𝒇</m:t>
                      </m:r>
                    </m:oMath>
                  </m:oMathPara>
                </a14:m>
                <a:endParaRPr lang="en-US" altLang="ko-KR" sz="1400" b="1" i="1" dirty="0">
                  <a:solidFill>
                    <a:srgbClr val="4F81BD"/>
                  </a:solidFill>
                  <a:latin typeface="Cambria Math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4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𝒂𝒅𝒅𝒓𝒆𝒔𝒔</m:t>
                    </m:r>
                    <m:r>
                      <a:rPr lang="en-US" altLang="ko-KR" sz="14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4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𝒔𝒑𝒂𝒄𝒆</m:t>
                    </m:r>
                  </m:oMath>
                </a14:m>
                <a:r>
                  <a:rPr lang="en-US" altLang="ko-KR" sz="14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1" name="모서리가 둥근 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193" y="3192419"/>
                <a:ext cx="1970209" cy="817245"/>
              </a:xfrm>
              <a:prstGeom prst="roundRect">
                <a:avLst/>
              </a:prstGeom>
              <a:blipFill rotWithShape="1">
                <a:blip r:embed="rId3"/>
                <a:stretch>
                  <a:fillRect r="-4923" b="-2206"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꺾인 연결선 30"/>
          <p:cNvCxnSpPr/>
          <p:nvPr/>
        </p:nvCxnSpPr>
        <p:spPr>
          <a:xfrm rot="16200000" flipH="1">
            <a:off x="1150711" y="4888927"/>
            <a:ext cx="1246964" cy="843086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75890" y="4011946"/>
            <a:ext cx="795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60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44" y="764704"/>
            <a:ext cx="8786812" cy="5501258"/>
          </a:xfrm>
        </p:spPr>
        <p:txBody>
          <a:bodyPr/>
          <a:lstStyle/>
          <a:p>
            <a:pPr latinLnBrk="0"/>
            <a:r>
              <a:rPr lang="en-US" sz="1800" dirty="0"/>
              <a:t>Privileged mode: prevent user-mode processes from executing privileged operations</a:t>
            </a:r>
          </a:p>
          <a:p>
            <a:pPr latinLnBrk="0"/>
            <a:r>
              <a:rPr lang="en-US" sz="1800" dirty="0"/>
              <a:t>Base/bounds registers: Need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sz="1800" dirty="0"/>
              <a:t>pair of registers per CPU to support address translation and bounds checks</a:t>
            </a:r>
          </a:p>
          <a:p>
            <a:pPr latinLnBrk="0"/>
            <a:r>
              <a:rPr lang="en-US" sz="1800" dirty="0"/>
              <a:t>Ability to translate virtual addresses and check if within bounds limits; Circuitry to do translations.</a:t>
            </a:r>
          </a:p>
          <a:p>
            <a:pPr latinLnBrk="0"/>
            <a:r>
              <a:rPr lang="en-US" sz="1800" dirty="0"/>
              <a:t>Privileged instruction(s) to update base/bounds: OS must be able to set these values before letting a user program run</a:t>
            </a:r>
          </a:p>
          <a:p>
            <a:pPr latinLnBrk="0"/>
            <a:r>
              <a:rPr lang="en-US" sz="1800" dirty="0"/>
              <a:t>Privileged instruction(s) to register: OS must be able to tell hardware what exception handlers code to run if exception occurs</a:t>
            </a:r>
          </a:p>
          <a:p>
            <a:pPr latinLnBrk="0"/>
            <a:r>
              <a:rPr lang="en-US" sz="1800" dirty="0"/>
              <a:t>Ability to raise exceptions when processes try to access privileged instructions or out-of-bounds memory</a:t>
            </a:r>
          </a:p>
          <a:p>
            <a:pPr lvl="1" latinLnBrk="0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277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Issues for Memory Virtualiz</a:t>
            </a:r>
            <a:r>
              <a:rPr lang="en-US" altLang="zh-CN" dirty="0"/>
              <a:t>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>
                <a:solidFill>
                  <a:schemeClr val="accent1"/>
                </a:solidFill>
              </a:rPr>
              <a:t>take action</a:t>
            </a:r>
            <a:r>
              <a:rPr lang="en-US" altLang="ko-KR" b="1" dirty="0"/>
              <a:t> </a:t>
            </a:r>
            <a:r>
              <a:rPr lang="en-US" altLang="ko-KR" dirty="0"/>
              <a:t>to implement </a:t>
            </a:r>
            <a:r>
              <a:rPr lang="en-US" altLang="ko-KR" b="1" dirty="0"/>
              <a:t>base-and-bounds</a:t>
            </a:r>
            <a:r>
              <a:rPr lang="en-US" altLang="ko-KR" dirty="0"/>
              <a:t> approach.</a:t>
            </a:r>
          </a:p>
          <a:p>
            <a:r>
              <a:rPr lang="en-US" altLang="ko-KR" dirty="0"/>
              <a:t>Three critical junctures:</a:t>
            </a:r>
          </a:p>
          <a:p>
            <a:pPr lvl="1"/>
            <a:r>
              <a:rPr lang="en-US" altLang="ko-KR" dirty="0"/>
              <a:t>When a process </a:t>
            </a:r>
            <a:r>
              <a:rPr lang="en-US" altLang="ko-KR" b="1" dirty="0"/>
              <a:t>starts running:</a:t>
            </a:r>
          </a:p>
          <a:p>
            <a:pPr lvl="2"/>
            <a:r>
              <a:rPr lang="en-US" altLang="ko-KR" sz="1800" dirty="0"/>
              <a:t>Finding space for address space in physical memory</a:t>
            </a:r>
          </a:p>
          <a:p>
            <a:pPr lvl="1"/>
            <a:r>
              <a:rPr lang="en-US" altLang="ko-KR" dirty="0"/>
              <a:t>When a process is </a:t>
            </a:r>
            <a:r>
              <a:rPr lang="en-US" altLang="ko-KR" b="1" dirty="0"/>
              <a:t>terminated: </a:t>
            </a:r>
          </a:p>
          <a:p>
            <a:pPr lvl="2"/>
            <a:r>
              <a:rPr lang="en-US" altLang="ko-KR" sz="1800" dirty="0"/>
              <a:t>Reclaiming the memory for use</a:t>
            </a:r>
          </a:p>
          <a:p>
            <a:pPr lvl="1"/>
            <a:r>
              <a:rPr lang="en-US" altLang="ko-KR" dirty="0"/>
              <a:t>When context </a:t>
            </a:r>
            <a:r>
              <a:rPr lang="en-US" altLang="ko-KR" b="1" dirty="0"/>
              <a:t>switch occurs:</a:t>
            </a:r>
          </a:p>
          <a:p>
            <a:pPr lvl="2"/>
            <a:r>
              <a:rPr lang="en-US" altLang="ko-KR" sz="1800" dirty="0"/>
              <a:t>Saving and storing the base-and-bounds pair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61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Issues: When a Process Starts Running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/>
              <a:t>find a room</a:t>
            </a:r>
            <a:r>
              <a:rPr lang="en-US" altLang="ko-KR" dirty="0"/>
              <a:t> for a new address space</a:t>
            </a:r>
          </a:p>
          <a:p>
            <a:pPr lvl="1"/>
            <a:r>
              <a:rPr lang="en-US" altLang="ko-KR" dirty="0"/>
              <a:t>free list : A list of the range</a:t>
            </a:r>
            <a:r>
              <a:rPr lang="en-US" altLang="zh-CN" dirty="0"/>
              <a:t>s</a:t>
            </a:r>
            <a:r>
              <a:rPr lang="en-US" altLang="ko-KR" dirty="0"/>
              <a:t> of physical memory which are not in use.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13147" y="206084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013154" y="294815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71351" y="395467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09467" y="494326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009467" y="581248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656094" y="4097322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4656090" y="4442625"/>
            <a:ext cx="1681939" cy="4502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(allocated but not in use)</a:t>
            </a:r>
          </a:p>
        </p:txBody>
      </p:sp>
      <p:cxnSp>
        <p:nvCxnSpPr>
          <p:cNvPr id="95" name="직선 화살표 연결선 94"/>
          <p:cNvCxnSpPr>
            <a:stCxn id="29" idx="2"/>
          </p:cNvCxnSpPr>
          <p:nvPr/>
        </p:nvCxnSpPr>
        <p:spPr>
          <a:xfrm flipH="1">
            <a:off x="5497061" y="4450722"/>
            <a:ext cx="2" cy="13034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627530" y="6029583"/>
            <a:ext cx="174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187624" y="2689175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OS lookup the free list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56095" y="3122062"/>
            <a:ext cx="1681939" cy="980911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656093" y="4271524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56094" y="4892880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656096" y="2141151"/>
            <a:ext cx="1681939" cy="9809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cxnSp>
        <p:nvCxnSpPr>
          <p:cNvPr id="35" name="직선 화살표 연결선 34"/>
          <p:cNvCxnSpPr>
            <a:stCxn id="91" idx="2"/>
          </p:cNvCxnSpPr>
          <p:nvPr/>
        </p:nvCxnSpPr>
        <p:spPr>
          <a:xfrm flipH="1" flipV="1">
            <a:off x="5497059" y="4732219"/>
            <a:ext cx="1" cy="16066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656096" y="5072078"/>
            <a:ext cx="1677753" cy="980911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25816" y="3102045"/>
            <a:ext cx="105991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216522" y="3792777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38" name="직선 화살표 연결선 37"/>
          <p:cNvCxnSpPr>
            <a:stCxn id="28" idx="2"/>
            <a:endCxn id="34" idx="0"/>
          </p:cNvCxnSpPr>
          <p:nvPr/>
        </p:nvCxnSpPr>
        <p:spPr>
          <a:xfrm flipH="1">
            <a:off x="2555775" y="3409822"/>
            <a:ext cx="1" cy="382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2215826" y="4797152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43" name="직선 화살표 연결선 42"/>
          <p:cNvCxnSpPr>
            <a:stCxn id="34" idx="4"/>
            <a:endCxn id="39" idx="0"/>
          </p:cNvCxnSpPr>
          <p:nvPr/>
        </p:nvCxnSpPr>
        <p:spPr>
          <a:xfrm flipH="1">
            <a:off x="2555079" y="4450722"/>
            <a:ext cx="696" cy="346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974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Issues: When a Process Is Terminated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/>
              <a:t>put the memory back</a:t>
            </a:r>
            <a:r>
              <a:rPr lang="en-US" altLang="ko-KR" dirty="0"/>
              <a:t> on the free list.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7648" y="2302280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40396" y="228832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394" y="299304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6410" y="3743411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0394" y="449669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6410" y="5148480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1720" y="5353471"/>
            <a:ext cx="171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97324" y="3059535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97648" y="4571920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778493" y="2302280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227" y="2216314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35225" y="2921035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21241" y="367140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35225" y="4424685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21241" y="507647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32565" y="5353471"/>
            <a:ext cx="171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778169" y="3059535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778167" y="4563185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778169" y="3809903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097648" y="3816790"/>
            <a:ext cx="1681939" cy="75513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6491" y="2297506"/>
            <a:ext cx="105991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57197" y="2988238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54" name="직선 화살표 연결선 53"/>
          <p:cNvCxnSpPr>
            <a:stCxn id="51" idx="2"/>
            <a:endCxn id="53" idx="0"/>
          </p:cNvCxnSpPr>
          <p:nvPr/>
        </p:nvCxnSpPr>
        <p:spPr>
          <a:xfrm flipH="1">
            <a:off x="896450" y="2605283"/>
            <a:ext cx="1" cy="382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556501" y="3992613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57" name="직선 화살표 연결선 56"/>
          <p:cNvCxnSpPr>
            <a:stCxn id="53" idx="4"/>
            <a:endCxn id="56" idx="0"/>
          </p:cNvCxnSpPr>
          <p:nvPr/>
        </p:nvCxnSpPr>
        <p:spPr>
          <a:xfrm flipH="1">
            <a:off x="895754" y="3646183"/>
            <a:ext cx="696" cy="346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906285" y="2216314"/>
            <a:ext cx="1059919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Free list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096991" y="2907046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62" name="직선 화살표 연결선 61"/>
          <p:cNvCxnSpPr>
            <a:stCxn id="59" idx="2"/>
            <a:endCxn id="61" idx="0"/>
          </p:cNvCxnSpPr>
          <p:nvPr/>
        </p:nvCxnSpPr>
        <p:spPr>
          <a:xfrm flipH="1">
            <a:off x="5436244" y="2524091"/>
            <a:ext cx="1" cy="382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5096295" y="3911421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64" name="직선 화살표 연결선 63"/>
          <p:cNvCxnSpPr>
            <a:stCxn id="61" idx="4"/>
            <a:endCxn id="63" idx="0"/>
          </p:cNvCxnSpPr>
          <p:nvPr/>
        </p:nvCxnSpPr>
        <p:spPr>
          <a:xfrm flipH="1">
            <a:off x="5435548" y="3564991"/>
            <a:ext cx="696" cy="346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5096992" y="4936819"/>
            <a:ext cx="678506" cy="657945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66" name="직선 화살표 연결선 65"/>
          <p:cNvCxnSpPr>
            <a:stCxn id="63" idx="4"/>
            <a:endCxn id="65" idx="0"/>
          </p:cNvCxnSpPr>
          <p:nvPr/>
        </p:nvCxnSpPr>
        <p:spPr>
          <a:xfrm>
            <a:off x="5435548" y="4569366"/>
            <a:ext cx="697" cy="3674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881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Issues: When Context Switch Occurs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must </a:t>
            </a:r>
            <a:r>
              <a:rPr lang="en-US" altLang="ko-KR" b="1" dirty="0"/>
              <a:t>save and restore </a:t>
            </a:r>
            <a:r>
              <a:rPr lang="en-US" altLang="ko-KR" dirty="0"/>
              <a:t>the base-and-bounds pair.</a:t>
            </a:r>
          </a:p>
          <a:p>
            <a:pPr lvl="1"/>
            <a:r>
              <a:rPr lang="en-US" altLang="ko-KR" dirty="0"/>
              <a:t> In </a:t>
            </a:r>
            <a:r>
              <a:rPr lang="en-US" altLang="ko-KR" b="1" dirty="0"/>
              <a:t>process structure </a:t>
            </a:r>
            <a:r>
              <a:rPr lang="en-US" altLang="ko-KR" dirty="0"/>
              <a:t>or </a:t>
            </a:r>
            <a:r>
              <a:rPr lang="en-US" altLang="ko-KR" b="1" dirty="0"/>
              <a:t>process control block</a:t>
            </a:r>
            <a:r>
              <a:rPr lang="zh-CN" altLang="en-US" b="1" dirty="0"/>
              <a:t> </a:t>
            </a:r>
            <a:r>
              <a:rPr lang="en-US" altLang="ko-KR" dirty="0"/>
              <a:t>(PCB)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38782" y="2662319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1530" y="2648361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528" y="335308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103450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528" y="485673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5508519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0486" y="5849836"/>
            <a:ext cx="172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38458" y="3419574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38458" y="4176829"/>
            <a:ext cx="1682263" cy="75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Currently Running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38458" y="4934084"/>
            <a:ext cx="1681939" cy="75725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B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838304" y="4929288"/>
            <a:ext cx="357581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195885" y="4751607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48KB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31840" y="4443830"/>
            <a:ext cx="8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2838304" y="4174704"/>
            <a:ext cx="357581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95885" y="4003939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32KB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95885" y="3696163"/>
            <a:ext cx="728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76032" y="2708920"/>
            <a:ext cx="19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Context Switching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171230" y="2662320"/>
            <a:ext cx="1681939" cy="757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13978" y="2648362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13976" y="335308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99992" y="4103451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3976" y="4856733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9992" y="5508520"/>
            <a:ext cx="642942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50632" y="5849835"/>
            <a:ext cx="172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170906" y="3419575"/>
            <a:ext cx="1681939" cy="7572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170906" y="4176830"/>
            <a:ext cx="1682263" cy="75725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A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170906" y="4934085"/>
            <a:ext cx="1681939" cy="7572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Process B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Currently Running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287167" y="4763057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64KB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308305" y="4015390"/>
            <a:ext cx="720080" cy="31862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48KB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334961" y="1882858"/>
            <a:ext cx="148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 PCB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꺾인 연결선 58"/>
          <p:cNvCxnSpPr/>
          <p:nvPr/>
        </p:nvCxnSpPr>
        <p:spPr>
          <a:xfrm rot="10800000" flipV="1">
            <a:off x="6844702" y="4182958"/>
            <a:ext cx="455136" cy="741980"/>
          </a:xfrm>
          <a:prstGeom prst="bentConnector3">
            <a:avLst>
              <a:gd name="adj1" fmla="val 55430"/>
            </a:avLst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0800000" flipV="1">
            <a:off x="6844701" y="4928566"/>
            <a:ext cx="455136" cy="741980"/>
          </a:xfrm>
          <a:prstGeom prst="bentConnector3">
            <a:avLst>
              <a:gd name="adj1" fmla="val 26471"/>
            </a:avLst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7449099" y="2191301"/>
            <a:ext cx="1367252" cy="942037"/>
          </a:xfrm>
          <a:prstGeom prst="round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 : 32KB</a:t>
            </a:r>
          </a:p>
          <a:p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bounds : 48KB …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40278" y="4456773"/>
            <a:ext cx="8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bounds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04323" y="3709106"/>
            <a:ext cx="728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3563888" y="306896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492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Segmentation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159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Inefficiency of Base</a:t>
            </a:r>
            <a:r>
              <a:rPr lang="en-US" altLang="zh-CN" dirty="0"/>
              <a:t>-</a:t>
            </a:r>
            <a:r>
              <a:rPr lang="en-US" altLang="ko-KR" dirty="0"/>
              <a:t>and</a:t>
            </a:r>
            <a:r>
              <a:rPr lang="en-US" altLang="zh-CN" dirty="0"/>
              <a:t>-</a:t>
            </a:r>
            <a:r>
              <a:rPr lang="en-US" altLang="ko-KR" dirty="0"/>
              <a:t>Bound</a:t>
            </a:r>
            <a:r>
              <a:rPr lang="en-US" altLang="zh-CN" dirty="0"/>
              <a:t>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99792" y="910150"/>
            <a:ext cx="6336704" cy="5501258"/>
          </a:xfrm>
        </p:spPr>
        <p:txBody>
          <a:bodyPr/>
          <a:lstStyle/>
          <a:p>
            <a:r>
              <a:rPr lang="en-US" altLang="ko-KR" b="1" dirty="0"/>
              <a:t>Big chunk of “free” </a:t>
            </a:r>
            <a:r>
              <a:rPr lang="en-US" altLang="ko-KR" dirty="0"/>
              <a:t>space</a:t>
            </a:r>
          </a:p>
          <a:p>
            <a:r>
              <a:rPr lang="en-US" altLang="ko-KR" dirty="0"/>
              <a:t>“free” space </a:t>
            </a:r>
            <a:r>
              <a:rPr lang="en-US" altLang="ko-KR" b="1" dirty="0">
                <a:solidFill>
                  <a:srgbClr val="C00000"/>
                </a:solidFill>
              </a:rPr>
              <a:t>takes up</a:t>
            </a:r>
            <a:r>
              <a:rPr lang="en-US" altLang="ko-KR" dirty="0"/>
              <a:t> physical memory</a:t>
            </a:r>
          </a:p>
          <a:p>
            <a:r>
              <a:rPr lang="en-US" altLang="ko-KR" dirty="0"/>
              <a:t>Hard to run when an address space </a:t>
            </a:r>
            <a:r>
              <a:rPr lang="en-US" altLang="ko-KR" b="1" dirty="0"/>
              <a:t>does not fit</a:t>
            </a:r>
            <a:r>
              <a:rPr lang="en-US" altLang="ko-KR" dirty="0"/>
              <a:t> into physical memory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07504" y="908156"/>
            <a:ext cx="2252567" cy="5441514"/>
            <a:chOff x="5436096" y="982383"/>
            <a:chExt cx="2252567" cy="5441514"/>
          </a:xfrm>
        </p:grpSpPr>
        <p:sp>
          <p:nvSpPr>
            <p:cNvPr id="6" name="직사각형 5"/>
            <p:cNvSpPr/>
            <p:nvPr/>
          </p:nvSpPr>
          <p:spPr>
            <a:xfrm>
              <a:off x="6151062" y="2722306"/>
              <a:ext cx="1537306" cy="298658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8" name="직선 화살표 연결선 7"/>
            <p:cNvCxnSpPr>
              <a:stCxn id="27" idx="0"/>
            </p:cNvCxnSpPr>
            <p:nvPr/>
          </p:nvCxnSpPr>
          <p:spPr>
            <a:xfrm flipH="1" flipV="1">
              <a:off x="6919539" y="5149025"/>
              <a:ext cx="162" cy="5598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25" idx="2"/>
            </p:cNvCxnSpPr>
            <p:nvPr/>
          </p:nvCxnSpPr>
          <p:spPr>
            <a:xfrm>
              <a:off x="6919863" y="2724836"/>
              <a:ext cx="0" cy="482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450147" y="556316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151062" y="1075847"/>
              <a:ext cx="1537601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50147" y="6116120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28423" y="982383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28423" y="1452229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28423" y="2017995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151062" y="1618931"/>
              <a:ext cx="1537601" cy="55295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151062" y="2171883"/>
              <a:ext cx="1537601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51062" y="5708889"/>
              <a:ext cx="1537277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28423" y="2576584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36096" y="5839643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28423" y="2300107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8423" y="1741518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28423" y="1198434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56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Memory API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499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s</a:t>
            </a:r>
            <a:r>
              <a:rPr lang="en-US" altLang="ko-KR" dirty="0">
                <a:solidFill>
                  <a:srgbClr val="C00000"/>
                </a:solidFill>
              </a:rPr>
              <a:t>egment</a:t>
            </a:r>
            <a:r>
              <a:rPr lang="en-US" altLang="ko-KR" dirty="0"/>
              <a:t> is just </a:t>
            </a:r>
            <a:r>
              <a:rPr lang="en-US" altLang="ko-KR" b="1" dirty="0"/>
              <a:t>a contiguous portion</a:t>
            </a:r>
            <a:r>
              <a:rPr lang="en-US" altLang="ko-KR" dirty="0"/>
              <a:t> of the address space of a particular length</a:t>
            </a:r>
          </a:p>
          <a:p>
            <a:pPr lvl="1"/>
            <a:r>
              <a:rPr lang="en-US" altLang="ko-KR" dirty="0"/>
              <a:t>Logically</a:t>
            </a:r>
            <a:r>
              <a:rPr lang="zh-CN" altLang="en-US" dirty="0"/>
              <a:t> </a:t>
            </a:r>
            <a:r>
              <a:rPr lang="en-US" altLang="ko-KR" dirty="0"/>
              <a:t>different segment</a:t>
            </a:r>
            <a:r>
              <a:rPr lang="en-US" altLang="zh-CN" dirty="0"/>
              <a:t>s</a:t>
            </a:r>
            <a:r>
              <a:rPr lang="en-US" altLang="ko-KR" dirty="0"/>
              <a:t>: code, stack, heap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Each segment can be </a:t>
            </a:r>
            <a:r>
              <a:rPr lang="en-US" altLang="ko-KR" b="1" dirty="0"/>
              <a:t>placed</a:t>
            </a:r>
            <a:r>
              <a:rPr lang="en-US" altLang="ko-KR" dirty="0"/>
              <a:t> in </a:t>
            </a:r>
            <a:r>
              <a:rPr lang="en-US" altLang="ko-KR" b="1" dirty="0"/>
              <a:t>different part</a:t>
            </a:r>
            <a:r>
              <a:rPr lang="en-US" altLang="zh-CN" b="1" dirty="0"/>
              <a:t>s</a:t>
            </a:r>
            <a:r>
              <a:rPr lang="en-US" altLang="ko-KR" b="1" dirty="0"/>
              <a:t> of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ko-KR" b="1" dirty="0"/>
              <a:t>physical memory</a:t>
            </a:r>
            <a:endParaRPr lang="en-US" altLang="ko-KR" dirty="0"/>
          </a:p>
          <a:p>
            <a:pPr lvl="1"/>
            <a:r>
              <a:rPr lang="en-US" altLang="ko-KR" b="1" dirty="0"/>
              <a:t>Base</a:t>
            </a:r>
            <a:r>
              <a:rPr lang="en-US" altLang="ko-KR" dirty="0"/>
              <a:t> and </a:t>
            </a:r>
            <a:r>
              <a:rPr lang="en-US" altLang="ko-KR" b="1" dirty="0"/>
              <a:t>bounds</a:t>
            </a:r>
            <a:r>
              <a:rPr lang="en-US" altLang="ko-KR" dirty="0"/>
              <a:t> exist </a:t>
            </a:r>
            <a:r>
              <a:rPr lang="en-US" altLang="zh-CN" dirty="0"/>
              <a:t>for</a:t>
            </a:r>
            <a:r>
              <a:rPr lang="en-US" altLang="ko-KR" b="1" dirty="0"/>
              <a:t> each </a:t>
            </a:r>
            <a:r>
              <a:rPr lang="en-US" altLang="ko-KR" dirty="0"/>
              <a:t>segment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698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Placing Segment</a:t>
            </a:r>
            <a:r>
              <a:rPr lang="en-US" altLang="zh-CN" dirty="0"/>
              <a:t>s</a:t>
            </a:r>
            <a:r>
              <a:rPr lang="en-US" altLang="ko-KR" dirty="0"/>
              <a:t> </a:t>
            </a:r>
            <a:r>
              <a:rPr lang="en-US" altLang="zh-CN" dirty="0"/>
              <a:t>i</a:t>
            </a:r>
            <a:r>
              <a:rPr lang="en-US" altLang="ko-KR" dirty="0"/>
              <a:t>n Physical Memory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3516" y="145355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3523" y="234086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334738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89836" y="433597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9836" y="520519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36463" y="3490030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7784" y="5360540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36464" y="2514770"/>
            <a:ext cx="1681939" cy="4904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36458" y="3843430"/>
            <a:ext cx="1681939" cy="151711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36462" y="3664232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736463" y="3005225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736465" y="1533859"/>
            <a:ext cx="1681939" cy="9809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cxnSp>
        <p:nvCxnSpPr>
          <p:cNvPr id="20" name="직선 화살표 연결선 19"/>
          <p:cNvCxnSpPr>
            <a:stCxn id="18" idx="0"/>
          </p:cNvCxnSpPr>
          <p:nvPr/>
        </p:nvCxnSpPr>
        <p:spPr>
          <a:xfrm flipH="1" flipV="1">
            <a:off x="3577427" y="2801225"/>
            <a:ext cx="6" cy="2040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736465" y="3175075"/>
            <a:ext cx="1681939" cy="32619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13" name="직선 화살표 연결선 12"/>
          <p:cNvCxnSpPr>
            <a:stCxn id="17" idx="2"/>
          </p:cNvCxnSpPr>
          <p:nvPr/>
        </p:nvCxnSpPr>
        <p:spPr>
          <a:xfrm flipH="1">
            <a:off x="3577427" y="3843430"/>
            <a:ext cx="5" cy="25393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5076056" y="2564904"/>
            <a:ext cx="3096344" cy="1448496"/>
            <a:chOff x="1119210" y="1898889"/>
            <a:chExt cx="3096344" cy="1448496"/>
          </a:xfrm>
        </p:grpSpPr>
        <p:sp>
          <p:nvSpPr>
            <p:cNvPr id="44" name="직사각형 43"/>
            <p:cNvSpPr/>
            <p:nvPr/>
          </p:nvSpPr>
          <p:spPr>
            <a:xfrm>
              <a:off x="1119210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Base	 Size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Code	  32K	 2K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Heap	  34K	 2K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Stack	  28K	 2K</a:t>
              </a: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1331640" y="2340865"/>
              <a:ext cx="2664296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839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 </a:t>
            </a:r>
            <a:r>
              <a:rPr lang="en-US" altLang="zh-CN" dirty="0"/>
              <a:t>with</a:t>
            </a:r>
            <a:r>
              <a:rPr lang="en-US" altLang="ko-KR" dirty="0"/>
              <a:t> Segmentation: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sz="1050" dirty="0"/>
          </a:p>
          <a:p>
            <a:r>
              <a:rPr lang="en-US" altLang="ko-KR" dirty="0"/>
              <a:t>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altLang="ko-KR" dirty="0"/>
              <a:t> of virtual address </a:t>
            </a:r>
            <a:r>
              <a:rPr lang="en-US" altLang="ko-KR" dirty="0">
                <a:cs typeface="Courier New" panose="02070309020205020404" pitchFamily="49" charset="0"/>
              </a:rPr>
              <a:t>100</a:t>
            </a:r>
            <a:r>
              <a:rPr lang="en-US" altLang="ko-KR" dirty="0"/>
              <a:t> is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code segment </a:t>
            </a:r>
            <a:r>
              <a:rPr lang="en-US" altLang="ko-KR" b="1" dirty="0"/>
              <a:t>starts at virtual address 0 </a:t>
            </a:r>
            <a:r>
              <a:rPr lang="en-US" altLang="ko-KR" dirty="0"/>
              <a:t>in address space.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79858" y="2924944"/>
            <a:ext cx="2377582" cy="570600"/>
            <a:chOff x="1117493" y="1898889"/>
            <a:chExt cx="3098061" cy="1448496"/>
          </a:xfrm>
        </p:grpSpPr>
        <p:sp>
          <p:nvSpPr>
            <p:cNvPr id="7" name="직사각형 6"/>
            <p:cNvSpPr/>
            <p:nvPr/>
          </p:nvSpPr>
          <p:spPr>
            <a:xfrm>
              <a:off x="1119210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  Base	 Size</a:t>
              </a:r>
            </a:p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Code	  32K	 2K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117493" y="2623137"/>
              <a:ext cx="3096344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597525" y="3888282"/>
            <a:ext cx="2102267" cy="1801771"/>
            <a:chOff x="323528" y="1915261"/>
            <a:chExt cx="2102267" cy="1801771"/>
          </a:xfrm>
        </p:grpSpPr>
        <p:sp>
          <p:nvSpPr>
            <p:cNvPr id="27" name="TextBox 26"/>
            <p:cNvSpPr txBox="1"/>
            <p:nvPr/>
          </p:nvSpPr>
          <p:spPr>
            <a:xfrm>
              <a:off x="323528" y="191526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3528" y="243894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888194" y="2057488"/>
              <a:ext cx="1537601" cy="1659544"/>
              <a:chOff x="1187624" y="2057488"/>
              <a:chExt cx="1537601" cy="1659544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187624" y="2057488"/>
                <a:ext cx="1537601" cy="55295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algn="ctr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0"/>
              <a:lstStyle/>
              <a:p>
                <a:pPr algn="ctr"/>
                <a:endPara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Program Code</a:t>
                </a: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187624" y="2592829"/>
                <a:ext cx="0" cy="112420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2725225" y="2592829"/>
                <a:ext cx="0" cy="112420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직사각형 33"/>
            <p:cNvSpPr/>
            <p:nvPr/>
          </p:nvSpPr>
          <p:spPr>
            <a:xfrm>
              <a:off x="888194" y="2601977"/>
              <a:ext cx="1537601" cy="52858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8" y="300104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652120" y="290246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52120" y="388828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2699792" y="4029132"/>
            <a:ext cx="1270389" cy="7208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69611" y="4100306"/>
            <a:ext cx="410215" cy="246221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04218" y="4117813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모서리가 둥근 직사각형 92"/>
              <p:cNvSpPr/>
              <p:nvPr/>
            </p:nvSpPr>
            <p:spPr>
              <a:xfrm>
                <a:off x="2267744" y="941512"/>
                <a:ext cx="4535092" cy="64807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𝑝h𝑦𝑠𝑖𝑐𝑎𝑙</m:t>
                      </m:r>
                      <m:r>
                        <a:rPr lang="en-US" altLang="ko-KR" b="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𝑜𝑓𝑓𝑠𝑒𝑡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</m:oMath>
                  </m:oMathPara>
                </a14:m>
                <a:endParaRPr lang="en-US" altLang="ko-KR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93" name="모서리가 둥근 직사각형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941512"/>
                <a:ext cx="4535092" cy="648072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직사각형 96"/>
          <p:cNvSpPr/>
          <p:nvPr/>
        </p:nvSpPr>
        <p:spPr>
          <a:xfrm>
            <a:off x="3969427" y="4564708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3969427" y="4021924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969427" y="3042518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3969427" y="5103585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49" name="직선 화살표 연결선 48"/>
          <p:cNvCxnSpPr>
            <a:stCxn id="101" idx="0"/>
          </p:cNvCxnSpPr>
          <p:nvPr/>
        </p:nvCxnSpPr>
        <p:spPr>
          <a:xfrm>
            <a:off x="4810397" y="5103585"/>
            <a:ext cx="0" cy="36360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>
            <a:off x="3969427" y="2780928"/>
            <a:ext cx="754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5652120" y="2780928"/>
            <a:ext cx="0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3969427" y="6088083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5651365" y="6088083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2699792" y="4570156"/>
            <a:ext cx="1269635" cy="4843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652120" y="441626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 flipH="1">
            <a:off x="5652120" y="4218220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모서리가 둥근 직사각형 133"/>
              <p:cNvSpPr/>
              <p:nvPr/>
            </p:nvSpPr>
            <p:spPr>
              <a:xfrm>
                <a:off x="6372200" y="3758357"/>
                <a:ext cx="2304256" cy="919725"/>
              </a:xfrm>
              <a:prstGeom prst="roundRect">
                <a:avLst>
                  <a:gd name="adj" fmla="val 14582"/>
                </a:avLst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𝟏𝟎𝟎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+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𝟑𝟐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𝑲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𝒐𝒓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𝟑𝟐𝟖𝟔𝟖</m:t>
                    </m:r>
                  </m:oMath>
                </a14:m>
                <a:r>
                  <a:rPr lang="en-US" altLang="ko-KR" sz="16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is the desired physical address</a:t>
                </a:r>
              </a:p>
            </p:txBody>
          </p:sp>
        </mc:Choice>
        <mc:Fallback xmlns="">
          <p:sp>
            <p:nvSpPr>
              <p:cNvPr id="134" name="모서리가 둥근 직사각형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758357"/>
                <a:ext cx="2304256" cy="919725"/>
              </a:xfrm>
              <a:prstGeom prst="roundRect">
                <a:avLst>
                  <a:gd name="adj" fmla="val 14582"/>
                </a:avLst>
              </a:prstGeom>
              <a:blipFill rotWithShape="1">
                <a:blip r:embed="rId3"/>
                <a:stretch>
                  <a:fillRect b="-2632"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245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 on Segmentation: heap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sz="1050" dirty="0"/>
          </a:p>
          <a:p>
            <a:r>
              <a:rPr lang="en-US" altLang="ko-KR" dirty="0"/>
              <a:t>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altLang="ko-KR" dirty="0"/>
              <a:t> of virtual address </a:t>
            </a:r>
            <a:r>
              <a:rPr lang="en-US" altLang="ko-KR" dirty="0">
                <a:cs typeface="Courier New" panose="02070309020205020404" pitchFamily="49" charset="0"/>
              </a:rPr>
              <a:t>4200</a:t>
            </a:r>
            <a:r>
              <a:rPr lang="en-US" altLang="ko-KR" dirty="0"/>
              <a:t> is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104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(4200-4096)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dirty="0"/>
              <a:t>The heap segment </a:t>
            </a:r>
            <a:r>
              <a:rPr lang="en-US" altLang="ko-KR" b="1" dirty="0"/>
              <a:t>starts at virtual address 4096</a:t>
            </a:r>
            <a:r>
              <a:rPr lang="en-US" altLang="ko-KR" dirty="0"/>
              <a:t> in address space.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79858" y="2852936"/>
            <a:ext cx="2377582" cy="570600"/>
            <a:chOff x="1117493" y="1898889"/>
            <a:chExt cx="3098061" cy="1448496"/>
          </a:xfrm>
        </p:grpSpPr>
        <p:sp>
          <p:nvSpPr>
            <p:cNvPr id="7" name="직사각형 6"/>
            <p:cNvSpPr/>
            <p:nvPr/>
          </p:nvSpPr>
          <p:spPr>
            <a:xfrm>
              <a:off x="1119210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  Base	 Size</a:t>
              </a:r>
            </a:p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Heap	  34K	 2K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117493" y="2623137"/>
              <a:ext cx="3096344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5652120" y="379274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2699792" y="4510485"/>
            <a:ext cx="127038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3969427" y="4492700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3969427" y="3949916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969427" y="2970510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3969427" y="5031577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49" name="직선 화살표 연결선 48"/>
          <p:cNvCxnSpPr>
            <a:stCxn id="101" idx="0"/>
          </p:cNvCxnSpPr>
          <p:nvPr/>
        </p:nvCxnSpPr>
        <p:spPr>
          <a:xfrm>
            <a:off x="4810397" y="5031577"/>
            <a:ext cx="0" cy="36360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>
            <a:off x="3969427" y="2708920"/>
            <a:ext cx="754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5652120" y="2708920"/>
            <a:ext cx="0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3969427" y="6016075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5651365" y="6016075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V="1">
            <a:off x="2699792" y="5031577"/>
            <a:ext cx="1270389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652120" y="434426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 flipH="1">
            <a:off x="5652120" y="4686255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모서리가 둥근 직사각형 125"/>
              <p:cNvSpPr/>
              <p:nvPr/>
            </p:nvSpPr>
            <p:spPr>
              <a:xfrm>
                <a:off x="6372200" y="4226392"/>
                <a:ext cx="2304256" cy="919725"/>
              </a:xfrm>
              <a:prstGeom prst="roundRect">
                <a:avLst>
                  <a:gd name="adj" fmla="val 14582"/>
                </a:avLst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𝟏𝟎𝟒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+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𝟑𝟒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𝑲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𝒐𝒓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𝟑𝟒𝟗𝟐𝟎</m:t>
                    </m:r>
                  </m:oMath>
                </a14:m>
                <a:r>
                  <a:rPr lang="en-US" altLang="ko-KR" sz="16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is the desired physical address</a:t>
                </a:r>
              </a:p>
            </p:txBody>
          </p:sp>
        </mc:Choice>
        <mc:Fallback xmlns="">
          <p:sp>
            <p:nvSpPr>
              <p:cNvPr id="126" name="모서리가 둥근 직사각형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226392"/>
                <a:ext cx="2304256" cy="919725"/>
              </a:xfrm>
              <a:prstGeom prst="roundRect">
                <a:avLst>
                  <a:gd name="adj" fmla="val 14582"/>
                </a:avLst>
              </a:prstGeom>
              <a:blipFill rotWithShape="1">
                <a:blip r:embed="rId2"/>
                <a:stretch>
                  <a:fillRect b="-2614"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그룹 24"/>
          <p:cNvGrpSpPr/>
          <p:nvPr/>
        </p:nvGrpSpPr>
        <p:grpSpPr>
          <a:xfrm>
            <a:off x="588619" y="3792742"/>
            <a:ext cx="2111173" cy="1718590"/>
            <a:chOff x="307604" y="3935826"/>
            <a:chExt cx="2111173" cy="1718590"/>
          </a:xfrm>
        </p:grpSpPr>
        <p:sp>
          <p:nvSpPr>
            <p:cNvPr id="28" name="TextBox 27"/>
            <p:cNvSpPr txBox="1"/>
            <p:nvPr/>
          </p:nvSpPr>
          <p:spPr>
            <a:xfrm>
              <a:off x="307604" y="5037423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81177" y="4645852"/>
              <a:ext cx="1537600" cy="5288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881176" y="3935826"/>
              <a:ext cx="0" cy="1718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881176" y="4093351"/>
              <a:ext cx="1537601" cy="55295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7828" y="447392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2418777" y="3935826"/>
              <a:ext cx="0" cy="1718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881175" y="5174661"/>
              <a:ext cx="1537601" cy="335739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46" name="직선 화살표 연결선 45"/>
            <p:cNvCxnSpPr>
              <a:stCxn id="45" idx="0"/>
            </p:cNvCxnSpPr>
            <p:nvPr/>
          </p:nvCxnSpPr>
          <p:spPr>
            <a:xfrm>
              <a:off x="1649976" y="5174661"/>
              <a:ext cx="1" cy="2294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1034945" y="5553343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40753" y="6102080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86816" y="4550931"/>
            <a:ext cx="496258" cy="246221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4200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27229" y="455093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652120" y="487768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모서리가 둥근 직사각형 68"/>
              <p:cNvSpPr/>
              <p:nvPr/>
            </p:nvSpPr>
            <p:spPr>
              <a:xfrm>
                <a:off x="855833" y="881546"/>
                <a:ext cx="7909126" cy="712180"/>
              </a:xfrm>
              <a:prstGeom prst="roundRect">
                <a:avLst>
                  <a:gd name="adj" fmla="val 14582"/>
                </a:avLst>
              </a:prstGeom>
              <a:solidFill>
                <a:srgbClr val="FFC000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𝑽𝒊𝒓𝒕𝒖𝒂𝒍</m:t>
                    </m:r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𝒂𝒅𝒅𝒓𝒆𝒔𝒔</m:t>
                    </m:r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+</m:t>
                    </m:r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𝒃𝒂𝒔𝒆</m:t>
                    </m:r>
                  </m:oMath>
                </a14:m>
                <a:r>
                  <a:rPr lang="en-US" altLang="ko-KR" sz="16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is not the correct physical address.</a:t>
                </a:r>
              </a:p>
              <a:p>
                <a:pPr algn="ctr"/>
                <a:r>
                  <a:rPr lang="en-US" altLang="zh-CN" sz="1600" b="1" dirty="0">
                    <a:solidFill>
                      <a:srgbClr val="4F81B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itchFamily="49" charset="0"/>
                  </a:rPr>
                  <a:t>(</a:t>
                </a:r>
                <a:r>
                  <a:rPr lang="en-US" altLang="zh-CN" sz="1600" b="1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itchFamily="49" charset="0"/>
                  </a:rPr>
                  <a:t>Offset</a:t>
                </a:r>
                <a:r>
                  <a:rPr lang="en-US" altLang="ko-KR" sz="1600" b="1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itchFamily="49" charset="0"/>
                  </a:rPr>
                  <a:t> of </a:t>
                </a:r>
                <a:r>
                  <a:rPr lang="en-US" altLang="zh-CN" sz="1600" b="1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itchFamily="49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𝒊𝒓𝒕𝒖𝒂𝒍</m:t>
                    </m:r>
                    <m:r>
                      <a:rPr lang="en-US" altLang="ko-KR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𝒂𝒅𝒅𝒓𝒆𝒔𝒔</m:t>
                    </m:r>
                    <m:r>
                      <a:rPr lang="en-US" altLang="zh-CN" sz="1600" b="1" i="1" smtClean="0">
                        <a:solidFill>
                          <a:srgbClr val="4F81BD"/>
                        </a:solidFill>
                        <a:latin typeface="Cambria Math" panose="02040503050406030204" pitchFamily="18" charset="0"/>
                        <a:ea typeface="맑은 고딕" pitchFamily="50" charset="-127"/>
                        <a:cs typeface="Courier New" pitchFamily="49" charset="0"/>
                      </a:rPr>
                      <m:t>)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+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𝒃𝒂𝒔𝒆</m:t>
                    </m:r>
                  </m:oMath>
                </a14:m>
                <a:r>
                  <a:rPr lang="en-US" altLang="ko-KR" sz="16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is the correct physical address.</a:t>
                </a:r>
              </a:p>
            </p:txBody>
          </p:sp>
        </mc:Choice>
        <mc:Fallback xmlns="">
          <p:sp>
            <p:nvSpPr>
              <p:cNvPr id="69" name="모서리가 둥근 직사각형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33" y="881546"/>
                <a:ext cx="7909126" cy="712180"/>
              </a:xfrm>
              <a:prstGeom prst="roundRect">
                <a:avLst>
                  <a:gd name="adj" fmla="val 14582"/>
                </a:avLst>
              </a:prstGeom>
              <a:blipFill>
                <a:blip r:embed="rId3"/>
                <a:stretch>
                  <a:fillRect b="-1724"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980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Segmentation Fault or Violation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an </a:t>
            </a:r>
            <a:r>
              <a:rPr lang="en-US" altLang="ko-KR" b="1" dirty="0"/>
              <a:t>illegal address</a:t>
            </a:r>
            <a:r>
              <a:rPr lang="en-US" altLang="ko-KR" dirty="0"/>
              <a:t> such as 7KB which is beyond the end of heap is referenced, the OS occurs </a:t>
            </a:r>
            <a:r>
              <a:rPr lang="en-US" altLang="ko-KR" b="1" dirty="0"/>
              <a:t>segmentation fault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hardware detects that address is </a:t>
            </a:r>
            <a:r>
              <a:rPr lang="en-US" altLang="ko-KR" b="1" dirty="0"/>
              <a:t>out of bounds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3062" y="4224185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16635" y="3832614"/>
            <a:ext cx="1537600" cy="528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3616634" y="3122588"/>
            <a:ext cx="1318" cy="217862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616634" y="3280113"/>
            <a:ext cx="1537601" cy="55295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3286" y="3660683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5154234" y="3122588"/>
            <a:ext cx="1" cy="217862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16633" y="4361423"/>
            <a:ext cx="1537601" cy="57974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14" name="직선 화살표 연결선 13"/>
          <p:cNvCxnSpPr>
            <a:stCxn id="13" idx="0"/>
          </p:cNvCxnSpPr>
          <p:nvPr/>
        </p:nvCxnSpPr>
        <p:spPr>
          <a:xfrm>
            <a:off x="4385434" y="4361423"/>
            <a:ext cx="1" cy="22949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89388" y="5499326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3062" y="4497406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7KB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43062" y="4787279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907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Referring to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ko-KR" dirty="0"/>
              <a:t>Segment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8" name="내용 개체 틀 1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Explicit approach</a:t>
            </a:r>
          </a:p>
          <a:p>
            <a:pPr lvl="1"/>
            <a:r>
              <a:rPr lang="en-US" altLang="ko-KR" dirty="0"/>
              <a:t>Chop up the address space into segments based on the </a:t>
            </a:r>
            <a:r>
              <a:rPr lang="en-US" altLang="ko-KR" b="1" dirty="0"/>
              <a:t>top few bits </a:t>
            </a:r>
            <a:r>
              <a:rPr lang="en-US" altLang="ko-KR" dirty="0"/>
              <a:t>of virtual address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Example: virtual address 4200 (01000001101000)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1609697" y="2348880"/>
            <a:ext cx="5401114" cy="1353118"/>
            <a:chOff x="1485064" y="1787850"/>
            <a:chExt cx="5401114" cy="1353118"/>
          </a:xfrm>
        </p:grpSpPr>
        <p:grpSp>
          <p:nvGrpSpPr>
            <p:cNvPr id="127" name="그룹 126"/>
            <p:cNvGrpSpPr/>
            <p:nvPr/>
          </p:nvGrpSpPr>
          <p:grpSpPr>
            <a:xfrm>
              <a:off x="1831554" y="1787850"/>
              <a:ext cx="5054624" cy="648071"/>
              <a:chOff x="1831554" y="3501008"/>
              <a:chExt cx="5054624" cy="648071"/>
            </a:xfrm>
          </p:grpSpPr>
          <p:grpSp>
            <p:nvGrpSpPr>
              <p:cNvPr id="126" name="그룹 125"/>
              <p:cNvGrpSpPr/>
              <p:nvPr/>
            </p:nvGrpSpPr>
            <p:grpSpPr>
              <a:xfrm>
                <a:off x="1831554" y="3501008"/>
                <a:ext cx="5044702" cy="360040"/>
                <a:chOff x="1831554" y="3501008"/>
                <a:chExt cx="5044702" cy="360040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651621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0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1831554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13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6156970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2191594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12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5796930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2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255546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11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5436890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3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91550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10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507574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4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3277208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9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3637248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8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99562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7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435566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6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471570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5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1845308" y="3789038"/>
                <a:ext cx="5040870" cy="360041"/>
                <a:chOff x="1845308" y="3789038"/>
                <a:chExt cx="5040870" cy="360041"/>
              </a:xfrm>
            </p:grpSpPr>
            <p:cxnSp>
              <p:nvCxnSpPr>
                <p:cNvPr id="96" name="직선 연결선 95"/>
                <p:cNvCxnSpPr/>
                <p:nvPr/>
              </p:nvCxnSpPr>
              <p:spPr>
                <a:xfrm>
                  <a:off x="2200635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/>
                <p:cNvCxnSpPr/>
                <p:nvPr/>
              </p:nvCxnSpPr>
              <p:spPr>
                <a:xfrm>
                  <a:off x="2554672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/>
                <p:nvPr/>
              </p:nvCxnSpPr>
              <p:spPr>
                <a:xfrm>
                  <a:off x="2914712" y="3789039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/>
                <p:cNvCxnSpPr/>
                <p:nvPr/>
              </p:nvCxnSpPr>
              <p:spPr>
                <a:xfrm>
                  <a:off x="3276414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/>
                <p:cNvCxnSpPr/>
                <p:nvPr/>
              </p:nvCxnSpPr>
              <p:spPr>
                <a:xfrm>
                  <a:off x="3636454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/>
                <p:cNvCxnSpPr/>
                <p:nvPr/>
              </p:nvCxnSpPr>
              <p:spPr>
                <a:xfrm flipH="1">
                  <a:off x="3994832" y="3789040"/>
                  <a:ext cx="2022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/>
                <p:cNvCxnSpPr>
                  <a:endCxn id="94" idx="2"/>
                </p:cNvCxnSpPr>
                <p:nvPr/>
              </p:nvCxnSpPr>
              <p:spPr>
                <a:xfrm>
                  <a:off x="4365743" y="3789038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>
                  <a:off x="4721622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>
                  <a:off x="5076056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/>
                <p:cNvCxnSpPr/>
                <p:nvPr/>
              </p:nvCxnSpPr>
              <p:spPr>
                <a:xfrm flipH="1">
                  <a:off x="5434992" y="3789040"/>
                  <a:ext cx="1464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/>
                <p:cNvCxnSpPr/>
                <p:nvPr/>
              </p:nvCxnSpPr>
              <p:spPr>
                <a:xfrm>
                  <a:off x="5796136" y="3789039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/>
                <p:cNvCxnSpPr/>
                <p:nvPr/>
              </p:nvCxnSpPr>
              <p:spPr>
                <a:xfrm>
                  <a:off x="6156176" y="3789039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>
                  <a:off x="6516216" y="3798566"/>
                  <a:ext cx="0" cy="350513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직사각형 93"/>
                <p:cNvSpPr/>
                <p:nvPr/>
              </p:nvSpPr>
              <p:spPr>
                <a:xfrm>
                  <a:off x="1845308" y="3789039"/>
                  <a:ext cx="5040870" cy="36003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252000" rtlCol="0" anchor="ctr">
                  <a:noAutofit/>
                </a:bodyPr>
                <a:lstStyle/>
                <a:p>
                  <a:pPr algn="ctr"/>
                  <a:endParaRPr lang="ko-KR" altLang="en-US" sz="1600" dirty="0">
                    <a:solidFill>
                      <a:prstClr val="black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</p:grpSp>
        </p:grpSp>
        <p:sp>
          <p:nvSpPr>
            <p:cNvPr id="131" name="TextBox 130"/>
            <p:cNvSpPr txBox="1"/>
            <p:nvPr/>
          </p:nvSpPr>
          <p:spPr>
            <a:xfrm>
              <a:off x="1485064" y="2833191"/>
              <a:ext cx="1432904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Segment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2575309" y="2520004"/>
              <a:ext cx="4310869" cy="304518"/>
              <a:chOff x="2575309" y="2576978"/>
              <a:chExt cx="4310869" cy="304518"/>
            </a:xfrm>
          </p:grpSpPr>
          <p:sp>
            <p:nvSpPr>
              <p:cNvPr id="130" name="왼쪽 대괄호 129"/>
              <p:cNvSpPr/>
              <p:nvPr/>
            </p:nvSpPr>
            <p:spPr>
              <a:xfrm rot="16200000">
                <a:off x="4636213" y="516074"/>
                <a:ext cx="189061" cy="4310869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3" name="직선 연결선 132"/>
              <p:cNvCxnSpPr/>
              <p:nvPr/>
            </p:nvCxnSpPr>
            <p:spPr>
              <a:xfrm>
                <a:off x="4559784" y="2766040"/>
                <a:ext cx="0" cy="115456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그룹 137"/>
            <p:cNvGrpSpPr/>
            <p:nvPr/>
          </p:nvGrpSpPr>
          <p:grpSpPr>
            <a:xfrm>
              <a:off x="1851398" y="2520005"/>
              <a:ext cx="700237" cy="304517"/>
              <a:chOff x="1851398" y="2576979"/>
              <a:chExt cx="700237" cy="304517"/>
            </a:xfrm>
          </p:grpSpPr>
          <p:sp>
            <p:nvSpPr>
              <p:cNvPr id="129" name="왼쪽 대괄호 128"/>
              <p:cNvSpPr/>
              <p:nvPr/>
            </p:nvSpPr>
            <p:spPr>
              <a:xfrm rot="16200000">
                <a:off x="2106986" y="2321391"/>
                <a:ext cx="189061" cy="700237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7" name="직선 연결선 136"/>
              <p:cNvCxnSpPr/>
              <p:nvPr/>
            </p:nvCxnSpPr>
            <p:spPr>
              <a:xfrm>
                <a:off x="2201516" y="2766040"/>
                <a:ext cx="0" cy="115456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/>
            <p:cNvSpPr txBox="1"/>
            <p:nvPr/>
          </p:nvSpPr>
          <p:spPr>
            <a:xfrm>
              <a:off x="3843332" y="2833191"/>
              <a:ext cx="1432904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Offset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2970279" y="4485722"/>
            <a:ext cx="5418145" cy="1353118"/>
            <a:chOff x="1608808" y="3501008"/>
            <a:chExt cx="5418145" cy="1353118"/>
          </a:xfrm>
        </p:grpSpPr>
        <p:grpSp>
          <p:nvGrpSpPr>
            <p:cNvPr id="141" name="그룹 140"/>
            <p:cNvGrpSpPr/>
            <p:nvPr/>
          </p:nvGrpSpPr>
          <p:grpSpPr>
            <a:xfrm>
              <a:off x="1608808" y="3501008"/>
              <a:ext cx="5401114" cy="1353118"/>
              <a:chOff x="1485064" y="1787850"/>
              <a:chExt cx="5401114" cy="1353118"/>
            </a:xfrm>
          </p:grpSpPr>
          <p:grpSp>
            <p:nvGrpSpPr>
              <p:cNvPr id="142" name="그룹 141"/>
              <p:cNvGrpSpPr/>
              <p:nvPr/>
            </p:nvGrpSpPr>
            <p:grpSpPr>
              <a:xfrm>
                <a:off x="1831554" y="1787850"/>
                <a:ext cx="5054624" cy="648071"/>
                <a:chOff x="1831554" y="3501008"/>
                <a:chExt cx="5054624" cy="648071"/>
              </a:xfrm>
            </p:grpSpPr>
            <p:grpSp>
              <p:nvGrpSpPr>
                <p:cNvPr id="151" name="그룹 150"/>
                <p:cNvGrpSpPr/>
                <p:nvPr/>
              </p:nvGrpSpPr>
              <p:grpSpPr>
                <a:xfrm>
                  <a:off x="1831554" y="3501008"/>
                  <a:ext cx="5044702" cy="360040"/>
                  <a:chOff x="1831554" y="3501008"/>
                  <a:chExt cx="5044702" cy="360040"/>
                </a:xfrm>
              </p:grpSpPr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651621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0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1831554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13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69" name="직사각형 168"/>
                  <p:cNvSpPr/>
                  <p:nvPr/>
                </p:nvSpPr>
                <p:spPr>
                  <a:xfrm>
                    <a:off x="6156970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2191594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12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1" name="직사각형 170"/>
                  <p:cNvSpPr/>
                  <p:nvPr/>
                </p:nvSpPr>
                <p:spPr>
                  <a:xfrm>
                    <a:off x="5796930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2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255546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11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3" name="직사각형 172"/>
                  <p:cNvSpPr/>
                  <p:nvPr/>
                </p:nvSpPr>
                <p:spPr>
                  <a:xfrm>
                    <a:off x="5436890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3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4" name="직사각형 173"/>
                  <p:cNvSpPr/>
                  <p:nvPr/>
                </p:nvSpPr>
                <p:spPr>
                  <a:xfrm>
                    <a:off x="291550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10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5" name="직사각형 174"/>
                  <p:cNvSpPr/>
                  <p:nvPr/>
                </p:nvSpPr>
                <p:spPr>
                  <a:xfrm>
                    <a:off x="507574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4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6" name="직사각형 175"/>
                  <p:cNvSpPr/>
                  <p:nvPr/>
                </p:nvSpPr>
                <p:spPr>
                  <a:xfrm>
                    <a:off x="3277208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9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7" name="직사각형 176"/>
                  <p:cNvSpPr/>
                  <p:nvPr/>
                </p:nvSpPr>
                <p:spPr>
                  <a:xfrm>
                    <a:off x="3637248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8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8" name="직사각형 177"/>
                  <p:cNvSpPr/>
                  <p:nvPr/>
                </p:nvSpPr>
                <p:spPr>
                  <a:xfrm>
                    <a:off x="399562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7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9" name="직사각형 178"/>
                  <p:cNvSpPr/>
                  <p:nvPr/>
                </p:nvSpPr>
                <p:spPr>
                  <a:xfrm>
                    <a:off x="435566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6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80" name="직사각형 179"/>
                  <p:cNvSpPr/>
                  <p:nvPr/>
                </p:nvSpPr>
                <p:spPr>
                  <a:xfrm>
                    <a:off x="471570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5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152" name="그룹 151"/>
                <p:cNvGrpSpPr/>
                <p:nvPr/>
              </p:nvGrpSpPr>
              <p:grpSpPr>
                <a:xfrm>
                  <a:off x="1845308" y="3789038"/>
                  <a:ext cx="5040870" cy="360041"/>
                  <a:chOff x="1845308" y="3789038"/>
                  <a:chExt cx="5040870" cy="360041"/>
                </a:xfrm>
              </p:grpSpPr>
              <p:cxnSp>
                <p:nvCxnSpPr>
                  <p:cNvPr id="153" name="직선 연결선 152"/>
                  <p:cNvCxnSpPr/>
                  <p:nvPr/>
                </p:nvCxnSpPr>
                <p:spPr>
                  <a:xfrm>
                    <a:off x="2200635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직선 연결선 153"/>
                  <p:cNvCxnSpPr/>
                  <p:nvPr/>
                </p:nvCxnSpPr>
                <p:spPr>
                  <a:xfrm>
                    <a:off x="2554672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직선 연결선 154"/>
                  <p:cNvCxnSpPr/>
                  <p:nvPr/>
                </p:nvCxnSpPr>
                <p:spPr>
                  <a:xfrm>
                    <a:off x="2914712" y="3789039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직선 연결선 155"/>
                  <p:cNvCxnSpPr/>
                  <p:nvPr/>
                </p:nvCxnSpPr>
                <p:spPr>
                  <a:xfrm>
                    <a:off x="3276414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직선 연결선 156"/>
                  <p:cNvCxnSpPr/>
                  <p:nvPr/>
                </p:nvCxnSpPr>
                <p:spPr>
                  <a:xfrm>
                    <a:off x="3636454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직선 연결선 157"/>
                  <p:cNvCxnSpPr/>
                  <p:nvPr/>
                </p:nvCxnSpPr>
                <p:spPr>
                  <a:xfrm flipH="1">
                    <a:off x="3994832" y="3789040"/>
                    <a:ext cx="2022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 158"/>
                  <p:cNvCxnSpPr>
                    <a:endCxn id="166" idx="2"/>
                  </p:cNvCxnSpPr>
                  <p:nvPr/>
                </p:nvCxnSpPr>
                <p:spPr>
                  <a:xfrm>
                    <a:off x="4365743" y="3789038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연결선 159"/>
                  <p:cNvCxnSpPr/>
                  <p:nvPr/>
                </p:nvCxnSpPr>
                <p:spPr>
                  <a:xfrm>
                    <a:off x="4721622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직선 연결선 160"/>
                  <p:cNvCxnSpPr/>
                  <p:nvPr/>
                </p:nvCxnSpPr>
                <p:spPr>
                  <a:xfrm>
                    <a:off x="5076056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직선 연결선 161"/>
                  <p:cNvCxnSpPr/>
                  <p:nvPr/>
                </p:nvCxnSpPr>
                <p:spPr>
                  <a:xfrm flipH="1">
                    <a:off x="5434992" y="3789040"/>
                    <a:ext cx="1464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직선 연결선 162"/>
                  <p:cNvCxnSpPr/>
                  <p:nvPr/>
                </p:nvCxnSpPr>
                <p:spPr>
                  <a:xfrm>
                    <a:off x="5796136" y="3789039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직선 연결선 163"/>
                  <p:cNvCxnSpPr/>
                  <p:nvPr/>
                </p:nvCxnSpPr>
                <p:spPr>
                  <a:xfrm>
                    <a:off x="6156176" y="3789039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직선 연결선 164"/>
                  <p:cNvCxnSpPr/>
                  <p:nvPr/>
                </p:nvCxnSpPr>
                <p:spPr>
                  <a:xfrm>
                    <a:off x="6516216" y="3798566"/>
                    <a:ext cx="0" cy="350513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1845308" y="3789039"/>
                    <a:ext cx="5040870" cy="36003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252000" rtlCol="0" anchor="ctr">
                    <a:noAutofit/>
                  </a:bodyPr>
                  <a:lstStyle/>
                  <a:p>
                    <a:pPr algn="ctr"/>
                    <a:endParaRPr lang="ko-KR" altLang="en-US" sz="1600" dirty="0">
                      <a:solidFill>
                        <a:prstClr val="black"/>
                      </a:solidFill>
                      <a:latin typeface="Courier New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</p:grpSp>
          </p:grpSp>
          <p:sp>
            <p:nvSpPr>
              <p:cNvPr id="143" name="TextBox 142"/>
              <p:cNvSpPr txBox="1"/>
              <p:nvPr/>
            </p:nvSpPr>
            <p:spPr>
              <a:xfrm>
                <a:off x="1485064" y="2833191"/>
                <a:ext cx="1432904" cy="307777"/>
              </a:xfrm>
              <a:prstGeom prst="rect">
                <a:avLst/>
              </a:prstGeom>
              <a:noFill/>
              <a:ln>
                <a:noFill/>
                <a:tailEnd type="stealt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Segment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44" name="그룹 143"/>
              <p:cNvGrpSpPr/>
              <p:nvPr/>
            </p:nvGrpSpPr>
            <p:grpSpPr>
              <a:xfrm>
                <a:off x="2575309" y="2520004"/>
                <a:ext cx="4310869" cy="304518"/>
                <a:chOff x="2575309" y="2576978"/>
                <a:chExt cx="4310869" cy="304518"/>
              </a:xfrm>
            </p:grpSpPr>
            <p:sp>
              <p:nvSpPr>
                <p:cNvPr id="149" name="왼쪽 대괄호 148"/>
                <p:cNvSpPr/>
                <p:nvPr/>
              </p:nvSpPr>
              <p:spPr>
                <a:xfrm rot="16200000">
                  <a:off x="4636213" y="516074"/>
                  <a:ext cx="189061" cy="4310869"/>
                </a:xfrm>
                <a:prstGeom prst="leftBracket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0" name="직선 연결선 149"/>
                <p:cNvCxnSpPr/>
                <p:nvPr/>
              </p:nvCxnSpPr>
              <p:spPr>
                <a:xfrm>
                  <a:off x="4559784" y="2766040"/>
                  <a:ext cx="0" cy="1154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그룹 144"/>
              <p:cNvGrpSpPr/>
              <p:nvPr/>
            </p:nvGrpSpPr>
            <p:grpSpPr>
              <a:xfrm>
                <a:off x="1851398" y="2520005"/>
                <a:ext cx="700237" cy="304517"/>
                <a:chOff x="1851398" y="2576979"/>
                <a:chExt cx="700237" cy="304517"/>
              </a:xfrm>
            </p:grpSpPr>
            <p:sp>
              <p:nvSpPr>
                <p:cNvPr id="147" name="왼쪽 대괄호 146"/>
                <p:cNvSpPr/>
                <p:nvPr/>
              </p:nvSpPr>
              <p:spPr>
                <a:xfrm rot="16200000">
                  <a:off x="2106986" y="2321391"/>
                  <a:ext cx="189061" cy="700237"/>
                </a:xfrm>
                <a:prstGeom prst="leftBracket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8" name="직선 연결선 147"/>
                <p:cNvCxnSpPr/>
                <p:nvPr/>
              </p:nvCxnSpPr>
              <p:spPr>
                <a:xfrm>
                  <a:off x="2201516" y="2766040"/>
                  <a:ext cx="0" cy="1154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TextBox 145"/>
              <p:cNvSpPr txBox="1"/>
              <p:nvPr/>
            </p:nvSpPr>
            <p:spPr>
              <a:xfrm>
                <a:off x="3843332" y="2833191"/>
                <a:ext cx="1432904" cy="307777"/>
              </a:xfrm>
              <a:prstGeom prst="rect">
                <a:avLst/>
              </a:prstGeom>
              <a:noFill/>
              <a:ln>
                <a:noFill/>
                <a:tailEnd type="stealt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Offset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81" name="직사각형 180"/>
            <p:cNvSpPr/>
            <p:nvPr/>
          </p:nvSpPr>
          <p:spPr>
            <a:xfrm>
              <a:off x="666691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982251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307667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342291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5947627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270616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5587587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06620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522644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3427905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3787945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414632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50636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486640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395536" y="4490528"/>
            <a:ext cx="2219995" cy="1386744"/>
            <a:chOff x="395536" y="3698440"/>
            <a:chExt cx="2219995" cy="1386744"/>
          </a:xfrm>
        </p:grpSpPr>
        <p:sp>
          <p:nvSpPr>
            <p:cNvPr id="197" name="직사각형 196"/>
            <p:cNvSpPr/>
            <p:nvPr/>
          </p:nvSpPr>
          <p:spPr>
            <a:xfrm>
              <a:off x="395536" y="3698440"/>
              <a:ext cx="2219995" cy="1386744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bits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Code	  00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Heap	  01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Stack	  10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-	  11</a:t>
              </a:r>
            </a:p>
          </p:txBody>
        </p:sp>
        <p:cxnSp>
          <p:nvCxnSpPr>
            <p:cNvPr id="198" name="직선 연결선 197"/>
            <p:cNvCxnSpPr/>
            <p:nvPr/>
          </p:nvCxnSpPr>
          <p:spPr>
            <a:xfrm>
              <a:off x="576064" y="4016738"/>
              <a:ext cx="1858937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1244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 </a:t>
            </a:r>
            <a:r>
              <a:rPr lang="en-US" altLang="zh-CN" dirty="0"/>
              <a:t>S</a:t>
            </a:r>
            <a:r>
              <a:rPr lang="en-US" altLang="ko-KR" dirty="0"/>
              <a:t>election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SEG_MASK = 0x3000(11000000000000)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SEG_SHIFT = 12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OFFSET_MASK = 0xFFF (00111111111111)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2067" y="1031830"/>
            <a:ext cx="6552728" cy="232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top 2 bits of 14-bit VA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Segment = 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SEG_MASK) &gt;&gt; SEG_SHIFT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now get offset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Offset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OFFSET_MASK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(Offset &gt;= Bounds[Segment])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(PROTECTION_FAULT)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Base[Segment] + Offset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	Register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272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Referring to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ko-KR" dirty="0"/>
              <a:t>Stack Segment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Stack grows </a:t>
            </a:r>
            <a:r>
              <a:rPr lang="en-US" altLang="ko-KR" b="1" dirty="0"/>
              <a:t>backward</a:t>
            </a:r>
            <a:r>
              <a:rPr lang="en-US" altLang="zh-CN" b="1" dirty="0"/>
              <a:t>s</a:t>
            </a:r>
            <a:endParaRPr lang="en-US" altLang="ko-KR" dirty="0"/>
          </a:p>
          <a:p>
            <a:r>
              <a:rPr lang="en-US" altLang="ko-KR" b="1" dirty="0"/>
              <a:t>Extra hardware support</a:t>
            </a:r>
            <a:r>
              <a:rPr lang="en-US" altLang="ko-KR" dirty="0"/>
              <a:t> is need</a:t>
            </a:r>
          </a:p>
          <a:p>
            <a:pPr lvl="1"/>
            <a:r>
              <a:rPr lang="en-US" altLang="ko-KR" dirty="0"/>
              <a:t>The hardware checks which way the segment grows.</a:t>
            </a:r>
          </a:p>
          <a:p>
            <a:pPr lvl="1"/>
            <a:r>
              <a:rPr lang="en-US" altLang="ko-KR" dirty="0"/>
              <a:t>1: positive direction, 0: negative direction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491880" y="3395048"/>
            <a:ext cx="4968552" cy="1448496"/>
            <a:chOff x="1164085" y="1898889"/>
            <a:chExt cx="3096344" cy="1448496"/>
          </a:xfrm>
        </p:grpSpPr>
        <p:sp>
          <p:nvSpPr>
            <p:cNvPr id="7" name="직사각형 6"/>
            <p:cNvSpPr/>
            <p:nvPr/>
          </p:nvSpPr>
          <p:spPr>
            <a:xfrm>
              <a:off x="1164085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Base	Size  Grows Positive?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Code	  32K	 2K        1            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Heap	  34K	 2K        1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Stack	  28K	 2K        0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164085" y="2374567"/>
              <a:ext cx="2831851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1326510" y="4374454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326510" y="3395048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326510" y="4926083"/>
            <a:ext cx="1681939" cy="492249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21" name="직선 연결선 20"/>
          <p:cNvCxnSpPr/>
          <p:nvPr/>
        </p:nvCxnSpPr>
        <p:spPr>
          <a:xfrm flipH="1" flipV="1">
            <a:off x="1326508" y="3212976"/>
            <a:ext cx="2" cy="2592288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 flipV="1">
            <a:off x="3008447" y="3212976"/>
            <a:ext cx="2" cy="256081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2"/>
          </p:cNvCxnSpPr>
          <p:nvPr/>
        </p:nvCxnSpPr>
        <p:spPr>
          <a:xfrm flipH="1" flipV="1">
            <a:off x="2167479" y="4077072"/>
            <a:ext cx="1" cy="302474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3568" y="475176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568" y="422056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26508" y="5773789"/>
            <a:ext cx="168193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6959" y="3193231"/>
            <a:ext cx="4504430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Segment Register</a:t>
            </a:r>
            <a:r>
              <a:rPr lang="en-US" altLang="zh-CN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zh-CN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(with Negative-Growth Support)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183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Support for Sharing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Segment can be </a:t>
            </a:r>
            <a:r>
              <a:rPr lang="en-US" altLang="ko-KR" b="1" dirty="0"/>
              <a:t>shared </a:t>
            </a:r>
            <a:r>
              <a:rPr lang="en-US" altLang="ko-KR" dirty="0"/>
              <a:t>between address space</a:t>
            </a:r>
            <a:r>
              <a:rPr lang="en-US" altLang="zh-CN" dirty="0"/>
              <a:t>s</a:t>
            </a:r>
            <a:endParaRPr lang="en-US" altLang="ko-KR" dirty="0"/>
          </a:p>
          <a:p>
            <a:pPr lvl="1"/>
            <a:r>
              <a:rPr lang="en-US" altLang="ko-KR" b="1" dirty="0"/>
              <a:t>Code sharing </a:t>
            </a:r>
            <a:r>
              <a:rPr lang="en-US" altLang="ko-KR" dirty="0"/>
              <a:t>is still in use in systems today</a:t>
            </a:r>
          </a:p>
          <a:p>
            <a:r>
              <a:rPr lang="en-US" altLang="ko-KR" dirty="0"/>
              <a:t>Extra hardware support is need for form of </a:t>
            </a:r>
            <a:r>
              <a:rPr lang="en-US" altLang="ko-KR" b="1" dirty="0"/>
              <a:t>Protection bits. </a:t>
            </a:r>
          </a:p>
          <a:p>
            <a:pPr lvl="1"/>
            <a:r>
              <a:rPr lang="en-US" altLang="ko-KR" b="1" dirty="0"/>
              <a:t>A few more bits</a:t>
            </a:r>
            <a:r>
              <a:rPr lang="en-US" altLang="ko-KR" dirty="0"/>
              <a:t> per segment to indicate permissions of read, write and execute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15617" y="3933056"/>
            <a:ext cx="6252497" cy="1448496"/>
            <a:chOff x="1164085" y="1898889"/>
            <a:chExt cx="3096344" cy="1448496"/>
          </a:xfrm>
        </p:grpSpPr>
        <p:sp>
          <p:nvSpPr>
            <p:cNvPr id="11" name="직사각형 10"/>
            <p:cNvSpPr/>
            <p:nvPr/>
          </p:nvSpPr>
          <p:spPr>
            <a:xfrm>
              <a:off x="1164085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Base	Size  Grows Positive?  Protection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Code	  32K	 2K        1           Read-Execute            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Heap	  34K	 2K        1           Read-Write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Stack	  28K	 2K        0           Read-Write</a:t>
              </a: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164085" y="2374567"/>
              <a:ext cx="3060685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28632" y="3779167"/>
            <a:ext cx="362646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Segment Register Values</a:t>
            </a:r>
            <a:r>
              <a:rPr lang="zh-CN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(with Protection)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468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</a:t>
            </a:r>
            <a:r>
              <a:rPr lang="en-US" altLang="zh-CN" dirty="0"/>
              <a:t>S</a:t>
            </a:r>
            <a:r>
              <a:rPr lang="en-US" altLang="ko-KR" dirty="0"/>
              <a:t>upport: Fragmentation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External Fragmentation</a:t>
            </a:r>
            <a:r>
              <a:rPr lang="en-US" altLang="ko-KR" dirty="0"/>
              <a:t>: little holes of </a:t>
            </a:r>
            <a:r>
              <a:rPr lang="en-US" altLang="ko-KR" b="1" dirty="0"/>
              <a:t>free space</a:t>
            </a:r>
            <a:r>
              <a:rPr lang="en-US" altLang="ko-KR" dirty="0"/>
              <a:t> in physical memory that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individually</a:t>
            </a:r>
            <a:r>
              <a:rPr lang="en-US" altLang="ko-KR" dirty="0"/>
              <a:t> too small for segment</a:t>
            </a:r>
          </a:p>
          <a:p>
            <a:pPr lvl="1"/>
            <a:r>
              <a:rPr lang="en-US" altLang="ko-KR" dirty="0"/>
              <a:t>There is </a:t>
            </a:r>
            <a:r>
              <a:rPr lang="en-US" altLang="ko-KR" b="1" dirty="0"/>
              <a:t>24KB free</a:t>
            </a:r>
            <a:r>
              <a:rPr lang="en-US" altLang="ko-KR" dirty="0"/>
              <a:t>, but </a:t>
            </a:r>
            <a:r>
              <a:rPr lang="en-US" altLang="ko-KR" b="1" dirty="0"/>
              <a:t>not in one contiguous</a:t>
            </a:r>
            <a:r>
              <a:rPr lang="en-US" altLang="ko-KR" dirty="0"/>
              <a:t> segment.</a:t>
            </a:r>
          </a:p>
          <a:p>
            <a:pPr lvl="1"/>
            <a:r>
              <a:rPr lang="en-US" altLang="ko-KR" dirty="0"/>
              <a:t>The OS </a:t>
            </a:r>
            <a:r>
              <a:rPr lang="en-US" altLang="ko-KR" b="1" dirty="0"/>
              <a:t>cannot</a:t>
            </a:r>
            <a:r>
              <a:rPr lang="en-US" altLang="ko-KR" dirty="0"/>
              <a:t> satisfy </a:t>
            </a:r>
            <a:r>
              <a:rPr lang="en-US" altLang="zh-CN" dirty="0"/>
              <a:t>a</a:t>
            </a:r>
            <a:r>
              <a:rPr lang="en-US" altLang="ko-KR" dirty="0"/>
              <a:t> </a:t>
            </a:r>
            <a:r>
              <a:rPr lang="en-US" altLang="ko-KR" b="1" dirty="0"/>
              <a:t>20KB request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Compaction</a:t>
            </a:r>
            <a:r>
              <a:rPr lang="en-US" altLang="ko-KR" dirty="0"/>
              <a:t>: </a:t>
            </a:r>
            <a:r>
              <a:rPr lang="en-US" altLang="ko-KR" b="1" dirty="0"/>
              <a:t>re</a:t>
            </a:r>
            <a:r>
              <a:rPr lang="en-US" altLang="zh-CN" b="1" dirty="0"/>
              <a:t>-</a:t>
            </a:r>
            <a:r>
              <a:rPr lang="en-US" altLang="ko-KR" b="1" dirty="0"/>
              <a:t>arranging</a:t>
            </a:r>
            <a:r>
              <a:rPr lang="en-US" altLang="ko-KR" dirty="0"/>
              <a:t> the exiting segments</a:t>
            </a:r>
          </a:p>
          <a:p>
            <a:pPr lvl="1"/>
            <a:r>
              <a:rPr lang="en-US" altLang="ko-KR" dirty="0"/>
              <a:t>Compaction is </a:t>
            </a:r>
            <a:r>
              <a:rPr lang="en-US" altLang="ko-KR" b="1" dirty="0"/>
              <a:t>costly</a:t>
            </a:r>
            <a:endParaRPr lang="en-US" altLang="ko-KR" dirty="0"/>
          </a:p>
          <a:p>
            <a:pPr lvl="2"/>
            <a:r>
              <a:rPr lang="en-US" altLang="ko-KR" b="1" dirty="0"/>
              <a:t>Stop</a:t>
            </a:r>
            <a:r>
              <a:rPr lang="en-US" altLang="ko-KR" dirty="0"/>
              <a:t> running process</a:t>
            </a:r>
            <a:r>
              <a:rPr lang="en-US" altLang="zh-CN" dirty="0"/>
              <a:t>es</a:t>
            </a:r>
            <a:endParaRPr lang="en-US" altLang="ko-KR" dirty="0"/>
          </a:p>
          <a:p>
            <a:pPr lvl="2"/>
            <a:r>
              <a:rPr lang="en-US" altLang="ko-KR" b="1" dirty="0"/>
              <a:t>Copy</a:t>
            </a:r>
            <a:r>
              <a:rPr lang="en-US" altLang="ko-KR" dirty="0"/>
              <a:t> data to somewhere</a:t>
            </a:r>
          </a:p>
          <a:p>
            <a:pPr lvl="2"/>
            <a:r>
              <a:rPr lang="en-US" altLang="ko-KR" b="1" dirty="0"/>
              <a:t>Change</a:t>
            </a:r>
            <a:r>
              <a:rPr lang="en-US" altLang="ko-KR" dirty="0"/>
              <a:t> segment register value</a:t>
            </a:r>
            <a:r>
              <a:rPr lang="en-US" altLang="zh-CN" dirty="0"/>
              <a:t>s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54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/free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calloc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realloc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brk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sbrk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47-7751-AE23-B51F-C41E541B5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52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Compaction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0303" y="177383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5180" y="274143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0310" y="376929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06623" y="477740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6623" y="578551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4246" y="1459380"/>
            <a:ext cx="168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Not compacted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48122" y="1854137"/>
            <a:ext cx="1687069" cy="10300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10310" y="221528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06623" y="324549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6623" y="427335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92080" y="528146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49565" y="2884215"/>
            <a:ext cx="1687099" cy="1543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948123" y="4427240"/>
            <a:ext cx="1688542" cy="154425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9823" y="177383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84700" y="274143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89830" y="376929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6143" y="477740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86143" y="578551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32766" y="1854137"/>
            <a:ext cx="1681946" cy="10300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89830" y="221528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6143" y="324549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86143" y="427335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71600" y="528146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635164" y="2884215"/>
            <a:ext cx="1679548" cy="51516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634245" y="4686060"/>
            <a:ext cx="1681939" cy="77026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635164" y="3398143"/>
            <a:ext cx="1679548" cy="515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635164" y="3913310"/>
            <a:ext cx="1679548" cy="25758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635164" y="4170893"/>
            <a:ext cx="1679548" cy="515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636636" y="5456327"/>
            <a:ext cx="1679548" cy="515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56198" y="1483962"/>
            <a:ext cx="168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Compacted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8886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49E6-1A87-A164-F89D-8EC193EB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Segmentation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23AC-5A4A-4A75-99F5-A70F5B4E2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External</a:t>
            </a:r>
            <a:r>
              <a:rPr lang="zh-CN" altLang="en-US" dirty="0"/>
              <a:t> </a:t>
            </a:r>
            <a:r>
              <a:rPr lang="en-US" altLang="zh-CN" dirty="0"/>
              <a:t>fragmentation</a:t>
            </a:r>
          </a:p>
          <a:p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inefficient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inflexible,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sparsely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</a:p>
          <a:p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solution?</a:t>
            </a:r>
            <a:r>
              <a:rPr lang="zh-CN" altLang="en-US" dirty="0"/>
              <a:t> </a:t>
            </a:r>
            <a:r>
              <a:rPr lang="en-US" altLang="zh-CN" dirty="0"/>
              <a:t>Yes!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61C3C-0CF6-12C2-E697-690CCAFC56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02C31-FECE-1D24-5F81-ED352F52E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937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early days, OS used segmentation</a:t>
            </a:r>
          </a:p>
          <a:p>
            <a:pPr lvl="1"/>
            <a:r>
              <a:rPr lang="en-US" dirty="0"/>
              <a:t>Burroughs B5000 (first commercial machine with virtual memory)</a:t>
            </a:r>
          </a:p>
          <a:p>
            <a:pPr lvl="1"/>
            <a:r>
              <a:rPr lang="en-US" dirty="0"/>
              <a:t>IBM AS/400</a:t>
            </a:r>
          </a:p>
          <a:p>
            <a:pPr lvl="1"/>
            <a:r>
              <a:rPr lang="en-US" dirty="0"/>
              <a:t>Intel 8086, 80286</a:t>
            </a:r>
          </a:p>
          <a:p>
            <a:r>
              <a:rPr lang="en-US" dirty="0"/>
              <a:t>80386 and later Intel CPUs support paging</a:t>
            </a:r>
          </a:p>
          <a:p>
            <a:r>
              <a:rPr lang="en-US" dirty="0"/>
              <a:t>X86-64 does not use segmentation any more in 64</a:t>
            </a:r>
            <a:r>
              <a:rPr lang="en-US" altLang="zh-CN" dirty="0"/>
              <a:t>-</a:t>
            </a:r>
            <a:r>
              <a:rPr lang="en-US" dirty="0"/>
              <a:t>bit mode</a:t>
            </a:r>
          </a:p>
          <a:p>
            <a:pPr lvl="1"/>
            <a:r>
              <a:rPr lang="en-US" dirty="0"/>
              <a:t>CS,SS,DS and ES are forced to 0 and 2^24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41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Address Space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8532440" y="6592713"/>
            <a:ext cx="504056" cy="220663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24" name="Oval 23"/>
          <p:cNvSpPr/>
          <p:nvPr/>
        </p:nvSpPr>
        <p:spPr>
          <a:xfrm>
            <a:off x="832570" y="1196752"/>
            <a:ext cx="1348103" cy="128592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8890" y="1670437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00B050"/>
                </a:solidFill>
                <a:latin typeface="Helvetica" charset="0"/>
                <a:ea typeface="Helvetica" charset="0"/>
                <a:cs typeface="Helvetica" charset="0"/>
              </a:rPr>
              <a:t>Application</a:t>
            </a:r>
            <a:endParaRPr lang="en-US" sz="1600" dirty="0">
              <a:solidFill>
                <a:srgbClr val="00B05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917635" y="1037184"/>
            <a:ext cx="1348103" cy="7200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1989" y="121390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00B050"/>
                </a:solidFill>
                <a:latin typeface="Helvetica" charset="0"/>
                <a:ea typeface="Helvetica" charset="0"/>
                <a:cs typeface="Helvetica" charset="0"/>
              </a:rPr>
              <a:t>libc</a:t>
            </a:r>
            <a:endParaRPr lang="en-US" sz="1600" dirty="0">
              <a:solidFill>
                <a:srgbClr val="00B05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881782" y="1196752"/>
            <a:ext cx="1348103" cy="128592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61733" y="1593823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charset="0"/>
                <a:ea typeface="Helvetica" charset="0"/>
                <a:cs typeface="Helvetica" charset="0"/>
              </a:rPr>
              <a:t>Operating</a:t>
            </a:r>
          </a:p>
          <a:p>
            <a:pPr algn="ctr"/>
            <a:r>
              <a:rPr lang="en-US" sz="1600" dirty="0">
                <a:solidFill>
                  <a:srgbClr val="00B050"/>
                </a:solidFill>
                <a:latin typeface="Helvetica" charset="0"/>
                <a:ea typeface="Helvetica" charset="0"/>
                <a:cs typeface="Helvetica" charset="0"/>
              </a:rPr>
              <a:t>System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5409274" y="1273089"/>
            <a:ext cx="1178950" cy="283703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337513" y="1268760"/>
            <a:ext cx="1388110" cy="283703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1886" y="1496413"/>
            <a:ext cx="1388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/free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14495" y="1460017"/>
            <a:ext cx="163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brk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sbrk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mmap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331886" y="2008991"/>
            <a:ext cx="4256338" cy="283703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72212" y="2920638"/>
            <a:ext cx="119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mmap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3" name="직사각형 24"/>
          <p:cNvSpPr/>
          <p:nvPr/>
        </p:nvSpPr>
        <p:spPr>
          <a:xfrm>
            <a:off x="4815543" y="4003673"/>
            <a:ext cx="1321897" cy="167421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직사각형 25"/>
          <p:cNvSpPr/>
          <p:nvPr/>
        </p:nvSpPr>
        <p:spPr>
          <a:xfrm>
            <a:off x="4815546" y="2492896"/>
            <a:ext cx="1321897" cy="5206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(Text)</a:t>
            </a:r>
          </a:p>
        </p:txBody>
      </p:sp>
      <p:sp>
        <p:nvSpPr>
          <p:cNvPr id="55" name="직사각형 27"/>
          <p:cNvSpPr/>
          <p:nvPr/>
        </p:nvSpPr>
        <p:spPr>
          <a:xfrm>
            <a:off x="4815542" y="5655017"/>
            <a:ext cx="1321897" cy="3470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cxnSp>
        <p:nvCxnSpPr>
          <p:cNvPr id="56" name="직선 화살표 연결선 28"/>
          <p:cNvCxnSpPr/>
          <p:nvPr/>
        </p:nvCxnSpPr>
        <p:spPr>
          <a:xfrm flipH="1" flipV="1">
            <a:off x="5476492" y="5229200"/>
            <a:ext cx="1" cy="40079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29"/>
          <p:cNvCxnSpPr/>
          <p:nvPr/>
        </p:nvCxnSpPr>
        <p:spPr>
          <a:xfrm flipH="1">
            <a:off x="6241378" y="4075831"/>
            <a:ext cx="3" cy="5380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18"/>
          <p:cNvSpPr/>
          <p:nvPr/>
        </p:nvSpPr>
        <p:spPr>
          <a:xfrm>
            <a:off x="4815545" y="3021191"/>
            <a:ext cx="1321897" cy="319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Data</a:t>
            </a:r>
          </a:p>
        </p:txBody>
      </p:sp>
      <p:sp>
        <p:nvSpPr>
          <p:cNvPr id="60" name="직사각형 19"/>
          <p:cNvSpPr/>
          <p:nvPr/>
        </p:nvSpPr>
        <p:spPr>
          <a:xfrm>
            <a:off x="4815544" y="3340215"/>
            <a:ext cx="1321897" cy="6814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61" name="직사각형 20"/>
          <p:cNvSpPr/>
          <p:nvPr/>
        </p:nvSpPr>
        <p:spPr>
          <a:xfrm>
            <a:off x="4815541" y="6002034"/>
            <a:ext cx="1321897" cy="3959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41200" y="3535382"/>
            <a:ext cx="620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Helvetica" charset="0"/>
                <a:ea typeface="Helvetica" charset="0"/>
                <a:cs typeface="Helvetica" charset="0"/>
              </a:rPr>
              <a:t>4KB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7019" y="551412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4KB</a:t>
            </a:r>
          </a:p>
        </p:txBody>
      </p:sp>
      <p:sp>
        <p:nvSpPr>
          <p:cNvPr id="64" name="Right Brace 63"/>
          <p:cNvSpPr/>
          <p:nvPr/>
        </p:nvSpPr>
        <p:spPr>
          <a:xfrm>
            <a:off x="6190165" y="3336088"/>
            <a:ext cx="138946" cy="681484"/>
          </a:xfrm>
          <a:prstGeom prst="righ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/>
          <p:cNvSpPr/>
          <p:nvPr/>
        </p:nvSpPr>
        <p:spPr>
          <a:xfrm>
            <a:off x="6183693" y="5310800"/>
            <a:ext cx="115370" cy="675510"/>
          </a:xfrm>
          <a:prstGeom prst="righ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직사각형 19"/>
          <p:cNvSpPr/>
          <p:nvPr/>
        </p:nvSpPr>
        <p:spPr>
          <a:xfrm>
            <a:off x="2727309" y="2703160"/>
            <a:ext cx="1105875" cy="36948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 flipV="1">
            <a:off x="3807429" y="2718512"/>
            <a:ext cx="1008112" cy="632249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3833185" y="4051912"/>
            <a:ext cx="943128" cy="2340359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727309" y="2716928"/>
            <a:ext cx="1105875" cy="38137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727309" y="3246127"/>
            <a:ext cx="1105875" cy="19246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27309" y="3986901"/>
            <a:ext cx="1105875" cy="1035867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57634" y="3521972"/>
            <a:ext cx="1440160" cy="132343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free()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calloc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realloc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in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libc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41200" y="4053831"/>
            <a:ext cx="982357" cy="58477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brk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sbrk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</p:txBody>
      </p:sp>
      <p:sp>
        <p:nvSpPr>
          <p:cNvPr id="74" name="내용 개체 틀 2"/>
          <p:cNvSpPr txBox="1">
            <a:spLocks/>
          </p:cNvSpPr>
          <p:nvPr/>
        </p:nvSpPr>
        <p:spPr bwMode="auto">
          <a:xfrm>
            <a:off x="961910" y="4977412"/>
            <a:ext cx="1682157" cy="8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600" u="sng" kern="0"/>
              <a:t>To manage the memory in a heap</a:t>
            </a:r>
            <a:endParaRPr lang="en-US" altLang="ko-KR" sz="1600" u="sng" kern="0" dirty="0"/>
          </a:p>
          <a:p>
            <a:pPr marL="0" indent="0">
              <a:lnSpc>
                <a:spcPct val="100000"/>
              </a:lnSpc>
              <a:buNone/>
            </a:pPr>
            <a:endParaRPr lang="ko-KR" altLang="en-US" sz="1600" u="sng" kern="0" dirty="0"/>
          </a:p>
        </p:txBody>
      </p:sp>
      <p:sp>
        <p:nvSpPr>
          <p:cNvPr id="75" name="내용 개체 틀 2"/>
          <p:cNvSpPr txBox="1">
            <a:spLocks/>
          </p:cNvSpPr>
          <p:nvPr/>
        </p:nvSpPr>
        <p:spPr bwMode="auto">
          <a:xfrm>
            <a:off x="6285181" y="4681450"/>
            <a:ext cx="2535291" cy="451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600" u="sng" kern="0" dirty="0"/>
              <a:t>To change the </a:t>
            </a:r>
            <a:r>
              <a:rPr lang="en-US" altLang="ko-KR" sz="1600" u="sng" kern="0"/>
              <a:t>heap size</a:t>
            </a:r>
            <a:endParaRPr lang="en-US" altLang="ko-KR" sz="1600" u="sng" kern="0" dirty="0"/>
          </a:p>
          <a:p>
            <a:pPr marL="0" indent="0">
              <a:lnSpc>
                <a:spcPct val="100000"/>
              </a:lnSpc>
              <a:buNone/>
            </a:pPr>
            <a:endParaRPr lang="ko-KR" altLang="en-US" sz="1600" u="sng" kern="0" dirty="0"/>
          </a:p>
        </p:txBody>
      </p:sp>
      <p:cxnSp>
        <p:nvCxnSpPr>
          <p:cNvPr id="41" name="직선 화살표 연결선 28"/>
          <p:cNvCxnSpPr/>
          <p:nvPr/>
        </p:nvCxnSpPr>
        <p:spPr>
          <a:xfrm flipH="1">
            <a:off x="5482546" y="4005064"/>
            <a:ext cx="4294" cy="52737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7B310-2E17-35ED-906F-87B939733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1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altLang="ko-KR" dirty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ko-KR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/>
          </a:p>
          <a:p>
            <a:pPr>
              <a:buNone/>
            </a:pPr>
            <a:endParaRPr lang="en-US" altLang="ko-KR" sz="2400" dirty="0"/>
          </a:p>
          <a:p>
            <a:r>
              <a:rPr lang="en-US" altLang="ko-KR" dirty="0"/>
              <a:t>Allocate a memory region on the heap.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size_t size</a:t>
            </a:r>
            <a:r>
              <a:rPr lang="en-US" altLang="ko-KR" dirty="0"/>
              <a:t> : size of the memory block</a:t>
            </a:r>
            <a:r>
              <a:rPr lang="zh-CN" altLang="en-US" dirty="0"/>
              <a:t> </a:t>
            </a:r>
            <a:r>
              <a:rPr lang="en-US" altLang="ko-KR" dirty="0"/>
              <a:t>(in bytes)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/>
              <a:t> is an unsigned integer type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Success:  a void type pointer to the memory block allocated by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</a:t>
            </a:r>
          </a:p>
          <a:p>
            <a:pPr lvl="2"/>
            <a:r>
              <a:rPr lang="en-US" altLang="ko-KR" dirty="0"/>
              <a:t>Fail: a null pointer</a:t>
            </a:r>
          </a:p>
          <a:p>
            <a:pPr lvl="1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07704" y="1093032"/>
            <a:ext cx="4536504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&lt;stdlib.h&gt;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void*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malloc(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F0537-8F20-EBBF-B344-4C2858F38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urier New" charset="0"/>
                <a:ea typeface="Courier New" charset="0"/>
                <a:cs typeface="Courier New" charset="0"/>
              </a:rPr>
              <a:t>sizeof</a:t>
            </a:r>
            <a:r>
              <a:rPr lang="en-US" altLang="ko-KR" dirty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ko-KR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952078"/>
            <a:ext cx="8786812" cy="5501258"/>
          </a:xfrm>
        </p:spPr>
        <p:txBody>
          <a:bodyPr/>
          <a:lstStyle/>
          <a:p>
            <a:r>
              <a:rPr lang="en-US" altLang="ko-KR" dirty="0"/>
              <a:t>Routines and macros are utilized for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size </a:t>
            </a:r>
            <a:r>
              <a:rPr lang="en-US" altLang="ko-KR" dirty="0">
                <a:cs typeface="Courier New" pitchFamily="49" charset="0"/>
              </a:rPr>
              <a:t>in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instead typ</a:t>
            </a:r>
            <a:r>
              <a:rPr lang="en-US" altLang="ko-KR" dirty="0"/>
              <a:t>ing in a number directly.</a:t>
            </a:r>
          </a:p>
          <a:p>
            <a:r>
              <a:rPr lang="en-US" altLang="ko-KR" dirty="0"/>
              <a:t>Two types of results of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cs typeface="Courier New" pitchFamily="49" charset="0"/>
              </a:rPr>
              <a:t>withvariables</a:t>
            </a:r>
            <a:endParaRPr lang="en-US" altLang="ko-KR" dirty="0">
              <a:cs typeface="Courier New" pitchFamily="49" charset="0"/>
            </a:endParaRPr>
          </a:p>
          <a:p>
            <a:pPr lvl="1"/>
            <a:r>
              <a:rPr lang="en-US" altLang="ko-KR" dirty="0"/>
              <a:t>The actual size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‘x’</a:t>
            </a:r>
            <a:r>
              <a:rPr lang="en-US" altLang="ko-KR" dirty="0"/>
              <a:t> is known at run-time.</a:t>
            </a:r>
          </a:p>
          <a:p>
            <a:endParaRPr lang="en-US" altLang="ko-KR" dirty="0"/>
          </a:p>
          <a:p>
            <a:endParaRPr lang="en-US" altLang="ko-KR" sz="2800" dirty="0"/>
          </a:p>
          <a:p>
            <a:pPr lvl="1"/>
            <a:r>
              <a:rPr lang="en-US" altLang="ko-KR" dirty="0"/>
              <a:t>The actual size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‘x’</a:t>
            </a:r>
            <a:r>
              <a:rPr lang="en-US" altLang="ko-KR" dirty="0"/>
              <a:t> is known at compile-time.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85714" y="2996952"/>
            <a:ext cx="5098454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*x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(“%d\n”, 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(x));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85714" y="3717032"/>
            <a:ext cx="5098454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85714" y="4797152"/>
            <a:ext cx="5098454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(“%d\n”, 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(x));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85714" y="5569495"/>
            <a:ext cx="5098454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FA9F9E9-3295-A7C7-F0C5-98C57F854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2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API: </a:t>
            </a:r>
            <a:r>
              <a:rPr lang="en-US" altLang="ko-KR" dirty="0">
                <a:latin typeface="Courier New" charset="0"/>
                <a:ea typeface="Courier New" charset="0"/>
                <a:cs typeface="Courier New" charset="0"/>
              </a:rPr>
              <a:t>free()</a:t>
            </a:r>
            <a:endParaRPr lang="ko-KR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dirty="0"/>
              <a:t>Free a memory region allocated by a call to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</a:t>
            </a:r>
            <a:endParaRPr lang="en-US" altLang="ko-KR" dirty="0"/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/>
              <a:t> : a pointer to a memory block allocated with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none</a:t>
            </a:r>
          </a:p>
          <a:p>
            <a:pPr lvl="1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67744" y="1093032"/>
            <a:ext cx="4536504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free(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void*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6DB1C-4379-6B9D-0F96-0020E1D1C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8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Allocating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58046" y="2237382"/>
            <a:ext cx="398636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*pi; </a:t>
            </a:r>
            <a:r>
              <a:rPr lang="en-US" altLang="ko-KR" sz="1400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local variable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2607" y="1193537"/>
            <a:ext cx="1413369" cy="178595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62607" y="2979487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78243" y="2237382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9345" y="1559072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화살표 연결선 38"/>
          <p:cNvCxnSpPr>
            <a:stCxn id="9" idx="0"/>
          </p:cNvCxnSpPr>
          <p:nvPr/>
        </p:nvCxnSpPr>
        <p:spPr>
          <a:xfrm flipH="1">
            <a:off x="2468735" y="1193537"/>
            <a:ext cx="557" cy="4129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2" idx="0"/>
          </p:cNvCxnSpPr>
          <p:nvPr/>
        </p:nvCxnSpPr>
        <p:spPr>
          <a:xfrm flipV="1">
            <a:off x="2469292" y="2545159"/>
            <a:ext cx="5337" cy="43432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66662" y="2968475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59633" y="1032991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58046" y="4781978"/>
            <a:ext cx="398636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 = 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)*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  <a:endParaRPr lang="en-US" altLang="ko-KR" sz="1400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762054" y="5112281"/>
            <a:ext cx="1413369" cy="640719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762054" y="5753001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94" name="직선 화살표 연결선 93"/>
          <p:cNvCxnSpPr>
            <a:stCxn id="90" idx="0"/>
          </p:cNvCxnSpPr>
          <p:nvPr/>
        </p:nvCxnSpPr>
        <p:spPr>
          <a:xfrm flipH="1">
            <a:off x="2468735" y="5112281"/>
            <a:ext cx="4" cy="20639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91" idx="0"/>
          </p:cNvCxnSpPr>
          <p:nvPr/>
        </p:nvCxnSpPr>
        <p:spPr>
          <a:xfrm flipH="1" flipV="1">
            <a:off x="2468735" y="5536977"/>
            <a:ext cx="4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1762054" y="3970375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762051" y="4255025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1762052" y="4540777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762053" y="4826529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cxnSp>
        <p:nvCxnSpPr>
          <p:cNvPr id="115" name="꺾인 연결선 114"/>
          <p:cNvCxnSpPr/>
          <p:nvPr/>
        </p:nvCxnSpPr>
        <p:spPr>
          <a:xfrm flipV="1">
            <a:off x="3175423" y="4044554"/>
            <a:ext cx="12700" cy="1782626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266661" y="5764012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*pi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748118" y="3279400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748118" y="6049765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꺾인 연결선 36"/>
          <p:cNvCxnSpPr/>
          <p:nvPr/>
        </p:nvCxnSpPr>
        <p:spPr>
          <a:xfrm>
            <a:off x="7115326" y="1347426"/>
            <a:ext cx="740093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08384" y="1193537"/>
            <a:ext cx="86312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pointer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51314" y="3068960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59633" y="3805225"/>
            <a:ext cx="50405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32929" y="5918771"/>
            <a:ext cx="61237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7584" y="4090124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5946" y="4374973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+ 8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0284" y="4672640"/>
            <a:ext cx="93610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 + 12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D37E-6E08-C1DE-18E8-FD58F76EE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246631"/>
      </p:ext>
    </p:extLst>
  </p:cSld>
  <p:clrMapOvr>
    <a:masterClrMapping/>
  </p:clrMapOvr>
</p:sld>
</file>

<file path=ppt/theme/theme1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110365</TotalTime>
  <Words>3194</Words>
  <Application>Microsoft Macintosh PowerPoint</Application>
  <PresentationFormat>On-screen Show (4:3)</PresentationFormat>
  <Paragraphs>814</Paragraphs>
  <Slides>42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Adobe 고딕 Std B</vt:lpstr>
      <vt:lpstr>굴림</vt:lpstr>
      <vt:lpstr>HY견고딕</vt:lpstr>
      <vt:lpstr>Malgun Gothic</vt:lpstr>
      <vt:lpstr>Malgun Gothic</vt:lpstr>
      <vt:lpstr>Arial</vt:lpstr>
      <vt:lpstr>Cambria Math</vt:lpstr>
      <vt:lpstr>Courier New</vt:lpstr>
      <vt:lpstr>Helvetica</vt:lpstr>
      <vt:lpstr>Wingdings</vt:lpstr>
      <vt:lpstr>2_양식_공청회_발표자료-총괄-양식</vt:lpstr>
      <vt:lpstr>Operating Systems CSCI 3150 </vt:lpstr>
      <vt:lpstr>Overview </vt:lpstr>
      <vt:lpstr>PowerPoint Presentation</vt:lpstr>
      <vt:lpstr>Overview </vt:lpstr>
      <vt:lpstr>Virtual Address Space</vt:lpstr>
      <vt:lpstr>malloc()</vt:lpstr>
      <vt:lpstr>sizeof()</vt:lpstr>
      <vt:lpstr>Memory API: free()</vt:lpstr>
      <vt:lpstr>Memory Allocating</vt:lpstr>
      <vt:lpstr>Memory Freeing</vt:lpstr>
      <vt:lpstr>System Calls</vt:lpstr>
      <vt:lpstr>PowerPoint Presentation</vt:lpstr>
      <vt:lpstr>Memory Virtualization with Efficiency and Control</vt:lpstr>
      <vt:lpstr>Address Translation</vt:lpstr>
      <vt:lpstr>Example: Address Translation </vt:lpstr>
      <vt:lpstr>Example: Address Translation (Cont.)</vt:lpstr>
      <vt:lpstr>Example: Address Translation (Cont.)</vt:lpstr>
      <vt:lpstr>Dynamic Relocation (Hardware based): Base-and-Bounds</vt:lpstr>
      <vt:lpstr>Base and Bounds Register</vt:lpstr>
      <vt:lpstr>Base and Bounds</vt:lpstr>
      <vt:lpstr>Relocation and Address Translation</vt:lpstr>
      <vt:lpstr>Two Ways of Bounds Register</vt:lpstr>
      <vt:lpstr>Hardware Requirements</vt:lpstr>
      <vt:lpstr>OS Issues for Memory Virtualization</vt:lpstr>
      <vt:lpstr>OS Issues: When a Process Starts Running</vt:lpstr>
      <vt:lpstr>OS Issues: When a Process Is Terminated</vt:lpstr>
      <vt:lpstr>OS Issues: When Context Switch Occurs</vt:lpstr>
      <vt:lpstr>PowerPoint Presentation</vt:lpstr>
      <vt:lpstr>Inefficiency of Base-and-Bounds</vt:lpstr>
      <vt:lpstr>Segmentation</vt:lpstr>
      <vt:lpstr>Placing Segments in Physical Memory</vt:lpstr>
      <vt:lpstr>Address Translation with Segmentation: code</vt:lpstr>
      <vt:lpstr>Address Translation on Segmentation: heap</vt:lpstr>
      <vt:lpstr>Segmentation Fault or Violation</vt:lpstr>
      <vt:lpstr>Referring to A Segment</vt:lpstr>
      <vt:lpstr>Segment Selection</vt:lpstr>
      <vt:lpstr>Referring to the Stack Segment</vt:lpstr>
      <vt:lpstr>Support for Sharing</vt:lpstr>
      <vt:lpstr>OS Support: Fragmentation</vt:lpstr>
      <vt:lpstr>Memory Compaction</vt:lpstr>
      <vt:lpstr>Issues of Segmentation</vt:lpstr>
      <vt:lpstr>History of segmentation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Hong Xu (CSD)</cp:lastModifiedBy>
  <cp:revision>4311</cp:revision>
  <cp:lastPrinted>2019-09-09T02:10:38Z</cp:lastPrinted>
  <dcterms:created xsi:type="dcterms:W3CDTF">2011-05-01T06:09:10Z</dcterms:created>
  <dcterms:modified xsi:type="dcterms:W3CDTF">2023-03-01T03:27:16Z</dcterms:modified>
  <cp:category/>
</cp:coreProperties>
</file>