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5" r:id="rId16"/>
    <p:sldId id="274" r:id="rId17"/>
    <p:sldId id="267" r:id="rId18"/>
    <p:sldId id="268" r:id="rId19"/>
    <p:sldId id="269" r:id="rId20"/>
    <p:sldId id="270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79AED-ECC2-4C91-8802-0EE7FB193B20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B010-1AEA-4471-8F2C-23691641F4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870" y="20275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Tutorial 9 Assignment 3 Preliminaries and Hints</a:t>
            </a:r>
          </a:p>
          <a:p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Tutor: Luo Qin</a:t>
            </a:r>
          </a:p>
          <a:p>
            <a:r>
              <a:rPr lang="en-US" altLang="zh-CN" sz="2800" dirty="0"/>
              <a:t>qluo22@cse.cuhk.edu.hk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4191000" cy="539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Review of the Singly 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8" y="2498173"/>
            <a:ext cx="6023424" cy="1036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30" y="4081295"/>
            <a:ext cx="7489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Three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Find a node in the singly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 node into the singly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Delete a node in the singly linked list</a:t>
            </a:r>
          </a:p>
          <a:p>
            <a:r>
              <a:rPr lang="en-US" altLang="zh-CN" sz="2400" b="1" dirty="0"/>
              <a:t>Hints: Please have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 review of these operations</a:t>
            </a:r>
          </a:p>
          <a:p>
            <a:r>
              <a:rPr lang="en-US" altLang="zh-CN" sz="2400" b="1" dirty="0"/>
              <a:t>about singly linked list in your data structure coarse.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53432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page_no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1270" y="3546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29" y="4016845"/>
            <a:ext cx="5347971" cy="1504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52606" y="56947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Code Walk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2173079"/>
            <a:ext cx="9933992" cy="2413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777273"/>
            <a:ext cx="801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r>
              <a:rPr lang="en-US" altLang="zh-CN" dirty="0"/>
              <a:t>:   Definition of the node in the linked list</a:t>
            </a:r>
          </a:p>
          <a:p>
            <a:r>
              <a:rPr lang="en-US" altLang="zh-CN" dirty="0" err="1"/>
              <a:t>fifo.c</a:t>
            </a:r>
            <a:r>
              <a:rPr lang="en-US" altLang="zh-CN" dirty="0"/>
              <a:t> &amp; </a:t>
            </a:r>
            <a:r>
              <a:rPr lang="en-US" altLang="zh-CN" dirty="0" err="1"/>
              <a:t>lru.c</a:t>
            </a:r>
            <a:r>
              <a:rPr lang="en-US" altLang="zh-CN" dirty="0"/>
              <a:t>   </a:t>
            </a:r>
            <a:r>
              <a:rPr lang="en-US" altLang="zh-CN" b="1" dirty="0"/>
              <a:t>Your implementation of the FIFO and LRU algorithm</a:t>
            </a:r>
          </a:p>
          <a:p>
            <a:r>
              <a:rPr lang="en-US" altLang="zh-CN" dirty="0" err="1"/>
              <a:t>main.c</a:t>
            </a:r>
            <a:r>
              <a:rPr lang="en-US" altLang="zh-CN" dirty="0"/>
              <a:t>  File I/O, visualize the status of the cache and calculate the page missing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820" y="1484940"/>
            <a:ext cx="1502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/>
              <a:t>Code Walk</a:t>
            </a:r>
            <a:endParaRPr lang="en-US" altLang="zh-CN" sz="2000" dirty="0"/>
          </a:p>
          <a:p>
            <a:r>
              <a:rPr lang="en-US" altLang="zh-CN" sz="2000" dirty="0" err="1"/>
              <a:t>fifo.c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lru.c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5820" y="2500603"/>
            <a:ext cx="107147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FIFO_cache_put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head_fifo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LRU_cache_put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head_lru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Paremeters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Newpageno</a:t>
            </a:r>
            <a:r>
              <a:rPr lang="zh-CN" altLang="en-US" dirty="0"/>
              <a:t>：</a:t>
            </a:r>
            <a:r>
              <a:rPr lang="en-US" altLang="zh-CN" dirty="0"/>
              <a:t>The page number intended to be accessed.</a:t>
            </a:r>
          </a:p>
          <a:p>
            <a:r>
              <a:rPr lang="en-US" altLang="zh-CN" dirty="0" err="1"/>
              <a:t>head_fifo</a:t>
            </a:r>
            <a:r>
              <a:rPr lang="en-US" altLang="zh-CN" dirty="0"/>
              <a:t>, </a:t>
            </a:r>
            <a:r>
              <a:rPr lang="en-US" altLang="zh-CN" dirty="0" err="1"/>
              <a:t>head_lru</a:t>
            </a:r>
            <a:r>
              <a:rPr lang="en-US" altLang="zh-CN" dirty="0"/>
              <a:t>: The pointer pointing at the header of FIFO and LRU cache</a:t>
            </a:r>
          </a:p>
          <a:p>
            <a:r>
              <a:rPr lang="en-US" altLang="zh-CN" b="1" dirty="0"/>
              <a:t>(Why double pointer? May need to change the header of FIFO and LRU cache in these two functions.)</a:t>
            </a:r>
          </a:p>
          <a:p>
            <a:r>
              <a:rPr lang="en-US" altLang="zh-CN" dirty="0" err="1"/>
              <a:t>cache_capacity</a:t>
            </a:r>
            <a:r>
              <a:rPr lang="en-US" altLang="zh-CN" dirty="0"/>
              <a:t>: The capacity of the FIFO and LRU cache</a:t>
            </a:r>
          </a:p>
          <a:p>
            <a:endParaRPr lang="en-US" altLang="zh-CN" dirty="0"/>
          </a:p>
          <a:p>
            <a:r>
              <a:rPr lang="en-US" altLang="zh-CN" dirty="0" err="1"/>
              <a:t>Reture</a:t>
            </a:r>
            <a:r>
              <a:rPr lang="en-US" altLang="zh-CN" dirty="0"/>
              <a:t> Value:</a:t>
            </a:r>
          </a:p>
          <a:p>
            <a:r>
              <a:rPr lang="en-US" altLang="zh-CN" dirty="0"/>
              <a:t>Whether the page is missed, 1-misses 0-hits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7360"/>
            <a:ext cx="107773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sz="2000" b="1" dirty="0"/>
              <a:t>Code Walk</a:t>
            </a:r>
          </a:p>
          <a:p>
            <a:r>
              <a:rPr lang="en-US" altLang="zh-CN" sz="2000" dirty="0" err="1"/>
              <a:t>main.c</a:t>
            </a:r>
            <a:endParaRPr lang="en-US" altLang="zh-CN" sz="2000" dirty="0"/>
          </a:p>
          <a:p>
            <a:r>
              <a:rPr lang="en-US" altLang="zh-CN" dirty="0"/>
              <a:t>report the status of cache after assessing each page in the reference row and calculate the total number of </a:t>
            </a:r>
          </a:p>
          <a:p>
            <a:r>
              <a:rPr lang="en-US" altLang="zh-CN" dirty="0"/>
              <a:t>missing pages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" y="3478764"/>
            <a:ext cx="4162425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10943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header of FIFO and LRU cache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630"/>
            <a:ext cx="6813486" cy="23899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5980" y="4269630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717596" y="5464623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01338" y="305966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 the status of the cache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37" y="3736390"/>
            <a:ext cx="4407713" cy="26246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16990"/>
            <a:ext cx="8268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Testcase</a:t>
            </a:r>
          </a:p>
          <a:p>
            <a:endParaRPr lang="en-US" altLang="zh-CN" dirty="0"/>
          </a:p>
          <a:p>
            <a:r>
              <a:rPr lang="en-US" altLang="zh-CN" dirty="0"/>
              <a:t>2 testcases are provided for you to check your implementation</a:t>
            </a:r>
          </a:p>
          <a:p>
            <a:endParaRPr lang="en-US" altLang="zh-CN" dirty="0"/>
          </a:p>
          <a:p>
            <a:r>
              <a:rPr lang="en-US" altLang="zh-CN" dirty="0"/>
              <a:t>&lt;cache capacity&gt;</a:t>
            </a:r>
          </a:p>
          <a:p>
            <a:r>
              <a:rPr lang="en-US" altLang="zh-CN" dirty="0"/>
              <a:t>&lt;number of pages K&gt;</a:t>
            </a:r>
          </a:p>
          <a:p>
            <a:r>
              <a:rPr lang="en-US" altLang="zh-CN" dirty="0"/>
              <a:t>&lt;visited page number 1&gt;, &lt;visited page number 2&gt;, …, &lt;visited page number K&gt;</a:t>
            </a:r>
          </a:p>
          <a:p>
            <a:endParaRPr lang="en-US" altLang="zh-CN" dirty="0"/>
          </a:p>
          <a:p>
            <a:r>
              <a:rPr lang="en-US" altLang="zh-CN" dirty="0"/>
              <a:t>For example, testcase for the example in page 8 of this ppt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3" y="4401715"/>
            <a:ext cx="741997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25" y="4002313"/>
            <a:ext cx="5947779" cy="2121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7935" y="596537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48531" y="615003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for the testcase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613371" y="1690688"/>
            <a:ext cx="11102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How to compile and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“make” command to compile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the following command to run:</a:t>
            </a:r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&gt;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&gt;</a:t>
            </a:r>
          </a:p>
          <a:p>
            <a:pPr lvl="1"/>
            <a:r>
              <a:rPr lang="en-US" altLang="zh-CN" sz="2400" dirty="0"/>
              <a:t>     For example, if we want to run testcase1</a:t>
            </a:r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./testcase/case1.txt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./testcase/case1_out.txt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890" y="1332684"/>
            <a:ext cx="10868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‘</a:t>
            </a:r>
            <a:r>
              <a:rPr lang="en-US" altLang="zh-CN" dirty="0" err="1"/>
              <a:t>i</a:t>
            </a:r>
            <a:r>
              <a:rPr lang="en-US" altLang="zh-CN" dirty="0"/>
              <a:t>’ with non-zero value, but when it meets while(</a:t>
            </a:r>
            <a:r>
              <a:rPr lang="en-US" altLang="zh-CN" dirty="0" err="1"/>
              <a:t>i</a:t>
            </a:r>
            <a:r>
              <a:rPr lang="en-US" altLang="zh-CN" dirty="0"/>
              <a:t>), there would be infinite loop</a:t>
            </a:r>
          </a:p>
          <a:p>
            <a:r>
              <a:rPr lang="en-US" altLang="zh-CN" b="1" dirty="0"/>
              <a:t>Objective: Look into the </a:t>
            </a:r>
            <a:r>
              <a:rPr lang="en-US" altLang="zh-CN" b="1" dirty="0" err="1"/>
              <a:t>os</a:t>
            </a:r>
            <a:r>
              <a:rPr lang="en-US" altLang="zh-CN" b="1" dirty="0"/>
              <a:t> kernel. </a:t>
            </a:r>
            <a:r>
              <a:rPr lang="en-US" altLang="zh-CN" dirty="0"/>
              <a:t>Find the physical address of variable ‘</a:t>
            </a:r>
            <a:r>
              <a:rPr lang="en-US" altLang="zh-CN" dirty="0" err="1"/>
              <a:t>i</a:t>
            </a:r>
            <a:r>
              <a:rPr lang="en-US" altLang="zh-CN" dirty="0"/>
              <a:t>’ and make its value zero to </a:t>
            </a:r>
          </a:p>
          <a:p>
            <a:r>
              <a:rPr lang="en-US" altLang="zh-CN" dirty="0"/>
              <a:t>terminate the indefinite loop.</a:t>
            </a:r>
          </a:p>
          <a:p>
            <a:r>
              <a:rPr lang="en-US" altLang="zh-CN" b="1" dirty="0"/>
              <a:t>How to get physical address: Firstly calculate logical address using segmentation and physical address</a:t>
            </a:r>
          </a:p>
          <a:p>
            <a:r>
              <a:rPr lang="en-US" altLang="zh-CN" b="1" dirty="0"/>
              <a:t>Using paging</a:t>
            </a:r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15" y="2746556"/>
            <a:ext cx="6346075" cy="3780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80" y="3161078"/>
            <a:ext cx="5543735" cy="2799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44" y="5960159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test.c</a:t>
            </a:r>
            <a:endParaRPr lang="en-US" altLang="zh-CN" dirty="0"/>
          </a:p>
          <a:p>
            <a:pPr algn="ctr"/>
            <a:r>
              <a:rPr lang="en-US" altLang="zh-CN" dirty="0"/>
              <a:t>Single Process</a:t>
            </a:r>
          </a:p>
          <a:p>
            <a:pPr algn="ctr"/>
            <a:r>
              <a:rPr lang="en-US" altLang="zh-CN" b="1" dirty="0"/>
              <a:t>Example in this </a:t>
            </a:r>
            <a:r>
              <a:rPr lang="en-US" altLang="zh-CN" sz="1600" b="1" dirty="0"/>
              <a:t>Tutorial</a:t>
            </a:r>
            <a:endParaRPr lang="zh-CN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08845" y="6097053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/>
              <a:t>homework.c</a:t>
            </a:r>
            <a:endParaRPr lang="en-US" altLang="zh-CN" sz="1600" dirty="0"/>
          </a:p>
          <a:p>
            <a:pPr algn="ctr"/>
            <a:r>
              <a:rPr lang="en-US" altLang="zh-CN" sz="1600" dirty="0"/>
              <a:t>Multi Processes</a:t>
            </a:r>
          </a:p>
          <a:p>
            <a:pPr algn="ctr"/>
            <a:r>
              <a:rPr lang="en-US" altLang="zh-CN" sz="1600" b="1" dirty="0"/>
              <a:t>Example in </a:t>
            </a:r>
            <a:r>
              <a:rPr lang="en-US" altLang="zh-CN" sz="1600" b="1" dirty="0" err="1"/>
              <a:t>Assignement</a:t>
            </a:r>
            <a:r>
              <a:rPr lang="en-US" altLang="zh-CN" sz="1600" b="1" dirty="0"/>
              <a:t> 3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677" y="1319134"/>
            <a:ext cx="2533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Environment Setting </a:t>
            </a:r>
            <a:r>
              <a:rPr lang="en-US" altLang="zh-CN" sz="2000" b="1" dirty="0"/>
              <a:t>(Required)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VirtualBox + Ubuntu-18.04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g++3.4 &amp;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Bochs</a:t>
            </a:r>
            <a:r>
              <a:rPr lang="en-US" altLang="zh-CN" sz="2000" dirty="0"/>
              <a:t> IA-32 Emulation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Linux-0.11 source code (</a:t>
            </a:r>
            <a:r>
              <a:rPr lang="en-US" altLang="zh-CN" sz="2000" dirty="0" err="1"/>
              <a:t>oslab</a:t>
            </a:r>
            <a:r>
              <a:rPr lang="en-US" altLang="zh-CN" sz="2000" dirty="0"/>
              <a:t> code)</a:t>
            </a:r>
          </a:p>
          <a:p>
            <a:r>
              <a:rPr lang="en-US" altLang="zh-CN" sz="2000" dirty="0"/>
              <a:t>The setup instruction of the lab environment </a:t>
            </a:r>
          </a:p>
          <a:p>
            <a:r>
              <a:rPr lang="en-US" altLang="zh-CN" sz="2000" dirty="0"/>
              <a:t>would be in </a:t>
            </a:r>
            <a:r>
              <a:rPr lang="en-US" altLang="zh-CN" sz="2000" b="1" dirty="0"/>
              <a:t>Enviorment_Setup_Instructions.pdf</a:t>
            </a:r>
            <a:endParaRPr lang="zh-CN" alt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1" y="1410108"/>
            <a:ext cx="8796954" cy="5140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42006" y="2175387"/>
            <a:ext cx="4033684" cy="281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8740" y="5087276"/>
            <a:ext cx="341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Bochs</a:t>
            </a:r>
            <a:r>
              <a:rPr lang="en-US" altLang="zh-CN" b="1" dirty="0"/>
              <a:t> IA-32 Emulation : x86 PC emulator to run</a:t>
            </a:r>
          </a:p>
          <a:p>
            <a:r>
              <a:rPr lang="en-US" altLang="zh-CN" b="1" dirty="0"/>
              <a:t>the linux-0.11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165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2995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Some useful commands in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Bochs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IA-32</a:t>
            </a:r>
          </a:p>
          <a:p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 and c</a:t>
            </a: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means pausing the program and it would show what it executes before pausing. c means continuing running the program from the place where the program is paused by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sreg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sreg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the command used for seeing the status of the segment registers.  It is used for finding the base address and the size of the segment.</a:t>
            </a: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creg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creg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the command used for seeing the status of the control registers, like cr0-cr3. cr3 stores the starting address of the page directory.</a:t>
            </a: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xp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xp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command used for seeing the contents in the memory cells with the given physical address.</a:t>
            </a: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setpmem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setpmem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command used for setting the corresponding memory cell with the given number.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You could refer to </a:t>
            </a:r>
            <a:r>
              <a:rPr lang="en-US" altLang="zh-CN" sz="1800" b="1" i="1" dirty="0">
                <a:latin typeface="微软雅黑" panose="020B0503020204020204" charset="-122"/>
                <a:ea typeface="微软雅黑" panose="020B0503020204020204" charset="-122"/>
              </a:rPr>
              <a:t>Enviorment_Setup_Instructions.pdf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to see how to use it.</a:t>
            </a:r>
            <a:endParaRPr lang="en-US" altLang="zh-CN" sz="1800" i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Demo for the journey of ‘</a:t>
            </a:r>
            <a:r>
              <a:rPr lang="en-US" altLang="zh-CN" dirty="0" err="1"/>
              <a:t>i</a:t>
            </a:r>
            <a:r>
              <a:rPr lang="en-US" altLang="zh-CN" dirty="0"/>
              <a:t>’. (Stop the indefinite loop in </a:t>
            </a:r>
            <a:r>
              <a:rPr lang="en-US" altLang="zh-CN" dirty="0" err="1"/>
              <a:t>test.c</a:t>
            </a:r>
            <a:r>
              <a:rPr lang="en-US" altLang="zh-CN" dirty="0"/>
              <a:t> using</a:t>
            </a:r>
          </a:p>
          <a:p>
            <a:pPr marL="0" indent="0">
              <a:buNone/>
            </a:pPr>
            <a:r>
              <a:rPr lang="en-US" altLang="zh-CN" dirty="0"/>
              <a:t>address translation)</a:t>
            </a:r>
          </a:p>
          <a:p>
            <a:pPr marL="0" indent="0">
              <a:buNone/>
            </a:pPr>
            <a:r>
              <a:rPr lang="en-US" altLang="zh-CN" dirty="0"/>
              <a:t>Zoom link: https://cuhk.zoom.us/rec/share/YiSXwJu47YbBeE5K7aqwNRm0SzZ1RCo7oPHwwgY297Icq9GWOfUFxGMHNywxIhUh.ymrIjNPCrpbr8aYm?startTime=1679493977000</a:t>
            </a:r>
          </a:p>
          <a:p>
            <a:pPr marL="0" indent="0">
              <a:buNone/>
            </a:pPr>
            <a:r>
              <a:rPr lang="en-US" altLang="zh-CN" dirty="0"/>
              <a:t>Password: NECKA2c?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Assignment Overview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9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There would be two parts in Assignment 3.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Part 1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Madatory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Part (100 marks)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are required to complete this part.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written problem (Problem 1) and a programming problem (Problem 2)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2 Bonus Part (20 marks)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We would consider the marks added in your final grade of the course if you do it.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case study problem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DDL: 18:00:00 pm, Apr 17</a:t>
            </a:r>
            <a:r>
              <a:rPr lang="en-US" altLang="zh-CN" sz="2400" b="1" baseline="30000" dirty="0">
                <a:latin typeface="微软雅黑" panose="020B0503020204020204" charset="-122"/>
                <a:ea typeface="微软雅黑" panose="020B0503020204020204" charset="-122"/>
              </a:rPr>
              <a:t>th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(Mon)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0433" y="2693437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Any Questions?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Hints about Problem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Written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 translation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need to review the segmentation and multi-level paging</a:t>
            </a:r>
          </a:p>
          <a:p>
            <a:pPr marL="457200" lvl="1" indent="0">
              <a:buNone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concept about the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word addressing</a:t>
            </a: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unit of data used by a particular processor design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word length = the width of the data bus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32-bit machine, the word length is 32 bit (4 bytes, 1 byte = 8 bit)</a:t>
            </a: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addressing: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The bits of a data could be stored in a physical address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capacity of memory with one physical address is usually the times of bytes</a:t>
            </a:r>
          </a:p>
          <a:p>
            <a:pPr lvl="2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 addressing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and byte addressing</a:t>
            </a:r>
          </a:p>
          <a:p>
            <a:pPr lvl="1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805"/>
            <a:ext cx="10515600" cy="4351338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Word Addressing v.s. Byte Addressing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6" y="2668588"/>
            <a:ext cx="5738150" cy="205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5562" y="478936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Byte Addressing</a:t>
            </a:r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6" y="2701514"/>
            <a:ext cx="5934075" cy="198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0142" y="480907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 Addressing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4896" y="2230477"/>
            <a:ext cx="42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32-bit machine (Word Length: 32 bit)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268730" y="2983230"/>
            <a:ext cx="10972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012862" y="2969895"/>
            <a:ext cx="4340938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altLang="zh-CN" sz="2400"/>
              <a:t>Multi-level Page Table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0765" y="1804670"/>
            <a:ext cx="10942320" cy="488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en-US" altLang="zh-CN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838211" y="1423295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two level page table in x86 and x86-64 (32-bit machine) 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71168" y="2260349"/>
            <a:ext cx="5983083" cy="3863869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98444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5611708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702469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690"/>
            <a:ext cx="10515600" cy="51022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Programming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FIFO and LRU policies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Why important? Used in swapping, TLB hit, and some cache algorithms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Requirements: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Using the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Singly Linked List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 to represent FIFO and LRU cache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Extra Array to record the order or the recency of the elements in cache is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not allowed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status of FIFO and LRU cache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recorded and reported after every visiting, and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times of the Page missing (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 fault)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reported at the end.</a:t>
            </a:r>
          </a:p>
          <a:p>
            <a:pPr lvl="0" fontAlgn="auto">
              <a:lnSpc>
                <a:spcPct val="120000"/>
              </a:lnSpc>
            </a:pP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We provide a </a:t>
            </a:r>
            <a:r>
              <a:rPr lang="en-US" altLang="zh-CN" sz="2395" b="1" dirty="0">
                <a:latin typeface="微软雅黑" panose="020B0503020204020204" charset="-122"/>
                <a:ea typeface="微软雅黑" panose="020B0503020204020204" charset="-122"/>
              </a:rPr>
              <a:t>framework </a:t>
            </a: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for you to implement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It is better to use it.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But you could ignore it and implement on your own, but your implementation should </a:t>
            </a:r>
            <a:r>
              <a:rPr lang="en-US" altLang="zh-CN" sz="2050" b="1" dirty="0">
                <a:latin typeface="微软雅黑" panose="020B0503020204020204" charset="-122"/>
                <a:ea typeface="微软雅黑" panose="020B0503020204020204" charset="-122"/>
              </a:rPr>
              <a:t>satisfy the above requirements</a:t>
            </a: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. Besides, you should add a Readme file for me how to compile and run your file.</a:t>
            </a:r>
          </a:p>
          <a:p>
            <a:pPr lvl="1" fontAlgn="auto">
              <a:lnSpc>
                <a:spcPct val="120000"/>
              </a:lnSpc>
            </a:pPr>
            <a:endParaRPr lang="en-US" altLang="zh-CN" sz="2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39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740"/>
            <a:ext cx="10515600" cy="4351338"/>
          </a:xfrm>
        </p:spPr>
        <p:txBody>
          <a:bodyPr/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Brief Review about FIFO and LRU algorithm</a:t>
            </a:r>
          </a:p>
          <a:p>
            <a:pPr marL="0" indent="0"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Reference Row: 1 2 3 1 4 1 3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014345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3300" y="260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FIFO (First-in First-come)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94740" y="467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LRU (Least Recently Used)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7140" y="4305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5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828800" y="5041900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384300" y="6169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920"/>
            <a:ext cx="10515600" cy="554751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How to implement FIFO and LRU?</a:t>
            </a:r>
          </a:p>
          <a:p>
            <a:pPr marL="457200" lvl="1" indent="0">
              <a:buNone/>
            </a:pPr>
            <a:r>
              <a:rPr lang="en-US" altLang="zh-CN" dirty="0"/>
              <a:t>Three cases to be considered</a:t>
            </a:r>
          </a:p>
          <a:p>
            <a:pPr lvl="1"/>
            <a:r>
              <a:rPr lang="en-US" altLang="zh-CN" dirty="0"/>
              <a:t>If the visited page hits, then?</a:t>
            </a:r>
          </a:p>
          <a:p>
            <a:pPr lvl="1"/>
            <a:r>
              <a:rPr lang="en-US" altLang="zh-CN" dirty="0"/>
              <a:t>If the cache is not full, then?</a:t>
            </a:r>
          </a:p>
          <a:p>
            <a:pPr lvl="1"/>
            <a:r>
              <a:rPr lang="en-US" altLang="zh-CN" dirty="0"/>
              <a:t>If the cache is full, then?</a:t>
            </a:r>
          </a:p>
          <a:p>
            <a:r>
              <a:rPr lang="en-US" altLang="zh-CN" sz="2400" dirty="0"/>
              <a:t>Data structure used for implementation of LRU</a:t>
            </a:r>
          </a:p>
          <a:p>
            <a:pPr marL="0" indent="0">
              <a:buNone/>
            </a:pPr>
            <a:r>
              <a:rPr lang="en-US" altLang="zh-CN" sz="2400" dirty="0"/>
              <a:t>   FIFO: queue structure</a:t>
            </a:r>
          </a:p>
          <a:p>
            <a:pPr marL="0" indent="0">
              <a:buNone/>
            </a:pPr>
            <a:r>
              <a:rPr lang="en-US" altLang="zh-CN" sz="2400" dirty="0"/>
              <a:t>   LRU:</a:t>
            </a:r>
          </a:p>
          <a:p>
            <a:pPr lvl="1"/>
            <a:r>
              <a:rPr lang="en-US" altLang="zh-CN" dirty="0"/>
              <a:t>Use array to mark the recency of the page in cache</a:t>
            </a:r>
          </a:p>
          <a:p>
            <a:pPr lvl="2"/>
            <a:r>
              <a:rPr lang="en-US" altLang="zh-CN" sz="2400" b="1" dirty="0"/>
              <a:t>Potential overflow of the recency value if the page is not </a:t>
            </a:r>
            <a:r>
              <a:rPr lang="en-US" altLang="zh-CN" sz="2400" b="1" dirty="0" err="1"/>
              <a:t>hitted</a:t>
            </a:r>
            <a:r>
              <a:rPr lang="en-US" altLang="zh-CN" sz="2400" b="1" dirty="0"/>
              <a:t>.</a:t>
            </a:r>
          </a:p>
          <a:p>
            <a:pPr lvl="1"/>
            <a:r>
              <a:rPr lang="en-US" altLang="zh-CN" b="1" dirty="0"/>
              <a:t>Use linked list and move the recent </a:t>
            </a:r>
            <a:r>
              <a:rPr lang="en-US" altLang="zh-CN" b="1" dirty="0" err="1"/>
              <a:t>hitted</a:t>
            </a:r>
            <a:r>
              <a:rPr lang="en-US" altLang="zh-CN" b="1" dirty="0"/>
              <a:t> page at the head or tail of the linked list  </a:t>
            </a:r>
          </a:p>
          <a:p>
            <a:pPr lvl="1"/>
            <a:r>
              <a:rPr lang="en-US" altLang="zh-CN" dirty="0"/>
              <a:t>Use linked list and the hash map (improve the timing complexity of finding the existence of page in cache)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2f532e-55ad-42c1-bdad-99b032ff04f5"/>
  <p:tag name="COMMONDATA" val="eyJoZGlkIjoiNWI5Y2JmYmI4ODU3ZjcwNmJlY2M3MzA5OGRhZjViM2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a0859-1a2d-49f3-93a0-de85d86d610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088,&quot;width&quot;:1723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60c6029-20ba-49d1-a05e-58a5e626484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Widescreen</PresentationFormat>
  <Paragraphs>215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Theme</vt:lpstr>
      <vt:lpstr>1_Office Theme</vt:lpstr>
      <vt:lpstr>PowerPoint Presentation</vt:lpstr>
      <vt:lpstr>Assignment Overview</vt:lpstr>
      <vt:lpstr>Hints about Problem 1</vt:lpstr>
      <vt:lpstr>Hints about Problem 1</vt:lpstr>
      <vt:lpstr>Hints about Problem 1</vt:lpstr>
      <vt:lpstr>Hints about Problem 1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Bonus Part</vt:lpstr>
      <vt:lpstr>Hints about Bonus Part</vt:lpstr>
      <vt:lpstr>Hints about Bonus Part</vt:lpstr>
      <vt:lpstr>Hints about Bonus Part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31</cp:revision>
  <dcterms:created xsi:type="dcterms:W3CDTF">2023-03-21T06:32:00Z</dcterms:created>
  <dcterms:modified xsi:type="dcterms:W3CDTF">2023-03-31T03:00:19Z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99605F37FA43440F956384ABFF159C5F</vt:lpwstr>
  </property>
  <property fmtid="{D5CDD505-2E9C-101B-9397-08002B2CF9AE}" pid="3" name="KSOProductBuildVer">
    <vt:lpwstr>2052-11.1.0.13703</vt:lpwstr>
  </property>
</Properties>
</file>