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1"/>
    <p:sldMasterId id="2147483777" r:id="rId2"/>
    <p:sldMasterId id="2147483781" r:id="rId3"/>
  </p:sldMasterIdLst>
  <p:notesMasterIdLst>
    <p:notesMasterId r:id="rId35"/>
  </p:notesMasterIdLst>
  <p:handoutMasterIdLst>
    <p:handoutMasterId r:id="rId36"/>
  </p:handoutMasterIdLst>
  <p:sldIdLst>
    <p:sldId id="2990" r:id="rId4"/>
    <p:sldId id="257" r:id="rId5"/>
    <p:sldId id="258" r:id="rId6"/>
    <p:sldId id="262" r:id="rId7"/>
    <p:sldId id="263" r:id="rId8"/>
    <p:sldId id="259" r:id="rId9"/>
    <p:sldId id="291" r:id="rId10"/>
    <p:sldId id="292" r:id="rId11"/>
    <p:sldId id="266" r:id="rId12"/>
    <p:sldId id="267" r:id="rId13"/>
    <p:sldId id="268" r:id="rId14"/>
    <p:sldId id="269" r:id="rId15"/>
    <p:sldId id="265" r:id="rId16"/>
    <p:sldId id="2991" r:id="rId17"/>
    <p:sldId id="273" r:id="rId18"/>
    <p:sldId id="274" r:id="rId19"/>
    <p:sldId id="275" r:id="rId20"/>
    <p:sldId id="261" r:id="rId21"/>
    <p:sldId id="276" r:id="rId22"/>
    <p:sldId id="277" r:id="rId23"/>
    <p:sldId id="279" r:id="rId24"/>
    <p:sldId id="278" r:id="rId25"/>
    <p:sldId id="280" r:id="rId26"/>
    <p:sldId id="281" r:id="rId27"/>
    <p:sldId id="282" r:id="rId28"/>
    <p:sldId id="283" r:id="rId29"/>
    <p:sldId id="284" r:id="rId30"/>
    <p:sldId id="285" r:id="rId31"/>
    <p:sldId id="287" r:id="rId32"/>
    <p:sldId id="286" r:id="rId33"/>
    <p:sldId id="288" r:id="rId3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snapToObjects="1">
      <p:cViewPr varScale="1">
        <p:scale>
          <a:sx n="128" d="100"/>
          <a:sy n="128" d="100"/>
        </p:scale>
        <p:origin x="173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85FA19-4AE7-394C-8E06-B4A0FB3E5AA8}" type="datetimeFigureOut">
              <a:rPr lang="en-US" smtClean="0"/>
              <a:pPr/>
              <a:t>9/2/24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63C84F-422D-1049-B727-5B751ACDABC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991A4-6061-8E40-B3BF-9224535D7C20}" type="datetimeFigureOut">
              <a:rPr lang="en-US" smtClean="0"/>
              <a:pPr/>
              <a:t>9/2/24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39927-3662-3B4E-89DF-65C239F3E8B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639927-3662-3B4E-89DF-65C239F3E8BD}"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Face a problem, and solve it, instead </a:t>
            </a:r>
          </a:p>
        </p:txBody>
      </p:sp>
      <p:sp>
        <p:nvSpPr>
          <p:cNvPr id="4" name="Slide Number Placeholder 3"/>
          <p:cNvSpPr>
            <a:spLocks noGrp="1"/>
          </p:cNvSpPr>
          <p:nvPr>
            <p:ph type="sldNum" sz="quarter" idx="10"/>
          </p:nvPr>
        </p:nvSpPr>
        <p:spPr/>
        <p:txBody>
          <a:bodyPr/>
          <a:lstStyle/>
          <a:p>
            <a:fld id="{E3639927-3662-3B4E-89DF-65C239F3E8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503D7-9205-4A02-A454-34452D928CE1}" type="slidenum">
              <a:rPr lang="en-US"/>
              <a:pPr/>
              <a:t>7</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082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DAEBD-B94E-4C29-A61C-06F2C84D94A2}" type="slidenum">
              <a:rPr lang="en-US"/>
              <a:pPr/>
              <a:t>8</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515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C4AD4-20A3-44EF-BF92-99162AB510E2}" type="slidenum">
              <a:rPr lang="en-US"/>
              <a:pPr/>
              <a:t>10</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0BC8A0F-3474-4EE8-975A-8B7E0972B945}" type="slidenum">
              <a:rPr lang="en-US"/>
              <a:pPr/>
              <a:t>11</a:t>
            </a:fld>
            <a:endParaRPr lang="en-US"/>
          </a:p>
        </p:txBody>
      </p:sp>
      <p:sp>
        <p:nvSpPr>
          <p:cNvPr id="668674" name="Rectangle 5"/>
          <p:cNvSpPr txBox="1">
            <a:spLocks noGrp="1" noChangeArrowheads="1"/>
          </p:cNvSpPr>
          <p:nvPr/>
        </p:nvSpPr>
        <p:spPr bwMode="auto">
          <a:xfrm>
            <a:off x="3885887" y="8687425"/>
            <a:ext cx="2973684"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62" tIns="0" rIns="18662" bIns="0" anchor="b"/>
          <a:lstStyle>
            <a:lvl1pPr algn="l" defTabSz="895350">
              <a:defRPr sz="2400">
                <a:solidFill>
                  <a:schemeClr val="tx1"/>
                </a:solidFill>
                <a:latin typeface="Times New Roman" pitchFamily="18" charset="0"/>
              </a:defRPr>
            </a:lvl1pPr>
            <a:lvl2pPr marL="742950" indent="-285750" algn="l" defTabSz="895350">
              <a:defRPr sz="2400">
                <a:solidFill>
                  <a:schemeClr val="tx1"/>
                </a:solidFill>
                <a:latin typeface="Times New Roman" pitchFamily="18" charset="0"/>
              </a:defRPr>
            </a:lvl2pPr>
            <a:lvl3pPr marL="1143000" indent="-228600" algn="l" defTabSz="895350">
              <a:defRPr sz="2400">
                <a:solidFill>
                  <a:schemeClr val="tx1"/>
                </a:solidFill>
                <a:latin typeface="Times New Roman" pitchFamily="18" charset="0"/>
              </a:defRPr>
            </a:lvl3pPr>
            <a:lvl4pPr marL="1600200" indent="-228600" algn="l" defTabSz="895350">
              <a:defRPr sz="2400">
                <a:solidFill>
                  <a:schemeClr val="tx1"/>
                </a:solidFill>
                <a:latin typeface="Times New Roman" pitchFamily="18" charset="0"/>
              </a:defRPr>
            </a:lvl4pPr>
            <a:lvl5pPr marL="2057400" indent="-228600" algn="l" defTabSz="895350">
              <a:defRPr sz="2400">
                <a:solidFill>
                  <a:schemeClr val="tx1"/>
                </a:solidFill>
                <a:latin typeface="Times New Roman" pitchFamily="18" charset="0"/>
              </a:defRPr>
            </a:lvl5pPr>
            <a:lvl6pPr marL="2514600" indent="-228600" defTabSz="895350" fontAlgn="base">
              <a:spcBef>
                <a:spcPct val="0"/>
              </a:spcBef>
              <a:spcAft>
                <a:spcPct val="0"/>
              </a:spcAft>
              <a:defRPr sz="2400">
                <a:solidFill>
                  <a:schemeClr val="tx1"/>
                </a:solidFill>
                <a:latin typeface="Times New Roman" pitchFamily="18" charset="0"/>
              </a:defRPr>
            </a:lvl6pPr>
            <a:lvl7pPr marL="2971800" indent="-228600" defTabSz="895350" fontAlgn="base">
              <a:spcBef>
                <a:spcPct val="0"/>
              </a:spcBef>
              <a:spcAft>
                <a:spcPct val="0"/>
              </a:spcAft>
              <a:defRPr sz="2400">
                <a:solidFill>
                  <a:schemeClr val="tx1"/>
                </a:solidFill>
                <a:latin typeface="Times New Roman" pitchFamily="18" charset="0"/>
              </a:defRPr>
            </a:lvl7pPr>
            <a:lvl8pPr marL="3429000" indent="-228600" defTabSz="895350" fontAlgn="base">
              <a:spcBef>
                <a:spcPct val="0"/>
              </a:spcBef>
              <a:spcAft>
                <a:spcPct val="0"/>
              </a:spcAft>
              <a:defRPr sz="2400">
                <a:solidFill>
                  <a:schemeClr val="tx1"/>
                </a:solidFill>
                <a:latin typeface="Times New Roman" pitchFamily="18" charset="0"/>
              </a:defRPr>
            </a:lvl8pPr>
            <a:lvl9pPr marL="3886200" indent="-228600" defTabSz="895350" fontAlgn="base">
              <a:spcBef>
                <a:spcPct val="0"/>
              </a:spcBef>
              <a:spcAft>
                <a:spcPct val="0"/>
              </a:spcAft>
              <a:defRPr sz="2400">
                <a:solidFill>
                  <a:schemeClr val="tx1"/>
                </a:solidFill>
                <a:latin typeface="Times New Roman" pitchFamily="18" charset="0"/>
              </a:defRPr>
            </a:lvl9pPr>
          </a:lstStyle>
          <a:p>
            <a:pPr algn="r"/>
            <a:fld id="{CF867A2F-55E2-407C-A0EC-59023B4CA427}" type="slidenum">
              <a:rPr lang="en-US" altLang="en-US" sz="1000" i="1"/>
              <a:pPr algn="r"/>
              <a:t>11</a:t>
            </a:fld>
            <a:endParaRPr lang="en-US" altLang="en-US" sz="1000" i="1" dirty="0"/>
          </a:p>
        </p:txBody>
      </p:sp>
      <p:sp>
        <p:nvSpPr>
          <p:cNvPr id="668675" name="Rectangle 2"/>
          <p:cNvSpPr>
            <a:spLocks noGrp="1" noRot="1" noChangeAspect="1" noChangeArrowheads="1" noTextEdit="1"/>
          </p:cNvSpPr>
          <p:nvPr>
            <p:ph type="sldImg"/>
          </p:nvPr>
        </p:nvSpPr>
        <p:spPr>
          <a:xfrm>
            <a:off x="1150938" y="688975"/>
            <a:ext cx="4557712" cy="3417888"/>
          </a:xfrm>
          <a:ln/>
        </p:spPr>
      </p:sp>
      <p:sp>
        <p:nvSpPr>
          <p:cNvPr id="668676" name="Rectangle 3"/>
          <p:cNvSpPr>
            <a:spLocks noGrp="1" noChangeArrowheads="1"/>
          </p:cNvSpPr>
          <p:nvPr>
            <p:ph type="body" idx="1"/>
          </p:nvPr>
        </p:nvSpPr>
        <p:spPr>
          <a:xfrm>
            <a:off x="915343" y="4342150"/>
            <a:ext cx="5027316" cy="4115425"/>
          </a:xfrm>
        </p:spPr>
        <p:txBody>
          <a:bodyPr lIns="88641" tIns="45098" rIns="88641" bIns="45098"/>
          <a:lstStyle/>
          <a:p>
            <a:pPr defTabSz="889617"/>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a:latin typeface="Arial" pitchFamily="2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78531"/>
            <a:ext cx="8640960" cy="576065"/>
          </a:xfrm>
        </p:spPr>
        <p:txBody>
          <a:bodyPr anchor="ctr"/>
          <a:lstStyle>
            <a:lvl1pPr marL="0" indent="0" algn="ctr" rtl="0" fontAlgn="base" latinLnBrk="1">
              <a:spcBef>
                <a:spcPct val="0"/>
              </a:spcBef>
              <a:spcAft>
                <a:spcPct val="0"/>
              </a:spcAft>
              <a:buNone/>
              <a:defRPr kumimoji="1" lang="ko-KR" altLang="en-US" sz="24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772816"/>
            <a:ext cx="7772400" cy="1542033"/>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4400"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9" y="3573016"/>
            <a:ext cx="9147579" cy="64193"/>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7864" y="4030167"/>
            <a:ext cx="2448272" cy="461665"/>
          </a:xfrm>
          <a:prstGeom prst="rect">
            <a:avLst/>
          </a:prstGeom>
          <a:noFill/>
        </p:spPr>
        <p:txBody>
          <a:bodyPr wrap="square" rtlCol="0">
            <a:spAutoFit/>
          </a:bodyPr>
          <a:lstStyle/>
          <a:p>
            <a:pPr algn="ctr" fontAlgn="base">
              <a:spcBef>
                <a:spcPct val="0"/>
              </a:spcBef>
              <a:spcAft>
                <a:spcPts val="600"/>
              </a:spcAft>
            </a:pPr>
            <a:r>
              <a:rPr kumimoji="1" lang="en-US" altLang="ko-KR" sz="2400" b="1" dirty="0" err="1">
                <a:solidFill>
                  <a:prstClr val="black"/>
                </a:solidFill>
                <a:latin typeface="맑은 고딕" pitchFamily="50" charset="-127"/>
                <a:ea typeface="맑은 고딕" pitchFamily="50" charset="-127"/>
              </a:rPr>
              <a:t>Youjip</a:t>
            </a:r>
            <a:r>
              <a:rPr kumimoji="1" lang="en-US" altLang="ko-KR" sz="2400" b="1" baseline="0" dirty="0">
                <a:solidFill>
                  <a:prstClr val="black"/>
                </a:solidFill>
                <a:latin typeface="맑은 고딕" pitchFamily="50" charset="-127"/>
                <a:ea typeface="맑은 고딕" pitchFamily="50" charset="-127"/>
              </a:rPr>
              <a:t> Won</a:t>
            </a:r>
            <a:endParaRPr kumimoji="1" lang="en-US" altLang="ko-KR" sz="2400" b="1" dirty="0">
              <a:solidFill>
                <a:prstClr val="black"/>
              </a:solidFill>
              <a:latin typeface="맑은 고딕" pitchFamily="50" charset="-127"/>
              <a:ea typeface="맑은 고딕" pitchFamily="50"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786" y="5013176"/>
            <a:ext cx="2638429" cy="753613"/>
          </a:xfrm>
          <a:prstGeom prst="rect">
            <a:avLst/>
          </a:prstGeom>
        </p:spPr>
      </p:pic>
    </p:spTree>
    <p:extLst>
      <p:ext uri="{BB962C8B-B14F-4D97-AF65-F5344CB8AC3E}">
        <p14:creationId xmlns:p14="http://schemas.microsoft.com/office/powerpoint/2010/main" val="37233653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4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880070"/>
            <a:ext cx="8786812" cy="5501258"/>
          </a:xfrm>
        </p:spPr>
        <p:txBody>
          <a:bodyPr/>
          <a:lstStyle>
            <a:lvl1pPr>
              <a:lnSpc>
                <a:spcPct val="150000"/>
              </a:lnSpc>
              <a:buClr>
                <a:srgbClr val="002060"/>
              </a:buClr>
              <a:defRPr sz="2000" b="0">
                <a:solidFill>
                  <a:schemeClr val="tx1"/>
                </a:solidFill>
              </a:defRPr>
            </a:lvl1pPr>
            <a:lvl2pPr>
              <a:lnSpc>
                <a:spcPct val="150000"/>
              </a:lnSpc>
              <a:buClr>
                <a:srgbClr val="002060"/>
              </a:buClr>
              <a:defRPr sz="1800">
                <a:solidFill>
                  <a:schemeClr val="tx1"/>
                </a:solidFill>
              </a:defRPr>
            </a:lvl2pPr>
            <a:lvl3pPr>
              <a:lnSpc>
                <a:spcPct val="150000"/>
              </a:lnSpc>
              <a:buClr>
                <a:srgbClr val="002060"/>
              </a:buClr>
              <a:defRPr sz="1600">
                <a:solidFill>
                  <a:schemeClr val="tx1"/>
                </a:solidFill>
              </a:defRPr>
            </a:lvl3pPr>
            <a:lvl4pPr>
              <a:lnSpc>
                <a:spcPct val="150000"/>
              </a:lnSpc>
              <a:buClr>
                <a:srgbClr val="002060"/>
              </a:buClr>
              <a:defRPr sz="1400">
                <a:solidFill>
                  <a:schemeClr val="tx1"/>
                </a:solidFill>
              </a:defRPr>
            </a:lvl4pPr>
            <a:lvl5pPr>
              <a:lnSpc>
                <a:spcPct val="150000"/>
              </a:lnSpc>
              <a:buClr>
                <a:srgbClr val="002060"/>
              </a:buClr>
              <a:defRPr sz="1400">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6592713"/>
            <a:ext cx="1071562" cy="220663"/>
          </a:xfrm>
        </p:spPr>
        <p:txBody>
          <a:bodyPr/>
          <a:lstStyle>
            <a:lvl1pPr>
              <a:defRPr b="1">
                <a:latin typeface="맑은 고딕" pitchFamily="50" charset="-127"/>
                <a:ea typeface="맑은 고딕" pitchFamily="50" charset="-127"/>
              </a:defRPr>
            </a:lvl1pPr>
          </a:lstStyle>
          <a:p>
            <a:fld id="{5BCC3F0E-9362-6D47-9781-DB401EE9B6B9}" type="slidenum">
              <a:rPr lang="en-US" smtClean="0"/>
              <a:pPr/>
              <a:t>‹#›</a:t>
            </a:fld>
            <a:endParaRPr lang="en-US"/>
          </a:p>
        </p:txBody>
      </p:sp>
      <p:sp>
        <p:nvSpPr>
          <p:cNvPr id="10" name="Rectangle 5"/>
          <p:cNvSpPr>
            <a:spLocks noGrp="1" noChangeArrowheads="1"/>
          </p:cNvSpPr>
          <p:nvPr>
            <p:ph type="ftr" sz="quarter" idx="3"/>
          </p:nvPr>
        </p:nvSpPr>
        <p:spPr>
          <a:xfrm>
            <a:off x="3033713" y="6582995"/>
            <a:ext cx="3038475" cy="220663"/>
          </a:xfrm>
          <a:prstGeom prst="rect">
            <a:avLst/>
          </a:prstGeom>
        </p:spPr>
        <p:txBody>
          <a:bodyPr/>
          <a:lstStyle>
            <a:lvl1pPr algn="ctr">
              <a:defRPr sz="1000" b="1">
                <a:latin typeface="맑은 고딕" pitchFamily="50" charset="-127"/>
                <a:ea typeface="맑은 고딕" pitchFamily="50" charset="-127"/>
              </a:defRPr>
            </a:lvl1pPr>
          </a:lstStyle>
          <a:p>
            <a:r>
              <a:rPr lang="en-US" altLang="zh-CN"/>
              <a:t>CSCI3150 Intro to Operating System</a:t>
            </a:r>
            <a:endParaRPr lang="en-US" dirty="0"/>
          </a:p>
        </p:txBody>
      </p:sp>
    </p:spTree>
    <p:extLst>
      <p:ext uri="{BB962C8B-B14F-4D97-AF65-F5344CB8AC3E}">
        <p14:creationId xmlns:p14="http://schemas.microsoft.com/office/powerpoint/2010/main" val="134758536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4429125"/>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906713"/>
            <a:ext cx="8072494" cy="1500187"/>
          </a:xfrm>
        </p:spPr>
        <p:txBody>
          <a:bodyPr anchor="b"/>
          <a:lstStyle>
            <a:lvl1pPr marL="0" indent="0" algn="r">
              <a:buNone/>
              <a:defRPr sz="3200" b="1">
                <a:solidFill>
                  <a:schemeClr val="tx2">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ltLang="ko-KR"/>
              <a:t>Click to edit Master text styles</a:t>
            </a:r>
          </a:p>
        </p:txBody>
      </p:sp>
      <p:cxnSp>
        <p:nvCxnSpPr>
          <p:cNvPr id="9" name="직선 연결선 8"/>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6592713"/>
            <a:ext cx="1071562" cy="220663"/>
          </a:xfrm>
        </p:spPr>
        <p:txBody>
          <a:bodyPr/>
          <a:lstStyle>
            <a:lvl1pPr>
              <a:defRPr b="1">
                <a:latin typeface="맑은 고딕" pitchFamily="50" charset="-127"/>
                <a:ea typeface="맑은 고딕" pitchFamily="50" charset="-127"/>
              </a:defRPr>
            </a:lvl1pPr>
          </a:lstStyle>
          <a:p>
            <a:fld id="{5BCC3F0E-9362-6D47-9781-DB401EE9B6B9}" type="slidenum">
              <a:rPr lang="en-US" smtClean="0"/>
              <a:pPr/>
              <a:t>‹#›</a:t>
            </a:fld>
            <a:endParaRPr lang="en-US"/>
          </a:p>
        </p:txBody>
      </p:sp>
      <p:sp>
        <p:nvSpPr>
          <p:cNvPr id="15" name="Rectangle 5"/>
          <p:cNvSpPr>
            <a:spLocks noGrp="1" noChangeArrowheads="1"/>
          </p:cNvSpPr>
          <p:nvPr>
            <p:ph type="ftr" sz="quarter" idx="3"/>
          </p:nvPr>
        </p:nvSpPr>
        <p:spPr>
          <a:xfrm>
            <a:off x="3033713" y="6582995"/>
            <a:ext cx="3038475" cy="220663"/>
          </a:xfrm>
          <a:prstGeom prst="rect">
            <a:avLst/>
          </a:prstGeom>
        </p:spPr>
        <p:txBody>
          <a:bodyPr/>
          <a:lstStyle>
            <a:lvl1pPr algn="ctr">
              <a:defRPr sz="1000" b="1">
                <a:latin typeface="맑은 고딕" pitchFamily="50" charset="-127"/>
                <a:ea typeface="맑은 고딕" pitchFamily="50" charset="-127"/>
              </a:defRPr>
            </a:lvl1pPr>
          </a:lstStyle>
          <a:p>
            <a:r>
              <a:rPr lang="en-US" altLang="zh-CN"/>
              <a:t>CSCI3150 Intro to Operating System</a:t>
            </a:r>
            <a:endParaRPr lang="en-US" dirty="0"/>
          </a:p>
        </p:txBody>
      </p:sp>
      <p:pic>
        <p:nvPicPr>
          <p:cNvPr id="10" name="그림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854" y="6593998"/>
            <a:ext cx="768052" cy="219378"/>
          </a:xfrm>
          <a:prstGeom prst="rect">
            <a:avLst/>
          </a:prstGeom>
        </p:spPr>
      </p:pic>
    </p:spTree>
    <p:extLst>
      <p:ext uri="{BB962C8B-B14F-4D97-AF65-F5344CB8AC3E}">
        <p14:creationId xmlns:p14="http://schemas.microsoft.com/office/powerpoint/2010/main" val="212153574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78531"/>
            <a:ext cx="8640960" cy="576065"/>
          </a:xfrm>
        </p:spPr>
        <p:txBody>
          <a:bodyPr anchor="ctr"/>
          <a:lstStyle>
            <a:lvl1pPr marL="0" indent="0" algn="ctr" rtl="0" fontAlgn="base" latinLnBrk="1">
              <a:spcBef>
                <a:spcPct val="0"/>
              </a:spcBef>
              <a:spcAft>
                <a:spcPct val="0"/>
              </a:spcAft>
              <a:buNone/>
              <a:defRPr kumimoji="1" lang="ko-KR" altLang="en-US" sz="24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772816"/>
            <a:ext cx="7772400" cy="1542033"/>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4400"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9" y="3573016"/>
            <a:ext cx="9147579" cy="64193"/>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5517232"/>
            <a:ext cx="2448272" cy="461665"/>
          </a:xfrm>
          <a:prstGeom prst="rect">
            <a:avLst/>
          </a:prstGeom>
          <a:noFill/>
        </p:spPr>
        <p:txBody>
          <a:bodyPr wrap="square" rtlCol="0">
            <a:spAutoFit/>
          </a:bodyPr>
          <a:lstStyle/>
          <a:p>
            <a:pPr algn="ctr" fontAlgn="base">
              <a:spcBef>
                <a:spcPct val="0"/>
              </a:spcBef>
              <a:spcAft>
                <a:spcPts val="600"/>
              </a:spcAft>
            </a:pPr>
            <a:r>
              <a:rPr kumimoji="1" lang="en-US" altLang="zh-CN" sz="2400" b="1" dirty="0">
                <a:solidFill>
                  <a:prstClr val="black"/>
                </a:solidFill>
                <a:latin typeface="맑은 고딕" pitchFamily="50" charset="-127"/>
                <a:ea typeface="맑은 고딕" pitchFamily="50" charset="-127"/>
              </a:rPr>
              <a:t>Hong</a:t>
            </a:r>
            <a:r>
              <a:rPr kumimoji="1" lang="zh-CN" altLang="en-US" sz="2400" b="1" dirty="0">
                <a:solidFill>
                  <a:prstClr val="black"/>
                </a:solidFill>
                <a:latin typeface="맑은 고딕" pitchFamily="50" charset="-127"/>
                <a:ea typeface="맑은 고딕" pitchFamily="50" charset="-127"/>
              </a:rPr>
              <a:t> </a:t>
            </a:r>
            <a:r>
              <a:rPr kumimoji="1" lang="en-US" altLang="zh-CN" sz="2400" b="1" dirty="0">
                <a:solidFill>
                  <a:prstClr val="black"/>
                </a:solidFill>
                <a:latin typeface="맑은 고딕" pitchFamily="50" charset="-127"/>
                <a:ea typeface="맑은 고딕" pitchFamily="50" charset="-127"/>
              </a:rPr>
              <a:t>Xu</a:t>
            </a:r>
            <a:endParaRPr kumimoji="1" lang="en-US" altLang="ko-KR" sz="24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4" y="6048603"/>
            <a:ext cx="4432853" cy="369332"/>
          </a:xfrm>
          <a:prstGeom prst="rect">
            <a:avLst/>
          </a:prstGeom>
          <a:noFill/>
        </p:spPr>
        <p:txBody>
          <a:bodyPr wrap="square" rtlCol="0">
            <a:spAutoFit/>
          </a:bodyPr>
          <a:lstStyle/>
          <a:p>
            <a:pPr algn="ctr"/>
            <a:r>
              <a:rPr lang="en-US" dirty="0">
                <a:hlinkClick r:id="rId2"/>
              </a:rPr>
              <a:t>https://github.com/henryhxu/CSCI3150</a:t>
            </a:r>
            <a:endParaRPr lang="en-US" dirty="0"/>
          </a:p>
        </p:txBody>
      </p:sp>
    </p:spTree>
    <p:extLst>
      <p:ext uri="{BB962C8B-B14F-4D97-AF65-F5344CB8AC3E}">
        <p14:creationId xmlns:p14="http://schemas.microsoft.com/office/powerpoint/2010/main" val="13667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4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880070"/>
            <a:ext cx="8786812" cy="5501258"/>
          </a:xfrm>
        </p:spPr>
        <p:txBody>
          <a:bodyPr/>
          <a:lstStyle>
            <a:lvl1pPr>
              <a:lnSpc>
                <a:spcPct val="150000"/>
              </a:lnSpc>
              <a:buClr>
                <a:srgbClr val="002060"/>
              </a:buClr>
              <a:defRPr sz="2000" b="0">
                <a:solidFill>
                  <a:schemeClr val="tx1"/>
                </a:solidFill>
              </a:defRPr>
            </a:lvl1pPr>
            <a:lvl2pPr>
              <a:lnSpc>
                <a:spcPct val="150000"/>
              </a:lnSpc>
              <a:buClr>
                <a:srgbClr val="002060"/>
              </a:buClr>
              <a:defRPr sz="1800">
                <a:solidFill>
                  <a:schemeClr val="tx1"/>
                </a:solidFill>
              </a:defRPr>
            </a:lvl2pPr>
            <a:lvl3pPr>
              <a:lnSpc>
                <a:spcPct val="150000"/>
              </a:lnSpc>
              <a:buClr>
                <a:srgbClr val="002060"/>
              </a:buClr>
              <a:defRPr sz="1600">
                <a:solidFill>
                  <a:schemeClr val="tx1"/>
                </a:solidFill>
              </a:defRPr>
            </a:lvl3pPr>
            <a:lvl4pPr>
              <a:lnSpc>
                <a:spcPct val="150000"/>
              </a:lnSpc>
              <a:buClr>
                <a:srgbClr val="002060"/>
              </a:buClr>
              <a:defRPr sz="1400">
                <a:solidFill>
                  <a:schemeClr val="tx1"/>
                </a:solidFill>
              </a:defRPr>
            </a:lvl4pPr>
            <a:lvl5pPr>
              <a:lnSpc>
                <a:spcPct val="150000"/>
              </a:lnSpc>
              <a:buClr>
                <a:srgbClr val="002060"/>
              </a:buClr>
              <a:defRPr sz="1400">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6592713"/>
            <a:ext cx="1071562"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3" y="6582995"/>
            <a:ext cx="3038475"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4278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4429125"/>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906713"/>
            <a:ext cx="8072494" cy="1500187"/>
          </a:xfrm>
        </p:spPr>
        <p:txBody>
          <a:bodyPr anchor="b"/>
          <a:lstStyle>
            <a:lvl1pPr marL="0" indent="0" algn="r">
              <a:buNone/>
              <a:defRPr sz="3200" b="1">
                <a:solidFill>
                  <a:schemeClr val="tx2">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ltLang="ko-KR"/>
              <a:t>Click to edit Master text styles</a:t>
            </a:r>
          </a:p>
        </p:txBody>
      </p:sp>
      <p:cxnSp>
        <p:nvCxnSpPr>
          <p:cNvPr id="9" name="직선 연결선 8"/>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6592713"/>
            <a:ext cx="1071562"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3" y="6582995"/>
            <a:ext cx="3038475"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428608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78533"/>
            <a:ext cx="8640960" cy="576065"/>
          </a:xfrm>
        </p:spPr>
        <p:txBody>
          <a:bodyPr anchor="ctr"/>
          <a:lstStyle>
            <a:lvl1pPr marL="0" indent="0" algn="ctr" rtl="0" fontAlgn="base" latinLnBrk="1">
              <a:spcBef>
                <a:spcPct val="0"/>
              </a:spcBef>
              <a:spcAft>
                <a:spcPct val="0"/>
              </a:spcAft>
              <a:buNone/>
              <a:defRPr kumimoji="1" lang="ko-KR" altLang="en-US" sz="24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772818"/>
            <a:ext cx="7772400" cy="1542033"/>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4400"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8" y="3573018"/>
            <a:ext cx="9147579" cy="64193"/>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6" y="5517234"/>
            <a:ext cx="2448272" cy="461665"/>
          </a:xfrm>
          <a:prstGeom prst="rect">
            <a:avLst/>
          </a:prstGeom>
          <a:noFill/>
        </p:spPr>
        <p:txBody>
          <a:bodyPr wrap="square" rtlCol="0">
            <a:spAutoFit/>
          </a:bodyPr>
          <a:lstStyle/>
          <a:p>
            <a:pPr algn="ctr" fontAlgn="base">
              <a:spcBef>
                <a:spcPct val="0"/>
              </a:spcBef>
              <a:spcAft>
                <a:spcPts val="600"/>
              </a:spcAft>
            </a:pPr>
            <a:r>
              <a:rPr kumimoji="1" lang="en-US" altLang="zh-CN" sz="2400" b="1" dirty="0">
                <a:solidFill>
                  <a:prstClr val="black"/>
                </a:solidFill>
                <a:latin typeface="맑은 고딕" pitchFamily="50" charset="-127"/>
                <a:ea typeface="맑은 고딕" pitchFamily="50" charset="-127"/>
              </a:rPr>
              <a:t>Hong</a:t>
            </a:r>
            <a:r>
              <a:rPr kumimoji="1" lang="zh-CN" altLang="en-US" sz="2400" b="1" dirty="0">
                <a:solidFill>
                  <a:prstClr val="black"/>
                </a:solidFill>
                <a:latin typeface="맑은 고딕" pitchFamily="50" charset="-127"/>
                <a:ea typeface="맑은 고딕" pitchFamily="50" charset="-127"/>
              </a:rPr>
              <a:t> </a:t>
            </a:r>
            <a:r>
              <a:rPr kumimoji="1" lang="en-US" altLang="zh-CN" sz="2400" b="1" dirty="0">
                <a:solidFill>
                  <a:prstClr val="black"/>
                </a:solidFill>
                <a:latin typeface="맑은 고딕" pitchFamily="50" charset="-127"/>
                <a:ea typeface="맑은 고딕" pitchFamily="50" charset="-127"/>
              </a:rPr>
              <a:t>Xu</a:t>
            </a:r>
            <a:endParaRPr kumimoji="1" lang="en-US" altLang="ko-KR" sz="24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6048603"/>
            <a:ext cx="4432853" cy="369332"/>
          </a:xfrm>
          <a:prstGeom prst="rect">
            <a:avLst/>
          </a:prstGeom>
          <a:noFill/>
        </p:spPr>
        <p:txBody>
          <a:bodyPr wrap="square" rtlCol="0">
            <a:spAutoFit/>
          </a:bodyPr>
          <a:lstStyle/>
          <a:p>
            <a:pPr algn="ctr"/>
            <a:r>
              <a:rPr lang="en-US" sz="1800" dirty="0">
                <a:hlinkClick r:id="rId2"/>
              </a:rPr>
              <a:t>https://github.com/henryhxu/CSCI3150</a:t>
            </a:r>
            <a:endParaRPr lang="en-US" sz="1800" dirty="0"/>
          </a:p>
        </p:txBody>
      </p:sp>
    </p:spTree>
    <p:extLst>
      <p:ext uri="{BB962C8B-B14F-4D97-AF65-F5344CB8AC3E}">
        <p14:creationId xmlns:p14="http://schemas.microsoft.com/office/powerpoint/2010/main" val="394738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4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4" y="880070"/>
            <a:ext cx="8786812" cy="5501258"/>
          </a:xfrm>
        </p:spPr>
        <p:txBody>
          <a:bodyPr/>
          <a:lstStyle>
            <a:lvl1pPr>
              <a:lnSpc>
                <a:spcPct val="150000"/>
              </a:lnSpc>
              <a:buClr>
                <a:srgbClr val="002060"/>
              </a:buClr>
              <a:defRPr sz="2000" b="0">
                <a:solidFill>
                  <a:schemeClr val="tx1"/>
                </a:solidFill>
              </a:defRPr>
            </a:lvl1pPr>
            <a:lvl2pPr>
              <a:lnSpc>
                <a:spcPct val="150000"/>
              </a:lnSpc>
              <a:buClr>
                <a:srgbClr val="002060"/>
              </a:buClr>
              <a:defRPr sz="1800">
                <a:solidFill>
                  <a:schemeClr val="tx1"/>
                </a:solidFill>
              </a:defRPr>
            </a:lvl2pPr>
            <a:lvl3pPr>
              <a:lnSpc>
                <a:spcPct val="150000"/>
              </a:lnSpc>
              <a:buClr>
                <a:srgbClr val="002060"/>
              </a:buClr>
              <a:defRPr sz="1600">
                <a:solidFill>
                  <a:schemeClr val="tx1"/>
                </a:solidFill>
              </a:defRPr>
            </a:lvl3pPr>
            <a:lvl4pPr>
              <a:lnSpc>
                <a:spcPct val="150000"/>
              </a:lnSpc>
              <a:buClr>
                <a:srgbClr val="002060"/>
              </a:buClr>
              <a:defRPr sz="1400">
                <a:solidFill>
                  <a:schemeClr val="tx1"/>
                </a:solidFill>
              </a:defRPr>
            </a:lvl4pPr>
            <a:lvl5pPr>
              <a:lnSpc>
                <a:spcPct val="150000"/>
              </a:lnSpc>
              <a:buClr>
                <a:srgbClr val="002060"/>
              </a:buClr>
              <a:defRPr sz="1400">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6592715"/>
            <a:ext cx="1071562"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3" y="6582997"/>
            <a:ext cx="3038475"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54326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4" y="4429125"/>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5" y="2906713"/>
            <a:ext cx="8072494" cy="1500187"/>
          </a:xfrm>
        </p:spPr>
        <p:txBody>
          <a:bodyPr anchor="b"/>
          <a:lstStyle>
            <a:lvl1pPr marL="0" indent="0" algn="r">
              <a:buNone/>
              <a:defRPr sz="3200" b="1">
                <a:solidFill>
                  <a:schemeClr val="tx2">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ltLang="ko-KR"/>
              <a:t>Click to edit Master text styles</a:t>
            </a:r>
          </a:p>
        </p:txBody>
      </p:sp>
      <p:cxnSp>
        <p:nvCxnSpPr>
          <p:cNvPr id="9" name="직선 연결선 8"/>
          <p:cNvCxnSpPr/>
          <p:nvPr/>
        </p:nvCxnSpPr>
        <p:spPr>
          <a:xfrm>
            <a:off x="0" y="6500813"/>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6592715"/>
            <a:ext cx="1071562"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3" y="6582997"/>
            <a:ext cx="3038475"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4059374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9144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55563"/>
            <a:ext cx="8786812"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1000125"/>
            <a:ext cx="8786812"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3" name="Rectangle 4"/>
          <p:cNvSpPr>
            <a:spLocks noGrp="1" noChangeArrowheads="1"/>
          </p:cNvSpPr>
          <p:nvPr>
            <p:ph type="dt" sz="half" idx="2"/>
          </p:nvPr>
        </p:nvSpPr>
        <p:spPr bwMode="auto">
          <a:xfrm>
            <a:off x="214313" y="6562725"/>
            <a:ext cx="1285875"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chemeClr val="tx2">
                    <a:lumMod val="50000"/>
                  </a:schemeClr>
                </a:solidFill>
                <a:latin typeface="굴림" pitchFamily="50" charset="-127"/>
                <a:ea typeface="굴림" pitchFamily="50" charset="-127"/>
              </a:defRPr>
            </a:lvl1pPr>
          </a:lstStyle>
          <a:p>
            <a:fld id="{2B5D5C8B-80FE-B04F-8138-A1C8F928CEB8}" type="datetime1">
              <a:rPr lang="en-HK" smtClean="0"/>
              <a:t>2/9/2024</a:t>
            </a:fld>
            <a:endParaRPr lang="en-US"/>
          </a:p>
        </p:txBody>
      </p:sp>
      <p:sp>
        <p:nvSpPr>
          <p:cNvPr id="1030" name="Rectangle 6"/>
          <p:cNvSpPr>
            <a:spLocks noGrp="1" noChangeArrowheads="1"/>
          </p:cNvSpPr>
          <p:nvPr>
            <p:ph type="sldNum" sz="quarter" idx="4"/>
          </p:nvPr>
        </p:nvSpPr>
        <p:spPr bwMode="auto">
          <a:xfrm>
            <a:off x="7500938" y="6562725"/>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fld id="{5BCC3F0E-9362-6D47-9781-DB401EE9B6B9}" type="slidenum">
              <a:rPr lang="en-US" smtClean="0"/>
              <a:pPr/>
              <a:t>‹#›</a:t>
            </a:fld>
            <a:endParaRPr lang="en-US"/>
          </a:p>
        </p:txBody>
      </p:sp>
      <p:sp>
        <p:nvSpPr>
          <p:cNvPr id="8" name="Rectangle 5"/>
          <p:cNvSpPr>
            <a:spLocks noGrp="1" noChangeArrowheads="1"/>
          </p:cNvSpPr>
          <p:nvPr>
            <p:ph type="ftr" sz="quarter" idx="3"/>
          </p:nvPr>
        </p:nvSpPr>
        <p:spPr>
          <a:xfrm>
            <a:off x="3033713" y="6559550"/>
            <a:ext cx="3038475" cy="220663"/>
          </a:xfrm>
          <a:prstGeom prst="rect">
            <a:avLst/>
          </a:prstGeom>
        </p:spPr>
        <p:txBody>
          <a:bodyPr/>
          <a:lstStyle>
            <a:lvl1pPr algn="ctr">
              <a:defRPr sz="1100" b="1">
                <a:latin typeface="맑은 고딕" pitchFamily="50" charset="-127"/>
                <a:ea typeface="맑은 고딕" pitchFamily="50" charset="-127"/>
              </a:defRPr>
            </a:lvl1pPr>
          </a:lstStyle>
          <a:p>
            <a:r>
              <a:rPr lang="en-US" altLang="zh-CN"/>
              <a:t>CSCI3150 Intro to Operating System</a:t>
            </a:r>
            <a:endParaRPr lang="en-US" dirty="0"/>
          </a:p>
        </p:txBody>
      </p:sp>
      <p:sp>
        <p:nvSpPr>
          <p:cNvPr id="10" name="직사각형 9"/>
          <p:cNvSpPr/>
          <p:nvPr/>
        </p:nvSpPr>
        <p:spPr>
          <a:xfrm>
            <a:off x="0" y="706008"/>
            <a:ext cx="9144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31340592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9144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55563"/>
            <a:ext cx="8786812"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1000125"/>
            <a:ext cx="8786812"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6562725"/>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3" y="6559550"/>
            <a:ext cx="3038475"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
        <p:nvSpPr>
          <p:cNvPr id="10" name="직사각형 9"/>
          <p:cNvSpPr/>
          <p:nvPr/>
        </p:nvSpPr>
        <p:spPr>
          <a:xfrm>
            <a:off x="0" y="706008"/>
            <a:ext cx="9144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34012281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9144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4" y="55565"/>
            <a:ext cx="8786812"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4" y="1000125"/>
            <a:ext cx="8786812"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9" y="6562727"/>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3" y="6559552"/>
            <a:ext cx="3038475"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10"/>
            <a:ext cx="9144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50273986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qs.cuhk.edu.hk/documents/A-guide-for-students_use-of-AI-tools.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3Rt2_9d7J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att-welsh.blogspot.com/2010/10/in-defense-of-mark-zuckerberg.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enryhxu.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enryhxu/CSCI31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iazza.com/cuhk.edu.hk/fall2024/csci3150/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683568" y="1484786"/>
            <a:ext cx="7772400" cy="1326009"/>
          </a:xfrm>
        </p:spPr>
        <p:txBody>
          <a:bodyPr/>
          <a:lstStyle/>
          <a:p>
            <a:pPr latinLnBrk="0"/>
            <a:r>
              <a:rPr lang="en-US" altLang="zh-CN" sz="3600" dirty="0"/>
              <a:t>CSCI3150</a:t>
            </a:r>
            <a:r>
              <a:rPr lang="zh-CN" altLang="en-US" sz="3600" dirty="0"/>
              <a:t> </a:t>
            </a:r>
            <a:r>
              <a:rPr lang="en-US" altLang="zh-CN" sz="3600" dirty="0"/>
              <a:t>Introduction</a:t>
            </a:r>
            <a:r>
              <a:rPr lang="zh-CN" altLang="en-US" sz="3600" dirty="0"/>
              <a:t> </a:t>
            </a:r>
            <a:r>
              <a:rPr lang="en-US" altLang="zh-CN" sz="3600" dirty="0"/>
              <a:t>to</a:t>
            </a:r>
            <a:r>
              <a:rPr lang="zh-CN" altLang="en-US" sz="3600" dirty="0"/>
              <a:t> </a:t>
            </a:r>
            <a:r>
              <a:rPr lang="en-US" sz="3600" dirty="0"/>
              <a:t>Operating Systems</a:t>
            </a:r>
            <a:endParaRPr lang="en-US" sz="1600" b="0" dirty="0"/>
          </a:p>
        </p:txBody>
      </p:sp>
      <p:sp>
        <p:nvSpPr>
          <p:cNvPr id="4" name="TextBox 3">
            <a:extLst>
              <a:ext uri="{FF2B5EF4-FFF2-40B4-BE49-F238E27FC236}">
                <a16:creationId xmlns:a16="http://schemas.microsoft.com/office/drawing/2014/main" id="{D8BF8FA8-3607-FC4B-303A-4C5A91BC53F8}"/>
              </a:ext>
            </a:extLst>
          </p:cNvPr>
          <p:cNvSpPr txBox="1"/>
          <p:nvPr/>
        </p:nvSpPr>
        <p:spPr>
          <a:xfrm>
            <a:off x="683568" y="3933058"/>
            <a:ext cx="7772400" cy="646331"/>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panose="020B0604020202020204" pitchFamily="34" charset="0"/>
                <a:ea typeface="굴림"/>
                <a:cs typeface="Arial" panose="020B0604020202020204" pitchFamily="34" charset="0"/>
              </a:rPr>
              <a:t>Lecture </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굴림"/>
                <a:cs typeface="Arial" panose="020B0604020202020204" pitchFamily="34" charset="0"/>
              </a:rPr>
              <a:t>1</a:t>
            </a:r>
            <a:r>
              <a:rPr kumimoji="0" lang="en-US" sz="3600" b="0" i="0" u="none" strike="noStrike" kern="1200" cap="none" spc="0" normalizeH="0" baseline="0" noProof="0" dirty="0">
                <a:ln>
                  <a:noFill/>
                </a:ln>
                <a:solidFill>
                  <a:prstClr val="black"/>
                </a:solidFill>
                <a:effectLst/>
                <a:uLnTx/>
                <a:uFillTx/>
                <a:latin typeface="Arial" panose="020B0604020202020204" pitchFamily="34" charset="0"/>
                <a:ea typeface="굴림"/>
                <a:cs typeface="Arial" panose="020B0604020202020204" pitchFamily="34" charset="0"/>
              </a:rPr>
              <a:t>: </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굴림"/>
                <a:cs typeface="Arial" panose="020B0604020202020204" pitchFamily="34" charset="0"/>
              </a:rPr>
              <a:t>Introduction</a:t>
            </a:r>
            <a:endParaRPr kumimoji="0" lang="en-US" sz="3600" b="0" i="0" u="none" strike="noStrike" kern="1200" cap="none" spc="0" normalizeH="0" baseline="0" noProof="0" dirty="0">
              <a:ln>
                <a:noFill/>
              </a:ln>
              <a:solidFill>
                <a:prstClr val="black"/>
              </a:solidFill>
              <a:effectLst/>
              <a:uLnTx/>
              <a:uFillTx/>
              <a:latin typeface="Arial" panose="020B0604020202020204" pitchFamily="34" charset="0"/>
              <a:ea typeface="굴림"/>
              <a:cs typeface="Arial" panose="020B0604020202020204" pitchFamily="34" charset="0"/>
            </a:endParaRPr>
          </a:p>
        </p:txBody>
      </p:sp>
    </p:spTree>
    <p:extLst>
      <p:ext uri="{BB962C8B-B14F-4D97-AF65-F5344CB8AC3E}">
        <p14:creationId xmlns:p14="http://schemas.microsoft.com/office/powerpoint/2010/main" val="267818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2" name="Rectangle 1032"/>
          <p:cNvSpPr>
            <a:spLocks noGrp="1" noChangeArrowheads="1"/>
          </p:cNvSpPr>
          <p:nvPr>
            <p:ph type="title"/>
          </p:nvPr>
        </p:nvSpPr>
        <p:spPr/>
        <p:txBody>
          <a:bodyPr/>
          <a:lstStyle/>
          <a:p>
            <a:r>
              <a:rPr lang="en-US" dirty="0"/>
              <a:t>Assignments</a:t>
            </a:r>
          </a:p>
        </p:txBody>
      </p:sp>
      <p:sp>
        <p:nvSpPr>
          <p:cNvPr id="139273" name="Rectangle 1033"/>
          <p:cNvSpPr>
            <a:spLocks noGrp="1" noChangeArrowheads="1"/>
          </p:cNvSpPr>
          <p:nvPr>
            <p:ph idx="1"/>
          </p:nvPr>
        </p:nvSpPr>
        <p:spPr>
          <a:xfrm>
            <a:off x="324000" y="878400"/>
            <a:ext cx="8123660" cy="4202285"/>
          </a:xfrm>
        </p:spPr>
        <p:txBody>
          <a:bodyPr>
            <a:normAutofit/>
          </a:bodyPr>
          <a:lstStyle/>
          <a:p>
            <a:r>
              <a:rPr lang="en-US" altLang="zh-CN" dirty="0"/>
              <a:t>Involve</a:t>
            </a:r>
            <a:r>
              <a:rPr lang="zh-CN" altLang="en-US" dirty="0"/>
              <a:t> </a:t>
            </a:r>
            <a:r>
              <a:rPr lang="en-US" altLang="zh-CN" dirty="0"/>
              <a:t>both</a:t>
            </a:r>
            <a:r>
              <a:rPr lang="zh-CN" altLang="en-US" dirty="0"/>
              <a:t> </a:t>
            </a:r>
            <a:r>
              <a:rPr lang="en-US" altLang="zh-CN" dirty="0"/>
              <a:t>programming</a:t>
            </a:r>
            <a:r>
              <a:rPr lang="zh-CN" altLang="en-US" dirty="0"/>
              <a:t> </a:t>
            </a:r>
            <a:r>
              <a:rPr lang="en-US" altLang="zh-CN" dirty="0"/>
              <a:t>and</a:t>
            </a:r>
            <a:r>
              <a:rPr lang="zh-CN" altLang="en-US" dirty="0"/>
              <a:t> </a:t>
            </a:r>
            <a:r>
              <a:rPr lang="en-US" altLang="zh-CN" dirty="0"/>
              <a:t>concept/math</a:t>
            </a:r>
            <a:r>
              <a:rPr lang="zh-CN" altLang="en-US" dirty="0"/>
              <a:t> </a:t>
            </a:r>
            <a:r>
              <a:rPr lang="en-US" altLang="zh-CN" dirty="0"/>
              <a:t>tasks</a:t>
            </a:r>
            <a:endParaRPr lang="en-US" dirty="0"/>
          </a:p>
          <a:p>
            <a:pPr lvl="1"/>
            <a:r>
              <a:rPr lang="en-US" altLang="zh-CN" dirty="0"/>
              <a:t>Attempt</a:t>
            </a:r>
            <a:r>
              <a:rPr lang="zh-CN" altLang="en-US" dirty="0"/>
              <a:t> </a:t>
            </a:r>
            <a:r>
              <a:rPr lang="en-US" altLang="zh-CN" dirty="0"/>
              <a:t>all</a:t>
            </a:r>
            <a:r>
              <a:rPr lang="zh-CN" altLang="en-US" dirty="0"/>
              <a:t> </a:t>
            </a:r>
            <a:r>
              <a:rPr lang="en-US" altLang="zh-CN" dirty="0"/>
              <a:t>of</a:t>
            </a:r>
            <a:r>
              <a:rPr lang="zh-CN" altLang="en-US" dirty="0"/>
              <a:t> </a:t>
            </a:r>
            <a:r>
              <a:rPr lang="en-US" altLang="zh-CN" dirty="0"/>
              <a:t>them</a:t>
            </a:r>
            <a:r>
              <a:rPr lang="zh-CN" altLang="en-US" dirty="0"/>
              <a:t> </a:t>
            </a:r>
            <a:r>
              <a:rPr lang="en-US" altLang="zh-CN" dirty="0"/>
              <a:t>independently!</a:t>
            </a:r>
            <a:r>
              <a:rPr lang="zh-CN" altLang="en-US" dirty="0"/>
              <a:t> </a:t>
            </a:r>
            <a:r>
              <a:rPr lang="en-US" altLang="zh-CN" dirty="0"/>
              <a:t>Similar</a:t>
            </a:r>
            <a:r>
              <a:rPr lang="zh-CN" altLang="en-US" dirty="0"/>
              <a:t> </a:t>
            </a:r>
            <a:r>
              <a:rPr lang="en-US" altLang="zh-CN" dirty="0"/>
              <a:t>questions</a:t>
            </a:r>
            <a:r>
              <a:rPr lang="zh-CN" altLang="en-US" dirty="0"/>
              <a:t> </a:t>
            </a:r>
            <a:r>
              <a:rPr lang="en-US" altLang="zh-CN" dirty="0"/>
              <a:t>may</a:t>
            </a:r>
            <a:r>
              <a:rPr lang="zh-CN" altLang="en-US" dirty="0"/>
              <a:t> </a:t>
            </a:r>
            <a:r>
              <a:rPr lang="en-US" altLang="zh-CN" dirty="0"/>
              <a:t>appear</a:t>
            </a:r>
            <a:r>
              <a:rPr lang="zh-CN" altLang="en-US" dirty="0"/>
              <a:t> </a:t>
            </a:r>
            <a:r>
              <a:rPr lang="en-US" altLang="zh-CN" dirty="0"/>
              <a:t>in</a:t>
            </a:r>
            <a:r>
              <a:rPr lang="zh-CN" altLang="en-US" dirty="0"/>
              <a:t> </a:t>
            </a:r>
            <a:r>
              <a:rPr lang="en-US" altLang="zh-CN" dirty="0"/>
              <a:t>the</a:t>
            </a:r>
            <a:r>
              <a:rPr lang="zh-CN" altLang="en-US" dirty="0"/>
              <a:t> </a:t>
            </a:r>
            <a:r>
              <a:rPr lang="en-US" altLang="zh-CN" dirty="0"/>
              <a:t>final</a:t>
            </a:r>
            <a:r>
              <a:rPr lang="zh-CN" altLang="en-US" dirty="0"/>
              <a:t> </a:t>
            </a:r>
            <a:r>
              <a:rPr lang="en-US" altLang="zh-CN" dirty="0"/>
              <a:t>exam</a:t>
            </a:r>
          </a:p>
          <a:p>
            <a:pPr lvl="1"/>
            <a:r>
              <a:rPr lang="en-US" altLang="zh-CN" dirty="0"/>
              <a:t>Some</a:t>
            </a:r>
            <a:r>
              <a:rPr lang="zh-CN" altLang="en-US" dirty="0"/>
              <a:t> </a:t>
            </a:r>
            <a:r>
              <a:rPr lang="en-US" altLang="zh-CN" dirty="0"/>
              <a:t>assignments</a:t>
            </a:r>
            <a:r>
              <a:rPr lang="zh-CN" altLang="en-US" dirty="0"/>
              <a:t> </a:t>
            </a:r>
            <a:r>
              <a:rPr lang="en-US" altLang="zh-CN" dirty="0"/>
              <a:t>will</a:t>
            </a:r>
            <a:r>
              <a:rPr lang="zh-CN" altLang="en-US" dirty="0"/>
              <a:t> </a:t>
            </a:r>
            <a:r>
              <a:rPr lang="en-US" altLang="zh-CN" dirty="0"/>
              <a:t>have</a:t>
            </a:r>
            <a:r>
              <a:rPr lang="zh-CN" altLang="en-US" dirty="0"/>
              <a:t> </a:t>
            </a:r>
            <a:r>
              <a:rPr lang="en-US" altLang="zh-CN" dirty="0"/>
              <a:t>bonus</a:t>
            </a:r>
            <a:r>
              <a:rPr lang="zh-CN" altLang="en-US" dirty="0"/>
              <a:t> </a:t>
            </a:r>
            <a:r>
              <a:rPr lang="en-US" altLang="zh-CN" dirty="0"/>
              <a:t>questions</a:t>
            </a:r>
            <a:endParaRPr lang="en-US" dirty="0"/>
          </a:p>
          <a:p>
            <a:r>
              <a:rPr lang="en-US" altLang="zh-CN" dirty="0"/>
              <a:t>Strongly</a:t>
            </a:r>
            <a:r>
              <a:rPr lang="zh-CN" altLang="en-US" dirty="0"/>
              <a:t> </a:t>
            </a:r>
            <a:r>
              <a:rPr lang="en-US" altLang="zh-CN" dirty="0"/>
              <a:t>encouraged</a:t>
            </a:r>
            <a:r>
              <a:rPr lang="zh-CN" altLang="en-US" dirty="0"/>
              <a:t> </a:t>
            </a:r>
            <a:r>
              <a:rPr lang="en-US" altLang="zh-CN" dirty="0"/>
              <a:t>to</a:t>
            </a:r>
            <a:r>
              <a:rPr lang="zh-CN" altLang="en-US" dirty="0"/>
              <a:t> </a:t>
            </a:r>
            <a:r>
              <a:rPr lang="en-US" dirty="0"/>
              <a:t>go to the lab</a:t>
            </a:r>
            <a:r>
              <a:rPr lang="en-US" altLang="zh-CN" dirty="0"/>
              <a:t>s!</a:t>
            </a:r>
          </a:p>
          <a:p>
            <a:pPr lvl="1"/>
            <a:r>
              <a:rPr lang="en-US" altLang="zh-CN" dirty="0"/>
              <a:t>More</a:t>
            </a:r>
            <a:r>
              <a:rPr lang="zh-CN" altLang="en-US" dirty="0"/>
              <a:t> </a:t>
            </a:r>
            <a:r>
              <a:rPr lang="en-US" altLang="zh-CN" dirty="0"/>
              <a:t>info</a:t>
            </a:r>
            <a:r>
              <a:rPr lang="zh-CN" altLang="en-US" dirty="0"/>
              <a:t> </a:t>
            </a:r>
            <a:r>
              <a:rPr lang="en-US" altLang="zh-CN" dirty="0"/>
              <a:t>and</a:t>
            </a:r>
            <a:r>
              <a:rPr lang="zh-CN" altLang="en-US" dirty="0"/>
              <a:t> </a:t>
            </a:r>
            <a:r>
              <a:rPr lang="en-US" altLang="zh-CN" dirty="0"/>
              <a:t>help</a:t>
            </a:r>
            <a:r>
              <a:rPr lang="zh-CN" altLang="en-US" dirty="0"/>
              <a:t> </a:t>
            </a:r>
            <a:r>
              <a:rPr lang="en-US" altLang="zh-CN" dirty="0"/>
              <a:t>for</a:t>
            </a:r>
            <a:r>
              <a:rPr lang="zh-CN" altLang="en-US" dirty="0"/>
              <a:t> </a:t>
            </a:r>
            <a:r>
              <a:rPr lang="en-US" altLang="zh-CN" dirty="0"/>
              <a:t>assignments</a:t>
            </a:r>
            <a:r>
              <a:rPr lang="zh-CN" altLang="en-US" dirty="0"/>
              <a:t> </a:t>
            </a:r>
            <a:r>
              <a:rPr lang="en-US" altLang="zh-CN" dirty="0"/>
              <a:t>is</a:t>
            </a:r>
            <a:r>
              <a:rPr lang="zh-CN" altLang="en-US" dirty="0"/>
              <a:t> </a:t>
            </a:r>
            <a:r>
              <a:rPr lang="en-US" altLang="zh-CN" dirty="0"/>
              <a:t>provided</a:t>
            </a:r>
            <a:r>
              <a:rPr lang="zh-CN" altLang="en-US" dirty="0"/>
              <a:t> </a:t>
            </a:r>
            <a:r>
              <a:rPr lang="en-US" altLang="zh-CN" dirty="0"/>
              <a:t>in</a:t>
            </a:r>
            <a:r>
              <a:rPr lang="zh-CN" altLang="en-US" dirty="0"/>
              <a:t> </a:t>
            </a:r>
            <a:r>
              <a:rPr lang="en-US" altLang="zh-CN" dirty="0"/>
              <a:t>labs</a:t>
            </a:r>
            <a:endParaRPr lang="en-US" dirty="0"/>
          </a:p>
          <a:p>
            <a:pPr lvl="2"/>
            <a:endParaRPr lang="en-US" dirty="0"/>
          </a:p>
          <a:p>
            <a:pPr lvl="1"/>
            <a:endParaRPr lang="en-US" dirty="0"/>
          </a:p>
        </p:txBody>
      </p:sp>
      <p:sp>
        <p:nvSpPr>
          <p:cNvPr id="3" name="Slide Number Placeholder 2"/>
          <p:cNvSpPr>
            <a:spLocks noGrp="1"/>
          </p:cNvSpPr>
          <p:nvPr>
            <p:ph type="sldNum" sz="quarter" idx="11"/>
          </p:nvPr>
        </p:nvSpPr>
        <p:spPr/>
        <p:txBody>
          <a:bodyPr/>
          <a:lstStyle/>
          <a:p>
            <a:fld id="{5BCC3F0E-9362-6D47-9781-DB401EE9B6B9}" type="slidenum">
              <a:rPr lang="en-US" smtClean="0"/>
              <a:pPr/>
              <a:t>10</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sp>
        <p:nvSpPr>
          <p:cNvPr id="5" name="Explosion 1 4"/>
          <p:cNvSpPr/>
          <p:nvPr/>
        </p:nvSpPr>
        <p:spPr>
          <a:xfrm>
            <a:off x="992209" y="4035983"/>
            <a:ext cx="7538841" cy="1635575"/>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latin typeface="Malgun Gothic" panose="020B0503020000020004" pitchFamily="34" charset="-127"/>
                <a:ea typeface="Malgun Gothic" panose="020B0503020000020004" pitchFamily="34" charset="-127"/>
              </a:rPr>
              <a:t>It </a:t>
            </a:r>
            <a:r>
              <a:rPr lang="en-US" altLang="zh-CN" sz="2400" dirty="0">
                <a:solidFill>
                  <a:schemeClr val="bg1"/>
                </a:solidFill>
                <a:latin typeface="Malgun Gothic" panose="020B0503020000020004" pitchFamily="34" charset="-127"/>
                <a:ea typeface="Malgun Gothic" panose="020B0503020000020004" pitchFamily="34" charset="-127"/>
              </a:rPr>
              <a:t>may</a:t>
            </a:r>
            <a:r>
              <a:rPr lang="zh-CN" altLang="en-US" sz="2400" dirty="0">
                <a:solidFill>
                  <a:schemeClr val="bg1"/>
                </a:solidFill>
                <a:latin typeface="Malgun Gothic" panose="020B0503020000020004" pitchFamily="34" charset="-127"/>
                <a:ea typeface="Malgun Gothic" panose="020B0503020000020004" pitchFamily="34" charset="-127"/>
              </a:rPr>
              <a:t> </a:t>
            </a:r>
            <a:r>
              <a:rPr lang="en-US" altLang="zh-CN" sz="2400" dirty="0">
                <a:solidFill>
                  <a:schemeClr val="bg1"/>
                </a:solidFill>
                <a:latin typeface="Malgun Gothic" panose="020B0503020000020004" pitchFamily="34" charset="-127"/>
                <a:ea typeface="Malgun Gothic" panose="020B0503020000020004" pitchFamily="34" charset="-127"/>
              </a:rPr>
              <a:t>be</a:t>
            </a:r>
            <a:r>
              <a:rPr lang="en-US" sz="2400" dirty="0">
                <a:solidFill>
                  <a:schemeClr val="bg1"/>
                </a:solidFill>
                <a:latin typeface="Malgun Gothic" panose="020B0503020000020004" pitchFamily="34" charset="-127"/>
                <a:ea typeface="Malgun Gothic" panose="020B0503020000020004" pitchFamily="34" charset="-127"/>
              </a:rPr>
              <a:t> hard</a:t>
            </a:r>
            <a:r>
              <a:rPr lang="zh-CN" altLang="en-US" sz="2400" dirty="0">
                <a:solidFill>
                  <a:schemeClr val="bg1"/>
                </a:solidFill>
                <a:latin typeface="Malgun Gothic" panose="020B0503020000020004" pitchFamily="34" charset="-127"/>
                <a:ea typeface="Malgun Gothic" panose="020B0503020000020004" pitchFamily="34" charset="-127"/>
              </a:rPr>
              <a:t> </a:t>
            </a:r>
            <a:r>
              <a:rPr lang="en-US" altLang="zh-CN" sz="2400" dirty="0">
                <a:solidFill>
                  <a:schemeClr val="bg1"/>
                </a:solidFill>
                <a:latin typeface="Malgun Gothic" panose="020B0503020000020004" pitchFamily="34" charset="-127"/>
                <a:ea typeface="Malgun Gothic" panose="020B0503020000020004" pitchFamily="34" charset="-127"/>
              </a:rPr>
              <a:t>to</a:t>
            </a:r>
            <a:r>
              <a:rPr lang="zh-CN" altLang="en-US" sz="2400" dirty="0">
                <a:solidFill>
                  <a:schemeClr val="bg1"/>
                </a:solidFill>
                <a:latin typeface="Malgun Gothic" panose="020B0503020000020004" pitchFamily="34" charset="-127"/>
                <a:ea typeface="Malgun Gothic" panose="020B0503020000020004" pitchFamily="34" charset="-127"/>
              </a:rPr>
              <a:t> </a:t>
            </a:r>
            <a:r>
              <a:rPr lang="en-US" altLang="zh-CN" sz="2400" dirty="0">
                <a:solidFill>
                  <a:schemeClr val="bg1"/>
                </a:solidFill>
                <a:latin typeface="Malgun Gothic" panose="020B0503020000020004" pitchFamily="34" charset="-127"/>
                <a:ea typeface="Malgun Gothic" panose="020B0503020000020004" pitchFamily="34" charset="-127"/>
              </a:rPr>
              <a:t>you.</a:t>
            </a:r>
            <a:endParaRPr lang="en-US" sz="2400" dirty="0">
              <a:solidFill>
                <a:schemeClr val="bg1"/>
              </a:solidFill>
              <a:latin typeface="Malgun Gothic" panose="020B0503020000020004" pitchFamily="34" charset="-127"/>
              <a:ea typeface="Malgun Gothic" panose="020B0503020000020004" pitchFamily="34" charset="-127"/>
            </a:endParaRPr>
          </a:p>
          <a:p>
            <a:pPr algn="ctr"/>
            <a:r>
              <a:rPr lang="en-US" sz="2400" dirty="0">
                <a:solidFill>
                  <a:schemeClr val="bg1"/>
                </a:solidFill>
                <a:latin typeface="Malgun Gothic" panose="020B0503020000020004" pitchFamily="34" charset="-127"/>
                <a:ea typeface="Malgun Gothic" panose="020B0503020000020004" pitchFamily="34" charset="-127"/>
              </a:rPr>
              <a:t>Start your assignment early!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normAutofit/>
          </a:bodyPr>
          <a:lstStyle/>
          <a:p>
            <a:r>
              <a:rPr lang="en-US" dirty="0"/>
              <a:t>What to Expect From Assignments</a:t>
            </a:r>
          </a:p>
        </p:txBody>
      </p:sp>
      <p:sp>
        <p:nvSpPr>
          <p:cNvPr id="667651" name="Rectangle 3"/>
          <p:cNvSpPr>
            <a:spLocks noGrp="1" noChangeArrowheads="1"/>
          </p:cNvSpPr>
          <p:nvPr>
            <p:ph idx="1"/>
          </p:nvPr>
        </p:nvSpPr>
        <p:spPr>
          <a:xfrm>
            <a:off x="324000" y="878400"/>
            <a:ext cx="7528216" cy="4232528"/>
          </a:xfrm>
        </p:spPr>
        <p:txBody>
          <a:bodyPr>
            <a:normAutofit/>
          </a:bodyPr>
          <a:lstStyle/>
          <a:p>
            <a:r>
              <a:rPr lang="en-US" altLang="zh-CN" dirty="0"/>
              <a:t>Understanding/</a:t>
            </a:r>
            <a:r>
              <a:rPr lang="en-US" dirty="0"/>
              <a:t>Building an OS is difficult</a:t>
            </a:r>
          </a:p>
          <a:p>
            <a:r>
              <a:rPr lang="en-US" dirty="0"/>
              <a:t>You will spend a lot of time on the assignments</a:t>
            </a:r>
          </a:p>
          <a:p>
            <a:pPr lvl="1"/>
            <a:r>
              <a:rPr lang="en-US" dirty="0"/>
              <a:t>The labs give specifications, not implementations</a:t>
            </a:r>
          </a:p>
          <a:p>
            <a:pPr lvl="1"/>
            <a:r>
              <a:rPr lang="en-US" altLang="zh-CN" dirty="0"/>
              <a:t>Our</a:t>
            </a:r>
            <a:r>
              <a:rPr lang="en-US" dirty="0"/>
              <a:t> instructions ask that you design well, before you code</a:t>
            </a:r>
          </a:p>
          <a:p>
            <a:pPr lvl="1"/>
            <a:r>
              <a:rPr lang="en-US" dirty="0"/>
              <a:t>Assume that you will do the design/coding outside lab hours</a:t>
            </a:r>
          </a:p>
        </p:txBody>
      </p:sp>
      <p:sp>
        <p:nvSpPr>
          <p:cNvPr id="3" name="Slide Number Placeholder 2"/>
          <p:cNvSpPr>
            <a:spLocks noGrp="1"/>
          </p:cNvSpPr>
          <p:nvPr>
            <p:ph type="sldNum" sz="quarter" idx="11"/>
          </p:nvPr>
        </p:nvSpPr>
        <p:spPr/>
        <p:txBody>
          <a:bodyPr/>
          <a:lstStyle/>
          <a:p>
            <a:fld id="{5BCC3F0E-9362-6D47-9781-DB401EE9B6B9}" type="slidenum">
              <a:rPr lang="en-US" smtClean="0"/>
              <a:pPr/>
              <a:t>11</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6" name="Rectangle 10"/>
          <p:cNvSpPr>
            <a:spLocks noGrp="1" noChangeArrowheads="1"/>
          </p:cNvSpPr>
          <p:nvPr>
            <p:ph type="title"/>
          </p:nvPr>
        </p:nvSpPr>
        <p:spPr/>
        <p:txBody>
          <a:bodyPr/>
          <a:lstStyle/>
          <a:p>
            <a:r>
              <a:rPr lang="en-US"/>
              <a:t>Suggested Textbooks</a:t>
            </a:r>
          </a:p>
        </p:txBody>
      </p:sp>
      <p:sp>
        <p:nvSpPr>
          <p:cNvPr id="137227" name="Rectangle 11"/>
          <p:cNvSpPr>
            <a:spLocks noGrp="1" noChangeArrowheads="1"/>
          </p:cNvSpPr>
          <p:nvPr>
            <p:ph idx="1"/>
          </p:nvPr>
        </p:nvSpPr>
        <p:spPr>
          <a:xfrm>
            <a:off x="505836" y="1540379"/>
            <a:ext cx="6039958" cy="4143586"/>
          </a:xfrm>
          <a:noFill/>
        </p:spPr>
        <p:txBody>
          <a:bodyPr>
            <a:normAutofit/>
          </a:bodyPr>
          <a:lstStyle/>
          <a:p>
            <a:pPr latinLnBrk="0">
              <a:buFont typeface="Wingdings" pitchFamily="2" charset="2"/>
              <a:buNone/>
            </a:pPr>
            <a:r>
              <a:rPr lang="en-US" b="1" i="1" dirty="0"/>
              <a:t>Operating Systems: Three Easy Pieces</a:t>
            </a:r>
          </a:p>
          <a:p>
            <a:pPr latinLnBrk="0">
              <a:buFont typeface="Wingdings" pitchFamily="2" charset="2"/>
              <a:buNone/>
            </a:pPr>
            <a:r>
              <a:rPr lang="en-US" dirty="0"/>
              <a:t>By </a:t>
            </a:r>
            <a:r>
              <a:rPr lang="en-US" dirty="0" err="1"/>
              <a:t>Remzi</a:t>
            </a:r>
            <a:r>
              <a:rPr lang="en-US" dirty="0"/>
              <a:t> H. </a:t>
            </a:r>
            <a:r>
              <a:rPr lang="en-US" dirty="0" err="1"/>
              <a:t>Arpaci-Dusseau</a:t>
            </a:r>
            <a:r>
              <a:rPr lang="en-US" dirty="0"/>
              <a:t> and Andrea C. </a:t>
            </a:r>
            <a:r>
              <a:rPr lang="en-US" dirty="0" err="1"/>
              <a:t>Arpaci-Dusseau</a:t>
            </a:r>
            <a:endParaRPr lang="en-US" dirty="0"/>
          </a:p>
          <a:p>
            <a:pPr latinLnBrk="0">
              <a:buFont typeface="Wingdings" pitchFamily="2" charset="2"/>
              <a:buNone/>
            </a:pPr>
            <a:endParaRPr lang="en-US" dirty="0"/>
          </a:p>
          <a:p>
            <a:pPr latinLnBrk="0">
              <a:buFont typeface="Wingdings" pitchFamily="2" charset="2"/>
              <a:buNone/>
            </a:pPr>
            <a:r>
              <a:rPr lang="en-US" b="1" i="1" dirty="0"/>
              <a:t>Modern Operating Systems, 4th Edition </a:t>
            </a:r>
          </a:p>
          <a:p>
            <a:pPr marL="457200" indent="-457200" latinLnBrk="0">
              <a:buNone/>
            </a:pPr>
            <a:r>
              <a:rPr lang="en-US" dirty="0"/>
              <a:t>By Andrew S. Tanenbaum and Herbert Bos</a:t>
            </a:r>
          </a:p>
          <a:p>
            <a:pPr latinLnBrk="0">
              <a:buFont typeface="Wingdings" pitchFamily="2" charset="2"/>
              <a:buNone/>
            </a:pPr>
            <a:endParaRPr lang="en-US" dirty="0"/>
          </a:p>
        </p:txBody>
      </p:sp>
      <p:sp>
        <p:nvSpPr>
          <p:cNvPr id="3" name="Slide Number Placeholder 2"/>
          <p:cNvSpPr>
            <a:spLocks noGrp="1"/>
          </p:cNvSpPr>
          <p:nvPr>
            <p:ph type="sldNum" sz="quarter" idx="11"/>
          </p:nvPr>
        </p:nvSpPr>
        <p:spPr/>
        <p:txBody>
          <a:bodyPr/>
          <a:lstStyle/>
          <a:p>
            <a:fld id="{5BCC3F0E-9362-6D47-9781-DB401EE9B6B9}" type="slidenum">
              <a:rPr lang="en-US" smtClean="0"/>
              <a:pPr/>
              <a:t>12</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pic>
        <p:nvPicPr>
          <p:cNvPr id="13722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6327" y="4283869"/>
            <a:ext cx="1492250" cy="1955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Operating Systems: Three Easy Pieces (Hardcover Version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327" y="1385297"/>
            <a:ext cx="1741837" cy="2592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Anti-Cheating Policy</a:t>
            </a:r>
          </a:p>
        </p:txBody>
      </p:sp>
      <p:sp>
        <p:nvSpPr>
          <p:cNvPr id="3" name="Content Placeholder 2"/>
          <p:cNvSpPr>
            <a:spLocks noGrp="1"/>
          </p:cNvSpPr>
          <p:nvPr>
            <p:ph idx="1"/>
          </p:nvPr>
        </p:nvSpPr>
        <p:spPr>
          <a:xfrm>
            <a:off x="216000" y="880070"/>
            <a:ext cx="8786812" cy="5501258"/>
          </a:xfrm>
        </p:spPr>
        <p:txBody>
          <a:bodyPr/>
          <a:lstStyle/>
          <a:p>
            <a:pPr latinLnBrk="0"/>
            <a:r>
              <a:rPr lang="en-US" dirty="0"/>
              <a:t>Academic integrity</a:t>
            </a:r>
          </a:p>
          <a:p>
            <a:pPr latinLnBrk="0"/>
            <a:r>
              <a:rPr lang="en-US" dirty="0"/>
              <a:t>Your work in this class must be your own – we have zero tolerance policy towards cheating of any kind and any student who cheats will get a </a:t>
            </a:r>
            <a:r>
              <a:rPr lang="en-US" altLang="zh-CN" b="1" dirty="0">
                <a:solidFill>
                  <a:srgbClr val="FF0000"/>
                </a:solidFill>
              </a:rPr>
              <a:t>failure</a:t>
            </a:r>
            <a:r>
              <a:rPr lang="en-US" b="1" dirty="0">
                <a:solidFill>
                  <a:srgbClr val="FF0000"/>
                </a:solidFill>
              </a:rPr>
              <a:t> </a:t>
            </a:r>
            <a:r>
              <a:rPr lang="en-US" dirty="0"/>
              <a:t>grade in the course</a:t>
            </a:r>
          </a:p>
          <a:p>
            <a:pPr latinLnBrk="0"/>
            <a:r>
              <a:rPr lang="en-US" dirty="0"/>
              <a:t>Both the cheater and the student who aided the cheater will be held responsible for the cheating</a:t>
            </a:r>
          </a:p>
        </p:txBody>
      </p:sp>
      <p:sp>
        <p:nvSpPr>
          <p:cNvPr id="8" name="Slide Number Placeholder 7"/>
          <p:cNvSpPr>
            <a:spLocks noGrp="1"/>
          </p:cNvSpPr>
          <p:nvPr>
            <p:ph type="sldNum" sz="quarter" idx="11"/>
          </p:nvPr>
        </p:nvSpPr>
        <p:spPr/>
        <p:txBody>
          <a:bodyPr/>
          <a:lstStyle/>
          <a:p>
            <a:fld id="{5BCC3F0E-9362-6D47-9781-DB401EE9B6B9}" type="slidenum">
              <a:rPr lang="en-US" smtClean="0"/>
              <a:pPr/>
              <a:t>13</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485F-FBAD-12F2-145C-DA43AB8C71DB}"/>
              </a:ext>
            </a:extLst>
          </p:cNvPr>
          <p:cNvSpPr>
            <a:spLocks noGrp="1"/>
          </p:cNvSpPr>
          <p:nvPr>
            <p:ph type="title"/>
          </p:nvPr>
        </p:nvSpPr>
        <p:spPr/>
        <p:txBody>
          <a:bodyPr/>
          <a:lstStyle/>
          <a:p>
            <a:r>
              <a:rPr lang="en-US" altLang="zh-CN" dirty="0"/>
              <a:t>Approach</a:t>
            </a:r>
            <a:r>
              <a:rPr lang="zh-CN" altLang="en-US" dirty="0"/>
              <a:t> </a:t>
            </a:r>
            <a:r>
              <a:rPr lang="en-US" altLang="zh-CN" dirty="0"/>
              <a:t>to</a:t>
            </a:r>
            <a:r>
              <a:rPr lang="zh-CN" altLang="en-US" dirty="0"/>
              <a:t> </a:t>
            </a:r>
            <a:r>
              <a:rPr lang="en-US" altLang="zh-CN" dirty="0"/>
              <a:t>Use</a:t>
            </a:r>
            <a:r>
              <a:rPr lang="zh-CN" altLang="en-US" dirty="0"/>
              <a:t> </a:t>
            </a:r>
            <a:r>
              <a:rPr lang="en-US" altLang="zh-CN" dirty="0"/>
              <a:t>of</a:t>
            </a:r>
            <a:r>
              <a:rPr lang="zh-CN" altLang="en-US" dirty="0"/>
              <a:t> </a:t>
            </a:r>
            <a:r>
              <a:rPr lang="en-US" altLang="zh-CN" dirty="0"/>
              <a:t>AI</a:t>
            </a:r>
            <a:r>
              <a:rPr lang="zh-CN" altLang="en-US" dirty="0"/>
              <a:t> </a:t>
            </a:r>
            <a:r>
              <a:rPr lang="en-US" altLang="zh-CN" dirty="0"/>
              <a:t>T</a:t>
            </a:r>
            <a:r>
              <a:rPr lang="en-US" altLang="zh-CN"/>
              <a:t>ools</a:t>
            </a:r>
            <a:endParaRPr lang="en-US" dirty="0"/>
          </a:p>
        </p:txBody>
      </p:sp>
      <p:sp>
        <p:nvSpPr>
          <p:cNvPr id="3" name="Content Placeholder 2">
            <a:extLst>
              <a:ext uri="{FF2B5EF4-FFF2-40B4-BE49-F238E27FC236}">
                <a16:creationId xmlns:a16="http://schemas.microsoft.com/office/drawing/2014/main" id="{DB3808D1-C204-9232-48C9-1D656C61F6A1}"/>
              </a:ext>
            </a:extLst>
          </p:cNvPr>
          <p:cNvSpPr>
            <a:spLocks noGrp="1"/>
          </p:cNvSpPr>
          <p:nvPr>
            <p:ph idx="1"/>
          </p:nvPr>
        </p:nvSpPr>
        <p:spPr/>
        <p:txBody>
          <a:bodyPr/>
          <a:lstStyle/>
          <a:p>
            <a:r>
              <a:rPr lang="en-US" altLang="zh-CN" b="1" dirty="0"/>
              <a:t>Use only with prior permission</a:t>
            </a:r>
            <a:endParaRPr lang="en-US" altLang="zh-CN" dirty="0"/>
          </a:p>
          <a:p>
            <a:pPr lvl="1" latinLnBrk="0"/>
            <a:r>
              <a:rPr lang="en-US" altLang="zh-CN" dirty="0"/>
              <a:t>“In some courses, it may be appropriate to use these tools in some scenarios or on some assignments but not in others. In those situations, students should be clearly informed of when and how they can and cannot use these tools. It should also make clear the rationale for allowing these tools in some situations but not allowing them in others. It should also explicitly note how these tools ought to be cited or otherwise acknowledged with some examples and help students understand the limits and appropriate uses of these tools.”</a:t>
            </a:r>
          </a:p>
          <a:p>
            <a:pPr lvl="1" latinLnBrk="0"/>
            <a:r>
              <a:rPr lang="en-US" altLang="zh-CN" dirty="0">
                <a:hlinkClick r:id="rId2"/>
              </a:rPr>
              <a:t>https://www.aqs.cuhk.edu.hk/documents/A-guide-for-students_use-of-AI-tools.pdf</a:t>
            </a:r>
            <a:endParaRPr lang="en-US" altLang="zh-CN" dirty="0"/>
          </a:p>
          <a:p>
            <a:pPr latinLnBrk="0"/>
            <a:endParaRPr lang="en-US" altLang="zh-CN" dirty="0"/>
          </a:p>
        </p:txBody>
      </p:sp>
      <p:sp>
        <p:nvSpPr>
          <p:cNvPr id="4" name="Slide Number Placeholder 3">
            <a:extLst>
              <a:ext uri="{FF2B5EF4-FFF2-40B4-BE49-F238E27FC236}">
                <a16:creationId xmlns:a16="http://schemas.microsoft.com/office/drawing/2014/main" id="{521E164C-3E2A-72BA-286B-A4A2EA51C90C}"/>
              </a:ext>
            </a:extLst>
          </p:cNvPr>
          <p:cNvSpPr>
            <a:spLocks noGrp="1"/>
          </p:cNvSpPr>
          <p:nvPr>
            <p:ph type="sldNum" sz="quarter" idx="11"/>
          </p:nvPr>
        </p:nvSpPr>
        <p:spPr/>
        <p:txBody>
          <a:bodyPr/>
          <a:lstStyle/>
          <a:p>
            <a:fld id="{5BCC3F0E-9362-6D47-9781-DB401EE9B6B9}" type="slidenum">
              <a:rPr lang="en-US" smtClean="0"/>
              <a:pPr/>
              <a:t>14</a:t>
            </a:fld>
            <a:endParaRPr lang="en-US"/>
          </a:p>
        </p:txBody>
      </p:sp>
      <p:sp>
        <p:nvSpPr>
          <p:cNvPr id="5" name="Footer Placeholder 4">
            <a:extLst>
              <a:ext uri="{FF2B5EF4-FFF2-40B4-BE49-F238E27FC236}">
                <a16:creationId xmlns:a16="http://schemas.microsoft.com/office/drawing/2014/main" id="{D3383175-7F74-8340-4DDD-AC033133A83D}"/>
              </a:ext>
            </a:extLst>
          </p:cNvPr>
          <p:cNvSpPr>
            <a:spLocks noGrp="1"/>
          </p:cNvSpPr>
          <p:nvPr>
            <p:ph type="ftr" sz="quarter" idx="3"/>
          </p:nvPr>
        </p:nvSpPr>
        <p:spPr/>
        <p:txBody>
          <a:bodyPr/>
          <a:lstStyle/>
          <a:p>
            <a:r>
              <a:rPr lang="en-US" altLang="zh-CN"/>
              <a:t>CSCI3150 Intro to Operating System</a:t>
            </a:r>
            <a:endParaRPr lang="en-US" dirty="0"/>
          </a:p>
        </p:txBody>
      </p:sp>
    </p:spTree>
    <p:extLst>
      <p:ext uri="{BB962C8B-B14F-4D97-AF65-F5344CB8AC3E}">
        <p14:creationId xmlns:p14="http://schemas.microsoft.com/office/powerpoint/2010/main" val="197676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Not to Pass</a:t>
            </a:r>
          </a:p>
        </p:txBody>
      </p:sp>
      <p:sp>
        <p:nvSpPr>
          <p:cNvPr id="3" name="Content Placeholder 2"/>
          <p:cNvSpPr>
            <a:spLocks noGrp="1"/>
          </p:cNvSpPr>
          <p:nvPr>
            <p:ph idx="1"/>
          </p:nvPr>
        </p:nvSpPr>
        <p:spPr>
          <a:xfrm>
            <a:off x="215999" y="878400"/>
            <a:ext cx="8616501" cy="3931920"/>
          </a:xfrm>
        </p:spPr>
        <p:txBody>
          <a:bodyPr/>
          <a:lstStyle/>
          <a:p>
            <a:pPr latinLnBrk="0"/>
            <a:r>
              <a:rPr lang="en-US" altLang="zh-CN" dirty="0"/>
              <a:t>Skip</a:t>
            </a:r>
            <a:r>
              <a:rPr lang="zh-CN" altLang="en-US" dirty="0"/>
              <a:t> </a:t>
            </a:r>
            <a:r>
              <a:rPr lang="en-US" dirty="0"/>
              <a:t>lecture</a:t>
            </a:r>
            <a:r>
              <a:rPr lang="en-US" altLang="zh-CN" dirty="0"/>
              <a:t>s</a:t>
            </a:r>
            <a:endParaRPr lang="en-US" dirty="0"/>
          </a:p>
          <a:p>
            <a:pPr lvl="1" latinLnBrk="0"/>
            <a:r>
              <a:rPr lang="en-US" dirty="0"/>
              <a:t>It’s nice out</a:t>
            </a:r>
            <a:r>
              <a:rPr lang="zh-CN" altLang="en-US" dirty="0"/>
              <a:t> </a:t>
            </a:r>
            <a:r>
              <a:rPr lang="en-US" altLang="zh-CN" dirty="0"/>
              <a:t>there</a:t>
            </a:r>
            <a:r>
              <a:rPr lang="en-US" dirty="0"/>
              <a:t>, the slides are online, and material</a:t>
            </a:r>
            <a:r>
              <a:rPr lang="en-US" altLang="zh-CN" dirty="0"/>
              <a:t>s</a:t>
            </a:r>
            <a:r>
              <a:rPr lang="en-US" dirty="0"/>
              <a:t> </a:t>
            </a:r>
            <a:r>
              <a:rPr lang="en-US" altLang="zh-CN" dirty="0"/>
              <a:t>are</a:t>
            </a:r>
            <a:r>
              <a:rPr lang="zh-CN" altLang="en-US" dirty="0"/>
              <a:t> </a:t>
            </a:r>
            <a:r>
              <a:rPr lang="en-US" dirty="0"/>
              <a:t>in the book anyway</a:t>
            </a:r>
          </a:p>
          <a:p>
            <a:pPr lvl="1" latinLnBrk="0"/>
            <a:r>
              <a:rPr lang="en-US" dirty="0">
                <a:solidFill>
                  <a:srgbClr val="FF0000"/>
                </a:solidFill>
              </a:rPr>
              <a:t>TRUTH: Lecture material is the basis for exams</a:t>
            </a:r>
          </a:p>
          <a:p>
            <a:pPr lvl="1" latinLnBrk="0"/>
            <a:r>
              <a:rPr lang="en-US" dirty="0"/>
              <a:t>It is much more efficient to learn through discussion</a:t>
            </a:r>
          </a:p>
          <a:p>
            <a:pPr latinLnBrk="0"/>
            <a:r>
              <a:rPr lang="en-US" dirty="0"/>
              <a:t>Copy other people’s </a:t>
            </a:r>
            <a:r>
              <a:rPr lang="en-US" altLang="zh-CN" dirty="0"/>
              <a:t>code</a:t>
            </a:r>
            <a:endParaRPr lang="en-US" dirty="0"/>
          </a:p>
          <a:p>
            <a:pPr lvl="1" latinLnBrk="0"/>
            <a:r>
              <a:rPr lang="en-US" dirty="0"/>
              <a:t>It is cheating!</a:t>
            </a:r>
          </a:p>
        </p:txBody>
      </p:sp>
      <p:sp>
        <p:nvSpPr>
          <p:cNvPr id="8" name="Slide Number Placeholder 7"/>
          <p:cNvSpPr>
            <a:spLocks noGrp="1"/>
          </p:cNvSpPr>
          <p:nvPr>
            <p:ph type="sldNum" sz="quarter" idx="11"/>
          </p:nvPr>
        </p:nvSpPr>
        <p:spPr/>
        <p:txBody>
          <a:bodyPr/>
          <a:lstStyle/>
          <a:p>
            <a:fld id="{5BCC3F0E-9362-6D47-9781-DB401EE9B6B9}" type="slidenum">
              <a:rPr lang="en-US" smtClean="0"/>
              <a:pPr/>
              <a:t>15</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Not to Pass (2)</a:t>
            </a:r>
          </a:p>
        </p:txBody>
      </p:sp>
      <p:sp>
        <p:nvSpPr>
          <p:cNvPr id="3" name="Content Placeholder 2"/>
          <p:cNvSpPr>
            <a:spLocks noGrp="1"/>
          </p:cNvSpPr>
          <p:nvPr>
            <p:ph idx="1"/>
          </p:nvPr>
        </p:nvSpPr>
        <p:spPr>
          <a:xfrm>
            <a:off x="216000" y="878400"/>
            <a:ext cx="8706936" cy="4196396"/>
          </a:xfrm>
        </p:spPr>
        <p:txBody>
          <a:bodyPr>
            <a:normAutofit/>
          </a:bodyPr>
          <a:lstStyle/>
          <a:p>
            <a:r>
              <a:rPr lang="en-US" altLang="zh-CN" dirty="0"/>
              <a:t>N</a:t>
            </a:r>
            <a:r>
              <a:rPr lang="en-US" dirty="0"/>
              <a:t>ot ask</a:t>
            </a:r>
            <a:r>
              <a:rPr lang="en-US" altLang="zh-CN" dirty="0"/>
              <a:t>ing</a:t>
            </a:r>
            <a:r>
              <a:rPr lang="en-US" dirty="0"/>
              <a:t> questions in lecture, office hours, or piazza</a:t>
            </a:r>
          </a:p>
          <a:p>
            <a:pPr lvl="1"/>
            <a:r>
              <a:rPr lang="en-US" altLang="zh-CN" dirty="0"/>
              <a:t>“</a:t>
            </a:r>
            <a:r>
              <a:rPr lang="en-US" dirty="0"/>
              <a:t>I don’t want to embarrass myself</a:t>
            </a:r>
            <a:r>
              <a:rPr lang="en-US" altLang="zh-CN" dirty="0"/>
              <a:t>”</a:t>
            </a:r>
            <a:endParaRPr lang="en-US" dirty="0"/>
          </a:p>
          <a:p>
            <a:pPr lvl="1"/>
            <a:r>
              <a:rPr lang="en-US" dirty="0"/>
              <a:t>TRUTH</a:t>
            </a:r>
            <a:r>
              <a:rPr lang="en-US" altLang="zh-CN" dirty="0"/>
              <a:t>:</a:t>
            </a:r>
            <a:r>
              <a:rPr lang="zh-CN" altLang="en-US" dirty="0"/>
              <a:t> </a:t>
            </a:r>
            <a:r>
              <a:rPr lang="en-US" altLang="zh-CN" dirty="0"/>
              <a:t>I</a:t>
            </a:r>
            <a:r>
              <a:rPr lang="zh-CN" altLang="en-US" dirty="0"/>
              <a:t> </a:t>
            </a:r>
            <a:r>
              <a:rPr lang="en-US" altLang="zh-CN" dirty="0"/>
              <a:t>have</a:t>
            </a:r>
            <a:r>
              <a:rPr lang="zh-CN" altLang="en-US" dirty="0"/>
              <a:t> </a:t>
            </a:r>
            <a:r>
              <a:rPr lang="en-US" altLang="zh-CN" dirty="0"/>
              <a:t>very</a:t>
            </a:r>
            <a:r>
              <a:rPr lang="zh-CN" altLang="en-US" dirty="0"/>
              <a:t> </a:t>
            </a:r>
            <a:r>
              <a:rPr lang="en-US" altLang="zh-CN" dirty="0"/>
              <a:t>bad</a:t>
            </a:r>
            <a:r>
              <a:rPr lang="zh-CN" altLang="en-US" dirty="0"/>
              <a:t> </a:t>
            </a:r>
            <a:r>
              <a:rPr lang="en-US" altLang="zh-CN" dirty="0"/>
              <a:t>memory,</a:t>
            </a:r>
            <a:r>
              <a:rPr lang="zh-CN" altLang="en-US" dirty="0"/>
              <a:t> </a:t>
            </a:r>
            <a:r>
              <a:rPr lang="en-US" altLang="zh-CN" dirty="0"/>
              <a:t>and</a:t>
            </a:r>
            <a:r>
              <a:rPr lang="zh-CN" altLang="en-US" dirty="0"/>
              <a:t> </a:t>
            </a:r>
            <a:r>
              <a:rPr lang="en-US" altLang="zh-CN" dirty="0"/>
              <a:t>too</a:t>
            </a:r>
            <a:r>
              <a:rPr lang="zh-CN" altLang="en-US" dirty="0"/>
              <a:t> </a:t>
            </a:r>
            <a:r>
              <a:rPr lang="en-US" altLang="zh-CN" dirty="0"/>
              <a:t>many</a:t>
            </a:r>
            <a:r>
              <a:rPr lang="zh-CN" altLang="en-US" dirty="0"/>
              <a:t> </a:t>
            </a:r>
            <a:r>
              <a:rPr lang="en-US" altLang="zh-CN" dirty="0"/>
              <a:t>students</a:t>
            </a:r>
            <a:r>
              <a:rPr lang="zh-CN" altLang="en-US" dirty="0"/>
              <a:t> </a:t>
            </a:r>
            <a:r>
              <a:rPr lang="en-US" altLang="zh-CN" dirty="0"/>
              <a:t>to</a:t>
            </a:r>
            <a:r>
              <a:rPr lang="zh-CN" altLang="en-US" dirty="0"/>
              <a:t> </a:t>
            </a:r>
            <a:r>
              <a:rPr lang="en-US" altLang="zh-CN" dirty="0"/>
              <a:t>teach…</a:t>
            </a:r>
            <a:endParaRPr lang="en-US" dirty="0"/>
          </a:p>
          <a:p>
            <a:pPr lvl="1"/>
            <a:r>
              <a:rPr lang="en-US" dirty="0"/>
              <a:t>TRUTH: asking questions is the best way to clarify </a:t>
            </a:r>
            <a:r>
              <a:rPr lang="en-US" altLang="zh-CN" dirty="0"/>
              <a:t>the</a:t>
            </a:r>
            <a:r>
              <a:rPr lang="zh-CN" altLang="en-US" dirty="0"/>
              <a:t> </a:t>
            </a:r>
            <a:r>
              <a:rPr lang="en-US" dirty="0"/>
              <a:t>material at the time it is being presented</a:t>
            </a:r>
          </a:p>
          <a:p>
            <a:pPr lvl="2"/>
            <a:r>
              <a:rPr lang="en-US" i="1" dirty="0"/>
              <a:t>“There is no such things as stupid question…”</a:t>
            </a:r>
          </a:p>
          <a:p>
            <a:r>
              <a:rPr lang="en-US" dirty="0"/>
              <a:t>Wait until the last couple of days to start </a:t>
            </a:r>
            <a:r>
              <a:rPr lang="en-US" altLang="zh-CN" dirty="0"/>
              <a:t>the</a:t>
            </a:r>
            <a:r>
              <a:rPr lang="zh-CN" altLang="en-US" dirty="0"/>
              <a:t> </a:t>
            </a:r>
            <a:r>
              <a:rPr lang="en-US" altLang="zh-CN" dirty="0"/>
              <a:t>assignment</a:t>
            </a:r>
            <a:endParaRPr lang="en-US" dirty="0">
              <a:solidFill>
                <a:srgbClr val="FF0000"/>
              </a:solidFill>
            </a:endParaRPr>
          </a:p>
        </p:txBody>
      </p:sp>
      <p:sp>
        <p:nvSpPr>
          <p:cNvPr id="8" name="Slide Number Placeholder 7"/>
          <p:cNvSpPr>
            <a:spLocks noGrp="1"/>
          </p:cNvSpPr>
          <p:nvPr>
            <p:ph type="sldNum" sz="quarter" idx="11"/>
          </p:nvPr>
        </p:nvSpPr>
        <p:spPr/>
        <p:txBody>
          <a:bodyPr/>
          <a:lstStyle/>
          <a:p>
            <a:fld id="{5BCC3F0E-9362-6D47-9781-DB401EE9B6B9}" type="slidenum">
              <a:rPr lang="en-US" smtClean="0"/>
              <a:pPr/>
              <a:t>16</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start</a:t>
            </a:r>
          </a:p>
        </p:txBody>
      </p:sp>
      <p:sp>
        <p:nvSpPr>
          <p:cNvPr id="3" name="Content Placeholder 2"/>
          <p:cNvSpPr>
            <a:spLocks noGrp="1"/>
          </p:cNvSpPr>
          <p:nvPr>
            <p:ph idx="1"/>
          </p:nvPr>
        </p:nvSpPr>
        <p:spPr>
          <a:xfrm>
            <a:off x="324000" y="878400"/>
            <a:ext cx="8442313" cy="3931920"/>
          </a:xfrm>
        </p:spPr>
        <p:txBody>
          <a:bodyPr/>
          <a:lstStyle/>
          <a:p>
            <a:r>
              <a:rPr lang="en-US" dirty="0"/>
              <a:t>Any questions?</a:t>
            </a:r>
          </a:p>
          <a:p>
            <a:endParaRPr lang="en-US" dirty="0"/>
          </a:p>
          <a:p>
            <a:r>
              <a:rPr lang="en-US" altLang="zh-CN" dirty="0"/>
              <a:t>Though</a:t>
            </a:r>
            <a:r>
              <a:rPr lang="zh-CN" altLang="en-US" dirty="0"/>
              <a:t> </a:t>
            </a:r>
            <a:r>
              <a:rPr lang="en-US" altLang="zh-CN" dirty="0"/>
              <a:t>this</a:t>
            </a:r>
            <a:r>
              <a:rPr lang="zh-CN" altLang="en-US" dirty="0"/>
              <a:t> </a:t>
            </a:r>
            <a:r>
              <a:rPr lang="en-US" altLang="zh-CN" dirty="0"/>
              <a:t>is</a:t>
            </a:r>
            <a:r>
              <a:rPr lang="zh-CN" altLang="en-US" dirty="0"/>
              <a:t> </a:t>
            </a:r>
            <a:r>
              <a:rPr lang="en-US" dirty="0"/>
              <a:t>a hard class</a:t>
            </a:r>
            <a:r>
              <a:rPr lang="en-US" altLang="zh-CN" dirty="0"/>
              <a:t>,</a:t>
            </a:r>
            <a:r>
              <a:rPr lang="zh-CN" altLang="en-US" dirty="0"/>
              <a:t> </a:t>
            </a:r>
            <a:r>
              <a:rPr lang="en-US" altLang="zh-CN" dirty="0"/>
              <a:t>OS</a:t>
            </a:r>
            <a:r>
              <a:rPr lang="zh-CN" altLang="en-US" dirty="0"/>
              <a:t> </a:t>
            </a:r>
            <a:r>
              <a:rPr lang="en-US" altLang="zh-CN" dirty="0"/>
              <a:t>is</a:t>
            </a:r>
            <a:r>
              <a:rPr lang="zh-CN" altLang="en-US" dirty="0"/>
              <a:t> </a:t>
            </a:r>
            <a:r>
              <a:rPr lang="en-US" altLang="zh-CN" dirty="0"/>
              <a:t>a</a:t>
            </a:r>
            <a:r>
              <a:rPr lang="zh-CN" altLang="en-US" dirty="0"/>
              <a:t> </a:t>
            </a:r>
            <a:r>
              <a:rPr lang="en-US" altLang="zh-CN" dirty="0"/>
              <a:t>very</a:t>
            </a:r>
            <a:r>
              <a:rPr lang="zh-CN" altLang="en-US" dirty="0"/>
              <a:t> </a:t>
            </a:r>
            <a:r>
              <a:rPr lang="en-US" altLang="zh-CN" dirty="0"/>
              <a:t>fun</a:t>
            </a:r>
            <a:r>
              <a:rPr lang="zh-CN" altLang="en-US" dirty="0"/>
              <a:t> </a:t>
            </a:r>
            <a:r>
              <a:rPr lang="en-US" altLang="zh-CN" dirty="0"/>
              <a:t>topic!</a:t>
            </a:r>
          </a:p>
          <a:p>
            <a:r>
              <a:rPr lang="en-US" altLang="zh-CN" dirty="0"/>
              <a:t>Remember,</a:t>
            </a:r>
            <a:r>
              <a:rPr lang="zh-CN" altLang="en-US" dirty="0"/>
              <a:t> </a:t>
            </a:r>
            <a:r>
              <a:rPr lang="en-US" altLang="zh-CN" dirty="0"/>
              <a:t>we</a:t>
            </a:r>
            <a:r>
              <a:rPr lang="zh-CN" altLang="en-US" dirty="0"/>
              <a:t> </a:t>
            </a:r>
            <a:r>
              <a:rPr lang="en-US" altLang="zh-CN" dirty="0"/>
              <a:t>are</a:t>
            </a:r>
            <a:r>
              <a:rPr lang="zh-CN" altLang="en-US" dirty="0"/>
              <a:t> </a:t>
            </a:r>
            <a:r>
              <a:rPr lang="en-US" altLang="zh-CN" dirty="0"/>
              <a:t>here</a:t>
            </a:r>
            <a:r>
              <a:rPr lang="zh-CN" altLang="en-US" dirty="0"/>
              <a:t> </a:t>
            </a:r>
            <a:r>
              <a:rPr lang="en-US" altLang="zh-CN" dirty="0"/>
              <a:t>to</a:t>
            </a:r>
            <a:r>
              <a:rPr lang="zh-CN" altLang="en-US" dirty="0"/>
              <a:t> </a:t>
            </a:r>
            <a:r>
              <a:rPr lang="en-US" altLang="zh-CN" dirty="0"/>
              <a:t>help,</a:t>
            </a:r>
            <a:r>
              <a:rPr lang="zh-CN" altLang="en-US" dirty="0"/>
              <a:t> </a:t>
            </a:r>
            <a:r>
              <a:rPr lang="en-US" altLang="zh-CN" dirty="0"/>
              <a:t>we</a:t>
            </a:r>
            <a:r>
              <a:rPr lang="zh-CN" altLang="en-US" dirty="0"/>
              <a:t> </a:t>
            </a:r>
            <a:r>
              <a:rPr lang="en-US" altLang="zh-CN" dirty="0"/>
              <a:t>want</a:t>
            </a:r>
            <a:r>
              <a:rPr lang="zh-CN" altLang="en-US" dirty="0"/>
              <a:t> </a:t>
            </a:r>
            <a:r>
              <a:rPr lang="en-US" altLang="zh-CN" dirty="0"/>
              <a:t>you</a:t>
            </a:r>
            <a:r>
              <a:rPr lang="zh-CN" altLang="en-US" dirty="0"/>
              <a:t> </a:t>
            </a:r>
            <a:r>
              <a:rPr lang="en-US" altLang="zh-CN" dirty="0"/>
              <a:t>to</a:t>
            </a:r>
            <a:r>
              <a:rPr lang="zh-CN" altLang="en-US" dirty="0"/>
              <a:t> </a:t>
            </a:r>
            <a:r>
              <a:rPr lang="en-US" altLang="zh-CN" dirty="0"/>
              <a:t>enjoy</a:t>
            </a:r>
            <a:r>
              <a:rPr lang="zh-CN" altLang="en-US" dirty="0"/>
              <a:t> </a:t>
            </a:r>
            <a:r>
              <a:rPr lang="en-US" altLang="zh-CN" dirty="0"/>
              <a:t>the</a:t>
            </a:r>
            <a:r>
              <a:rPr lang="zh-CN" altLang="en-US" dirty="0"/>
              <a:t> </a:t>
            </a:r>
            <a:r>
              <a:rPr lang="en-US" altLang="zh-CN" dirty="0"/>
              <a:t>course</a:t>
            </a:r>
            <a:r>
              <a:rPr lang="zh-CN" altLang="en-US" dirty="0"/>
              <a:t> </a:t>
            </a:r>
            <a:r>
              <a:rPr lang="en-US" altLang="zh-CN" dirty="0"/>
              <a:t>(while</a:t>
            </a:r>
            <a:r>
              <a:rPr lang="zh-CN" altLang="en-US" dirty="0"/>
              <a:t> </a:t>
            </a:r>
            <a:r>
              <a:rPr lang="en-US" altLang="zh-CN" dirty="0"/>
              <a:t>also</a:t>
            </a:r>
            <a:r>
              <a:rPr lang="zh-CN" altLang="en-US" dirty="0"/>
              <a:t> </a:t>
            </a:r>
            <a:r>
              <a:rPr lang="en-US" altLang="zh-CN" dirty="0"/>
              <a:t>being</a:t>
            </a:r>
            <a:r>
              <a:rPr lang="zh-CN" altLang="en-US" dirty="0"/>
              <a:t> </a:t>
            </a:r>
            <a:r>
              <a:rPr lang="en-US" altLang="zh-CN" dirty="0"/>
              <a:t>able</a:t>
            </a:r>
            <a:r>
              <a:rPr lang="zh-CN" altLang="en-US" dirty="0"/>
              <a:t> </a:t>
            </a:r>
            <a:r>
              <a:rPr lang="en-US" altLang="zh-CN" dirty="0"/>
              <a:t>to</a:t>
            </a:r>
            <a:r>
              <a:rPr lang="zh-CN" altLang="en-US" dirty="0"/>
              <a:t> </a:t>
            </a:r>
            <a:r>
              <a:rPr lang="en-US" altLang="zh-CN" dirty="0"/>
              <a:t>learn</a:t>
            </a:r>
            <a:r>
              <a:rPr lang="zh-CN" altLang="en-US" dirty="0"/>
              <a:t> </a:t>
            </a:r>
            <a:r>
              <a:rPr lang="en-US" altLang="zh-CN" dirty="0"/>
              <a:t>something)</a:t>
            </a:r>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17</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OS?</a:t>
            </a:r>
          </a:p>
        </p:txBody>
      </p:sp>
      <p:sp>
        <p:nvSpPr>
          <p:cNvPr id="3" name="Content Placeholder 2"/>
          <p:cNvSpPr>
            <a:spLocks noGrp="1"/>
          </p:cNvSpPr>
          <p:nvPr>
            <p:ph idx="1"/>
          </p:nvPr>
        </p:nvSpPr>
        <p:spPr>
          <a:xfrm>
            <a:off x="324000" y="878400"/>
            <a:ext cx="7345363" cy="4132299"/>
          </a:xfrm>
        </p:spPr>
        <p:txBody>
          <a:bodyPr/>
          <a:lstStyle/>
          <a:p>
            <a:r>
              <a:rPr lang="en-US" dirty="0"/>
              <a:t>Anyone?</a:t>
            </a:r>
          </a:p>
          <a:p>
            <a:endParaRPr lang="en-US" dirty="0"/>
          </a:p>
          <a:p>
            <a:r>
              <a:rPr lang="en-US" dirty="0"/>
              <a:t>Give a few examples of some common OSes?</a:t>
            </a:r>
          </a:p>
          <a:p>
            <a:pPr lvl="1"/>
            <a:r>
              <a:rPr lang="en-US" dirty="0"/>
              <a:t>Desktops?</a:t>
            </a:r>
          </a:p>
          <a:p>
            <a:pPr lvl="1"/>
            <a:r>
              <a:rPr lang="en-US" dirty="0"/>
              <a:t>Smart phones?</a:t>
            </a:r>
          </a:p>
          <a:p>
            <a:pPr lvl="1"/>
            <a:endParaRPr lang="en-US" dirty="0"/>
          </a:p>
          <a:p>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18</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OS?</a:t>
            </a:r>
          </a:p>
        </p:txBody>
      </p:sp>
      <p:sp>
        <p:nvSpPr>
          <p:cNvPr id="3" name="Content Placeholder 2"/>
          <p:cNvSpPr>
            <a:spLocks noGrp="1"/>
          </p:cNvSpPr>
          <p:nvPr>
            <p:ph idx="1"/>
          </p:nvPr>
        </p:nvSpPr>
        <p:spPr>
          <a:xfrm>
            <a:off x="324000" y="878400"/>
            <a:ext cx="7345363" cy="3931920"/>
          </a:xfrm>
        </p:spPr>
        <p:txBody>
          <a:bodyPr>
            <a:normAutofit fontScale="92500" lnSpcReduction="10000"/>
          </a:bodyPr>
          <a:lstStyle/>
          <a:p>
            <a:r>
              <a:rPr lang="en-US" dirty="0"/>
              <a:t>“Code” that:</a:t>
            </a:r>
          </a:p>
          <a:p>
            <a:pPr lvl="1"/>
            <a:r>
              <a:rPr lang="en-US" dirty="0"/>
              <a:t>Sits between programs &amp; hardware</a:t>
            </a:r>
          </a:p>
          <a:p>
            <a:pPr lvl="1"/>
            <a:r>
              <a:rPr lang="en-US" dirty="0"/>
              <a:t>Sits between different programs</a:t>
            </a:r>
          </a:p>
          <a:p>
            <a:pPr lvl="1"/>
            <a:r>
              <a:rPr lang="en-US" dirty="0"/>
              <a:t>Sits between different users</a:t>
            </a:r>
          </a:p>
          <a:p>
            <a:r>
              <a:rPr lang="en-US" dirty="0"/>
              <a:t>But what does it do?</a:t>
            </a:r>
          </a:p>
          <a:p>
            <a:pPr lvl="1"/>
            <a:r>
              <a:rPr lang="en-US" dirty="0"/>
              <a:t>Managing the hardware resource</a:t>
            </a:r>
          </a:p>
          <a:p>
            <a:pPr lvl="1"/>
            <a:r>
              <a:rPr lang="en-US" dirty="0"/>
              <a:t>Provide a clean set of interface to programs</a:t>
            </a:r>
          </a:p>
          <a:p>
            <a:r>
              <a:rPr lang="en-US" dirty="0"/>
              <a:t>Real life analogy?</a:t>
            </a:r>
          </a:p>
          <a:p>
            <a:pPr lvl="1"/>
            <a:r>
              <a:rPr lang="en-US" dirty="0">
                <a:solidFill>
                  <a:srgbClr val="FF6600"/>
                </a:solidFill>
              </a:rPr>
              <a:t>Government</a:t>
            </a:r>
          </a:p>
          <a:p>
            <a:pPr lvl="1"/>
            <a:endParaRPr lang="en-US" dirty="0"/>
          </a:p>
          <a:p>
            <a:pPr lvl="1"/>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19</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a:t>
            </a:r>
            <a:r>
              <a:rPr lang="en-US" dirty="0"/>
              <a:t>his lecture</a:t>
            </a:r>
          </a:p>
        </p:txBody>
      </p:sp>
      <p:sp>
        <p:nvSpPr>
          <p:cNvPr id="2" name="Content Placeholder 1"/>
          <p:cNvSpPr>
            <a:spLocks noGrp="1"/>
          </p:cNvSpPr>
          <p:nvPr>
            <p:ph idx="1"/>
          </p:nvPr>
        </p:nvSpPr>
        <p:spPr>
          <a:xfrm>
            <a:off x="324000" y="878400"/>
            <a:ext cx="8283287" cy="3931920"/>
          </a:xfrm>
        </p:spPr>
        <p:txBody>
          <a:bodyPr/>
          <a:lstStyle/>
          <a:p>
            <a:r>
              <a:rPr lang="en-US" dirty="0"/>
              <a:t>Course information </a:t>
            </a:r>
          </a:p>
          <a:p>
            <a:r>
              <a:rPr lang="en-US" dirty="0"/>
              <a:t>Why learn OS?</a:t>
            </a:r>
          </a:p>
          <a:p>
            <a:r>
              <a:rPr lang="en-US" dirty="0"/>
              <a:t>What is an OS? What does it do?</a:t>
            </a:r>
          </a:p>
          <a:p>
            <a:r>
              <a:rPr lang="en-US" dirty="0"/>
              <a:t>Summary</a:t>
            </a:r>
          </a:p>
          <a:p>
            <a:endParaRPr lang="en-US" sz="1600"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2</a:t>
            </a:fld>
            <a:endParaRPr lang="en-US"/>
          </a:p>
        </p:txBody>
      </p:sp>
      <p:sp>
        <p:nvSpPr>
          <p:cNvPr id="7" name="Footer Placeholder 6"/>
          <p:cNvSpPr>
            <a:spLocks noGrp="1"/>
          </p:cNvSpPr>
          <p:nvPr>
            <p:ph type="ftr" sz="quarter" idx="3"/>
          </p:nvPr>
        </p:nvSpPr>
        <p:spPr/>
        <p:txBody>
          <a:bodyPr/>
          <a:lstStyle/>
          <a:p>
            <a:r>
              <a:rPr lang="en-US" altLang="zh-CN"/>
              <a:t>CSCI3150 Intro to Operating System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3641" y="1210532"/>
            <a:ext cx="4615039" cy="2593804"/>
          </a:xfrm>
          <a:prstGeom prst="rect">
            <a:avLst/>
          </a:prstGeom>
        </p:spPr>
      </p:pic>
      <p:sp>
        <p:nvSpPr>
          <p:cNvPr id="2" name="Title 1"/>
          <p:cNvSpPr>
            <a:spLocks noGrp="1"/>
          </p:cNvSpPr>
          <p:nvPr>
            <p:ph type="title"/>
          </p:nvPr>
        </p:nvSpPr>
        <p:spPr/>
        <p:txBody>
          <a:bodyPr/>
          <a:lstStyle/>
          <a:p>
            <a:r>
              <a:rPr lang="en-US" dirty="0"/>
              <a:t>OS is…</a:t>
            </a:r>
          </a:p>
        </p:txBody>
      </p:sp>
      <p:sp>
        <p:nvSpPr>
          <p:cNvPr id="3" name="Content Placeholder 2"/>
          <p:cNvSpPr>
            <a:spLocks noGrp="1"/>
          </p:cNvSpPr>
          <p:nvPr>
            <p:ph idx="1"/>
          </p:nvPr>
        </p:nvSpPr>
        <p:spPr>
          <a:xfrm>
            <a:off x="324000" y="878400"/>
            <a:ext cx="8264770" cy="4506099"/>
          </a:xfrm>
        </p:spPr>
        <p:txBody>
          <a:bodyPr>
            <a:normAutofit fontScale="92500" lnSpcReduction="10000"/>
          </a:bodyPr>
          <a:lstStyle/>
          <a:p>
            <a:r>
              <a:rPr lang="en-US" b="1" i="1" dirty="0"/>
              <a:t>Software </a:t>
            </a:r>
            <a:r>
              <a:rPr lang="en-US" dirty="0"/>
              <a:t>layer between </a:t>
            </a:r>
            <a:r>
              <a:rPr lang="en-US" b="1" dirty="0"/>
              <a:t>hardware </a:t>
            </a:r>
            <a:r>
              <a:rPr lang="en-US" dirty="0"/>
              <a:t>and </a:t>
            </a:r>
            <a:r>
              <a:rPr lang="en-US" b="1" dirty="0"/>
              <a:t>applications</a:t>
            </a:r>
          </a:p>
          <a:p>
            <a:endParaRPr lang="en-US" b="1" dirty="0"/>
          </a:p>
          <a:p>
            <a:endParaRPr lang="en-US" b="1" dirty="0"/>
          </a:p>
          <a:p>
            <a:endParaRPr lang="en-US" b="1" dirty="0"/>
          </a:p>
          <a:p>
            <a:endParaRPr lang="en-US" b="1" dirty="0"/>
          </a:p>
          <a:p>
            <a:endParaRPr lang="en-US" b="1" dirty="0"/>
          </a:p>
          <a:p>
            <a:r>
              <a:rPr lang="en-US" dirty="0">
                <a:solidFill>
                  <a:srgbClr val="FF6600"/>
                </a:solidFill>
              </a:rPr>
              <a:t>The OS is “all the code that you didn’t have to write” to implement your application</a:t>
            </a:r>
          </a:p>
          <a:p>
            <a:r>
              <a:rPr lang="en-US" dirty="0">
                <a:solidFill>
                  <a:srgbClr val="FF6600"/>
                </a:solidFill>
              </a:rPr>
              <a:t>Or, OS is a piece of software that you shouldn’t notice its existence, but you’ll feel the pain if it disappears or goes wrong</a:t>
            </a:r>
          </a:p>
        </p:txBody>
      </p:sp>
      <p:sp>
        <p:nvSpPr>
          <p:cNvPr id="9" name="Slide Number Placeholder 8"/>
          <p:cNvSpPr>
            <a:spLocks noGrp="1"/>
          </p:cNvSpPr>
          <p:nvPr>
            <p:ph type="sldNum" sz="quarter" idx="11"/>
          </p:nvPr>
        </p:nvSpPr>
        <p:spPr/>
        <p:txBody>
          <a:bodyPr/>
          <a:lstStyle/>
          <a:p>
            <a:fld id="{5BCC3F0E-9362-6D47-9781-DB401EE9B6B9}" type="slidenum">
              <a:rPr lang="en-US" smtClean="0"/>
              <a:pPr/>
              <a:t>20</a:t>
            </a:fld>
            <a:endParaRPr lang="en-US"/>
          </a:p>
        </p:txBody>
      </p:sp>
      <p:sp>
        <p:nvSpPr>
          <p:cNvPr id="8" name="Footer Placeholder 7"/>
          <p:cNvSpPr>
            <a:spLocks noGrp="1"/>
          </p:cNvSpPr>
          <p:nvPr>
            <p:ph type="ftr" sz="quarter" idx="3"/>
          </p:nvPr>
        </p:nvSpPr>
        <p:spPr/>
        <p:txBody>
          <a:bodyPr/>
          <a:lstStyle/>
          <a:p>
            <a:r>
              <a:rPr lang="en-US"/>
              <a:t>CSCI3150 Intro to Operating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 comparing life with/without OS</a:t>
            </a:r>
          </a:p>
        </p:txBody>
      </p:sp>
      <p:sp>
        <p:nvSpPr>
          <p:cNvPr id="3" name="Content Placeholder 2"/>
          <p:cNvSpPr>
            <a:spLocks noGrp="1"/>
          </p:cNvSpPr>
          <p:nvPr>
            <p:ph idx="1"/>
          </p:nvPr>
        </p:nvSpPr>
        <p:spPr>
          <a:xfrm>
            <a:off x="395112" y="1198956"/>
            <a:ext cx="3671886" cy="3931920"/>
          </a:xfrm>
          <a:ln>
            <a:solidFill>
              <a:schemeClr val="accent2">
                <a:lumMod val="50000"/>
              </a:schemeClr>
            </a:solidFill>
          </a:ln>
        </p:spPr>
        <p:txBody>
          <a:bodyPr>
            <a:normAutofit/>
          </a:bodyPr>
          <a:lstStyle/>
          <a:p>
            <a:pPr algn="ctr">
              <a:buNone/>
            </a:pPr>
            <a:r>
              <a:rPr lang="en-US" sz="2800" i="1" u="sng" dirty="0">
                <a:latin typeface="Malgun Gothic" panose="020B0503020000020004" pitchFamily="34" charset="-127"/>
                <a:ea typeface="Malgun Gothic" panose="020B0503020000020004" pitchFamily="34" charset="-127"/>
                <a:cs typeface="Courier"/>
              </a:rPr>
              <a:t>Life with an OS</a:t>
            </a:r>
            <a:endParaRPr lang="en-US" sz="2800" dirty="0">
              <a:latin typeface="Malgun Gothic" panose="020B0503020000020004" pitchFamily="34" charset="-127"/>
              <a:ea typeface="Malgun Gothic" panose="020B0503020000020004" pitchFamily="34" charset="-127"/>
              <a:cs typeface="Courier"/>
            </a:endParaRPr>
          </a:p>
          <a:p>
            <a:pPr>
              <a:buNone/>
            </a:pPr>
            <a:r>
              <a:rPr lang="en-US" sz="1800" dirty="0">
                <a:latin typeface="Courier"/>
                <a:cs typeface="Courier"/>
              </a:rPr>
              <a:t>file = open (“test.txt”, O_WRONLY);</a:t>
            </a:r>
          </a:p>
          <a:p>
            <a:pPr>
              <a:buNone/>
            </a:pPr>
            <a:r>
              <a:rPr lang="en-US" sz="1800" dirty="0">
                <a:latin typeface="Courier"/>
                <a:cs typeface="Courier"/>
              </a:rPr>
              <a:t>write (file, “test”, 4);</a:t>
            </a:r>
          </a:p>
          <a:p>
            <a:pPr>
              <a:buNone/>
            </a:pPr>
            <a:r>
              <a:rPr lang="en-US" sz="1800" dirty="0">
                <a:latin typeface="Courier"/>
                <a:cs typeface="Courier"/>
              </a:rPr>
              <a:t>close (file);</a:t>
            </a:r>
          </a:p>
          <a:p>
            <a:pPr algn="ctr">
              <a:buNone/>
            </a:pPr>
            <a:endParaRPr lang="en-US" sz="1800" dirty="0">
              <a:latin typeface="Courier"/>
              <a:cs typeface="Courier"/>
            </a:endParaRPr>
          </a:p>
        </p:txBody>
      </p:sp>
      <p:sp>
        <p:nvSpPr>
          <p:cNvPr id="11" name="Slide Number Placeholder 10"/>
          <p:cNvSpPr>
            <a:spLocks noGrp="1"/>
          </p:cNvSpPr>
          <p:nvPr>
            <p:ph type="sldNum" sz="quarter" idx="11"/>
          </p:nvPr>
        </p:nvSpPr>
        <p:spPr/>
        <p:txBody>
          <a:bodyPr/>
          <a:lstStyle/>
          <a:p>
            <a:fld id="{5BCC3F0E-9362-6D47-9781-DB401EE9B6B9}" type="slidenum">
              <a:rPr lang="en-US" smtClean="0"/>
              <a:pPr/>
              <a:t>21</a:t>
            </a:fld>
            <a:endParaRPr lang="en-US"/>
          </a:p>
        </p:txBody>
      </p:sp>
      <p:sp>
        <p:nvSpPr>
          <p:cNvPr id="4" name="Footer Placeholder 3"/>
          <p:cNvSpPr>
            <a:spLocks noGrp="1"/>
          </p:cNvSpPr>
          <p:nvPr>
            <p:ph type="ftr" sz="quarter" idx="3"/>
          </p:nvPr>
        </p:nvSpPr>
        <p:spPr/>
        <p:txBody>
          <a:bodyPr/>
          <a:lstStyle/>
          <a:p>
            <a:r>
              <a:rPr lang="en-US"/>
              <a:t>CSCI3150 Intro to Operating System</a:t>
            </a:r>
          </a:p>
        </p:txBody>
      </p:sp>
      <p:sp>
        <p:nvSpPr>
          <p:cNvPr id="5" name="Content Placeholder 2"/>
          <p:cNvSpPr txBox="1">
            <a:spLocks/>
          </p:cNvSpPr>
          <p:nvPr/>
        </p:nvSpPr>
        <p:spPr>
          <a:xfrm>
            <a:off x="4205113" y="1198956"/>
            <a:ext cx="4543775" cy="3931920"/>
          </a:xfrm>
          <a:prstGeom prst="rect">
            <a:avLst/>
          </a:prstGeom>
          <a:ln>
            <a:solidFill>
              <a:srgbClr val="4E291C"/>
            </a:solidFill>
          </a:ln>
        </p:spPr>
        <p:txBody>
          <a:bodyPr vert="horz" lIns="91440" tIns="45720" rIns="91440" bIns="45720" rtlCol="0">
            <a:normAutofit/>
          </a:bodyPr>
          <a:lstStyle/>
          <a:p>
            <a:pPr marL="342900" indent="-342900" algn="ctr" defTabSz="914400">
              <a:spcBef>
                <a:spcPts val="2000"/>
              </a:spcBef>
              <a:buClr>
                <a:schemeClr val="tx1">
                  <a:lumMod val="75000"/>
                  <a:lumOff val="25000"/>
                </a:schemeClr>
              </a:buClr>
            </a:pPr>
            <a:r>
              <a:rPr lang="en-US" sz="2800" i="1" u="sng" dirty="0">
                <a:solidFill>
                  <a:schemeClr val="tx1">
                    <a:lumMod val="75000"/>
                    <a:lumOff val="25000"/>
                  </a:schemeClr>
                </a:solidFill>
                <a:latin typeface="Malgun Gothic" panose="020B0503020000020004" pitchFamily="34" charset="-127"/>
                <a:ea typeface="Malgun Gothic" panose="020B0503020000020004" pitchFamily="34" charset="-127"/>
                <a:cs typeface="Courier"/>
              </a:rPr>
              <a:t>Life </a:t>
            </a:r>
            <a:r>
              <a:rPr lang="en-US" sz="2800" i="1" u="sng" dirty="0">
                <a:solidFill>
                  <a:srgbClr val="FF0000"/>
                </a:solidFill>
                <a:latin typeface="Malgun Gothic" panose="020B0503020000020004" pitchFamily="34" charset="-127"/>
                <a:ea typeface="Malgun Gothic" panose="020B0503020000020004" pitchFamily="34" charset="-127"/>
                <a:cs typeface="Courier"/>
              </a:rPr>
              <a:t>without </a:t>
            </a:r>
            <a:r>
              <a:rPr lang="en-US" sz="2800" i="1" u="sng" dirty="0">
                <a:solidFill>
                  <a:schemeClr val="tx1">
                    <a:lumMod val="75000"/>
                    <a:lumOff val="25000"/>
                  </a:schemeClr>
                </a:solidFill>
                <a:latin typeface="Malgun Gothic" panose="020B0503020000020004" pitchFamily="34" charset="-127"/>
                <a:ea typeface="Malgun Gothic" panose="020B0503020000020004" pitchFamily="34" charset="-127"/>
                <a:cs typeface="Courier"/>
              </a:rPr>
              <a:t>an OS</a:t>
            </a:r>
            <a:endParaRPr kumimoji="0" lang="en-US" sz="2800" u="none" strike="noStrike" kern="1200" cap="none" spc="0" normalizeH="0" baseline="0" noProof="0" dirty="0">
              <a:ln>
                <a:noFill/>
              </a:ln>
              <a:solidFill>
                <a:schemeClr val="tx1">
                  <a:lumMod val="75000"/>
                  <a:lumOff val="25000"/>
                </a:schemeClr>
              </a:solidFill>
              <a:effectLst/>
              <a:uLnTx/>
              <a:uFillTx/>
              <a:latin typeface="Malgun Gothic" panose="020B0503020000020004" pitchFamily="34" charset="-127"/>
              <a:ea typeface="Malgun Gothic" panose="020B0503020000020004" pitchFamily="34" charset="-127"/>
            </a:endParaRPr>
          </a:p>
          <a:p>
            <a:pPr marL="342900" marR="0" lvl="0" indent="-342900" algn="l" defTabSz="914400" rtl="0" eaLnBrk="1" fontAlgn="auto" latinLnBrk="0" hangingPunct="1">
              <a:lnSpc>
                <a:spcPct val="100000"/>
              </a:lnSpc>
              <a:spcBef>
                <a:spcPts val="2000"/>
              </a:spcBef>
              <a:spcAft>
                <a:spcPts val="0"/>
              </a:spcAft>
              <a:buClr>
                <a:schemeClr val="tx1">
                  <a:lumMod val="75000"/>
                  <a:lumOff val="25000"/>
                </a:schemeClr>
              </a:buClr>
              <a:buSzTx/>
              <a:buFont typeface="Arial" pitchFamily="34" charset="0"/>
              <a:buChar char="•"/>
              <a:tabLst/>
              <a:defRPr/>
            </a:pPr>
            <a:r>
              <a:rPr kumimoji="0" lang="en-US" sz="2200" u="none" strike="noStrike" kern="1200" cap="none" spc="0" normalizeH="0" baseline="0" noProof="0" dirty="0">
                <a:ln>
                  <a:noFill/>
                </a:ln>
                <a:solidFill>
                  <a:schemeClr val="tx1">
                    <a:lumMod val="75000"/>
                    <a:lumOff val="25000"/>
                  </a:schemeClr>
                </a:solidFill>
                <a:effectLst/>
                <a:uLnTx/>
                <a:uFillTx/>
                <a:latin typeface="Malgun Gothic" panose="020B0503020000020004" pitchFamily="34" charset="-127"/>
                <a:ea typeface="Malgun Gothic" panose="020B0503020000020004" pitchFamily="34" charset="-127"/>
              </a:rPr>
              <a:t>Where is this</a:t>
            </a:r>
            <a:r>
              <a:rPr kumimoji="0" lang="en-US" sz="2200" u="none" strike="noStrike" kern="1200" cap="none" spc="0" normalizeH="0" noProof="0" dirty="0">
                <a:ln>
                  <a:noFill/>
                </a:ln>
                <a:solidFill>
                  <a:schemeClr val="tx1">
                    <a:lumMod val="75000"/>
                    <a:lumOff val="25000"/>
                  </a:schemeClr>
                </a:solidFill>
                <a:effectLst/>
                <a:uLnTx/>
                <a:uFillTx/>
                <a:latin typeface="Malgun Gothic" panose="020B0503020000020004" pitchFamily="34" charset="-127"/>
                <a:ea typeface="Malgun Gothic" panose="020B0503020000020004" pitchFamily="34" charset="-127"/>
              </a:rPr>
              <a:t> file on disk? </a:t>
            </a:r>
            <a:r>
              <a:rPr lang="en-US" sz="2200" baseline="0" dirty="0">
                <a:solidFill>
                  <a:schemeClr val="tx1">
                    <a:lumMod val="75000"/>
                    <a:lumOff val="25000"/>
                  </a:schemeClr>
                </a:solidFill>
                <a:latin typeface="Malgun Gothic" panose="020B0503020000020004" pitchFamily="34" charset="-127"/>
                <a:ea typeface="Malgun Gothic" panose="020B0503020000020004" pitchFamily="34" charset="-127"/>
              </a:rPr>
              <a:t>Which</a:t>
            </a:r>
            <a:r>
              <a:rPr lang="en-US" sz="2200" dirty="0">
                <a:solidFill>
                  <a:schemeClr val="tx1">
                    <a:lumMod val="75000"/>
                    <a:lumOff val="25000"/>
                  </a:schemeClr>
                </a:solidFill>
                <a:latin typeface="Malgun Gothic" panose="020B0503020000020004" pitchFamily="34" charset="-127"/>
                <a:ea typeface="Malgun Gothic" panose="020B0503020000020004" pitchFamily="34" charset="-127"/>
              </a:rPr>
              <a:t> block? Which platter, track, and sectors?</a:t>
            </a:r>
          </a:p>
          <a:p>
            <a:pPr marL="342900" indent="-342900" defTabSz="914400" latinLnBrk="0">
              <a:spcBef>
                <a:spcPts val="2000"/>
              </a:spcBef>
              <a:buClr>
                <a:schemeClr val="tx1">
                  <a:lumMod val="75000"/>
                  <a:lumOff val="25000"/>
                </a:schemeClr>
              </a:buClr>
              <a:buFont typeface="Arial" pitchFamily="34" charset="0"/>
              <a:buChar char="•"/>
            </a:pPr>
            <a:r>
              <a:rPr lang="en-US" sz="2200" dirty="0">
                <a:solidFill>
                  <a:schemeClr val="tx1">
                    <a:lumMod val="75000"/>
                    <a:lumOff val="25000"/>
                  </a:schemeClr>
                </a:solidFill>
                <a:latin typeface="Malgun Gothic" panose="020B0503020000020004" pitchFamily="34" charset="-127"/>
                <a:ea typeface="Malgun Gothic" panose="020B0503020000020004" pitchFamily="34" charset="-127"/>
              </a:rPr>
              <a:t>Code needs to change on a diff</a:t>
            </a:r>
            <a:r>
              <a:rPr lang="en-US" altLang="zh-CN" sz="2200" dirty="0">
                <a:solidFill>
                  <a:schemeClr val="tx1">
                    <a:lumMod val="75000"/>
                    <a:lumOff val="25000"/>
                  </a:schemeClr>
                </a:solidFill>
                <a:latin typeface="Malgun Gothic" panose="020B0503020000020004" pitchFamily="34" charset="-127"/>
                <a:ea typeface="Malgun Gothic" panose="020B0503020000020004" pitchFamily="34" charset="-127"/>
              </a:rPr>
              <a:t>erent</a:t>
            </a:r>
            <a:r>
              <a:rPr lang="zh-CN" altLang="en-US" sz="2200" dirty="0">
                <a:solidFill>
                  <a:schemeClr val="tx1">
                    <a:lumMod val="75000"/>
                    <a:lumOff val="25000"/>
                  </a:schemeClr>
                </a:solidFill>
                <a:latin typeface="Malgun Gothic" panose="020B0503020000020004" pitchFamily="34" charset="-127"/>
                <a:ea typeface="Malgun Gothic" panose="020B0503020000020004" pitchFamily="34" charset="-127"/>
              </a:rPr>
              <a:t> </a:t>
            </a:r>
            <a:r>
              <a:rPr lang="en-US" sz="2200" dirty="0">
                <a:solidFill>
                  <a:schemeClr val="tx1">
                    <a:lumMod val="75000"/>
                    <a:lumOff val="25000"/>
                  </a:schemeClr>
                </a:solidFill>
                <a:latin typeface="Malgun Gothic" panose="020B0503020000020004" pitchFamily="34" charset="-127"/>
                <a:ea typeface="Malgun Gothic" panose="020B0503020000020004" pitchFamily="34" charset="-127"/>
              </a:rPr>
              <a:t>system</a:t>
            </a:r>
          </a:p>
          <a:p>
            <a:pPr marL="342900" indent="-342900" defTabSz="914400">
              <a:spcBef>
                <a:spcPts val="2000"/>
              </a:spcBef>
              <a:buClr>
                <a:schemeClr val="tx1">
                  <a:lumMod val="75000"/>
                  <a:lumOff val="25000"/>
                </a:schemeClr>
              </a:buClr>
            </a:pPr>
            <a:endParaRPr kumimoji="0" lang="en-US" sz="2400" b="1" i="0" u="none" strike="noStrike" kern="1200" cap="none" spc="0" normalizeH="0" baseline="0" noProof="0" dirty="0">
              <a:ln>
                <a:noFill/>
              </a:ln>
              <a:solidFill>
                <a:schemeClr val="tx1">
                  <a:lumMod val="75000"/>
                  <a:lumOff val="25000"/>
                </a:schemeClr>
              </a:solidFill>
              <a:effectLst/>
              <a:uLnTx/>
              <a:uFillTx/>
              <a:latin typeface="Malgun Gothic" panose="020B0503020000020004" pitchFamily="34" charset="-127"/>
              <a:ea typeface="Malgun Gothic" panose="020B0503020000020004" pitchFamily="34" charset="-127"/>
            </a:endParaRPr>
          </a:p>
          <a:p>
            <a:pPr marL="342900" marR="0" lvl="0" indent="-342900" algn="l" defTabSz="914400" rtl="0" eaLnBrk="1" fontAlgn="auto" latinLnBrk="0" hangingPunct="1">
              <a:lnSpc>
                <a:spcPct val="100000"/>
              </a:lnSpc>
              <a:spcBef>
                <a:spcPts val="2000"/>
              </a:spcBef>
              <a:spcAft>
                <a:spcPts val="0"/>
              </a:spcAft>
              <a:buClr>
                <a:schemeClr val="tx1">
                  <a:lumMod val="75000"/>
                  <a:lumOff val="25000"/>
                </a:schemeClr>
              </a:buClr>
              <a:buSzTx/>
              <a:buFont typeface="Arial" pitchFamily="34" charset="0"/>
              <a:buChar char="•"/>
              <a:tabLst/>
              <a:defRPr/>
            </a:pPr>
            <a:endParaRPr kumimoji="0" lang="en-US" sz="2400" b="1" i="0" u="none" strike="noStrike" kern="1200" cap="none" spc="0" normalizeH="0" baseline="0" noProof="0" dirty="0">
              <a:ln>
                <a:noFill/>
              </a:ln>
              <a:solidFill>
                <a:schemeClr val="tx1">
                  <a:lumMod val="75000"/>
                  <a:lumOff val="25000"/>
                </a:schemeClr>
              </a:solidFill>
              <a:effectLst/>
              <a:uLnTx/>
              <a:uFillTx/>
              <a:latin typeface="Malgun Gothic" panose="020B0503020000020004" pitchFamily="34" charset="-127"/>
              <a:ea typeface="Malgun Gothic" panose="020B0503020000020004" pitchFamily="34" charset="-127"/>
            </a:endParaRPr>
          </a:p>
        </p:txBody>
      </p:sp>
      <p:pic>
        <p:nvPicPr>
          <p:cNvPr id="6" name="Picture 5"/>
          <p:cNvPicPr>
            <a:picLocks noChangeAspect="1"/>
          </p:cNvPicPr>
          <p:nvPr/>
        </p:nvPicPr>
        <p:blipFill>
          <a:blip r:embed="rId2"/>
          <a:stretch>
            <a:fillRect/>
          </a:stretch>
        </p:blipFill>
        <p:spPr>
          <a:xfrm>
            <a:off x="4518990" y="4066707"/>
            <a:ext cx="2052730" cy="1767091"/>
          </a:xfrm>
          <a:prstGeom prst="rect">
            <a:avLst/>
          </a:prstGeom>
        </p:spPr>
      </p:pic>
      <p:pic>
        <p:nvPicPr>
          <p:cNvPr id="7" name="Picture 6"/>
          <p:cNvPicPr>
            <a:picLocks noChangeAspect="1"/>
          </p:cNvPicPr>
          <p:nvPr/>
        </p:nvPicPr>
        <p:blipFill>
          <a:blip r:embed="rId3"/>
          <a:stretch>
            <a:fillRect/>
          </a:stretch>
        </p:blipFill>
        <p:spPr>
          <a:xfrm>
            <a:off x="6969175" y="4243261"/>
            <a:ext cx="1449069" cy="1333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and hardware</a:t>
            </a:r>
          </a:p>
        </p:txBody>
      </p:sp>
      <p:sp>
        <p:nvSpPr>
          <p:cNvPr id="3" name="Content Placeholder 2"/>
          <p:cNvSpPr>
            <a:spLocks noGrp="1"/>
          </p:cNvSpPr>
          <p:nvPr>
            <p:ph idx="1"/>
          </p:nvPr>
        </p:nvSpPr>
        <p:spPr>
          <a:xfrm>
            <a:off x="324000" y="878400"/>
            <a:ext cx="8156222" cy="4272841"/>
          </a:xfrm>
        </p:spPr>
        <p:txBody>
          <a:bodyPr>
            <a:normAutofit/>
          </a:bodyPr>
          <a:lstStyle/>
          <a:p>
            <a:r>
              <a:rPr lang="en-US" dirty="0"/>
              <a:t>The OS abstracts/controls/mediates access to hardware resources (what resources?) </a:t>
            </a:r>
            <a:endParaRPr lang="en-US" i="1" dirty="0"/>
          </a:p>
          <a:p>
            <a:pPr lvl="1"/>
            <a:r>
              <a:rPr lang="en-US" dirty="0"/>
              <a:t>Computation (CPUs)</a:t>
            </a:r>
          </a:p>
          <a:p>
            <a:pPr lvl="1"/>
            <a:r>
              <a:rPr lang="en-US" dirty="0"/>
              <a:t>Volatile storage (memory) and persistent storage (disk, etc.)</a:t>
            </a:r>
          </a:p>
          <a:p>
            <a:pPr lvl="1"/>
            <a:r>
              <a:rPr lang="en-US" dirty="0"/>
              <a:t>Communication (network, modem, etc.)</a:t>
            </a:r>
          </a:p>
          <a:p>
            <a:pPr lvl="1"/>
            <a:r>
              <a:rPr lang="en-US" dirty="0"/>
              <a:t>Input/output devices (keyboard, display, printer, etc.)</a:t>
            </a:r>
          </a:p>
        </p:txBody>
      </p:sp>
      <p:sp>
        <p:nvSpPr>
          <p:cNvPr id="8" name="Slide Number Placeholder 7"/>
          <p:cNvSpPr>
            <a:spLocks noGrp="1"/>
          </p:cNvSpPr>
          <p:nvPr>
            <p:ph type="sldNum" sz="quarter" idx="11"/>
          </p:nvPr>
        </p:nvSpPr>
        <p:spPr/>
        <p:txBody>
          <a:bodyPr/>
          <a:lstStyle/>
          <a:p>
            <a:fld id="{5BCC3F0E-9362-6D47-9781-DB401EE9B6B9}" type="slidenum">
              <a:rPr lang="en-US" smtClean="0"/>
              <a:pPr/>
              <a:t>22</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to </a:t>
            </a:r>
            <a:r>
              <a:rPr lang="en-US" altLang="zh-CN" dirty="0"/>
              <a:t>a</a:t>
            </a:r>
            <a:r>
              <a:rPr lang="en-US" dirty="0"/>
              <a:t>pplications</a:t>
            </a:r>
          </a:p>
        </p:txBody>
      </p:sp>
      <p:sp>
        <p:nvSpPr>
          <p:cNvPr id="3" name="Content Placeholder 2"/>
          <p:cNvSpPr>
            <a:spLocks noGrp="1"/>
          </p:cNvSpPr>
          <p:nvPr>
            <p:ph idx="1"/>
          </p:nvPr>
        </p:nvSpPr>
        <p:spPr>
          <a:xfrm>
            <a:off x="324000" y="878400"/>
            <a:ext cx="8362800" cy="4160521"/>
          </a:xfrm>
        </p:spPr>
        <p:txBody>
          <a:bodyPr>
            <a:normAutofit/>
          </a:bodyPr>
          <a:lstStyle/>
          <a:p>
            <a:r>
              <a:rPr lang="en-US" dirty="0"/>
              <a:t>Simpler</a:t>
            </a:r>
          </a:p>
          <a:p>
            <a:pPr lvl="1"/>
            <a:r>
              <a:rPr lang="en-US" dirty="0"/>
              <a:t>no tweaking device registers</a:t>
            </a:r>
          </a:p>
          <a:p>
            <a:r>
              <a:rPr lang="en-US" dirty="0"/>
              <a:t>Device independent</a:t>
            </a:r>
          </a:p>
          <a:p>
            <a:pPr lvl="1"/>
            <a:r>
              <a:rPr lang="en-US" dirty="0"/>
              <a:t>all disks look the same</a:t>
            </a:r>
          </a:p>
          <a:p>
            <a:r>
              <a:rPr lang="en-US" dirty="0"/>
              <a:t>Portable</a:t>
            </a:r>
          </a:p>
          <a:p>
            <a:pPr lvl="1"/>
            <a:r>
              <a:rPr lang="en-US" dirty="0"/>
              <a:t>same program runs on Windows95/98/ME/NT/2000/XP/Vista/7/8/10</a:t>
            </a:r>
          </a:p>
          <a:p>
            <a:r>
              <a:rPr lang="en-US" dirty="0"/>
              <a:t>Worry less about interference from other applications</a:t>
            </a:r>
          </a:p>
        </p:txBody>
      </p:sp>
      <p:sp>
        <p:nvSpPr>
          <p:cNvPr id="8" name="Slide Number Placeholder 7"/>
          <p:cNvSpPr>
            <a:spLocks noGrp="1"/>
          </p:cNvSpPr>
          <p:nvPr>
            <p:ph type="sldNum" sz="quarter" idx="11"/>
          </p:nvPr>
        </p:nvSpPr>
        <p:spPr/>
        <p:txBody>
          <a:bodyPr/>
          <a:lstStyle/>
          <a:p>
            <a:fld id="{5BCC3F0E-9362-6D47-9781-DB401EE9B6B9}" type="slidenum">
              <a:rPr lang="en-US" smtClean="0"/>
              <a:pPr/>
              <a:t>23</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OS do?</a:t>
            </a:r>
          </a:p>
        </p:txBody>
      </p:sp>
      <p:sp>
        <p:nvSpPr>
          <p:cNvPr id="3" name="Content Placeholder 2"/>
          <p:cNvSpPr>
            <a:spLocks noGrp="1"/>
          </p:cNvSpPr>
          <p:nvPr>
            <p:ph idx="1"/>
          </p:nvPr>
        </p:nvSpPr>
        <p:spPr>
          <a:xfrm>
            <a:off x="324000" y="880070"/>
            <a:ext cx="8501948" cy="5501258"/>
          </a:xfrm>
        </p:spPr>
        <p:txBody>
          <a:bodyPr/>
          <a:lstStyle/>
          <a:p>
            <a:r>
              <a:rPr lang="en-US" dirty="0"/>
              <a:t>Manage Resources</a:t>
            </a:r>
          </a:p>
          <a:p>
            <a:pPr lvl="1"/>
            <a:r>
              <a:rPr lang="en-US" dirty="0"/>
              <a:t>Allocation</a:t>
            </a:r>
          </a:p>
          <a:p>
            <a:pPr lvl="1"/>
            <a:r>
              <a:rPr lang="en-US" dirty="0"/>
              <a:t>Protection</a:t>
            </a:r>
          </a:p>
          <a:p>
            <a:pPr lvl="1"/>
            <a:r>
              <a:rPr lang="en-US" dirty="0"/>
              <a:t>Reclamation</a:t>
            </a:r>
          </a:p>
          <a:p>
            <a:pPr lvl="1"/>
            <a:r>
              <a:rPr lang="en-US" dirty="0"/>
              <a:t>Virtualization</a:t>
            </a:r>
          </a:p>
          <a:p>
            <a:pPr lvl="1"/>
            <a:endParaRPr lang="en-US" dirty="0"/>
          </a:p>
          <a:p>
            <a:pPr lvl="1"/>
            <a:r>
              <a:rPr lang="en-US" dirty="0"/>
              <a:t>Among many running programs</a:t>
            </a:r>
          </a:p>
          <a:p>
            <a:pPr lvl="1"/>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24</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OS do?</a:t>
            </a:r>
          </a:p>
        </p:txBody>
      </p:sp>
      <p:sp>
        <p:nvSpPr>
          <p:cNvPr id="3" name="Content Placeholder 2"/>
          <p:cNvSpPr>
            <a:spLocks noGrp="1"/>
          </p:cNvSpPr>
          <p:nvPr>
            <p:ph idx="1"/>
          </p:nvPr>
        </p:nvSpPr>
        <p:spPr>
          <a:xfrm>
            <a:off x="324000" y="878400"/>
            <a:ext cx="7345363" cy="3931920"/>
          </a:xfrm>
        </p:spPr>
        <p:txBody>
          <a:bodyPr/>
          <a:lstStyle/>
          <a:p>
            <a:r>
              <a:rPr lang="en-US" dirty="0"/>
              <a:t>Resources</a:t>
            </a:r>
          </a:p>
          <a:p>
            <a:pPr lvl="1"/>
            <a:r>
              <a:rPr lang="en-US" dirty="0">
                <a:solidFill>
                  <a:srgbClr val="FF0000"/>
                </a:solidFill>
              </a:rPr>
              <a:t>Allocation</a:t>
            </a:r>
          </a:p>
          <a:p>
            <a:pPr lvl="1"/>
            <a:r>
              <a:rPr lang="en-US" dirty="0"/>
              <a:t>Protection</a:t>
            </a:r>
          </a:p>
          <a:p>
            <a:pPr lvl="1"/>
            <a:r>
              <a:rPr lang="en-US" dirty="0"/>
              <a:t>Reclamation</a:t>
            </a:r>
          </a:p>
          <a:p>
            <a:pPr lvl="1"/>
            <a:r>
              <a:rPr lang="en-US" dirty="0"/>
              <a:t>Virtualization</a:t>
            </a:r>
          </a:p>
        </p:txBody>
      </p:sp>
      <p:sp>
        <p:nvSpPr>
          <p:cNvPr id="11" name="Slide Number Placeholder 10"/>
          <p:cNvSpPr>
            <a:spLocks noGrp="1"/>
          </p:cNvSpPr>
          <p:nvPr>
            <p:ph type="sldNum" sz="quarter" idx="11"/>
          </p:nvPr>
        </p:nvSpPr>
        <p:spPr/>
        <p:txBody>
          <a:bodyPr/>
          <a:lstStyle/>
          <a:p>
            <a:fld id="{5BCC3F0E-9362-6D47-9781-DB401EE9B6B9}" type="slidenum">
              <a:rPr lang="en-US" smtClean="0"/>
              <a:pPr/>
              <a:t>25</a:t>
            </a:fld>
            <a:endParaRPr lang="en-US"/>
          </a:p>
        </p:txBody>
      </p:sp>
      <p:sp>
        <p:nvSpPr>
          <p:cNvPr id="10" name="Footer Placeholder 9"/>
          <p:cNvSpPr>
            <a:spLocks noGrp="1"/>
          </p:cNvSpPr>
          <p:nvPr>
            <p:ph type="ftr" sz="quarter" idx="3"/>
          </p:nvPr>
        </p:nvSpPr>
        <p:spPr/>
        <p:txBody>
          <a:bodyPr/>
          <a:lstStyle/>
          <a:p>
            <a:r>
              <a:rPr lang="en-US"/>
              <a:t>CSCI3150 Intro to Operating System</a:t>
            </a:r>
          </a:p>
        </p:txBody>
      </p:sp>
      <p:sp>
        <p:nvSpPr>
          <p:cNvPr id="4" name="Rectangular Callout 3"/>
          <p:cNvSpPr/>
          <p:nvPr/>
        </p:nvSpPr>
        <p:spPr>
          <a:xfrm>
            <a:off x="3175003" y="1040300"/>
            <a:ext cx="2963333" cy="3931920"/>
          </a:xfrm>
          <a:prstGeom prst="wedgeRectCallout">
            <a:avLst>
              <a:gd name="adj1" fmla="val -67335"/>
              <a:gd name="adj2" fmla="val -32265"/>
            </a:avLst>
          </a:prstGeom>
          <a:noFill/>
          <a:ln w="25400" cap="flat" cmpd="sng" algn="ctr">
            <a:solidFill>
              <a:srgbClr val="4E291C"/>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278367" y="1040300"/>
            <a:ext cx="2793821" cy="3139321"/>
          </a:xfrm>
          <a:prstGeom prst="rect">
            <a:avLst/>
          </a:prstGeom>
        </p:spPr>
        <p:txBody>
          <a:bodyPr wrap="square">
            <a:spAutoFit/>
          </a:bodyPr>
          <a:lstStyle/>
          <a:p>
            <a:pPr latinLnBrk="0">
              <a:buFont typeface="Arial"/>
              <a:buChar char="•"/>
            </a:pPr>
            <a:r>
              <a:rPr lang="en-US" sz="2200" dirty="0"/>
              <a:t> Finite resources</a:t>
            </a:r>
          </a:p>
          <a:p>
            <a:pPr latinLnBrk="0">
              <a:buFont typeface="Arial"/>
              <a:buChar char="•"/>
            </a:pPr>
            <a:r>
              <a:rPr lang="en-US" sz="2200" dirty="0"/>
              <a:t> Competing demands</a:t>
            </a:r>
          </a:p>
          <a:p>
            <a:pPr latinLnBrk="0"/>
            <a:endParaRPr lang="en-US" sz="2200" dirty="0"/>
          </a:p>
          <a:p>
            <a:pPr latinLnBrk="0">
              <a:buFont typeface="Arial"/>
              <a:buChar char="•"/>
            </a:pPr>
            <a:r>
              <a:rPr lang="en-US" sz="2200" dirty="0"/>
              <a:t> Examples:</a:t>
            </a:r>
          </a:p>
          <a:p>
            <a:pPr lvl="1" latinLnBrk="0">
              <a:buFont typeface="Arial"/>
              <a:buChar char="•"/>
            </a:pPr>
            <a:r>
              <a:rPr lang="en-US" sz="2200" dirty="0"/>
              <a:t> CPU</a:t>
            </a:r>
          </a:p>
          <a:p>
            <a:pPr lvl="1" latinLnBrk="0">
              <a:buFont typeface="Arial"/>
              <a:buChar char="•"/>
            </a:pPr>
            <a:r>
              <a:rPr lang="en-US" sz="2200" dirty="0"/>
              <a:t> Memory</a:t>
            </a:r>
          </a:p>
          <a:p>
            <a:pPr lvl="1" latinLnBrk="0">
              <a:buFont typeface="Arial"/>
              <a:buChar char="•"/>
            </a:pPr>
            <a:r>
              <a:rPr lang="en-US" sz="2200" dirty="0"/>
              <a:t> Disk</a:t>
            </a:r>
          </a:p>
          <a:p>
            <a:pPr lvl="1" latinLnBrk="0">
              <a:buFont typeface="Arial"/>
              <a:buChar char="•"/>
            </a:pPr>
            <a:r>
              <a:rPr lang="en-US" sz="2200" dirty="0"/>
              <a:t> Network</a:t>
            </a:r>
          </a:p>
        </p:txBody>
      </p:sp>
      <p:sp>
        <p:nvSpPr>
          <p:cNvPr id="6" name="Rectangle 5"/>
          <p:cNvSpPr/>
          <p:nvPr/>
        </p:nvSpPr>
        <p:spPr>
          <a:xfrm>
            <a:off x="6208891" y="1040300"/>
            <a:ext cx="2286000" cy="393192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t"/>
          <a:lstStyle/>
          <a:p>
            <a:pPr algn="ctr" latinLnBrk="0"/>
            <a:r>
              <a:rPr lang="en-US" sz="2400" b="1" i="1" dirty="0"/>
              <a:t>Government:</a:t>
            </a:r>
          </a:p>
          <a:p>
            <a:pPr algn="ctr" latinLnBrk="0"/>
            <a:r>
              <a:rPr lang="en-US" sz="2000" dirty="0"/>
              <a:t>Limited budget, Land, </a:t>
            </a:r>
          </a:p>
          <a:p>
            <a:pPr algn="ctr" latinLnBrk="0"/>
            <a:r>
              <a:rPr lang="en-US" sz="2000" dirty="0"/>
              <a:t>Natural resources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OS do?</a:t>
            </a:r>
          </a:p>
        </p:txBody>
      </p:sp>
      <p:sp>
        <p:nvSpPr>
          <p:cNvPr id="3" name="Content Placeholder 2"/>
          <p:cNvSpPr>
            <a:spLocks noGrp="1"/>
          </p:cNvSpPr>
          <p:nvPr>
            <p:ph idx="1"/>
          </p:nvPr>
        </p:nvSpPr>
        <p:spPr>
          <a:xfrm>
            <a:off x="324000" y="878400"/>
            <a:ext cx="7345363" cy="3931920"/>
          </a:xfrm>
        </p:spPr>
        <p:txBody>
          <a:bodyPr/>
          <a:lstStyle/>
          <a:p>
            <a:r>
              <a:rPr lang="en-US" dirty="0"/>
              <a:t>Resources</a:t>
            </a:r>
          </a:p>
          <a:p>
            <a:pPr lvl="1"/>
            <a:r>
              <a:rPr lang="en-US" dirty="0">
                <a:solidFill>
                  <a:schemeClr val="tx1"/>
                </a:solidFill>
              </a:rPr>
              <a:t>Allocation</a:t>
            </a:r>
          </a:p>
          <a:p>
            <a:pPr lvl="1"/>
            <a:r>
              <a:rPr lang="en-US" dirty="0">
                <a:solidFill>
                  <a:srgbClr val="FF0000"/>
                </a:solidFill>
              </a:rPr>
              <a:t>Protection</a:t>
            </a:r>
          </a:p>
          <a:p>
            <a:pPr lvl="1"/>
            <a:r>
              <a:rPr lang="en-US" dirty="0"/>
              <a:t>Reclamation</a:t>
            </a:r>
          </a:p>
          <a:p>
            <a:pPr lvl="1"/>
            <a:r>
              <a:rPr lang="en-US" dirty="0"/>
              <a:t>Virtualization</a:t>
            </a:r>
          </a:p>
        </p:txBody>
      </p:sp>
      <p:sp>
        <p:nvSpPr>
          <p:cNvPr id="11" name="Slide Number Placeholder 10"/>
          <p:cNvSpPr>
            <a:spLocks noGrp="1"/>
          </p:cNvSpPr>
          <p:nvPr>
            <p:ph type="sldNum" sz="quarter" idx="11"/>
          </p:nvPr>
        </p:nvSpPr>
        <p:spPr/>
        <p:txBody>
          <a:bodyPr/>
          <a:lstStyle/>
          <a:p>
            <a:fld id="{5BCC3F0E-9362-6D47-9781-DB401EE9B6B9}" type="slidenum">
              <a:rPr lang="en-US" smtClean="0"/>
              <a:pPr/>
              <a:t>26</a:t>
            </a:fld>
            <a:endParaRPr lang="en-US"/>
          </a:p>
        </p:txBody>
      </p:sp>
      <p:sp>
        <p:nvSpPr>
          <p:cNvPr id="10" name="Footer Placeholder 9"/>
          <p:cNvSpPr>
            <a:spLocks noGrp="1"/>
          </p:cNvSpPr>
          <p:nvPr>
            <p:ph type="ftr" sz="quarter" idx="3"/>
          </p:nvPr>
        </p:nvSpPr>
        <p:spPr/>
        <p:txBody>
          <a:bodyPr/>
          <a:lstStyle/>
          <a:p>
            <a:r>
              <a:rPr lang="en-US"/>
              <a:t>CSCI3150 Intro to Operating System</a:t>
            </a:r>
          </a:p>
        </p:txBody>
      </p:sp>
      <p:sp>
        <p:nvSpPr>
          <p:cNvPr id="4" name="Rectangular Callout 3"/>
          <p:cNvSpPr/>
          <p:nvPr/>
        </p:nvSpPr>
        <p:spPr>
          <a:xfrm>
            <a:off x="3175003" y="1040299"/>
            <a:ext cx="2963333" cy="3931920"/>
          </a:xfrm>
          <a:prstGeom prst="wedgeRectCallout">
            <a:avLst>
              <a:gd name="adj1" fmla="val -66383"/>
              <a:gd name="adj2" fmla="val -21140"/>
            </a:avLst>
          </a:prstGeom>
          <a:noFill/>
          <a:ln w="25400" cap="flat" cmpd="sng" algn="ctr">
            <a:solidFill>
              <a:srgbClr val="4E291C"/>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278367" y="1040299"/>
            <a:ext cx="2859969" cy="2462212"/>
          </a:xfrm>
          <a:prstGeom prst="rect">
            <a:avLst/>
          </a:prstGeom>
        </p:spPr>
        <p:txBody>
          <a:bodyPr wrap="square">
            <a:spAutoFit/>
          </a:bodyPr>
          <a:lstStyle/>
          <a:p>
            <a:pPr>
              <a:buFont typeface="Arial"/>
              <a:buChar char="•"/>
            </a:pPr>
            <a:r>
              <a:rPr lang="en-US" sz="2200" dirty="0"/>
              <a:t> You can’t hurt me, </a:t>
            </a:r>
          </a:p>
          <a:p>
            <a:r>
              <a:rPr lang="en-US" sz="2200" dirty="0"/>
              <a:t>I can’t hurt you.</a:t>
            </a:r>
          </a:p>
          <a:p>
            <a:pPr>
              <a:buFont typeface="Arial"/>
              <a:buChar char="•"/>
            </a:pPr>
            <a:endParaRPr lang="en-US" sz="2200" dirty="0"/>
          </a:p>
          <a:p>
            <a:endParaRPr lang="en-US" sz="2200" dirty="0"/>
          </a:p>
          <a:p>
            <a:pPr>
              <a:buFont typeface="Arial"/>
              <a:buChar char="•"/>
            </a:pPr>
            <a:r>
              <a:rPr lang="en-US" sz="2200" dirty="0"/>
              <a:t> Some degrees of </a:t>
            </a:r>
          </a:p>
          <a:p>
            <a:r>
              <a:rPr lang="en-US" sz="2200" dirty="0"/>
              <a:t>safety and security</a:t>
            </a:r>
          </a:p>
          <a:p>
            <a:pPr lvl="1">
              <a:buFont typeface="Arial"/>
              <a:buChar char="•"/>
            </a:pPr>
            <a:endParaRPr lang="en-US" sz="2200" dirty="0"/>
          </a:p>
        </p:txBody>
      </p:sp>
      <p:sp>
        <p:nvSpPr>
          <p:cNvPr id="6" name="Rectangle 5"/>
          <p:cNvSpPr/>
          <p:nvPr/>
        </p:nvSpPr>
        <p:spPr>
          <a:xfrm>
            <a:off x="6208891" y="1040299"/>
            <a:ext cx="2286000" cy="393192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i="1" dirty="0"/>
              <a:t>Government:</a:t>
            </a:r>
          </a:p>
          <a:p>
            <a:pPr algn="ctr"/>
            <a:r>
              <a:rPr lang="en-US" sz="2000" dirty="0"/>
              <a:t>Law and order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OS do?</a:t>
            </a:r>
          </a:p>
        </p:txBody>
      </p:sp>
      <p:sp>
        <p:nvSpPr>
          <p:cNvPr id="3" name="Content Placeholder 2"/>
          <p:cNvSpPr>
            <a:spLocks noGrp="1"/>
          </p:cNvSpPr>
          <p:nvPr>
            <p:ph idx="1"/>
          </p:nvPr>
        </p:nvSpPr>
        <p:spPr>
          <a:xfrm>
            <a:off x="324000" y="878400"/>
            <a:ext cx="7345363" cy="3931920"/>
          </a:xfrm>
        </p:spPr>
        <p:txBody>
          <a:bodyPr/>
          <a:lstStyle/>
          <a:p>
            <a:r>
              <a:rPr lang="en-US" dirty="0"/>
              <a:t>Resources</a:t>
            </a:r>
          </a:p>
          <a:p>
            <a:pPr lvl="1"/>
            <a:r>
              <a:rPr lang="en-US" dirty="0">
                <a:solidFill>
                  <a:srgbClr val="404040"/>
                </a:solidFill>
              </a:rPr>
              <a:t>Allocation</a:t>
            </a:r>
          </a:p>
          <a:p>
            <a:pPr lvl="1"/>
            <a:r>
              <a:rPr lang="en-US" dirty="0"/>
              <a:t>Protection</a:t>
            </a:r>
          </a:p>
          <a:p>
            <a:pPr lvl="1"/>
            <a:r>
              <a:rPr lang="en-US" dirty="0">
                <a:solidFill>
                  <a:srgbClr val="FF0000"/>
                </a:solidFill>
              </a:rPr>
              <a:t>Reclamation</a:t>
            </a:r>
          </a:p>
          <a:p>
            <a:pPr lvl="1"/>
            <a:r>
              <a:rPr lang="en-US" dirty="0"/>
              <a:t>Virtualization</a:t>
            </a:r>
          </a:p>
        </p:txBody>
      </p:sp>
      <p:sp>
        <p:nvSpPr>
          <p:cNvPr id="11" name="Slide Number Placeholder 10"/>
          <p:cNvSpPr>
            <a:spLocks noGrp="1"/>
          </p:cNvSpPr>
          <p:nvPr>
            <p:ph type="sldNum" sz="quarter" idx="11"/>
          </p:nvPr>
        </p:nvSpPr>
        <p:spPr/>
        <p:txBody>
          <a:bodyPr/>
          <a:lstStyle/>
          <a:p>
            <a:fld id="{5BCC3F0E-9362-6D47-9781-DB401EE9B6B9}" type="slidenum">
              <a:rPr lang="en-US" smtClean="0"/>
              <a:pPr/>
              <a:t>27</a:t>
            </a:fld>
            <a:endParaRPr lang="en-US"/>
          </a:p>
        </p:txBody>
      </p:sp>
      <p:sp>
        <p:nvSpPr>
          <p:cNvPr id="10" name="Footer Placeholder 9"/>
          <p:cNvSpPr>
            <a:spLocks noGrp="1"/>
          </p:cNvSpPr>
          <p:nvPr>
            <p:ph type="ftr" sz="quarter" idx="3"/>
          </p:nvPr>
        </p:nvSpPr>
        <p:spPr/>
        <p:txBody>
          <a:bodyPr/>
          <a:lstStyle/>
          <a:p>
            <a:r>
              <a:rPr lang="en-US"/>
              <a:t>CSCI3150 Intro to Operating System</a:t>
            </a:r>
          </a:p>
        </p:txBody>
      </p:sp>
      <p:sp>
        <p:nvSpPr>
          <p:cNvPr id="4" name="Rectangular Callout 3"/>
          <p:cNvSpPr/>
          <p:nvPr/>
        </p:nvSpPr>
        <p:spPr>
          <a:xfrm>
            <a:off x="3175003" y="1020419"/>
            <a:ext cx="2963333" cy="3931920"/>
          </a:xfrm>
          <a:prstGeom prst="wedgeRectCallout">
            <a:avLst>
              <a:gd name="adj1" fmla="val -58288"/>
              <a:gd name="adj2" fmla="val -11809"/>
            </a:avLst>
          </a:prstGeom>
          <a:noFill/>
          <a:ln w="25400" cap="flat" cmpd="sng" algn="ctr">
            <a:solidFill>
              <a:srgbClr val="4E291C"/>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278367" y="1020419"/>
            <a:ext cx="2859969" cy="2462212"/>
          </a:xfrm>
          <a:prstGeom prst="rect">
            <a:avLst/>
          </a:prstGeom>
        </p:spPr>
        <p:txBody>
          <a:bodyPr wrap="square">
            <a:spAutoFit/>
          </a:bodyPr>
          <a:lstStyle/>
          <a:p>
            <a:pPr latinLnBrk="0">
              <a:buFont typeface="Arial"/>
              <a:buChar char="•"/>
            </a:pPr>
            <a:r>
              <a:rPr lang="en-US" sz="2200" dirty="0">
                <a:latin typeface="Malgun Gothic" panose="020B0503020000020004" pitchFamily="34" charset="-127"/>
                <a:ea typeface="Malgun Gothic" panose="020B0503020000020004" pitchFamily="34" charset="-127"/>
                <a:cs typeface="Magneto" panose="020F0502020204030204" pitchFamily="34" charset="0"/>
              </a:rPr>
              <a:t> The OS gives, </a:t>
            </a:r>
          </a:p>
          <a:p>
            <a:pPr latinLnBrk="0"/>
            <a:r>
              <a:rPr lang="en-US" sz="2200" dirty="0">
                <a:latin typeface="Malgun Gothic" panose="020B0503020000020004" pitchFamily="34" charset="-127"/>
                <a:ea typeface="Malgun Gothic" panose="020B0503020000020004" pitchFamily="34" charset="-127"/>
                <a:cs typeface="Magneto" panose="020F0502020204030204" pitchFamily="34" charset="0"/>
              </a:rPr>
              <a:t>The OS takes away</a:t>
            </a:r>
          </a:p>
          <a:p>
            <a:pPr latinLnBrk="0">
              <a:buFont typeface="Arial"/>
              <a:buChar char="•"/>
            </a:pPr>
            <a:endParaRPr lang="en-US" sz="2200" dirty="0">
              <a:latin typeface="Malgun Gothic" panose="020B0503020000020004" pitchFamily="34" charset="-127"/>
              <a:ea typeface="Malgun Gothic" panose="020B0503020000020004" pitchFamily="34" charset="-127"/>
              <a:cs typeface="Magneto" panose="020F0502020204030204" pitchFamily="34" charset="0"/>
            </a:endParaRPr>
          </a:p>
          <a:p>
            <a:pPr latinLnBrk="0"/>
            <a:endParaRPr lang="en-US" sz="2200" dirty="0">
              <a:latin typeface="Malgun Gothic" panose="020B0503020000020004" pitchFamily="34" charset="-127"/>
              <a:ea typeface="Malgun Gothic" panose="020B0503020000020004" pitchFamily="34" charset="-127"/>
              <a:cs typeface="Magneto" panose="020F0502020204030204" pitchFamily="34" charset="0"/>
            </a:endParaRPr>
          </a:p>
          <a:p>
            <a:pPr latinLnBrk="0">
              <a:buFont typeface="Arial"/>
              <a:buChar char="•"/>
            </a:pPr>
            <a:r>
              <a:rPr lang="en-US" sz="2200" dirty="0">
                <a:latin typeface="Malgun Gothic" panose="020B0503020000020004" pitchFamily="34" charset="-127"/>
                <a:ea typeface="Malgun Gothic" panose="020B0503020000020004" pitchFamily="34" charset="-127"/>
                <a:cs typeface="Magneto" panose="020F0502020204030204" pitchFamily="34" charset="0"/>
              </a:rPr>
              <a:t> Sometimes involuntarily</a:t>
            </a:r>
          </a:p>
          <a:p>
            <a:pPr lvl="1">
              <a:buFont typeface="Arial"/>
              <a:buChar char="•"/>
            </a:pPr>
            <a:endParaRPr lang="en-US" sz="2200" dirty="0">
              <a:latin typeface="Malgun Gothic" panose="020B0503020000020004" pitchFamily="34" charset="-127"/>
              <a:ea typeface="Malgun Gothic" panose="020B0503020000020004" pitchFamily="34" charset="-127"/>
              <a:cs typeface="Magneto" panose="020F0502020204030204" pitchFamily="34" charset="0"/>
            </a:endParaRPr>
          </a:p>
        </p:txBody>
      </p:sp>
      <p:sp>
        <p:nvSpPr>
          <p:cNvPr id="6" name="Rectangle 5"/>
          <p:cNvSpPr/>
          <p:nvPr/>
        </p:nvSpPr>
        <p:spPr>
          <a:xfrm>
            <a:off x="6208891" y="1020419"/>
            <a:ext cx="2286000" cy="393192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i="1" dirty="0">
                <a:latin typeface="Malgun Gothic" panose="020B0503020000020004" pitchFamily="34" charset="-127"/>
                <a:ea typeface="Malgun Gothic" panose="020B0503020000020004" pitchFamily="34" charset="-127"/>
              </a:rPr>
              <a:t>Government:</a:t>
            </a:r>
          </a:p>
          <a:p>
            <a:pPr algn="ctr"/>
            <a:r>
              <a:rPr lang="en-US" sz="2000" dirty="0">
                <a:latin typeface="Malgun Gothic" panose="020B0503020000020004" pitchFamily="34" charset="-127"/>
                <a:ea typeface="Malgun Gothic" panose="020B0503020000020004" pitchFamily="34" charset="-127"/>
              </a:rPr>
              <a:t>Income Tax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OS do?</a:t>
            </a:r>
          </a:p>
        </p:txBody>
      </p:sp>
      <p:sp>
        <p:nvSpPr>
          <p:cNvPr id="3" name="Content Placeholder 2"/>
          <p:cNvSpPr>
            <a:spLocks noGrp="1"/>
          </p:cNvSpPr>
          <p:nvPr>
            <p:ph idx="1"/>
          </p:nvPr>
        </p:nvSpPr>
        <p:spPr>
          <a:xfrm>
            <a:off x="324000" y="878400"/>
            <a:ext cx="7345363" cy="3931920"/>
          </a:xfrm>
        </p:spPr>
        <p:txBody>
          <a:bodyPr/>
          <a:lstStyle/>
          <a:p>
            <a:r>
              <a:rPr lang="en-US" dirty="0"/>
              <a:t>Resources</a:t>
            </a:r>
          </a:p>
          <a:p>
            <a:pPr lvl="1"/>
            <a:r>
              <a:rPr lang="en-US" dirty="0">
                <a:solidFill>
                  <a:srgbClr val="404040"/>
                </a:solidFill>
              </a:rPr>
              <a:t>Allocation</a:t>
            </a:r>
          </a:p>
          <a:p>
            <a:pPr lvl="1"/>
            <a:r>
              <a:rPr lang="en-US" dirty="0"/>
              <a:t>Protection</a:t>
            </a:r>
          </a:p>
          <a:p>
            <a:pPr lvl="1"/>
            <a:r>
              <a:rPr lang="en-US" dirty="0">
                <a:solidFill>
                  <a:srgbClr val="404040"/>
                </a:solidFill>
              </a:rPr>
              <a:t>Reclamation</a:t>
            </a:r>
          </a:p>
          <a:p>
            <a:pPr lvl="1"/>
            <a:r>
              <a:rPr lang="en-US" dirty="0">
                <a:solidFill>
                  <a:srgbClr val="FF0000"/>
                </a:solidFill>
              </a:rPr>
              <a:t>Virtualization</a:t>
            </a:r>
          </a:p>
        </p:txBody>
      </p:sp>
      <p:sp>
        <p:nvSpPr>
          <p:cNvPr id="11" name="Slide Number Placeholder 10"/>
          <p:cNvSpPr>
            <a:spLocks noGrp="1"/>
          </p:cNvSpPr>
          <p:nvPr>
            <p:ph type="sldNum" sz="quarter" idx="11"/>
          </p:nvPr>
        </p:nvSpPr>
        <p:spPr/>
        <p:txBody>
          <a:bodyPr/>
          <a:lstStyle/>
          <a:p>
            <a:fld id="{5BCC3F0E-9362-6D47-9781-DB401EE9B6B9}" type="slidenum">
              <a:rPr lang="en-US" smtClean="0"/>
              <a:pPr/>
              <a:t>28</a:t>
            </a:fld>
            <a:endParaRPr lang="en-US"/>
          </a:p>
        </p:txBody>
      </p:sp>
      <p:sp>
        <p:nvSpPr>
          <p:cNvPr id="10" name="Footer Placeholder 9"/>
          <p:cNvSpPr>
            <a:spLocks noGrp="1"/>
          </p:cNvSpPr>
          <p:nvPr>
            <p:ph type="ftr" sz="quarter" idx="3"/>
          </p:nvPr>
        </p:nvSpPr>
        <p:spPr/>
        <p:txBody>
          <a:bodyPr/>
          <a:lstStyle/>
          <a:p>
            <a:r>
              <a:rPr lang="en-US"/>
              <a:t>CSCI3150 Intro to Operating System</a:t>
            </a:r>
          </a:p>
        </p:txBody>
      </p:sp>
      <p:sp>
        <p:nvSpPr>
          <p:cNvPr id="4" name="Rectangular Callout 3"/>
          <p:cNvSpPr/>
          <p:nvPr/>
        </p:nvSpPr>
        <p:spPr>
          <a:xfrm>
            <a:off x="3175003" y="1070114"/>
            <a:ext cx="2963333" cy="3931920"/>
          </a:xfrm>
          <a:prstGeom prst="wedgeRectCallout">
            <a:avLst>
              <a:gd name="adj1" fmla="val -60193"/>
              <a:gd name="adj2" fmla="val 1829"/>
            </a:avLst>
          </a:prstGeom>
          <a:noFill/>
          <a:ln w="25400" cap="flat" cmpd="sng" algn="ctr">
            <a:solidFill>
              <a:srgbClr val="4E291C"/>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278367" y="1070114"/>
            <a:ext cx="2859969" cy="2077492"/>
          </a:xfrm>
          <a:prstGeom prst="rect">
            <a:avLst/>
          </a:prstGeom>
        </p:spPr>
        <p:txBody>
          <a:bodyPr wrap="square">
            <a:spAutoFit/>
          </a:bodyPr>
          <a:lstStyle/>
          <a:p>
            <a:pPr latinLnBrk="0">
              <a:buFont typeface="Arial"/>
              <a:buChar char="•"/>
            </a:pPr>
            <a:r>
              <a:rPr lang="en-US" sz="2200" dirty="0">
                <a:latin typeface="Malgun Gothic" panose="020B0503020000020004" pitchFamily="34" charset="-127"/>
                <a:ea typeface="Malgun Gothic" panose="020B0503020000020004" pitchFamily="34" charset="-127"/>
              </a:rPr>
              <a:t> Illusion of infinite, private resources</a:t>
            </a:r>
          </a:p>
          <a:p>
            <a:pPr lvl="1" latinLnBrk="0">
              <a:buFont typeface="Arial"/>
              <a:buChar char="•"/>
            </a:pPr>
            <a:r>
              <a:rPr lang="en-US" sz="2100" dirty="0">
                <a:latin typeface="Malgun Gothic" panose="020B0503020000020004" pitchFamily="34" charset="-127"/>
                <a:ea typeface="Malgun Gothic" panose="020B0503020000020004" pitchFamily="34" charset="-127"/>
              </a:rPr>
              <a:t> Memory vs. disk</a:t>
            </a:r>
          </a:p>
          <a:p>
            <a:pPr lvl="1" latinLnBrk="0">
              <a:buFont typeface="Arial"/>
              <a:buChar char="•"/>
            </a:pPr>
            <a:r>
              <a:rPr lang="en-US" sz="2100" dirty="0">
                <a:latin typeface="Malgun Gothic" panose="020B0503020000020004" pitchFamily="34" charset="-127"/>
                <a:ea typeface="Malgun Gothic" panose="020B0503020000020004" pitchFamily="34" charset="-127"/>
              </a:rPr>
              <a:t> Time-shared CPU</a:t>
            </a:r>
          </a:p>
          <a:p>
            <a:pPr lvl="1" latinLnBrk="0">
              <a:buFont typeface="Arial"/>
              <a:buChar char="•"/>
            </a:pPr>
            <a:endParaRPr lang="en-US" sz="2200" dirty="0">
              <a:latin typeface="Malgun Gothic" panose="020B0503020000020004" pitchFamily="34" charset="-127"/>
              <a:ea typeface="Malgun Gothic" panose="020B0503020000020004" pitchFamily="34" charset="-127"/>
            </a:endParaRPr>
          </a:p>
        </p:txBody>
      </p:sp>
      <p:sp>
        <p:nvSpPr>
          <p:cNvPr id="6" name="Rectangle 5"/>
          <p:cNvSpPr/>
          <p:nvPr/>
        </p:nvSpPr>
        <p:spPr>
          <a:xfrm>
            <a:off x="6208891" y="1070114"/>
            <a:ext cx="2286000" cy="393192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i="1" dirty="0">
                <a:latin typeface="Malgun Gothic" panose="020B0503020000020004" pitchFamily="34" charset="-127"/>
                <a:ea typeface="Malgun Gothic" panose="020B0503020000020004" pitchFamily="34" charset="-127"/>
              </a:rPr>
              <a:t>Government:</a:t>
            </a:r>
          </a:p>
          <a:p>
            <a:pPr algn="ctr"/>
            <a:r>
              <a:rPr lang="en-US" sz="2000" dirty="0">
                <a:latin typeface="Malgun Gothic" panose="020B0503020000020004" pitchFamily="34" charset="-127"/>
                <a:ea typeface="Malgun Gothic" panose="020B0503020000020004" pitchFamily="34" charset="-127"/>
              </a:rPr>
              <a:t>Social welfare and insurance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you want to learn OS?</a:t>
            </a:r>
          </a:p>
        </p:txBody>
      </p:sp>
      <p:sp>
        <p:nvSpPr>
          <p:cNvPr id="3" name="Content Placeholder 2"/>
          <p:cNvSpPr>
            <a:spLocks noGrp="1"/>
          </p:cNvSpPr>
          <p:nvPr>
            <p:ph idx="1"/>
          </p:nvPr>
        </p:nvSpPr>
        <p:spPr>
          <a:xfrm>
            <a:off x="324000" y="878400"/>
            <a:ext cx="8325555" cy="4374444"/>
          </a:xfrm>
        </p:spPr>
        <p:txBody>
          <a:bodyPr>
            <a:normAutofit lnSpcReduction="10000"/>
          </a:bodyPr>
          <a:lstStyle/>
          <a:p>
            <a:r>
              <a:rPr lang="en-US" dirty="0"/>
              <a:t>Foundation to other software</a:t>
            </a:r>
          </a:p>
          <a:p>
            <a:pPr lvl="1"/>
            <a:r>
              <a:rPr lang="en-US" dirty="0"/>
              <a:t>Databases, Browsers, Computational software, … …</a:t>
            </a:r>
          </a:p>
          <a:p>
            <a:r>
              <a:rPr lang="en-US" dirty="0"/>
              <a:t>OS is one of the hardest software piece to write &amp; debug</a:t>
            </a:r>
          </a:p>
          <a:p>
            <a:pPr lvl="1"/>
            <a:r>
              <a:rPr lang="en-US" dirty="0"/>
              <a:t>Directly talks to hardware (very ugly interfaces)</a:t>
            </a:r>
          </a:p>
          <a:p>
            <a:pPr lvl="1"/>
            <a:r>
              <a:rPr lang="en-US" dirty="0"/>
              <a:t>Abstract into clean interfaces</a:t>
            </a:r>
          </a:p>
          <a:p>
            <a:pPr lvl="1"/>
            <a:r>
              <a:rPr lang="en-US" dirty="0"/>
              <a:t>They are BIG</a:t>
            </a:r>
          </a:p>
          <a:p>
            <a:pPr lvl="1"/>
            <a:r>
              <a:rPr lang="en-US" dirty="0"/>
              <a:t>Lines of code:</a:t>
            </a:r>
          </a:p>
          <a:p>
            <a:pPr lvl="2"/>
            <a:r>
              <a:rPr lang="en-US" dirty="0"/>
              <a:t>Windows Vista (2006): 50M (XP + 10M)</a:t>
            </a:r>
          </a:p>
          <a:p>
            <a:pPr lvl="2"/>
            <a:r>
              <a:rPr lang="en-US" dirty="0"/>
              <a:t>Linux 3.6: 15.9 M</a:t>
            </a:r>
          </a:p>
          <a:p>
            <a:pPr lvl="2"/>
            <a:r>
              <a:rPr lang="en-US" dirty="0"/>
              <a:t>Android 4.0: &gt; 1M</a:t>
            </a:r>
          </a:p>
          <a:p>
            <a:pPr lvl="1"/>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29</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OS?</a:t>
            </a:r>
          </a:p>
        </p:txBody>
      </p:sp>
      <p:sp>
        <p:nvSpPr>
          <p:cNvPr id="3" name="Content Placeholder 2"/>
          <p:cNvSpPr>
            <a:spLocks noGrp="1"/>
          </p:cNvSpPr>
          <p:nvPr>
            <p:ph idx="1"/>
          </p:nvPr>
        </p:nvSpPr>
        <p:spPr>
          <a:xfrm>
            <a:off x="324556" y="878400"/>
            <a:ext cx="8523111" cy="5242108"/>
          </a:xfrm>
        </p:spPr>
        <p:txBody>
          <a:bodyPr>
            <a:normAutofit/>
          </a:bodyPr>
          <a:lstStyle/>
          <a:p>
            <a:r>
              <a:rPr lang="en-US" dirty="0"/>
              <a:t>Operating system training is important</a:t>
            </a:r>
          </a:p>
          <a:p>
            <a:pPr lvl="1"/>
            <a:r>
              <a:rPr lang="en-US" dirty="0">
                <a:hlinkClick r:id="rId3"/>
              </a:rPr>
              <a:t>http://www.youtube.com/watch?v=-3Rt2_9d7Jg</a:t>
            </a:r>
            <a:endParaRPr lang="en-US" dirty="0"/>
          </a:p>
          <a:p>
            <a:pPr lvl="2"/>
            <a:r>
              <a:rPr lang="en-US" dirty="0"/>
              <a:t>What course is this?</a:t>
            </a:r>
          </a:p>
          <a:p>
            <a:pPr lvl="2" latinLnBrk="0"/>
            <a:r>
              <a:rPr lang="en-US" dirty="0">
                <a:hlinkClick r:id="rId4"/>
              </a:rPr>
              <a:t>https://matt-welsh.blogspot.com/2010/10/in-defense-of-mark-zuckerberg.html</a:t>
            </a:r>
            <a:endParaRPr lang="en-US" dirty="0"/>
          </a:p>
          <a:p>
            <a:pPr lvl="2"/>
            <a:r>
              <a:rPr lang="en-US" dirty="0"/>
              <a:t>Software companies love OS students</a:t>
            </a:r>
          </a:p>
          <a:p>
            <a:pPr lvl="1"/>
            <a:r>
              <a:rPr lang="en-US" dirty="0"/>
              <a:t>Most big software companies have system</a:t>
            </a:r>
            <a:r>
              <a:rPr lang="en-US" altLang="zh-CN" dirty="0"/>
              <a:t>s</a:t>
            </a:r>
            <a:r>
              <a:rPr lang="en-US" dirty="0"/>
              <a:t> positions</a:t>
            </a:r>
          </a:p>
          <a:p>
            <a:r>
              <a:rPr lang="en-US" dirty="0"/>
              <a:t>Academic research in OS is very influential</a:t>
            </a:r>
          </a:p>
        </p:txBody>
      </p:sp>
      <p:sp>
        <p:nvSpPr>
          <p:cNvPr id="8" name="Slide Number Placeholder 7"/>
          <p:cNvSpPr>
            <a:spLocks noGrp="1"/>
          </p:cNvSpPr>
          <p:nvPr>
            <p:ph type="sldNum" sz="quarter" idx="11"/>
          </p:nvPr>
        </p:nvSpPr>
        <p:spPr/>
        <p:txBody>
          <a:bodyPr/>
          <a:lstStyle/>
          <a:p>
            <a:fld id="{5BCC3F0E-9362-6D47-9781-DB401EE9B6B9}" type="slidenum">
              <a:rPr lang="en-US" smtClean="0"/>
              <a:pPr/>
              <a:t>3</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you want to learn OS?</a:t>
            </a:r>
          </a:p>
        </p:txBody>
      </p:sp>
      <p:sp>
        <p:nvSpPr>
          <p:cNvPr id="3" name="Content Placeholder 2"/>
          <p:cNvSpPr>
            <a:spLocks noGrp="1"/>
          </p:cNvSpPr>
          <p:nvPr>
            <p:ph idx="1"/>
          </p:nvPr>
        </p:nvSpPr>
        <p:spPr>
          <a:xfrm>
            <a:off x="324000" y="878400"/>
            <a:ext cx="8492009" cy="4374444"/>
          </a:xfrm>
        </p:spPr>
        <p:txBody>
          <a:bodyPr>
            <a:normAutofit/>
          </a:bodyPr>
          <a:lstStyle/>
          <a:p>
            <a:pPr latinLnBrk="0"/>
            <a:r>
              <a:rPr lang="en-US" dirty="0"/>
              <a:t>Many OS concepts (e.g., protection, resource management) is needed in other places</a:t>
            </a:r>
          </a:p>
          <a:p>
            <a:pPr lvl="1" latinLnBrk="0"/>
            <a:r>
              <a:rPr lang="en-US" dirty="0"/>
              <a:t>E.g., browser</a:t>
            </a:r>
          </a:p>
          <a:p>
            <a:pPr latinLnBrk="0"/>
            <a:r>
              <a:rPr lang="en-US" dirty="0"/>
              <a:t>OS is used everywhere</a:t>
            </a:r>
          </a:p>
          <a:p>
            <a:pPr lvl="1" latinLnBrk="0"/>
            <a:r>
              <a:rPr lang="en-US" dirty="0"/>
              <a:t>Your car</a:t>
            </a:r>
            <a:r>
              <a:rPr lang="en-US" altLang="zh-CN" dirty="0"/>
              <a:t>/fridge/watch/TV/…</a:t>
            </a:r>
            <a:r>
              <a:rPr lang="en-US" dirty="0"/>
              <a:t> is running Linux</a:t>
            </a:r>
          </a:p>
          <a:p>
            <a:pPr lvl="1" latinLnBrk="0"/>
            <a:r>
              <a:rPr lang="en-US" altLang="zh-CN" dirty="0"/>
              <a:t>The</a:t>
            </a:r>
            <a:r>
              <a:rPr lang="zh-CN" altLang="en-US" dirty="0"/>
              <a:t> </a:t>
            </a:r>
            <a:r>
              <a:rPr lang="en-US" altLang="zh-CN" dirty="0"/>
              <a:t>MTR</a:t>
            </a:r>
            <a:r>
              <a:rPr lang="zh-CN" altLang="en-US" dirty="0"/>
              <a:t> </a:t>
            </a:r>
            <a:r>
              <a:rPr lang="en-US" altLang="zh-CN" dirty="0"/>
              <a:t>ticketing</a:t>
            </a:r>
            <a:r>
              <a:rPr lang="zh-CN" altLang="en-US" dirty="0"/>
              <a:t> </a:t>
            </a:r>
            <a:r>
              <a:rPr lang="en-US" altLang="zh-CN" dirty="0"/>
              <a:t>machines</a:t>
            </a:r>
            <a:r>
              <a:rPr lang="zh-CN" altLang="en-US" dirty="0"/>
              <a:t> </a:t>
            </a:r>
            <a:r>
              <a:rPr lang="en-US" altLang="zh-CN" dirty="0"/>
              <a:t>run</a:t>
            </a:r>
            <a:r>
              <a:rPr lang="zh-CN" altLang="en-US" dirty="0"/>
              <a:t> </a:t>
            </a:r>
            <a:r>
              <a:rPr lang="en-US" altLang="zh-CN" dirty="0"/>
              <a:t>Windows</a:t>
            </a:r>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30</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to</a:t>
            </a:r>
            <a:r>
              <a:rPr lang="zh-CN" altLang="en-US" dirty="0"/>
              <a:t> </a:t>
            </a:r>
            <a:r>
              <a:rPr lang="en-US" altLang="zh-CN" dirty="0"/>
              <a:t>do</a:t>
            </a:r>
            <a:r>
              <a:rPr lang="zh-CN" altLang="en-US" dirty="0"/>
              <a:t> </a:t>
            </a:r>
            <a:r>
              <a:rPr lang="en-US" altLang="zh-CN" dirty="0"/>
              <a:t>now?</a:t>
            </a:r>
            <a:endParaRPr lang="en-US" dirty="0"/>
          </a:p>
        </p:txBody>
      </p:sp>
      <p:sp>
        <p:nvSpPr>
          <p:cNvPr id="38915" name="Content Placeholder 2"/>
          <p:cNvSpPr>
            <a:spLocks noGrp="1"/>
          </p:cNvSpPr>
          <p:nvPr>
            <p:ph idx="1"/>
          </p:nvPr>
        </p:nvSpPr>
        <p:spPr>
          <a:xfrm>
            <a:off x="324000" y="878400"/>
            <a:ext cx="7954328" cy="3931920"/>
          </a:xfrm>
        </p:spPr>
        <p:txBody>
          <a:bodyPr>
            <a:normAutofit/>
          </a:bodyPr>
          <a:lstStyle/>
          <a:p>
            <a:r>
              <a:rPr lang="en-US" dirty="0"/>
              <a:t>Browse the course web site</a:t>
            </a:r>
          </a:p>
          <a:p>
            <a:r>
              <a:rPr lang="en-US" dirty="0"/>
              <a:t>Enroll yourself on Piazza</a:t>
            </a:r>
          </a:p>
          <a:p>
            <a:r>
              <a:rPr lang="en-US" dirty="0"/>
              <a:t>Contact me if you have any questions</a:t>
            </a:r>
          </a:p>
          <a:p>
            <a:r>
              <a:rPr lang="en-US" dirty="0"/>
              <a:t>Let the fun begin!</a:t>
            </a:r>
          </a:p>
          <a:p>
            <a:endParaRPr lang="en-US" dirty="0"/>
          </a:p>
        </p:txBody>
      </p:sp>
      <p:sp>
        <p:nvSpPr>
          <p:cNvPr id="7" name="Slide Number Placeholder 6"/>
          <p:cNvSpPr>
            <a:spLocks noGrp="1"/>
          </p:cNvSpPr>
          <p:nvPr>
            <p:ph type="sldNum" sz="quarter" idx="11"/>
          </p:nvPr>
        </p:nvSpPr>
        <p:spPr/>
        <p:txBody>
          <a:bodyPr/>
          <a:lstStyle/>
          <a:p>
            <a:fld id="{5BCC3F0E-9362-6D47-9781-DB401EE9B6B9}" type="slidenum">
              <a:rPr lang="en-US" smtClean="0"/>
              <a:pPr/>
              <a:t>31</a:t>
            </a:fld>
            <a:endParaRPr lang="en-US"/>
          </a:p>
        </p:txBody>
      </p:sp>
      <p:sp>
        <p:nvSpPr>
          <p:cNvPr id="3" name="Footer Placeholder 2"/>
          <p:cNvSpPr>
            <a:spLocks noGrp="1"/>
          </p:cNvSpPr>
          <p:nvPr>
            <p:ph type="ftr" sz="quarter" idx="3"/>
          </p:nvPr>
        </p:nvSpPr>
        <p:spPr/>
        <p:txBody>
          <a:bodyPr/>
          <a:lstStyle/>
          <a:p>
            <a:r>
              <a:rPr lang="en-US"/>
              <a:t>CSCI3150 Intro to Operating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course</a:t>
            </a:r>
          </a:p>
        </p:txBody>
      </p:sp>
      <p:sp>
        <p:nvSpPr>
          <p:cNvPr id="3" name="Content Placeholder 2"/>
          <p:cNvSpPr>
            <a:spLocks noGrp="1"/>
          </p:cNvSpPr>
          <p:nvPr>
            <p:ph idx="1"/>
          </p:nvPr>
        </p:nvSpPr>
        <p:spPr>
          <a:xfrm>
            <a:off x="324000" y="878400"/>
            <a:ext cx="8350180" cy="4273410"/>
          </a:xfrm>
        </p:spPr>
        <p:txBody>
          <a:bodyPr>
            <a:normAutofit/>
          </a:bodyPr>
          <a:lstStyle/>
          <a:p>
            <a:r>
              <a:rPr lang="en-US" dirty="0"/>
              <a:t>Understand operating system concepts</a:t>
            </a:r>
          </a:p>
          <a:p>
            <a:r>
              <a:rPr lang="en-US" dirty="0"/>
              <a:t>How OS works, and more importantly,</a:t>
            </a:r>
            <a:r>
              <a:rPr lang="zh-CN" altLang="en-US" dirty="0"/>
              <a:t> </a:t>
            </a:r>
            <a:r>
              <a:rPr lang="en-US" b="1" i="1" dirty="0">
                <a:solidFill>
                  <a:srgbClr val="FF0000"/>
                </a:solidFill>
              </a:rPr>
              <a:t>why</a:t>
            </a:r>
            <a:r>
              <a:rPr lang="en-US" dirty="0"/>
              <a:t>?</a:t>
            </a:r>
          </a:p>
          <a:p>
            <a:pPr lvl="1"/>
            <a:r>
              <a:rPr lang="en-US" dirty="0"/>
              <a:t>What are the reasons </a:t>
            </a:r>
            <a:r>
              <a:rPr lang="en-US" altLang="zh-CN" dirty="0"/>
              <a:t>that</a:t>
            </a:r>
            <a:r>
              <a:rPr lang="zh-CN" altLang="en-US" dirty="0"/>
              <a:t> </a:t>
            </a:r>
            <a:r>
              <a:rPr lang="en-US" dirty="0"/>
              <a:t>motivated each design?</a:t>
            </a:r>
          </a:p>
          <a:p>
            <a:r>
              <a:rPr lang="en-US" dirty="0"/>
              <a:t>Basis for future learning</a:t>
            </a:r>
          </a:p>
          <a:p>
            <a:r>
              <a:rPr lang="en-US" dirty="0"/>
              <a:t>Get hands dirty</a:t>
            </a:r>
          </a:p>
          <a:p>
            <a:r>
              <a:rPr lang="en-US" i="1" dirty="0"/>
              <a:t>Train your problem</a:t>
            </a:r>
            <a:r>
              <a:rPr lang="en-US" altLang="zh-CN" i="1" dirty="0"/>
              <a:t>-</a:t>
            </a:r>
            <a:r>
              <a:rPr lang="en-US" i="1" dirty="0"/>
              <a:t>solving skills!</a:t>
            </a:r>
          </a:p>
          <a:p>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4</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324000" y="878400"/>
            <a:ext cx="8064137" cy="4926052"/>
          </a:xfrm>
        </p:spPr>
        <p:txBody>
          <a:bodyPr>
            <a:normAutofit/>
          </a:bodyPr>
          <a:lstStyle/>
          <a:p>
            <a:r>
              <a:rPr lang="en-US" altLang="zh-CN" dirty="0"/>
              <a:t>Hong</a:t>
            </a:r>
            <a:r>
              <a:rPr lang="zh-CN" altLang="en-US" dirty="0"/>
              <a:t> </a:t>
            </a:r>
            <a:r>
              <a:rPr lang="en-US" altLang="zh-CN" dirty="0"/>
              <a:t>Xu</a:t>
            </a:r>
            <a:r>
              <a:rPr lang="en-US" dirty="0"/>
              <a:t> (call me </a:t>
            </a:r>
            <a:r>
              <a:rPr lang="en-US" altLang="zh-CN" dirty="0"/>
              <a:t>Hong,</a:t>
            </a:r>
            <a:r>
              <a:rPr lang="zh-CN" altLang="en-US" dirty="0"/>
              <a:t> </a:t>
            </a:r>
            <a:r>
              <a:rPr lang="en-US" altLang="zh-CN" dirty="0"/>
              <a:t>or</a:t>
            </a:r>
            <a:r>
              <a:rPr lang="zh-CN" altLang="en-US" dirty="0"/>
              <a:t> </a:t>
            </a:r>
            <a:r>
              <a:rPr lang="en-US" altLang="zh-CN" dirty="0"/>
              <a:t>Henry</a:t>
            </a:r>
            <a:r>
              <a:rPr lang="en-US" dirty="0"/>
              <a:t>)</a:t>
            </a:r>
          </a:p>
          <a:p>
            <a:pPr lvl="1"/>
            <a:r>
              <a:rPr lang="en-US" altLang="zh-CN" dirty="0"/>
              <a:t>No</a:t>
            </a:r>
            <a:r>
              <a:rPr lang="zh-CN" altLang="en-US" dirty="0"/>
              <a:t> </a:t>
            </a:r>
            <a:r>
              <a:rPr lang="en-US" altLang="zh-CN" dirty="0"/>
              <a:t>need</a:t>
            </a:r>
            <a:r>
              <a:rPr lang="zh-CN" altLang="en-US" dirty="0"/>
              <a:t> </a:t>
            </a:r>
            <a:r>
              <a:rPr lang="en-US" altLang="zh-CN" dirty="0"/>
              <a:t>to</a:t>
            </a:r>
            <a:r>
              <a:rPr lang="zh-CN" altLang="en-US" dirty="0"/>
              <a:t> </a:t>
            </a:r>
            <a:r>
              <a:rPr lang="en-US" altLang="zh-CN" dirty="0"/>
              <a:t>“prof”</a:t>
            </a:r>
            <a:r>
              <a:rPr lang="zh-CN" altLang="en-US" dirty="0"/>
              <a:t> </a:t>
            </a:r>
            <a:r>
              <a:rPr lang="en-US" altLang="zh-CN" dirty="0"/>
              <a:t>me</a:t>
            </a:r>
            <a:endParaRPr lang="en-US" dirty="0"/>
          </a:p>
          <a:p>
            <a:r>
              <a:rPr lang="en-US" sz="2000" dirty="0">
                <a:hlinkClick r:id="rId2"/>
              </a:rPr>
              <a:t>https://henryhxu.github.io/</a:t>
            </a:r>
            <a:endParaRPr lang="en-US" dirty="0"/>
          </a:p>
          <a:p>
            <a:r>
              <a:rPr lang="en-US" dirty="0"/>
              <a:t>Research: </a:t>
            </a:r>
            <a:r>
              <a:rPr lang="en-US" altLang="zh-CN" dirty="0"/>
              <a:t>computer</a:t>
            </a:r>
            <a:r>
              <a:rPr lang="zh-CN" altLang="en-US" dirty="0"/>
              <a:t> </a:t>
            </a:r>
            <a:r>
              <a:rPr lang="en-US" altLang="zh-CN" dirty="0"/>
              <a:t>networks,</a:t>
            </a:r>
            <a:r>
              <a:rPr lang="zh-CN" altLang="en-US" dirty="0"/>
              <a:t> </a:t>
            </a:r>
            <a:r>
              <a:rPr lang="en-US" altLang="zh-CN" dirty="0"/>
              <a:t>machine</a:t>
            </a:r>
            <a:r>
              <a:rPr lang="zh-CN" altLang="en-US" dirty="0"/>
              <a:t> </a:t>
            </a:r>
            <a:r>
              <a:rPr lang="en-US" altLang="zh-CN" dirty="0"/>
              <a:t>learning</a:t>
            </a:r>
            <a:r>
              <a:rPr lang="en-US" dirty="0"/>
              <a:t> system</a:t>
            </a:r>
            <a:r>
              <a:rPr lang="en-US" altLang="zh-CN" dirty="0"/>
              <a:t>s</a:t>
            </a:r>
            <a:endParaRPr lang="en-US" dirty="0"/>
          </a:p>
          <a:p>
            <a:r>
              <a:rPr lang="en-US" dirty="0"/>
              <a:t>Brief B</a:t>
            </a:r>
            <a:r>
              <a:rPr lang="en-US" altLang="zh-CN" dirty="0"/>
              <a:t>io</a:t>
            </a:r>
            <a:r>
              <a:rPr lang="en-US" dirty="0"/>
              <a:t>:</a:t>
            </a:r>
          </a:p>
          <a:p>
            <a:pPr lvl="1"/>
            <a:r>
              <a:rPr lang="en-US" dirty="0"/>
              <a:t>Ph.D.</a:t>
            </a:r>
            <a:r>
              <a:rPr lang="en-US" altLang="zh-CN" dirty="0"/>
              <a:t>,</a:t>
            </a:r>
            <a:r>
              <a:rPr lang="en-US" dirty="0"/>
              <a:t> University of </a:t>
            </a:r>
            <a:r>
              <a:rPr lang="en-US" altLang="zh-CN" dirty="0"/>
              <a:t>Toronto,</a:t>
            </a:r>
            <a:r>
              <a:rPr lang="zh-CN" altLang="en-US" dirty="0"/>
              <a:t> </a:t>
            </a:r>
            <a:r>
              <a:rPr lang="en-US" dirty="0"/>
              <a:t>201</a:t>
            </a:r>
            <a:r>
              <a:rPr lang="en-US" altLang="zh-CN" dirty="0"/>
              <a:t>3</a:t>
            </a:r>
            <a:endParaRPr lang="en-US" dirty="0"/>
          </a:p>
          <a:p>
            <a:pPr lvl="1"/>
            <a:r>
              <a:rPr lang="en-US" altLang="zh-CN" dirty="0"/>
              <a:t>B.Eng.,</a:t>
            </a:r>
            <a:r>
              <a:rPr lang="zh-CN" altLang="en-US" dirty="0"/>
              <a:t> </a:t>
            </a:r>
            <a:r>
              <a:rPr lang="en-US" altLang="zh-CN" dirty="0"/>
              <a:t>IE,</a:t>
            </a:r>
            <a:r>
              <a:rPr lang="zh-CN" altLang="en-US" dirty="0"/>
              <a:t> </a:t>
            </a:r>
            <a:r>
              <a:rPr lang="en-US" altLang="zh-CN" dirty="0"/>
              <a:t>CUHK,</a:t>
            </a:r>
            <a:r>
              <a:rPr lang="zh-CN" altLang="en-US" dirty="0"/>
              <a:t> </a:t>
            </a:r>
            <a:r>
              <a:rPr lang="en-US" dirty="0"/>
              <a:t>200</a:t>
            </a:r>
            <a:r>
              <a:rPr lang="en-US" altLang="zh-CN" dirty="0"/>
              <a:t>3</a:t>
            </a:r>
            <a:r>
              <a:rPr lang="en-US" dirty="0"/>
              <a:t>-20</a:t>
            </a:r>
            <a:r>
              <a:rPr lang="en-US" altLang="zh-CN" dirty="0"/>
              <a:t>07</a:t>
            </a:r>
            <a:endParaRPr lang="en-US" dirty="0"/>
          </a:p>
          <a:p>
            <a:pPr lvl="1"/>
            <a:r>
              <a:rPr lang="en-US" altLang="zh-CN" dirty="0"/>
              <a:t>Working</a:t>
            </a:r>
            <a:r>
              <a:rPr lang="zh-CN" altLang="en-US" dirty="0"/>
              <a:t> </a:t>
            </a:r>
            <a:r>
              <a:rPr lang="en-US" altLang="zh-CN" dirty="0"/>
              <a:t>with</a:t>
            </a:r>
            <a:r>
              <a:rPr lang="zh-CN" altLang="en-US" dirty="0"/>
              <a:t> </a:t>
            </a:r>
            <a:r>
              <a:rPr lang="en-US" altLang="zh-CN" dirty="0"/>
              <a:t>some</a:t>
            </a:r>
            <a:r>
              <a:rPr lang="zh-CN" altLang="en-US" dirty="0"/>
              <a:t> </a:t>
            </a:r>
            <a:r>
              <a:rPr lang="en-US" altLang="zh-CN" dirty="0"/>
              <a:t>of</a:t>
            </a:r>
            <a:r>
              <a:rPr lang="zh-CN" altLang="en-US" dirty="0"/>
              <a:t> </a:t>
            </a:r>
            <a:r>
              <a:rPr lang="en-US" altLang="zh-CN" dirty="0"/>
              <a:t>the</a:t>
            </a:r>
            <a:r>
              <a:rPr lang="en-US" dirty="0"/>
              <a:t> large</a:t>
            </a:r>
            <a:r>
              <a:rPr lang="en-US" altLang="zh-CN" dirty="0"/>
              <a:t>st</a:t>
            </a:r>
            <a:r>
              <a:rPr lang="zh-CN" altLang="en-US" dirty="0"/>
              <a:t> </a:t>
            </a:r>
            <a:r>
              <a:rPr lang="en-US" altLang="zh-CN" dirty="0"/>
              <a:t>tech</a:t>
            </a:r>
            <a:r>
              <a:rPr lang="en-US" dirty="0"/>
              <a:t> companies</a:t>
            </a:r>
          </a:p>
          <a:p>
            <a:pPr lvl="2"/>
            <a:r>
              <a:rPr lang="en-US" altLang="zh-CN" dirty="0"/>
              <a:t>Research</a:t>
            </a:r>
            <a:r>
              <a:rPr lang="zh-CN" altLang="en-US" dirty="0"/>
              <a:t> </a:t>
            </a:r>
            <a:r>
              <a:rPr lang="en-US" altLang="zh-CN" dirty="0"/>
              <a:t>results</a:t>
            </a:r>
            <a:r>
              <a:rPr lang="zh-CN" altLang="en-US" dirty="0"/>
              <a:t> </a:t>
            </a:r>
            <a:r>
              <a:rPr lang="en-US" altLang="zh-CN" dirty="0"/>
              <a:t>being</a:t>
            </a:r>
            <a:r>
              <a:rPr lang="zh-CN" altLang="en-US" dirty="0"/>
              <a:t> </a:t>
            </a:r>
            <a:r>
              <a:rPr lang="en-US" altLang="zh-CN" dirty="0"/>
              <a:t>transferred</a:t>
            </a:r>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5</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a:t>
            </a:r>
            <a:r>
              <a:rPr lang="en-US" altLang="zh-CN" dirty="0"/>
              <a:t>s</a:t>
            </a:r>
            <a:r>
              <a:rPr lang="en-US" dirty="0"/>
              <a:t> (must have)</a:t>
            </a:r>
          </a:p>
        </p:txBody>
      </p:sp>
      <p:sp>
        <p:nvSpPr>
          <p:cNvPr id="3" name="Content Placeholder 2"/>
          <p:cNvSpPr>
            <a:spLocks noGrp="1"/>
          </p:cNvSpPr>
          <p:nvPr>
            <p:ph idx="1"/>
          </p:nvPr>
        </p:nvSpPr>
        <p:spPr>
          <a:xfrm>
            <a:off x="324000" y="878400"/>
            <a:ext cx="8528598" cy="4286953"/>
          </a:xfrm>
        </p:spPr>
        <p:txBody>
          <a:bodyPr>
            <a:normAutofit/>
          </a:bodyPr>
          <a:lstStyle/>
          <a:p>
            <a:r>
              <a:rPr lang="en-US" altLang="zh-CN" dirty="0"/>
              <a:t>C</a:t>
            </a:r>
            <a:r>
              <a:rPr lang="zh-CN" altLang="en-US" dirty="0"/>
              <a:t> </a:t>
            </a:r>
            <a:r>
              <a:rPr lang="en-US" altLang="zh-CN" dirty="0"/>
              <a:t>p</a:t>
            </a:r>
            <a:r>
              <a:rPr lang="en-US" dirty="0"/>
              <a:t>rogramming experiences</a:t>
            </a:r>
          </a:p>
          <a:p>
            <a:r>
              <a:rPr lang="en-US" altLang="zh-CN" dirty="0"/>
              <a:t>Familiarity</a:t>
            </a:r>
            <a:r>
              <a:rPr lang="zh-CN" altLang="en-US" dirty="0"/>
              <a:t> </a:t>
            </a:r>
            <a:r>
              <a:rPr lang="en-US" altLang="zh-CN" dirty="0"/>
              <a:t>with</a:t>
            </a:r>
            <a:r>
              <a:rPr lang="zh-CN" altLang="en-US" dirty="0"/>
              <a:t> </a:t>
            </a:r>
            <a:r>
              <a:rPr lang="en-US" altLang="zh-CN" dirty="0"/>
              <a:t>Unix</a:t>
            </a:r>
            <a:endParaRPr lang="en-US" dirty="0"/>
          </a:p>
          <a:p>
            <a:r>
              <a:rPr lang="en-US" dirty="0"/>
              <a:t>Computer organizations (e.g., </a:t>
            </a:r>
            <a:r>
              <a:rPr lang="en-US" altLang="zh-CN" dirty="0"/>
              <a:t>CSCI2510,</a:t>
            </a:r>
            <a:r>
              <a:rPr lang="zh-CN" altLang="en-US" dirty="0"/>
              <a:t> </a:t>
            </a:r>
            <a:r>
              <a:rPr lang="en-US" altLang="zh-CN" dirty="0"/>
              <a:t>CENG3420</a:t>
            </a:r>
            <a:r>
              <a:rPr lang="en-US" dirty="0"/>
              <a:t>)</a:t>
            </a:r>
          </a:p>
          <a:p>
            <a:pPr lvl="1"/>
            <a:r>
              <a:rPr lang="en-US" dirty="0"/>
              <a:t>What is an Instruction (e.g., </a:t>
            </a:r>
            <a:r>
              <a:rPr lang="en-US" i="1" dirty="0"/>
              <a:t>load</a:t>
            </a:r>
            <a:r>
              <a:rPr lang="en-US" dirty="0"/>
              <a:t>, </a:t>
            </a:r>
            <a:r>
              <a:rPr lang="en-US" i="1" dirty="0"/>
              <a:t>store</a:t>
            </a:r>
            <a:r>
              <a:rPr lang="en-US" dirty="0"/>
              <a:t>)?</a:t>
            </a:r>
          </a:p>
          <a:p>
            <a:pPr lvl="1"/>
            <a:r>
              <a:rPr lang="en-US" dirty="0"/>
              <a:t>What is CPU? Memory? Registers?</a:t>
            </a:r>
          </a:p>
          <a:p>
            <a:pPr lvl="1"/>
            <a:r>
              <a:rPr lang="en-US" dirty="0"/>
              <a:t>What is Stack? Stack pointer? </a:t>
            </a:r>
          </a:p>
          <a:p>
            <a:pPr lvl="1"/>
            <a:r>
              <a:rPr lang="en-US" dirty="0"/>
              <a:t>What is Program Counter (PC)?</a:t>
            </a:r>
          </a:p>
          <a:p>
            <a:pPr lvl="1"/>
            <a:endParaRPr lang="en-US" dirty="0"/>
          </a:p>
        </p:txBody>
      </p:sp>
      <p:sp>
        <p:nvSpPr>
          <p:cNvPr id="8" name="Slide Number Placeholder 7"/>
          <p:cNvSpPr>
            <a:spLocks noGrp="1"/>
          </p:cNvSpPr>
          <p:nvPr>
            <p:ph type="sldNum" sz="quarter" idx="11"/>
          </p:nvPr>
        </p:nvSpPr>
        <p:spPr/>
        <p:txBody>
          <a:bodyPr/>
          <a:lstStyle/>
          <a:p>
            <a:fld id="{5BCC3F0E-9362-6D47-9781-DB401EE9B6B9}" type="slidenum">
              <a:rPr lang="en-US" smtClean="0"/>
              <a:pPr/>
              <a:t>6</a:t>
            </a:fld>
            <a:endParaRPr lang="en-US"/>
          </a:p>
        </p:txBody>
      </p:sp>
      <p:sp>
        <p:nvSpPr>
          <p:cNvPr id="7" name="Footer Placeholder 6"/>
          <p:cNvSpPr>
            <a:spLocks noGrp="1"/>
          </p:cNvSpPr>
          <p:nvPr>
            <p:ph type="ftr" sz="quarter" idx="3"/>
          </p:nvPr>
        </p:nvSpPr>
        <p:spPr/>
        <p:txBody>
          <a:bodyPr/>
          <a:lstStyle/>
          <a:p>
            <a:r>
              <a:rPr lang="en-US"/>
              <a:t>CSCI3150 Intro to Operating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7" name="Rectangle 9"/>
          <p:cNvSpPr>
            <a:spLocks noGrp="1" noChangeArrowheads="1"/>
          </p:cNvSpPr>
          <p:nvPr>
            <p:ph type="title"/>
          </p:nvPr>
        </p:nvSpPr>
        <p:spPr/>
        <p:txBody>
          <a:bodyPr/>
          <a:lstStyle/>
          <a:p>
            <a:r>
              <a:rPr lang="en-US" altLang="zh-CN" dirty="0"/>
              <a:t>Course</a:t>
            </a:r>
            <a:r>
              <a:rPr lang="en-US" dirty="0"/>
              <a:t> We</a:t>
            </a:r>
            <a:r>
              <a:rPr lang="en-US" altLang="zh-CN" dirty="0"/>
              <a:t>bs</a:t>
            </a:r>
            <a:r>
              <a:rPr lang="en-US" dirty="0"/>
              <a:t>ite</a:t>
            </a:r>
          </a:p>
        </p:txBody>
      </p:sp>
      <p:sp>
        <p:nvSpPr>
          <p:cNvPr id="350218" name="Rectangle 10"/>
          <p:cNvSpPr>
            <a:spLocks noGrp="1" noChangeArrowheads="1"/>
          </p:cNvSpPr>
          <p:nvPr>
            <p:ph idx="1"/>
          </p:nvPr>
        </p:nvSpPr>
        <p:spPr>
          <a:xfrm>
            <a:off x="324000" y="878400"/>
            <a:ext cx="8488404" cy="4258730"/>
          </a:xfrm>
        </p:spPr>
        <p:txBody>
          <a:bodyPr>
            <a:normAutofit/>
          </a:bodyPr>
          <a:lstStyle/>
          <a:p>
            <a:pPr marL="457200" indent="-457200"/>
            <a:r>
              <a:rPr lang="en-GB" dirty="0">
                <a:hlinkClick r:id="rId3"/>
              </a:rPr>
              <a:t>https://github.com/henryhxu/CSCI3150</a:t>
            </a:r>
            <a:endParaRPr lang="en-GB" dirty="0"/>
          </a:p>
          <a:p>
            <a:pPr marL="693738" lvl="1" indent="-457200"/>
            <a:r>
              <a:rPr lang="en-GB" dirty="0"/>
              <a:t>Provides slides, agenda, grading policy, etc.</a:t>
            </a:r>
          </a:p>
          <a:p>
            <a:pPr marL="693738" lvl="1" indent="-457200"/>
            <a:r>
              <a:rPr lang="en-GB" dirty="0"/>
              <a:t>All information regarding the labs</a:t>
            </a:r>
          </a:p>
          <a:p>
            <a:pPr marL="457200" indent="-457200"/>
            <a:r>
              <a:rPr lang="en-GB" dirty="0"/>
              <a:t>Piazza used for discussion</a:t>
            </a:r>
          </a:p>
          <a:p>
            <a:pPr marL="693738" lvl="1" indent="-457200"/>
            <a:r>
              <a:rPr lang="en-GB" dirty="0">
                <a:hlinkClick r:id="rId4"/>
              </a:rPr>
              <a:t>https://piazza.com/cuhk.edu.hk/fall2024/csci3150/home</a:t>
            </a:r>
            <a:endParaRPr lang="en-GB" dirty="0"/>
          </a:p>
          <a:p>
            <a:pPr marL="693738" lvl="1" indent="-457200"/>
            <a:r>
              <a:rPr lang="en-US" altLang="zh-CN" dirty="0"/>
              <a:t>Sign</a:t>
            </a:r>
            <a:r>
              <a:rPr lang="zh-CN" altLang="en-US" dirty="0"/>
              <a:t> </a:t>
            </a:r>
            <a:r>
              <a:rPr lang="en-US" altLang="zh-CN" dirty="0"/>
              <a:t>up</a:t>
            </a:r>
            <a:r>
              <a:rPr lang="zh-CN" altLang="en-US" dirty="0"/>
              <a:t> </a:t>
            </a:r>
            <a:r>
              <a:rPr lang="en-US" altLang="zh-CN" dirty="0"/>
              <a:t>code</a:t>
            </a:r>
            <a:r>
              <a:rPr lang="zh-CN" altLang="en-US" dirty="0"/>
              <a:t> </a:t>
            </a:r>
            <a:r>
              <a:rPr lang="en-US" altLang="zh-CN" dirty="0"/>
              <a:t>is</a:t>
            </a:r>
            <a:r>
              <a:rPr lang="zh-CN" altLang="en-US" dirty="0"/>
              <a:t> </a:t>
            </a:r>
            <a:r>
              <a:rPr lang="en-US" altLang="zh-CN" dirty="0"/>
              <a:t>“3150</a:t>
            </a:r>
            <a:r>
              <a:rPr lang="zh-CN" altLang="en-US" dirty="0"/>
              <a:t> </a:t>
            </a:r>
            <a:r>
              <a:rPr lang="en-US" altLang="zh-CN" dirty="0"/>
              <a:t>rocks!”</a:t>
            </a:r>
            <a:endParaRPr lang="en-GB" dirty="0"/>
          </a:p>
        </p:txBody>
      </p:sp>
      <p:sp>
        <p:nvSpPr>
          <p:cNvPr id="3" name="Slide Number Placeholder 2"/>
          <p:cNvSpPr>
            <a:spLocks noGrp="1"/>
          </p:cNvSpPr>
          <p:nvPr>
            <p:ph type="sldNum" sz="quarter" idx="11"/>
          </p:nvPr>
        </p:nvSpPr>
        <p:spPr/>
        <p:txBody>
          <a:bodyPr/>
          <a:lstStyle/>
          <a:p>
            <a:fld id="{5BCC3F0E-9362-6D47-9781-DB401EE9B6B9}" type="slidenum">
              <a:rPr lang="en-US" smtClean="0"/>
              <a:pPr/>
              <a:t>7</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spTree>
    <p:extLst>
      <p:ext uri="{BB962C8B-B14F-4D97-AF65-F5344CB8AC3E}">
        <p14:creationId xmlns:p14="http://schemas.microsoft.com/office/powerpoint/2010/main" val="12316423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2" name="Rectangle 10"/>
          <p:cNvSpPr>
            <a:spLocks noGrp="1" noChangeArrowheads="1"/>
          </p:cNvSpPr>
          <p:nvPr>
            <p:ph type="title"/>
          </p:nvPr>
        </p:nvSpPr>
        <p:spPr/>
        <p:txBody>
          <a:bodyPr/>
          <a:lstStyle/>
          <a:p>
            <a:r>
              <a:rPr lang="en-US"/>
              <a:t>Grading</a:t>
            </a:r>
          </a:p>
        </p:txBody>
      </p:sp>
      <p:sp>
        <p:nvSpPr>
          <p:cNvPr id="5" name="Content Placeholder 4">
            <a:extLst>
              <a:ext uri="{FF2B5EF4-FFF2-40B4-BE49-F238E27FC236}">
                <a16:creationId xmlns:a16="http://schemas.microsoft.com/office/drawing/2014/main" id="{04842469-6E3F-0D10-54C1-3A798F774FC0}"/>
              </a:ext>
            </a:extLst>
          </p:cNvPr>
          <p:cNvSpPr>
            <a:spLocks noGrp="1"/>
          </p:cNvSpPr>
          <p:nvPr>
            <p:ph idx="1"/>
          </p:nvPr>
        </p:nvSpPr>
        <p:spPr>
          <a:xfrm>
            <a:off x="324000" y="880070"/>
            <a:ext cx="8786812" cy="5501258"/>
          </a:xfrm>
        </p:spPr>
        <p:txBody>
          <a:bodyPr/>
          <a:lstStyle/>
          <a:p>
            <a:r>
              <a:rPr lang="en-US" altLang="zh-CN" dirty="0"/>
              <a:t>Lab</a:t>
            </a:r>
            <a:r>
              <a:rPr lang="zh-CN" altLang="en-US" dirty="0"/>
              <a:t> </a:t>
            </a:r>
            <a:r>
              <a:rPr lang="en-US" altLang="zh-CN" dirty="0"/>
              <a:t>quizzes,</a:t>
            </a:r>
            <a:r>
              <a:rPr lang="zh-CN" altLang="en-US" dirty="0"/>
              <a:t> </a:t>
            </a:r>
            <a:r>
              <a:rPr lang="en-US" altLang="zh-CN" dirty="0"/>
              <a:t>10%</a:t>
            </a:r>
          </a:p>
          <a:p>
            <a:pPr lvl="1"/>
            <a:r>
              <a:rPr lang="en-US" altLang="zh-CN" dirty="0"/>
              <a:t>5</a:t>
            </a:r>
            <a:r>
              <a:rPr lang="zh-CN" altLang="en-US" dirty="0"/>
              <a:t> </a:t>
            </a:r>
            <a:r>
              <a:rPr lang="en-US" altLang="zh-CN" dirty="0"/>
              <a:t>random</a:t>
            </a:r>
            <a:r>
              <a:rPr lang="zh-CN" altLang="en-US" dirty="0"/>
              <a:t> </a:t>
            </a:r>
            <a:r>
              <a:rPr lang="en-US" altLang="zh-CN" dirty="0"/>
              <a:t>quizzes,</a:t>
            </a:r>
            <a:r>
              <a:rPr lang="zh-CN" altLang="en-US" dirty="0"/>
              <a:t> </a:t>
            </a:r>
            <a:r>
              <a:rPr lang="en-US" altLang="zh-CN" dirty="0"/>
              <a:t>each</a:t>
            </a:r>
            <a:r>
              <a:rPr lang="zh-CN" altLang="en-US" dirty="0"/>
              <a:t> </a:t>
            </a:r>
            <a:r>
              <a:rPr lang="en-US" altLang="zh-CN" dirty="0"/>
              <a:t>worth</a:t>
            </a:r>
            <a:r>
              <a:rPr lang="zh-CN" altLang="en-US" dirty="0"/>
              <a:t> </a:t>
            </a:r>
            <a:r>
              <a:rPr lang="en-US" altLang="zh-CN" dirty="0"/>
              <a:t>1</a:t>
            </a:r>
            <a:r>
              <a:rPr lang="zh-CN" altLang="en-US" dirty="0"/>
              <a:t> </a:t>
            </a:r>
            <a:r>
              <a:rPr lang="en-US" altLang="zh-CN" dirty="0"/>
              <a:t>mark</a:t>
            </a:r>
            <a:r>
              <a:rPr lang="zh-CN" altLang="en-US" dirty="0"/>
              <a:t> </a:t>
            </a:r>
            <a:r>
              <a:rPr lang="en-US" altLang="zh-CN" dirty="0"/>
              <a:t>with</a:t>
            </a:r>
            <a:r>
              <a:rPr lang="zh-CN" altLang="en-US" dirty="0"/>
              <a:t> </a:t>
            </a:r>
            <a:r>
              <a:rPr lang="en-US" altLang="zh-CN" dirty="0"/>
              <a:t>1</a:t>
            </a:r>
            <a:r>
              <a:rPr lang="zh-CN" altLang="en-US" dirty="0"/>
              <a:t> </a:t>
            </a:r>
            <a:r>
              <a:rPr lang="en-US" altLang="zh-CN" dirty="0"/>
              <a:t>simple</a:t>
            </a:r>
            <a:r>
              <a:rPr lang="zh-CN" altLang="en-US" dirty="0"/>
              <a:t> </a:t>
            </a:r>
            <a:r>
              <a:rPr lang="en-US" altLang="zh-CN" dirty="0"/>
              <a:t>question</a:t>
            </a:r>
          </a:p>
          <a:p>
            <a:pPr lvl="1"/>
            <a:r>
              <a:rPr lang="en-US" altLang="zh-CN" dirty="0"/>
              <a:t>1</a:t>
            </a:r>
            <a:r>
              <a:rPr lang="zh-CN" altLang="en-US" dirty="0"/>
              <a:t> </a:t>
            </a:r>
            <a:r>
              <a:rPr lang="en-US" altLang="zh-CN" dirty="0"/>
              <a:t>midterm</a:t>
            </a:r>
            <a:r>
              <a:rPr lang="zh-CN" altLang="en-US" dirty="0"/>
              <a:t> </a:t>
            </a:r>
            <a:r>
              <a:rPr lang="en-US" altLang="zh-CN" dirty="0"/>
              <a:t>quiz,</a:t>
            </a:r>
            <a:r>
              <a:rPr lang="zh-CN" altLang="en-US" dirty="0"/>
              <a:t> </a:t>
            </a:r>
            <a:r>
              <a:rPr lang="en-US" altLang="zh-CN" dirty="0"/>
              <a:t>5%,</a:t>
            </a:r>
            <a:r>
              <a:rPr lang="zh-CN" altLang="en-US" dirty="0"/>
              <a:t> </a:t>
            </a:r>
            <a:r>
              <a:rPr lang="en-US" altLang="zh-CN" dirty="0"/>
              <a:t>20-minute</a:t>
            </a:r>
            <a:r>
              <a:rPr lang="zh-CN" altLang="en-US" dirty="0"/>
              <a:t> </a:t>
            </a:r>
            <a:r>
              <a:rPr lang="en-US" altLang="zh-CN" dirty="0"/>
              <a:t>written</a:t>
            </a:r>
            <a:r>
              <a:rPr lang="zh-CN" altLang="en-US" dirty="0"/>
              <a:t> </a:t>
            </a:r>
            <a:r>
              <a:rPr lang="en-US" altLang="zh-CN" dirty="0"/>
              <a:t>quiz</a:t>
            </a:r>
          </a:p>
          <a:p>
            <a:r>
              <a:rPr lang="en-US" altLang="zh-CN" dirty="0"/>
              <a:t>Assignments,</a:t>
            </a:r>
            <a:r>
              <a:rPr lang="zh-CN" altLang="en-US" dirty="0"/>
              <a:t> </a:t>
            </a:r>
            <a:r>
              <a:rPr lang="en-US" altLang="zh-CN" dirty="0"/>
              <a:t>50%</a:t>
            </a:r>
          </a:p>
          <a:p>
            <a:pPr lvl="1"/>
            <a:r>
              <a:rPr lang="en-US" altLang="zh-CN" dirty="0"/>
              <a:t>4</a:t>
            </a:r>
            <a:r>
              <a:rPr lang="zh-CN" altLang="en-US" dirty="0"/>
              <a:t> </a:t>
            </a:r>
            <a:r>
              <a:rPr lang="en-US" altLang="zh-CN" dirty="0"/>
              <a:t>assignments,</a:t>
            </a:r>
            <a:r>
              <a:rPr lang="zh-CN" altLang="en-US" dirty="0"/>
              <a:t> </a:t>
            </a:r>
            <a:r>
              <a:rPr lang="en-US" altLang="zh-CN" dirty="0"/>
              <a:t>programming</a:t>
            </a:r>
            <a:r>
              <a:rPr lang="zh-CN" altLang="en-US" dirty="0"/>
              <a:t> </a:t>
            </a:r>
            <a:r>
              <a:rPr lang="en-US" altLang="zh-CN" dirty="0"/>
              <a:t>and/or</a:t>
            </a:r>
            <a:r>
              <a:rPr lang="zh-CN" altLang="en-US" dirty="0"/>
              <a:t> </a:t>
            </a:r>
            <a:r>
              <a:rPr lang="en-US" altLang="zh-CN" dirty="0"/>
              <a:t>concept</a:t>
            </a:r>
          </a:p>
          <a:p>
            <a:r>
              <a:rPr lang="en-US" altLang="zh-CN" dirty="0"/>
              <a:t>Final</a:t>
            </a:r>
            <a:r>
              <a:rPr lang="zh-CN" altLang="en-US" dirty="0"/>
              <a:t> </a:t>
            </a:r>
            <a:r>
              <a:rPr lang="en-US" altLang="zh-CN" dirty="0"/>
              <a:t>exam,</a:t>
            </a:r>
            <a:r>
              <a:rPr lang="zh-CN" altLang="en-US" dirty="0"/>
              <a:t> </a:t>
            </a:r>
            <a:r>
              <a:rPr lang="en-US" altLang="zh-CN" dirty="0"/>
              <a:t>40%</a:t>
            </a:r>
            <a:endParaRPr lang="en-US" dirty="0"/>
          </a:p>
        </p:txBody>
      </p:sp>
      <p:sp>
        <p:nvSpPr>
          <p:cNvPr id="3" name="Slide Number Placeholder 2"/>
          <p:cNvSpPr>
            <a:spLocks noGrp="1"/>
          </p:cNvSpPr>
          <p:nvPr>
            <p:ph type="sldNum" sz="quarter" idx="11"/>
          </p:nvPr>
        </p:nvSpPr>
        <p:spPr/>
        <p:txBody>
          <a:bodyPr/>
          <a:lstStyle/>
          <a:p>
            <a:fld id="{5BCC3F0E-9362-6D47-9781-DB401EE9B6B9}" type="slidenum">
              <a:rPr lang="en-US" smtClean="0"/>
              <a:pPr/>
              <a:t>8</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spTree>
    <p:extLst>
      <p:ext uri="{BB962C8B-B14F-4D97-AF65-F5344CB8AC3E}">
        <p14:creationId xmlns:p14="http://schemas.microsoft.com/office/powerpoint/2010/main" val="5512258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t>Course Contents</a:t>
            </a:r>
          </a:p>
        </p:txBody>
      </p:sp>
      <p:sp>
        <p:nvSpPr>
          <p:cNvPr id="666627" name="Rectangle 3"/>
          <p:cNvSpPr>
            <a:spLocks noGrp="1" noChangeArrowheads="1"/>
          </p:cNvSpPr>
          <p:nvPr>
            <p:ph idx="1"/>
          </p:nvPr>
        </p:nvSpPr>
        <p:spPr>
          <a:xfrm>
            <a:off x="324000" y="878399"/>
            <a:ext cx="7345363" cy="4567807"/>
          </a:xfrm>
        </p:spPr>
        <p:txBody>
          <a:bodyPr>
            <a:normAutofit/>
          </a:bodyPr>
          <a:lstStyle/>
          <a:p>
            <a:r>
              <a:rPr lang="en-US" dirty="0"/>
              <a:t>Overview of computer hardware </a:t>
            </a:r>
          </a:p>
          <a:p>
            <a:r>
              <a:rPr lang="en-US" dirty="0"/>
              <a:t>Threads and processes</a:t>
            </a:r>
          </a:p>
          <a:p>
            <a:r>
              <a:rPr lang="en-US" dirty="0"/>
              <a:t>Synchronization and concurrency</a:t>
            </a:r>
          </a:p>
          <a:p>
            <a:r>
              <a:rPr lang="en-US" dirty="0"/>
              <a:t>Scheduling</a:t>
            </a:r>
          </a:p>
          <a:p>
            <a:r>
              <a:rPr lang="en-US" dirty="0"/>
              <a:t>Memory Management, Virtual Memory</a:t>
            </a:r>
          </a:p>
          <a:p>
            <a:r>
              <a:rPr lang="en-US" dirty="0"/>
              <a:t>Disk Management and File Systems</a:t>
            </a:r>
          </a:p>
          <a:p>
            <a:r>
              <a:rPr lang="en-US" dirty="0"/>
              <a:t>Cloud computing and virtualization</a:t>
            </a:r>
          </a:p>
        </p:txBody>
      </p:sp>
      <p:sp>
        <p:nvSpPr>
          <p:cNvPr id="3" name="Slide Number Placeholder 2"/>
          <p:cNvSpPr>
            <a:spLocks noGrp="1"/>
          </p:cNvSpPr>
          <p:nvPr>
            <p:ph type="sldNum" sz="quarter" idx="11"/>
          </p:nvPr>
        </p:nvSpPr>
        <p:spPr/>
        <p:txBody>
          <a:bodyPr/>
          <a:lstStyle/>
          <a:p>
            <a:fld id="{5BCC3F0E-9362-6D47-9781-DB401EE9B6B9}" type="slidenum">
              <a:rPr lang="en-US" smtClean="0"/>
              <a:pPr/>
              <a:t>9</a:t>
            </a:fld>
            <a:endParaRPr lang="en-US"/>
          </a:p>
        </p:txBody>
      </p:sp>
      <p:sp>
        <p:nvSpPr>
          <p:cNvPr id="2" name="Footer Placeholder 1"/>
          <p:cNvSpPr>
            <a:spLocks noGrp="1"/>
          </p:cNvSpPr>
          <p:nvPr>
            <p:ph type="ftr" sz="quarter" idx="3"/>
          </p:nvPr>
        </p:nvSpPr>
        <p:spPr/>
        <p:txBody>
          <a:bodyPr/>
          <a:lstStyle/>
          <a:p>
            <a:r>
              <a:rPr lang="en-US"/>
              <a:t>CSCI3150 Intro to Operating System</a:t>
            </a:r>
          </a:p>
        </p:txBody>
      </p:sp>
    </p:spTree>
  </p:cSld>
  <p:clrMapOvr>
    <a:masterClrMapping/>
  </p:clrMapOvr>
  <p:transition/>
</p:sld>
</file>

<file path=ppt/theme/theme1.xml><?xml version="1.0" encoding="utf-8"?>
<a:theme xmlns:a="http://schemas.openxmlformats.org/drawingml/2006/main" name="315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 id="{5CA7F7AF-ED8C-AA4E-96F3-C3C7BE1512A6}" vid="{F85903AB-D508-BB47-851C-D8C41168E676}"/>
    </a:ext>
  </a:extLst>
</a:theme>
</file>

<file path=ppt/theme/theme2.xml><?xml version="1.0" encoding="utf-8"?>
<a:theme xmlns:a="http://schemas.openxmlformats.org/drawingml/2006/main" name="1_양식_공청회_발표자료-총괄-양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양식_공청회_발표자료-총괄-양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3150</Template>
  <TotalTime>8896</TotalTime>
  <Words>1653</Words>
  <Application>Microsoft Macintosh PowerPoint</Application>
  <PresentationFormat>On-screen Show (4:3)</PresentationFormat>
  <Paragraphs>309</Paragraphs>
  <Slides>31</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Adobe 고딕 Std B</vt:lpstr>
      <vt:lpstr>굴림</vt:lpstr>
      <vt:lpstr>HY견고딕</vt:lpstr>
      <vt:lpstr>맑은 고딕</vt:lpstr>
      <vt:lpstr>맑은 고딕</vt:lpstr>
      <vt:lpstr>Arial</vt:lpstr>
      <vt:lpstr>Calibri</vt:lpstr>
      <vt:lpstr>Courier</vt:lpstr>
      <vt:lpstr>Courier New</vt:lpstr>
      <vt:lpstr>Wingdings</vt:lpstr>
      <vt:lpstr>3150</vt:lpstr>
      <vt:lpstr>1_양식_공청회_발표자료-총괄-양식</vt:lpstr>
      <vt:lpstr>2_양식_공청회_발표자료-총괄-양식</vt:lpstr>
      <vt:lpstr>CSCI3150 Introduction to Operating Systems</vt:lpstr>
      <vt:lpstr>This lecture</vt:lpstr>
      <vt:lpstr>Why learn OS?</vt:lpstr>
      <vt:lpstr>Goals of this course</vt:lpstr>
      <vt:lpstr>Who am I</vt:lpstr>
      <vt:lpstr>Prerequisites (must have)</vt:lpstr>
      <vt:lpstr>Course Website</vt:lpstr>
      <vt:lpstr>Grading</vt:lpstr>
      <vt:lpstr>Course Contents</vt:lpstr>
      <vt:lpstr>Assignments</vt:lpstr>
      <vt:lpstr>What to Expect From Assignments</vt:lpstr>
      <vt:lpstr>Suggested Textbooks</vt:lpstr>
      <vt:lpstr>Anti-Cheating Policy</vt:lpstr>
      <vt:lpstr>Approach to Use of AI Tools</vt:lpstr>
      <vt:lpstr>How Not to Pass</vt:lpstr>
      <vt:lpstr>How Not to Pass (2)</vt:lpstr>
      <vt:lpstr>Before we start</vt:lpstr>
      <vt:lpstr>What is an OS?</vt:lpstr>
      <vt:lpstr>What is an OS?</vt:lpstr>
      <vt:lpstr>OS is…</vt:lpstr>
      <vt:lpstr>An example comparing life with/without OS</vt:lpstr>
      <vt:lpstr>OS and hardware</vt:lpstr>
      <vt:lpstr>Benefits to applications</vt:lpstr>
      <vt:lpstr>What does an OS do?</vt:lpstr>
      <vt:lpstr>What does an OS do?</vt:lpstr>
      <vt:lpstr>What does an OS do?</vt:lpstr>
      <vt:lpstr>What does an OS do?</vt:lpstr>
      <vt:lpstr>What does an OS do?</vt:lpstr>
      <vt:lpstr>Why you want to learn OS?</vt:lpstr>
      <vt:lpstr>Why you want to learn OS?</vt:lpstr>
      <vt:lpstr>What to do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ECE344</dc:title>
  <dc:creator>apple</dc:creator>
  <cp:lastModifiedBy>Hong Xu</cp:lastModifiedBy>
  <cp:revision>237</cp:revision>
  <cp:lastPrinted>2013-01-10T17:18:26Z</cp:lastPrinted>
  <dcterms:created xsi:type="dcterms:W3CDTF">2013-01-10T16:28:45Z</dcterms:created>
  <dcterms:modified xsi:type="dcterms:W3CDTF">2024-09-02T02:01:52Z</dcterms:modified>
</cp:coreProperties>
</file>