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1"/>
    <p:sldMasterId id="2147483776" r:id="rId2"/>
  </p:sldMasterIdLst>
  <p:notesMasterIdLst>
    <p:notesMasterId r:id="rId34"/>
  </p:notesMasterIdLst>
  <p:handoutMasterIdLst>
    <p:handoutMasterId r:id="rId35"/>
  </p:handoutMasterIdLst>
  <p:sldIdLst>
    <p:sldId id="2991" r:id="rId3"/>
    <p:sldId id="257" r:id="rId4"/>
    <p:sldId id="288" r:id="rId5"/>
    <p:sldId id="289" r:id="rId6"/>
    <p:sldId id="290" r:id="rId7"/>
    <p:sldId id="291" r:id="rId8"/>
    <p:sldId id="2992" r:id="rId9"/>
    <p:sldId id="293" r:id="rId10"/>
    <p:sldId id="297" r:id="rId11"/>
    <p:sldId id="298" r:id="rId12"/>
    <p:sldId id="299" r:id="rId13"/>
    <p:sldId id="300" r:id="rId14"/>
    <p:sldId id="301" r:id="rId15"/>
    <p:sldId id="303" r:id="rId16"/>
    <p:sldId id="302" r:id="rId17"/>
    <p:sldId id="304" r:id="rId18"/>
    <p:sldId id="305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23" r:id="rId30"/>
    <p:sldId id="322" r:id="rId31"/>
    <p:sldId id="319" r:id="rId32"/>
    <p:sldId id="32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 autoAdjust="0"/>
  </p:normalViewPr>
  <p:slideViewPr>
    <p:cSldViewPr snapToGrid="0" snapToObjects="1">
      <p:cViewPr varScale="1">
        <p:scale>
          <a:sx n="127" d="100"/>
          <a:sy n="127" d="100"/>
        </p:scale>
        <p:origin x="1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3925B-38E1-AF43-A4D3-45BDD5444FE0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 3150</a:t>
            </a:r>
          </a:p>
        </p:txBody>
      </p:sp>
    </p:spTree>
    <p:extLst>
      <p:ext uri="{BB962C8B-B14F-4D97-AF65-F5344CB8AC3E}">
        <p14:creationId xmlns:p14="http://schemas.microsoft.com/office/powerpoint/2010/main" val="1387537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 3150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6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5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lang="en-HK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Synch</a:t>
            </a:r>
            <a:r>
              <a:rPr lang="en-US" altLang="zh-CN" sz="3600" dirty="0" err="1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ronization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Critical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Region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and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Lock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39765" cy="4533526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We’ll represent the situation by creating a separate thread for each person to do the withdrawals</a:t>
            </a:r>
          </a:p>
          <a:p>
            <a:pPr latinLnBrk="0"/>
            <a:r>
              <a:rPr lang="en-US" dirty="0"/>
              <a:t>These threads run on the same bank ser</a:t>
            </a:r>
            <a:r>
              <a:rPr lang="en-US" altLang="zh-CN" dirty="0"/>
              <a:t>ver</a:t>
            </a:r>
            <a:r>
              <a:rPr lang="en-US" dirty="0"/>
              <a:t>: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>
              <a:buNone/>
            </a:pPr>
            <a:endParaRPr lang="en-US" dirty="0"/>
          </a:p>
          <a:p>
            <a:pPr latinLnBrk="0"/>
            <a:r>
              <a:rPr lang="en-US" dirty="0"/>
              <a:t>What’s the problem with this implementation?</a:t>
            </a:r>
          </a:p>
          <a:p>
            <a:pPr lvl="1"/>
            <a:r>
              <a:rPr lang="en-US" dirty="0"/>
              <a:t>Think about </a:t>
            </a:r>
            <a:r>
              <a:rPr lang="en-US" altLang="zh-CN" dirty="0"/>
              <a:t>possible</a:t>
            </a:r>
            <a:r>
              <a:rPr lang="en-US" dirty="0"/>
              <a:t> schedules of these two threads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8B3C42-1A8E-084B-B5F1-7D30EE5A33E2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410381" y="2436972"/>
            <a:ext cx="4038952" cy="1600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43713" y="2436972"/>
            <a:ext cx="4144618" cy="1600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Interleaved Schedules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99399" cy="4653114"/>
          </a:xfrm>
        </p:spPr>
        <p:txBody>
          <a:bodyPr>
            <a:noAutofit/>
          </a:bodyPr>
          <a:lstStyle/>
          <a:p>
            <a:pPr latinLnBrk="0"/>
            <a:r>
              <a:rPr lang="en-US" altLang="zh-CN" dirty="0"/>
              <a:t>E</a:t>
            </a:r>
            <a:r>
              <a:rPr lang="en-US" dirty="0"/>
              <a:t>xecution of the two threads can be interleaved:</a:t>
            </a:r>
          </a:p>
          <a:p>
            <a:pPr latinLnBrk="0">
              <a:buNone/>
            </a:pPr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What is the balance of the account now?</a:t>
            </a:r>
          </a:p>
          <a:p>
            <a:pPr latinLnBrk="0"/>
            <a:r>
              <a:rPr lang="en-US" dirty="0"/>
              <a:t>Is the bank happy with our implementation?</a:t>
            </a:r>
          </a:p>
          <a:p>
            <a:pPr lvl="1"/>
            <a:r>
              <a:rPr lang="en-US" dirty="0"/>
              <a:t>What if this is not withdraw, but deposit?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CFE7B4-0EAE-2C40-807E-DE4ECFF3BC4D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514608" y="1870254"/>
            <a:ext cx="3751074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  <a:endParaRPr lang="en-US" sz="1000" dirty="0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514608" y="2612499"/>
            <a:ext cx="3751074" cy="1034129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514608" y="3692550"/>
            <a:ext cx="3751074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355576" y="2090530"/>
            <a:ext cx="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739501" y="2623930"/>
            <a:ext cx="16160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Execution sequence seen by CPU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FCB5CD-3C9F-243C-54C1-9EEE2B10F6F2}"/>
              </a:ext>
            </a:extLst>
          </p:cNvPr>
          <p:cNvGrpSpPr/>
          <p:nvPr/>
        </p:nvGrpSpPr>
        <p:grpSpPr>
          <a:xfrm>
            <a:off x="6265682" y="2622437"/>
            <a:ext cx="2450936" cy="990600"/>
            <a:chOff x="6424706" y="3427504"/>
            <a:chExt cx="2450936" cy="990600"/>
          </a:xfrm>
        </p:grpSpPr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 flipH="1" flipV="1">
              <a:off x="6424706" y="3427504"/>
              <a:ext cx="509494" cy="3824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 flipH="1">
              <a:off x="6424706" y="3809999"/>
              <a:ext cx="509494" cy="60810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6934199" y="3657600"/>
              <a:ext cx="1941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99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Context switch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How Interleaved Can It Get?</a:t>
            </a:r>
          </a:p>
        </p:txBody>
      </p:sp>
      <p:sp>
        <p:nvSpPr>
          <p:cNvPr id="12295" name="Rectangle 16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29826" cy="4227756"/>
          </a:xfrm>
        </p:spPr>
        <p:txBody>
          <a:bodyPr>
            <a:noAutofit/>
          </a:bodyPr>
          <a:lstStyle/>
          <a:p>
            <a:r>
              <a:rPr lang="en-US" dirty="0"/>
              <a:t>We'll assume that the only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operations are reads and writes of words</a:t>
            </a:r>
          </a:p>
          <a:p>
            <a:pPr lvl="1"/>
            <a:r>
              <a:rPr lang="en-US" dirty="0"/>
              <a:t>Some architectures don't even give you that!</a:t>
            </a:r>
          </a:p>
          <a:p>
            <a:r>
              <a:rPr lang="en-US" dirty="0"/>
              <a:t>We'll assume that a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can occur at any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r>
              <a:rPr lang="en-US" dirty="0"/>
              <a:t>We‘ll assume that </a:t>
            </a:r>
            <a:r>
              <a:rPr lang="en-US" dirty="0">
                <a:solidFill>
                  <a:srgbClr val="FF0000"/>
                </a:solidFill>
              </a:rPr>
              <a:t>you can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delay a thread as long as you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provided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en-US" dirty="0">
                <a:solidFill>
                  <a:srgbClr val="FF0000"/>
                </a:solidFill>
              </a:rPr>
              <a:t> it's not delayed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forever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1BB097-1107-714D-A075-59F07804F720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95514" y="2839279"/>
            <a:ext cx="3505201" cy="2624554"/>
            <a:chOff x="5638799" y="3505201"/>
            <a:chExt cx="3878729" cy="2624554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5638799" y="3505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............... </a:t>
              </a:r>
              <a:r>
                <a:rPr lang="en-US" sz="1600" b="0" dirty="0" err="1">
                  <a:solidFill>
                    <a:schemeClr val="accent2"/>
                  </a:solidFill>
                </a:rPr>
                <a:t>get_balance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5638799" y="5410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 err="1">
                  <a:solidFill>
                    <a:schemeClr val="accent2"/>
                  </a:solidFill>
                </a:rPr>
                <a:t>put_balance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(account, balance);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5638799" y="5791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 err="1">
                  <a:solidFill>
                    <a:schemeClr val="accent2"/>
                  </a:solidFill>
                </a:rPr>
                <a:t>put_balance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(account, balance);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638799" y="5029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balance – amount;</a:t>
              </a:r>
              <a:endParaRPr lang="en-US" sz="900" dirty="0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5638799" y="4648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balance – amount;</a:t>
              </a:r>
              <a:endParaRPr lang="en-US" sz="900" dirty="0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5638799" y="3886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</a:t>
              </a:r>
              <a:r>
                <a:rPr lang="en-US" sz="1600" b="0" dirty="0" err="1">
                  <a:solidFill>
                    <a:schemeClr val="accent2"/>
                  </a:solidFill>
                </a:rPr>
                <a:t>get_balance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(account);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5638799" y="4267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.................................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39765" cy="4428938"/>
          </a:xfrm>
        </p:spPr>
        <p:txBody>
          <a:bodyPr lIns="90000">
            <a:noAutofit/>
          </a:bodyPr>
          <a:lstStyle/>
          <a:p>
            <a:pPr latinLnBrk="0"/>
            <a:r>
              <a:rPr lang="en-US" dirty="0"/>
              <a:t>We want to use </a:t>
            </a:r>
            <a:r>
              <a:rPr lang="en-US" dirty="0">
                <a:solidFill>
                  <a:srgbClr val="FF3300"/>
                </a:solidFill>
              </a:rPr>
              <a:t>mutual exclusion </a:t>
            </a:r>
            <a:r>
              <a:rPr lang="en-US" dirty="0"/>
              <a:t>to synchronize access to shared resources</a:t>
            </a:r>
          </a:p>
          <a:p>
            <a:pPr lvl="1"/>
            <a:r>
              <a:rPr lang="en-US" dirty="0"/>
              <a:t>This allows us to have larger atomic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dirty="0"/>
              <a:t>blocks</a:t>
            </a:r>
          </a:p>
          <a:p>
            <a:pPr latinLnBrk="0"/>
            <a:r>
              <a:rPr lang="en-US" dirty="0"/>
              <a:t>Code that uses mutual exclusion to synchronize its execution is called a </a:t>
            </a:r>
            <a:r>
              <a:rPr lang="en-US" dirty="0">
                <a:solidFill>
                  <a:srgbClr val="FF3300"/>
                </a:solidFill>
              </a:rPr>
              <a:t>critical region</a:t>
            </a:r>
            <a:r>
              <a:rPr lang="en-US" altLang="zh-CN" dirty="0">
                <a:solidFill>
                  <a:srgbClr val="FF3300"/>
                </a:solidFill>
              </a:rPr>
              <a:t>,</a:t>
            </a:r>
            <a:r>
              <a:rPr lang="en-US" dirty="0">
                <a:solidFill>
                  <a:srgbClr val="FF3300"/>
                </a:solidFill>
              </a:rPr>
              <a:t> or critical section</a:t>
            </a:r>
          </a:p>
          <a:p>
            <a:pPr lvl="1"/>
            <a:r>
              <a:rPr lang="en-US" dirty="0"/>
              <a:t>Only one thread at a time can execute in the critical region</a:t>
            </a:r>
          </a:p>
          <a:p>
            <a:pPr lvl="1"/>
            <a:r>
              <a:rPr lang="en-US" dirty="0"/>
              <a:t>All other threads are forced to wait on entry</a:t>
            </a:r>
          </a:p>
          <a:p>
            <a:pPr lvl="1"/>
            <a:r>
              <a:rPr lang="en-US" dirty="0"/>
              <a:t>When a thread leaves a critical region, another can enter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sharing your bathroom with </a:t>
            </a:r>
            <a:r>
              <a:rPr lang="en-US" altLang="zh-CN" dirty="0">
                <a:solidFill>
                  <a:srgbClr val="0000FF"/>
                </a:solidFill>
              </a:rPr>
              <a:t>room</a:t>
            </a:r>
            <a:r>
              <a:rPr lang="en-US" dirty="0">
                <a:solidFill>
                  <a:srgbClr val="0000FF"/>
                </a:solidFill>
              </a:rPr>
              <a:t>mates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EF8397-0900-3349-B280-98EA07CD141E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33" y="1222086"/>
            <a:ext cx="6683201" cy="349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749" y="4954368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What requirements would you place on a critical </a:t>
            </a:r>
            <a:r>
              <a:rPr lang="en-US" altLang="zh-CN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region</a:t>
            </a:r>
            <a:r>
              <a:rPr lang="en-US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627952-E728-48B7-3D24-A013338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Critical Region Requirements (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thread and process)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39765" cy="5174530"/>
          </a:xfrm>
        </p:spPr>
        <p:txBody>
          <a:bodyPr>
            <a:noAutofit/>
          </a:bodyPr>
          <a:lstStyle/>
          <a:p>
            <a:r>
              <a:rPr lang="en-US" sz="2000" dirty="0"/>
              <a:t>Mutual exclusion (mutex</a:t>
            </a:r>
            <a:r>
              <a:rPr lang="en-US" sz="2162" dirty="0"/>
              <a:t>)</a:t>
            </a:r>
          </a:p>
          <a:p>
            <a:pPr lvl="1"/>
            <a:r>
              <a:rPr lang="en-US" dirty="0"/>
              <a:t>No other thread </a:t>
            </a:r>
            <a:r>
              <a:rPr lang="en-US" altLang="zh-CN" dirty="0"/>
              <a:t>can</a:t>
            </a:r>
            <a:r>
              <a:rPr lang="en-US" dirty="0"/>
              <a:t> execute </a:t>
            </a:r>
            <a:r>
              <a:rPr lang="en-US" altLang="zh-CN" dirty="0"/>
              <a:t>in</a:t>
            </a:r>
            <a:r>
              <a:rPr lang="en-US" dirty="0"/>
              <a:t> the critical region while a thread is in it</a:t>
            </a:r>
          </a:p>
          <a:p>
            <a:r>
              <a:rPr lang="en-US" sz="2000" dirty="0"/>
              <a:t>Progress</a:t>
            </a:r>
            <a:endParaRPr lang="en-US" dirty="0"/>
          </a:p>
          <a:p>
            <a:pPr lvl="1"/>
            <a:r>
              <a:rPr lang="en-US" dirty="0"/>
              <a:t>A thread in the critical region will eventually leave</a:t>
            </a:r>
          </a:p>
          <a:p>
            <a:pPr lvl="1"/>
            <a:r>
              <a:rPr lang="en-US" sz="1800" dirty="0"/>
              <a:t>If some thread T is not in the critical region, T cannot prevent </a:t>
            </a:r>
            <a:r>
              <a:rPr lang="en-US" altLang="zh-CN" sz="1800" dirty="0"/>
              <a:t>another</a:t>
            </a:r>
            <a:r>
              <a:rPr lang="en-US" sz="1800" dirty="0"/>
              <a:t> thread S from entering the critical region</a:t>
            </a:r>
          </a:p>
          <a:p>
            <a:r>
              <a:rPr lang="en-US" sz="2000" dirty="0"/>
              <a:t>Bounded waiting (no starvation)</a:t>
            </a:r>
          </a:p>
          <a:p>
            <a:pPr lvl="1"/>
            <a:r>
              <a:rPr lang="en-US" sz="1800" dirty="0"/>
              <a:t>If thread T is waiting on the critical region, </a:t>
            </a:r>
            <a:r>
              <a:rPr lang="en-US" altLang="zh-CN" dirty="0"/>
              <a:t>it</a:t>
            </a:r>
            <a:r>
              <a:rPr lang="en-US" sz="1800" dirty="0"/>
              <a:t> </a:t>
            </a:r>
            <a:r>
              <a:rPr lang="en-US" altLang="zh-CN" sz="1800" dirty="0"/>
              <a:t>will</a:t>
            </a:r>
            <a:r>
              <a:rPr 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wait</a:t>
            </a:r>
            <a:r>
              <a:rPr lang="zh-CN" altLang="en-US" sz="1800" dirty="0"/>
              <a:t> </a:t>
            </a:r>
            <a:r>
              <a:rPr lang="en-US" altLang="zh-CN" sz="1800" dirty="0"/>
              <a:t>indefinitely</a:t>
            </a:r>
            <a:endParaRPr lang="en-US" sz="1800" dirty="0"/>
          </a:p>
          <a:p>
            <a:r>
              <a:rPr lang="en-US" sz="2000" dirty="0"/>
              <a:t>No assumption</a:t>
            </a:r>
          </a:p>
          <a:p>
            <a:pPr lvl="1"/>
            <a:r>
              <a:rPr lang="en-US" dirty="0"/>
              <a:t>No assumption may be made about the speed or number of CPUs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9FE3F9-59EF-6041-9EDC-8248640BC95D}" type="slidenum">
              <a:rPr lang="en-US"/>
              <a:pPr/>
              <a:t>15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 Illustrated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42552"/>
            <a:ext cx="7657353" cy="3730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Mechanisms For Building Critical </a:t>
            </a:r>
            <a:r>
              <a:rPr lang="en-US" altLang="zh-CN" dirty="0"/>
              <a:t>Regions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711488"/>
          </a:xfrm>
        </p:spPr>
        <p:txBody>
          <a:bodyPr>
            <a:noAutofit/>
          </a:bodyPr>
          <a:lstStyle/>
          <a:p>
            <a:pPr latinLnBrk="0"/>
            <a:r>
              <a:rPr lang="en-US" sz="2000" dirty="0"/>
              <a:t>Atomic read/write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</a:t>
            </a:r>
            <a:r>
              <a:rPr lang="en-US" dirty="0">
                <a:solidFill>
                  <a:srgbClr val="FF0000"/>
                </a:solidFill>
              </a:rPr>
              <a:t>not be 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interrupted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“All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nothing”</a:t>
            </a:r>
            <a:endParaRPr lang="en-US" sz="1800" dirty="0"/>
          </a:p>
          <a:p>
            <a:pPr latinLnBrk="0"/>
            <a:r>
              <a:rPr lang="en-US" sz="2000" dirty="0"/>
              <a:t>Locks</a:t>
            </a:r>
          </a:p>
          <a:p>
            <a:pPr lvl="1"/>
            <a:r>
              <a:rPr lang="en-US" sz="1800" dirty="0"/>
              <a:t>Primitive, minimal semantics, used to build others</a:t>
            </a:r>
          </a:p>
          <a:p>
            <a:pPr latinLnBrk="0"/>
            <a:r>
              <a:rPr lang="en-US" sz="2000" dirty="0"/>
              <a:t>Semaphores</a:t>
            </a:r>
          </a:p>
          <a:p>
            <a:pPr lvl="1"/>
            <a:r>
              <a:rPr lang="en-US" sz="1800" dirty="0"/>
              <a:t>Basic, easy to get the hang of, but hard to program with</a:t>
            </a:r>
          </a:p>
          <a:p>
            <a:pPr latinLnBrk="0"/>
            <a:r>
              <a:rPr lang="en-US" sz="2000" dirty="0"/>
              <a:t>Monitors</a:t>
            </a:r>
          </a:p>
          <a:p>
            <a:pPr lvl="1"/>
            <a:r>
              <a:rPr lang="en-US" sz="1800" dirty="0"/>
              <a:t>High-level, requires language support, operations implicit</a:t>
            </a:r>
          </a:p>
          <a:p>
            <a:pPr latinLnBrk="0"/>
            <a:r>
              <a:rPr lang="en-US" sz="2000" dirty="0"/>
              <a:t>Messages</a:t>
            </a:r>
          </a:p>
          <a:p>
            <a:pPr lvl="1"/>
            <a:r>
              <a:rPr lang="en-US" sz="1800" dirty="0"/>
              <a:t>Simple model of communication and synchronization</a:t>
            </a:r>
          </a:p>
          <a:p>
            <a:pPr lvl="1"/>
            <a:r>
              <a:rPr lang="en-US" sz="1800" dirty="0"/>
              <a:t>Direct application to distributed systems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17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570191" cy="4572000"/>
          </a:xfrm>
        </p:spPr>
        <p:txBody>
          <a:bodyPr/>
          <a:lstStyle/>
          <a:p>
            <a:r>
              <a:rPr lang="en-US" dirty="0"/>
              <a:t>A lock is an object in memory providing two operations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acquire()</a:t>
            </a:r>
            <a:r>
              <a:rPr lang="en-US" dirty="0"/>
              <a:t>: before entering the critical region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release()</a:t>
            </a:r>
            <a:r>
              <a:rPr lang="en-US" dirty="0"/>
              <a:t>: after leaving a critical region</a:t>
            </a:r>
          </a:p>
          <a:p>
            <a:r>
              <a:rPr lang="en-US" dirty="0"/>
              <a:t>Threads </a:t>
            </a:r>
            <a:r>
              <a:rPr lang="en-US" dirty="0">
                <a:solidFill>
                  <a:srgbClr val="FF3300"/>
                </a:solidFill>
              </a:rPr>
              <a:t>pair </a:t>
            </a:r>
            <a:r>
              <a:rPr lang="en-US" dirty="0"/>
              <a:t>the acquire() and release()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endParaRPr lang="en-US" dirty="0"/>
          </a:p>
          <a:p>
            <a:pPr lvl="1"/>
            <a:r>
              <a:rPr lang="en-US" dirty="0"/>
              <a:t>Between acquire()/release(), the thread </a:t>
            </a:r>
            <a:r>
              <a:rPr lang="en-US" dirty="0">
                <a:solidFill>
                  <a:srgbClr val="FF3300"/>
                </a:solidFill>
              </a:rPr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/>
              <a:t>acquire() does not return until any previous holder releases</a:t>
            </a:r>
          </a:p>
          <a:p>
            <a:pPr lvl="1"/>
            <a:r>
              <a:rPr lang="en-US" dirty="0"/>
              <a:t>What can happen if the calls are </a:t>
            </a:r>
            <a:r>
              <a:rPr lang="en-US" b="1" dirty="0">
                <a:solidFill>
                  <a:srgbClr val="FF0000"/>
                </a:solidFill>
              </a:rPr>
              <a:t>not paired</a:t>
            </a:r>
            <a:r>
              <a:rPr lang="en-US" dirty="0"/>
              <a:t>?</a:t>
            </a:r>
          </a:p>
          <a:p>
            <a:r>
              <a:rPr lang="en-US" dirty="0"/>
              <a:t>Locks can spin (a spinlock) or block (a mutex)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0CFD1-0E48-A049-9170-BCD1C044658D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Locks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994FC-0F54-9840-8398-57CB2971676E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84170" y="1325217"/>
            <a:ext cx="3657600" cy="25514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</a:t>
            </a:r>
            <a:r>
              <a:rPr lang="en-US" sz="1700" b="0" dirty="0" err="1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get_balance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b="0" dirty="0" err="1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214730" y="868017"/>
            <a:ext cx="3520440" cy="96641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balance – amount;</a:t>
            </a:r>
            <a:endParaRPr lang="en-US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214730" y="3154017"/>
            <a:ext cx="3520440" cy="126188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214730" y="1934817"/>
            <a:ext cx="3520440" cy="33855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214730" y="2392017"/>
            <a:ext cx="3520440" cy="63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</a:t>
            </a: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986130" y="868017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988870" y="2163417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Region</a:t>
            </a: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3974320" y="1934817"/>
            <a:ext cx="76200" cy="1219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0FF2-12B5-2B45-3F98-2EF3AF961EBD}"/>
              </a:ext>
            </a:extLst>
          </p:cNvPr>
          <p:cNvSpPr txBox="1"/>
          <p:nvPr/>
        </p:nvSpPr>
        <p:spPr>
          <a:xfrm>
            <a:off x="447266" y="4709488"/>
            <a:ext cx="7750966" cy="10817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happens when blue tries to acquire the 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Why is the “return” outside the critical region? Is this OK?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happens when a third thread calls acquire?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Synchronization: why?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59643" cy="1570295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A running computer has multiple processes; each process may have multiple threads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6DA2EF-3528-8440-ACF1-F5E597EF1C08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32981" y="2259048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792765" y="2767046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2040786" y="2787964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267893" y="2746129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796813" y="2486152"/>
            <a:ext cx="430289" cy="3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2278" y="2247097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Threads</a:t>
            </a:r>
            <a:endParaRPr lang="en-US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796814" y="3424460"/>
            <a:ext cx="600610" cy="2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4678" y="3424460"/>
            <a:ext cx="122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</a:p>
        </p:txBody>
      </p:sp>
      <p:sp>
        <p:nvSpPr>
          <p:cNvPr id="37" name="Oval 36"/>
          <p:cNvSpPr/>
          <p:nvPr/>
        </p:nvSpPr>
        <p:spPr>
          <a:xfrm>
            <a:off x="4504577" y="2217215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4564361" y="2725213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812382" y="2746131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5039489" y="2704296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30369" y="2205264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6390153" y="2713262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6638174" y="2734180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865281" y="2692345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79211" y="3887713"/>
            <a:ext cx="7093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1334" y="2527985"/>
            <a:ext cx="96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User</a:t>
            </a:r>
          </a:p>
          <a:p>
            <a:r>
              <a:rPr lang="en-US" sz="2400" dirty="0">
                <a:solidFill>
                  <a:srgbClr val="FF66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space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5622" y="3997337"/>
            <a:ext cx="18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Kernel space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C02717-C0FC-D807-BBAA-5BC35DF023C9}"/>
              </a:ext>
            </a:extLst>
          </p:cNvPr>
          <p:cNvSpPr txBox="1">
            <a:spLocks/>
          </p:cNvSpPr>
          <p:nvPr/>
        </p:nvSpPr>
        <p:spPr bwMode="auto">
          <a:xfrm>
            <a:off x="289658" y="4582781"/>
            <a:ext cx="8421146" cy="13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marL="742950" indent="-2857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 marL="11430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 marL="16002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 marL="20574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access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!</a:t>
            </a:r>
          </a:p>
          <a:p>
            <a:pPr lvl="1"/>
            <a:r>
              <a:rPr lang="en-US" dirty="0"/>
              <a:t>Need proper sequencing</a:t>
            </a:r>
          </a:p>
          <a:p>
            <a:r>
              <a:rPr lang="en-US" dirty="0"/>
              <a:t>Analogy: two people talking at the same time</a:t>
            </a:r>
            <a:endParaRPr lang="en-US" altLang="zh-CN" kern="0" dirty="0"/>
          </a:p>
          <a:p>
            <a:endParaRPr lang="en-US" kern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Locks (1)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19887" cy="4800600"/>
          </a:xfrm>
          <a:noFill/>
        </p:spPr>
        <p:txBody>
          <a:bodyPr>
            <a:noAutofit/>
          </a:bodyPr>
          <a:lstStyle/>
          <a:p>
            <a:pPr latinLnBrk="0"/>
            <a:r>
              <a:rPr lang="en-US" dirty="0"/>
              <a:t>How do we implement locks?  Here is one attempt: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This is called a </a:t>
            </a:r>
            <a:r>
              <a:rPr lang="en-US" dirty="0">
                <a:solidFill>
                  <a:srgbClr val="FF3300"/>
                </a:solidFill>
              </a:rPr>
              <a:t>spinlock</a:t>
            </a:r>
            <a:r>
              <a:rPr lang="en-US" dirty="0"/>
              <a:t> because a thread spins waiting for the lock to be released</a:t>
            </a:r>
          </a:p>
          <a:p>
            <a:pPr lvl="1"/>
            <a:r>
              <a:rPr lang="en-US" dirty="0"/>
              <a:t>Does this work?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53042C-C875-4F48-ABDE-04023719311E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D0B3053-4A97-66C9-60DC-8839B01FB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092" y="1487555"/>
            <a:ext cx="4175038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23BAA34B-8EC8-F1D4-459E-33D54453E112}"/>
              </a:ext>
            </a:extLst>
          </p:cNvPr>
          <p:cNvSpPr>
            <a:spLocks/>
          </p:cNvSpPr>
          <p:nvPr/>
        </p:nvSpPr>
        <p:spPr bwMode="auto">
          <a:xfrm>
            <a:off x="5635487" y="2405267"/>
            <a:ext cx="2769290" cy="685800"/>
          </a:xfrm>
          <a:prstGeom prst="borderCallout2">
            <a:avLst>
              <a:gd name="adj1" fmla="val 16667"/>
              <a:gd name="adj2" fmla="val -3449"/>
              <a:gd name="adj3" fmla="val 16667"/>
              <a:gd name="adj4" fmla="val -40014"/>
              <a:gd name="adj5" fmla="val 73843"/>
              <a:gd name="adj6" fmla="val -7801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busy-wait (spin-wait) for lock to be released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59643" cy="1538326"/>
          </a:xfrm>
        </p:spPr>
        <p:txBody>
          <a:bodyPr/>
          <a:lstStyle/>
          <a:p>
            <a:pPr latinLnBrk="0"/>
            <a:r>
              <a:rPr lang="en-US" dirty="0"/>
              <a:t>No</a:t>
            </a:r>
            <a:r>
              <a:rPr lang="en-US" altLang="zh-CN" dirty="0"/>
              <a:t>!</a:t>
            </a:r>
            <a:r>
              <a:rPr lang="en-US" dirty="0"/>
              <a:t> Two independent threads may both notice that a lock has been released and thereby acquire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CEA1DB-796E-F847-A58B-BC6A5B008F73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156253" y="2272751"/>
            <a:ext cx="342900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560" name="AutoShape 5"/>
          <p:cNvSpPr>
            <a:spLocks/>
          </p:cNvSpPr>
          <p:nvPr/>
        </p:nvSpPr>
        <p:spPr bwMode="auto">
          <a:xfrm>
            <a:off x="4860239" y="3034751"/>
            <a:ext cx="368369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6981"/>
              <a:gd name="adj5" fmla="val 131787"/>
              <a:gd name="adj6" fmla="val -6754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context switch can occur here, causing a race condition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79522" cy="441960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The problem is that the implementation of locks has critical sections, too</a:t>
            </a:r>
          </a:p>
          <a:p>
            <a:pPr lvl="1"/>
            <a:r>
              <a:rPr lang="en-US" dirty="0"/>
              <a:t>How do we stop the recursion?</a:t>
            </a:r>
          </a:p>
          <a:p>
            <a:pPr latinLnBrk="0"/>
            <a:r>
              <a:rPr lang="en-US" dirty="0"/>
              <a:t>The implementation of acquire/release must be </a:t>
            </a:r>
            <a:r>
              <a:rPr lang="en-US" dirty="0">
                <a:solidFill>
                  <a:srgbClr val="FF3300"/>
                </a:solidFill>
              </a:rPr>
              <a:t>atomic</a:t>
            </a:r>
          </a:p>
          <a:p>
            <a:pPr lvl="1"/>
            <a:r>
              <a:rPr lang="en-US" dirty="0"/>
              <a:t>“</a:t>
            </a:r>
            <a:r>
              <a:rPr lang="en-US" altLang="zh-CN" dirty="0"/>
              <a:t>A</a:t>
            </a:r>
            <a:r>
              <a:rPr lang="en-US" dirty="0"/>
              <a:t>ll or nothing”</a:t>
            </a:r>
          </a:p>
          <a:p>
            <a:pPr latinLnBrk="0"/>
            <a:r>
              <a:rPr lang="en-US" dirty="0"/>
              <a:t>How do we make them atomic?</a:t>
            </a:r>
          </a:p>
          <a:p>
            <a:pPr latinLnBrk="0"/>
            <a:r>
              <a:rPr lang="en-US" dirty="0"/>
              <a:t>Need help from </a:t>
            </a:r>
            <a:r>
              <a:rPr lang="en-US" u="sng" dirty="0"/>
              <a:t>hardware</a:t>
            </a:r>
          </a:p>
          <a:p>
            <a:pPr lvl="1"/>
            <a:r>
              <a:rPr lang="en-US" dirty="0"/>
              <a:t>Atomic instructions (e.g., test-and-set)</a:t>
            </a:r>
          </a:p>
          <a:p>
            <a:pPr lvl="1"/>
            <a:r>
              <a:rPr lang="en-US" dirty="0"/>
              <a:t>Disable/enable interrupts (prevents context switches)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E14533-0240-B64D-9C62-0C4AB5C85C3B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Atomic Instructions: Test-And-Set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09948" cy="4876800"/>
          </a:xfrm>
        </p:spPr>
        <p:txBody>
          <a:bodyPr>
            <a:noAutofit/>
          </a:bodyPr>
          <a:lstStyle/>
          <a:p>
            <a:r>
              <a:rPr lang="en-US" dirty="0"/>
              <a:t>The semantics of test-and-set are:</a:t>
            </a:r>
          </a:p>
          <a:p>
            <a:pPr lvl="1"/>
            <a:r>
              <a:rPr lang="en-US" dirty="0"/>
              <a:t>Record the old value</a:t>
            </a:r>
          </a:p>
          <a:p>
            <a:pPr lvl="1"/>
            <a:r>
              <a:rPr lang="en-US" dirty="0"/>
              <a:t>Set the value to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/>
              <a:t>Return the old value </a:t>
            </a:r>
          </a:p>
          <a:p>
            <a:r>
              <a:rPr lang="en-US" dirty="0"/>
              <a:t>Hardware executes it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!</a:t>
            </a:r>
          </a:p>
          <a:p>
            <a:r>
              <a:rPr lang="en-US" dirty="0"/>
              <a:t>When executing test-and-set on “flag”</a:t>
            </a:r>
          </a:p>
          <a:p>
            <a:pPr lvl="1"/>
            <a:r>
              <a:rPr lang="en-US" dirty="0"/>
              <a:t>What is th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value of flag</a:t>
            </a:r>
            <a:r>
              <a:rPr lang="en-US" dirty="0"/>
              <a:t> afterwards if it was initially False?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0000FF"/>
                </a:solidFill>
              </a:rPr>
              <a:t>return result</a:t>
            </a:r>
            <a:r>
              <a:rPr lang="en-US" dirty="0"/>
              <a:t> if flag was initially False?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97659D-BFEB-E74B-A44D-D63FBDFA0448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62980C-2655-2298-53AE-EC99FAAC5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783" y="1326637"/>
            <a:ext cx="3723217" cy="1698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bool </a:t>
            </a:r>
            <a:r>
              <a:rPr lang="en-US" b="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test_and_set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(bool *flag)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bool old = *flag;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*flag = True;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old;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Test-And-Set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460861" cy="4648200"/>
          </a:xfrm>
        </p:spPr>
        <p:txBody>
          <a:bodyPr>
            <a:noAutofit/>
          </a:bodyPr>
          <a:lstStyle/>
          <a:p>
            <a:r>
              <a:rPr lang="en-US" sz="2000" dirty="0"/>
              <a:t>Here is our lock implementation with test-and-set: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D60093"/>
              </a:solidFill>
            </a:endParaRPr>
          </a:p>
          <a:p>
            <a:r>
              <a:rPr lang="en-US" sz="2000" dirty="0">
                <a:solidFill>
                  <a:srgbClr val="D60093"/>
                </a:solidFill>
              </a:rPr>
              <a:t>When will the while return?  What is the value of held? </a:t>
            </a:r>
          </a:p>
          <a:p>
            <a:r>
              <a:rPr lang="en-US" sz="2000" dirty="0">
                <a:solidFill>
                  <a:srgbClr val="D60093"/>
                </a:solidFill>
              </a:rPr>
              <a:t>Does it work? What about multiprocessors?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23D4CC-30E6-1042-B2BE-019F3F116C60}" type="slidenum">
              <a:rPr lang="en-US"/>
              <a:pPr/>
              <a:t>24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4A23D46-41E1-0AAE-DFE7-6D0A3406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532" y="1410270"/>
            <a:ext cx="4405793" cy="30285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</a:t>
            </a: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test-and-set(&amp;lock-&gt;held)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Spinlocks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399"/>
            <a:ext cx="8629826" cy="5333557"/>
          </a:xfrm>
        </p:spPr>
        <p:txBody>
          <a:bodyPr lIns="90000">
            <a:noAutofit/>
          </a:bodyPr>
          <a:lstStyle/>
          <a:p>
            <a:r>
              <a:rPr lang="en-US" dirty="0"/>
              <a:t>The problem with spinlocks is that they are wasteful</a:t>
            </a:r>
          </a:p>
          <a:p>
            <a:pPr lvl="1"/>
            <a:r>
              <a:rPr lang="en-US" dirty="0"/>
              <a:t>If a thread is spinning on a lock, then the thread holding the lock cannot make progress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If cannot get the lock, call thread_yield to give up the CPU </a:t>
            </a:r>
          </a:p>
          <a:p>
            <a:r>
              <a:rPr lang="en-US" dirty="0"/>
              <a:t>Solution 2: sleep and wakeup</a:t>
            </a:r>
          </a:p>
          <a:p>
            <a:pPr lvl="1"/>
            <a:r>
              <a:rPr lang="en-US" dirty="0"/>
              <a:t>When blocked, go to sleep</a:t>
            </a:r>
          </a:p>
          <a:p>
            <a:pPr lvl="1"/>
            <a:r>
              <a:rPr lang="en-US" dirty="0"/>
              <a:t>Wakeup when it is OK to retry entering the critical region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F05579-266A-044E-87CA-4FC0408014BB}" type="slidenum">
              <a:rPr lang="en-US"/>
              <a:pPr/>
              <a:t>25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Disabling Interrupts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99400" cy="4481513"/>
          </a:xfrm>
        </p:spPr>
        <p:txBody>
          <a:bodyPr>
            <a:noAutofit/>
          </a:bodyPr>
          <a:lstStyle/>
          <a:p>
            <a:r>
              <a:rPr lang="en-US" dirty="0"/>
              <a:t>Another implementation of acquire/release is to disable interrupts: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state associated with the lock</a:t>
            </a:r>
          </a:p>
          <a:p>
            <a:r>
              <a:rPr lang="en-US" dirty="0">
                <a:solidFill>
                  <a:srgbClr val="D60093"/>
                </a:solidFill>
              </a:rPr>
              <a:t>Can two threads disable interrupts simultaneously?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BE97F1-C262-4A4B-A910-95EA7D7916A1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556721" y="1460988"/>
            <a:ext cx="4101995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 interrupts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enable interrupts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 Disabling Interrupts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49704" cy="464820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Disabling interrupts blocks notifications of external events that could trigger a context switch (e.g., timer)</a:t>
            </a:r>
          </a:p>
          <a:p>
            <a:pPr latinLnBrk="0"/>
            <a:r>
              <a:rPr lang="en-US" dirty="0"/>
              <a:t>In a “real” system, this is only available to the kernel</a:t>
            </a:r>
          </a:p>
          <a:p>
            <a:pPr lvl="1"/>
            <a:r>
              <a:rPr lang="en-US" dirty="0"/>
              <a:t>Why?</a:t>
            </a:r>
          </a:p>
          <a:p>
            <a:pPr latinLnBrk="0"/>
            <a:r>
              <a:rPr lang="en-US" dirty="0">
                <a:solidFill>
                  <a:srgbClr val="FF3300"/>
                </a:solidFill>
              </a:rPr>
              <a:t>Disabling interrupts is insufficient on a multiprocessor</a:t>
            </a:r>
          </a:p>
          <a:p>
            <a:pPr lvl="1"/>
            <a:r>
              <a:rPr lang="en-US" dirty="0"/>
              <a:t>Back to atomic instructions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60B4A6-9B36-8B44-A072-98248B48FCFB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regions without hardware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00009" cy="4587692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So far, we have seen how to implement critical regions (lock) with hardware support</a:t>
            </a:r>
          </a:p>
          <a:p>
            <a:pPr lvl="1"/>
            <a:r>
              <a:rPr lang="en-US" dirty="0"/>
              <a:t>Atomic instruction</a:t>
            </a:r>
          </a:p>
          <a:p>
            <a:pPr lvl="1"/>
            <a:r>
              <a:rPr lang="en-US" dirty="0"/>
              <a:t>Disabling interrupts</a:t>
            </a:r>
          </a:p>
          <a:p>
            <a:pPr latinLnBrk="0"/>
            <a:r>
              <a:rPr lang="en-US" dirty="0"/>
              <a:t>Can we implement lock </a:t>
            </a:r>
            <a:r>
              <a:rPr lang="en-US" b="1" i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HW support?</a:t>
            </a:r>
          </a:p>
          <a:p>
            <a:pPr lvl="1"/>
            <a:r>
              <a:rPr lang="en-US" dirty="0"/>
              <a:t>Software only solution</a:t>
            </a:r>
          </a:p>
          <a:p>
            <a:pPr latinLnBrk="0"/>
            <a:r>
              <a:rPr lang="en-US" dirty="0"/>
              <a:t>Yes, but…</a:t>
            </a:r>
          </a:p>
          <a:p>
            <a:pPr lvl="1"/>
            <a:r>
              <a:rPr lang="en-US" dirty="0"/>
              <a:t>Complicated (easy to make mistake)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Production OSes use hardware support</a:t>
            </a:r>
          </a:p>
          <a:p>
            <a:pPr latinLnBrk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Mutex without hardware support: Peterson's Algorithm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73804-65F2-5249-8B2C-FCC1AE995CA2}" type="slidenum">
              <a:rPr lang="en-US"/>
              <a:pPr/>
              <a:t>29</a:t>
            </a:fld>
            <a:endParaRPr lang="en-US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523069" y="2112846"/>
            <a:ext cx="3429000" cy="230832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try1 = true;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2;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(try2 &amp;&amp; turn != 1)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try1 = false;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4942669" y="2112846"/>
            <a:ext cx="3429000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try2 = true;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1;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(try1 &amp;&amp; turn != 2)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try2 = false;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694769" y="1352342"/>
            <a:ext cx="3429000" cy="7017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 turn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bool try1 = false, try2 = false;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6219" y="4958927"/>
            <a:ext cx="865505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Does it work?</a:t>
            </a:r>
          </a:p>
          <a:p>
            <a:pPr lvl="1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Yes!</a:t>
            </a:r>
            <a:endParaRPr lang="en-US" sz="2000" b="0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Try all possible interleavings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674433" y="3459067"/>
            <a:ext cx="1430162" cy="9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9857" y="4604205"/>
            <a:ext cx="751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Has thread 2 executed “try2=true?”. If not, I am safe. If yes, let’s see…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427322" y="3492290"/>
            <a:ext cx="1055594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3669" y="4280437"/>
            <a:ext cx="636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Did I execute “turn=2” before thread 2 executed “turn=1”?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29826" cy="4939218"/>
          </a:xfrm>
        </p:spPr>
        <p:txBody>
          <a:bodyPr>
            <a:noAutofit/>
          </a:bodyPr>
          <a:lstStyle/>
          <a:p>
            <a:r>
              <a:rPr lang="en-US" dirty="0"/>
              <a:t>Two volunteers to play two threads</a:t>
            </a:r>
          </a:p>
          <a:p>
            <a:pPr lvl="1"/>
            <a:r>
              <a:rPr lang="en-US" dirty="0"/>
              <a:t>Producer: produce 1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</a:t>
            </a:r>
            <a:r>
              <a:rPr lang="en-US" altLang="zh-CN" dirty="0"/>
              <a:t>cookie</a:t>
            </a:r>
            <a:r>
              <a:rPr lang="en-US" dirty="0"/>
              <a:t>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Rule: only one should “operate” at any 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are the OS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decide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Can you get them into “trouble” before </a:t>
            </a:r>
            <a:r>
              <a:rPr lang="en-US" altLang="zh-CN" dirty="0">
                <a:solidFill>
                  <a:srgbClr val="FF6600"/>
                </a:solidFill>
              </a:rPr>
              <a:t>cookie</a:t>
            </a:r>
            <a:r>
              <a:rPr lang="en-US" dirty="0">
                <a:solidFill>
                  <a:srgbClr val="FF6600"/>
                </a:solidFill>
              </a:rPr>
              <a:t>s run out?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Summarize Where We Are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490678" cy="2437413"/>
          </a:xfrm>
        </p:spPr>
        <p:txBody>
          <a:bodyPr>
            <a:noAutofit/>
          </a:bodyPr>
          <a:lstStyle/>
          <a:p>
            <a:r>
              <a:rPr lang="en-US" sz="2200" dirty="0"/>
              <a:t>Goal: Use </a:t>
            </a:r>
            <a:r>
              <a:rPr lang="en-US" sz="2200" dirty="0">
                <a:solidFill>
                  <a:srgbClr val="FF3300"/>
                </a:solidFill>
              </a:rPr>
              <a:t>mutual exclusion</a:t>
            </a:r>
            <a:r>
              <a:rPr lang="en-US" sz="2200" dirty="0"/>
              <a:t> to protect </a:t>
            </a:r>
            <a:r>
              <a:rPr lang="en-US" sz="2200" dirty="0">
                <a:solidFill>
                  <a:srgbClr val="FF3300"/>
                </a:solidFill>
              </a:rPr>
              <a:t>critical sections</a:t>
            </a:r>
            <a:r>
              <a:rPr lang="en-US" sz="2200" dirty="0"/>
              <a:t> of code that access </a:t>
            </a:r>
            <a:r>
              <a:rPr lang="en-US" sz="2200" dirty="0">
                <a:solidFill>
                  <a:srgbClr val="FF3300"/>
                </a:solidFill>
              </a:rPr>
              <a:t>shared resources</a:t>
            </a:r>
          </a:p>
          <a:p>
            <a:r>
              <a:rPr lang="en-US" sz="2200" dirty="0"/>
              <a:t>Method: Use locks (spinlocks or disable interrupts)</a:t>
            </a:r>
          </a:p>
          <a:p>
            <a:r>
              <a:rPr lang="en-US" sz="2200" dirty="0"/>
              <a:t>Problem: Critical sections can be long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08E3EC-2FA0-A64B-B4B0-E43A5909F79F}" type="slidenum">
              <a:rPr lang="en-US"/>
              <a:pPr/>
              <a:t>30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581400" y="3747054"/>
            <a:ext cx="1905000" cy="1751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i="1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257800" y="359465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5908830" y="3614860"/>
            <a:ext cx="31242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Disabling Interrupts: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Should not disable interrupts for long periods of time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Can miss or delay important events (e.g., timer, I/O)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477077" y="3204261"/>
            <a:ext cx="2716696" cy="308392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Spinlocks: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Threads waiting to acquire lock spin in test-and-set loop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Wastes CPU cycles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Longer the CS, the longer the spin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Greater the chance for lock holder to be interrupted</a:t>
            </a:r>
          </a:p>
        </p:txBody>
      </p:sp>
      <p:sp>
        <p:nvSpPr>
          <p:cNvPr id="30731" name="AutoShape 9"/>
          <p:cNvSpPr>
            <a:spLocks/>
          </p:cNvSpPr>
          <p:nvPr/>
        </p:nvSpPr>
        <p:spPr bwMode="auto">
          <a:xfrm>
            <a:off x="5638800" y="3670854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32" name="AutoShape 10"/>
          <p:cNvSpPr>
            <a:spLocks/>
          </p:cNvSpPr>
          <p:nvPr/>
        </p:nvSpPr>
        <p:spPr bwMode="auto">
          <a:xfrm>
            <a:off x="3124200" y="3670854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Takeaway</a:t>
            </a:r>
            <a:r>
              <a:rPr lang="zh-CN" altLang="en-US" dirty="0"/>
              <a:t> </a:t>
            </a:r>
            <a:r>
              <a:rPr lang="en-US" dirty="0"/>
              <a:t>from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79522" cy="2411452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When you have </a:t>
            </a:r>
            <a:r>
              <a:rPr lang="en-US" dirty="0">
                <a:solidFill>
                  <a:srgbClr val="FF0000"/>
                </a:solidFill>
              </a:rPr>
              <a:t>concurrency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shared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resources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protect you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critical region with synchronization primitives</a:t>
            </a:r>
            <a:r>
              <a:rPr lang="en-US" dirty="0"/>
              <a:t> (e.g., locks, semaphore (next lecture),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7677710" cy="424269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Producer: produce 1 cookie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cookie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30825" y="1937581"/>
            <a:ext cx="3974972" cy="769441"/>
            <a:chOff x="5050126" y="2723044"/>
            <a:chExt cx="3974972" cy="769441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050126" y="3106176"/>
              <a:ext cx="12224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72613" y="2723044"/>
              <a:ext cx="27524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Switch to consumer,</a:t>
              </a:r>
            </a:p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what will happen?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90991" y="4420158"/>
            <a:ext cx="3544714" cy="769441"/>
            <a:chOff x="5050127" y="3106176"/>
            <a:chExt cx="354471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5050127" y="3106176"/>
              <a:ext cx="890782" cy="24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909" y="3106176"/>
              <a:ext cx="26539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Switch to producer,</a:t>
              </a:r>
            </a:p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what will happen?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Why are we having this problem?</a:t>
            </a:r>
          </a:p>
          <a:p>
            <a:pPr latinLnBrk="0"/>
            <a:r>
              <a:rPr lang="en-US" dirty="0"/>
              <a:t>Reason: 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data sharing</a:t>
            </a:r>
          </a:p>
          <a:p>
            <a:pPr latinLnBrk="0"/>
            <a:r>
              <a:rPr lang="en-US" dirty="0"/>
              <a:t>What are shared in this game?</a:t>
            </a:r>
          </a:p>
          <a:p>
            <a:pPr lvl="1"/>
            <a:r>
              <a:rPr lang="en-US" dirty="0"/>
              <a:t>the counter</a:t>
            </a:r>
          </a:p>
          <a:p>
            <a:pPr lvl="1"/>
            <a:r>
              <a:rPr lang="en-US" dirty="0"/>
              <a:t>the cookie</a:t>
            </a:r>
          </a:p>
          <a:p>
            <a:pPr latinLnBrk="0"/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 of the program depends on one thread reaching point x before another thread reaches point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89461" cy="5065200"/>
          </a:xfrm>
        </p:spPr>
        <p:txBody>
          <a:bodyPr/>
          <a:lstStyle/>
          <a:p>
            <a:pPr latinLnBrk="0"/>
            <a:r>
              <a:rPr lang="en-US" dirty="0"/>
              <a:t>The problem is that two concurrent threads (or processes) access </a:t>
            </a:r>
            <a:r>
              <a:rPr lang="en-US" dirty="0">
                <a:solidFill>
                  <a:srgbClr val="FF0000"/>
                </a:solidFill>
              </a:rPr>
              <a:t>shared resources</a:t>
            </a:r>
            <a:r>
              <a:rPr lang="en-US" dirty="0"/>
              <a:t> without </a:t>
            </a:r>
            <a:r>
              <a:rPr lang="en-US" dirty="0">
                <a:solidFill>
                  <a:srgbClr val="0000FF"/>
                </a:solidFill>
              </a:rPr>
              <a:t>synchronization (i.e. coordination)</a:t>
            </a:r>
          </a:p>
          <a:p>
            <a:pPr lvl="1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race condition </a:t>
            </a:r>
            <a:r>
              <a:rPr lang="en-US" dirty="0"/>
              <a:t>(memorize this)</a:t>
            </a:r>
          </a:p>
          <a:p>
            <a:pPr latinLnBrk="0"/>
            <a:r>
              <a:rPr lang="en-US" dirty="0"/>
              <a:t>We need mechanisms to control access to shared resources in face of concurrency</a:t>
            </a:r>
          </a:p>
          <a:p>
            <a:pPr lvl="1"/>
            <a:r>
              <a:rPr lang="en-US" dirty="0"/>
              <a:t>So we can reason about how the program will operate</a:t>
            </a:r>
          </a:p>
          <a:p>
            <a:pPr latinLnBrk="0"/>
            <a:r>
              <a:rPr lang="en-US" dirty="0">
                <a:solidFill>
                  <a:srgbClr val="FF0000"/>
                </a:solidFill>
              </a:rPr>
              <a:t>Shared data structures</a:t>
            </a:r>
          </a:p>
          <a:p>
            <a:pPr lvl="1"/>
            <a:r>
              <a:rPr lang="en-US" dirty="0"/>
              <a:t>Buffers, queues, lists, hash tables, etc.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89461" cy="5065200"/>
          </a:xfrm>
        </p:spPr>
        <p:txBody>
          <a:bodyPr/>
          <a:lstStyle/>
          <a:p>
            <a:pPr latinLnBrk="0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881E7-1D45-1576-5ED7-BA6B0114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1" y="1436122"/>
            <a:ext cx="6920475" cy="40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09948" cy="5075139"/>
          </a:xfrm>
        </p:spPr>
        <p:txBody>
          <a:bodyPr lIns="90000">
            <a:noAutofit/>
          </a:bodyPr>
          <a:lstStyle/>
          <a:p>
            <a:r>
              <a:rPr lang="en-US" dirty="0"/>
              <a:t>Local variables are </a:t>
            </a:r>
            <a:r>
              <a:rPr lang="en-US" dirty="0">
                <a:solidFill>
                  <a:srgbClr val="0000FF"/>
                </a:solidFill>
              </a:rPr>
              <a:t>not shared </a:t>
            </a:r>
            <a:r>
              <a:rPr lang="en-US" dirty="0"/>
              <a:t>(private)</a:t>
            </a:r>
          </a:p>
          <a:p>
            <a:pPr lvl="1"/>
            <a:r>
              <a:rPr lang="en-US" altLang="zh-CN" dirty="0"/>
              <a:t>Live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the stack</a:t>
            </a:r>
          </a:p>
          <a:p>
            <a:pPr lvl="1"/>
            <a:r>
              <a:rPr lang="en-US" dirty="0"/>
              <a:t>Each thread has its own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Never pass/share/store a pointer to a local variable on the stack for thread T1 to another thread T2</a:t>
            </a:r>
          </a:p>
          <a:p>
            <a:r>
              <a:rPr lang="en-US" dirty="0"/>
              <a:t>Global variables and static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Stored in the data segment, accessible by any thread</a:t>
            </a:r>
          </a:p>
          <a:p>
            <a:r>
              <a:rPr lang="en-US" dirty="0"/>
              <a:t>Dynamic objects and other heap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Allocated from heap with malloc/free or new/delete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34994C-767F-E125-9C43-26D3EC6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Classic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785125" cy="4975748"/>
          </a:xfrm>
        </p:spPr>
        <p:txBody>
          <a:bodyPr lIns="90000">
            <a:noAutofit/>
          </a:bodyPr>
          <a:lstStyle/>
          <a:p>
            <a:pPr latinLnBrk="0"/>
            <a:r>
              <a:rPr lang="en-US" dirty="0"/>
              <a:t>Suppose we have to implement a function to handle withdrawals from a bank account: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(account, amount) {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amount;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amount;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atinLnBrk="0"/>
            <a:r>
              <a:rPr lang="en-US" dirty="0"/>
              <a:t>Now suppose that you and your significant other share a bank account with a balance of $1000.</a:t>
            </a:r>
          </a:p>
          <a:p>
            <a:pPr latinLnBrk="0"/>
            <a:r>
              <a:rPr lang="en-US" dirty="0"/>
              <a:t>Then you </a:t>
            </a:r>
            <a:r>
              <a:rPr lang="en-US" u="sng" dirty="0"/>
              <a:t>each</a:t>
            </a:r>
            <a:r>
              <a:rPr lang="en-US" dirty="0"/>
              <a:t> go to separate ATM machines and simultaneously withdraw $100 from the account.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C71B8E-E7B7-4748-9589-4F1C88153215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3150-revised</Template>
  <TotalTime>53956</TotalTime>
  <Words>2378</Words>
  <Application>Microsoft Macintosh PowerPoint</Application>
  <PresentationFormat>On-screen Show (4:3)</PresentationFormat>
  <Paragraphs>405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굴림</vt:lpstr>
      <vt:lpstr>HY견고딕</vt:lpstr>
      <vt:lpstr>Malgun Gothic</vt:lpstr>
      <vt:lpstr>Malgun Gothic</vt:lpstr>
      <vt:lpstr>ZapfDingbats</vt:lpstr>
      <vt:lpstr>Arial</vt:lpstr>
      <vt:lpstr>Calibri</vt:lpstr>
      <vt:lpstr>Courier New</vt:lpstr>
      <vt:lpstr>Helvetica Neue</vt:lpstr>
      <vt:lpstr>Monotype Sorts</vt:lpstr>
      <vt:lpstr>Times New Roman</vt:lpstr>
      <vt:lpstr>Wingdings</vt:lpstr>
      <vt:lpstr>3150-revised</vt:lpstr>
      <vt:lpstr>3150</vt:lpstr>
      <vt:lpstr>CSCI3150 Introduction to Operating Systems</vt:lpstr>
      <vt:lpstr>Synchronization: why?</vt:lpstr>
      <vt:lpstr>A simple game</vt:lpstr>
      <vt:lpstr>A simple game (cont.)</vt:lpstr>
      <vt:lpstr>Data races</vt:lpstr>
      <vt:lpstr>Shared Resources</vt:lpstr>
      <vt:lpstr>When are resources shared?</vt:lpstr>
      <vt:lpstr>When are resources shared?</vt:lpstr>
      <vt:lpstr>A Classic Example</vt:lpstr>
      <vt:lpstr>Example Continued</vt:lpstr>
      <vt:lpstr>Interleaved Schedules</vt:lpstr>
      <vt:lpstr>How Interleaved Can It Get?</vt:lpstr>
      <vt:lpstr>Mutual Exclusion</vt:lpstr>
      <vt:lpstr>Critical Region</vt:lpstr>
      <vt:lpstr>Critical Region Requirements (for thread and process)</vt:lpstr>
      <vt:lpstr>Critical Region Illustrated</vt:lpstr>
      <vt:lpstr>Mechanisms For Building Critical Regions</vt:lpstr>
      <vt:lpstr>Locks</vt:lpstr>
      <vt:lpstr>Using Locks</vt:lpstr>
      <vt:lpstr>Implementing Locks (1)</vt:lpstr>
      <vt:lpstr>Implementing Locks (2)</vt:lpstr>
      <vt:lpstr>Implementing Locks (3)</vt:lpstr>
      <vt:lpstr>Atomic Instructions: Test-And-Set</vt:lpstr>
      <vt:lpstr>Using Test-And-Set</vt:lpstr>
      <vt:lpstr>Problems with Spinlocks</vt:lpstr>
      <vt:lpstr>Disabling Interrupts</vt:lpstr>
      <vt:lpstr>On Disabling Interrupts</vt:lpstr>
      <vt:lpstr>Critical regions without hardware support?</vt:lpstr>
      <vt:lpstr>Mutex without hardware support: Peterson's Algorithm</vt:lpstr>
      <vt:lpstr>Summarize Where We Are</vt:lpstr>
      <vt:lpstr>Takeaway from this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355</cp:revision>
  <cp:lastPrinted>2013-02-04T18:07:59Z</cp:lastPrinted>
  <dcterms:created xsi:type="dcterms:W3CDTF">2013-02-04T16:31:56Z</dcterms:created>
  <dcterms:modified xsi:type="dcterms:W3CDTF">2024-09-24T03:06:44Z</dcterms:modified>
</cp:coreProperties>
</file>