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13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082B1-0D0D-71C6-1EA1-B742AB2BF174}" v="26" dt="2024-09-17T03:38:38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2567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1636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2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3777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461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4654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5384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6994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1560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68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Shaofeng Wu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wsf123@link.cuhk.edu.hk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Sep 19,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Assignment One: System Calls in C Programming </a:t>
            </a: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(4/4)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1575" y="1084203"/>
            <a:ext cx="5690616" cy="5316597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1800" b="1" dirty="0">
                <a:cs typeface="Helvetica"/>
              </a:rPr>
              <a:t>Pipe w/ read/write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example6.c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If all file descriptors referring to the write end of a pipe have been closed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Read from pipe will see end-of-file(EOF)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If a process attempts to read from an empty pipe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Read will block until data is available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example7.c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If all file descriptors referring to the read end of a pipe have been closed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Write to the pipe will generate SIGPIPE for the process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If a process attempts to write to a full pipe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Write blocks until sufficient data has been read from the pipe to allow the write to complete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HK" sz="20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A4115-D735-AA0B-2F7D-7D8D60C835A2}"/>
              </a:ext>
            </a:extLst>
          </p:cNvPr>
          <p:cNvSpPr txBox="1"/>
          <p:nvPr/>
        </p:nvSpPr>
        <p:spPr>
          <a:xfrm>
            <a:off x="4348478" y="1244986"/>
            <a:ext cx="1761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example7.c</a:t>
            </a:r>
            <a:endParaRPr lang="en-US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0F45C583-3AE7-8389-A189-4EC30C42A2F9}"/>
              </a:ext>
            </a:extLst>
          </p:cNvPr>
          <p:cNvSpPr txBox="1"/>
          <p:nvPr/>
        </p:nvSpPr>
        <p:spPr>
          <a:xfrm>
            <a:off x="117513" y="1070371"/>
            <a:ext cx="6096000" cy="5770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9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s1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"SIGPIPE captured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s2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"Unknown Signal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(sig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SIGPIPE){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s1, 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(s1));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s2, 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(s2));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getpid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signal handler to capture signal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(SIGPIPE,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all read end of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writer something to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"test content"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1847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(1/1)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DBDE787-1C48-7F89-930D-777DB747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16" y="2179576"/>
            <a:ext cx="3343199" cy="3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4653A4C-54CE-D49D-C9E5-58363FDB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89" y="3425298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4">
            <a:extLst>
              <a:ext uri="{FF2B5EF4-FFF2-40B4-BE49-F238E27FC236}">
                <a16:creationId xmlns:a16="http://schemas.microsoft.com/office/drawing/2014/main" id="{62FFA018-BDFF-793D-051C-D910D710BF89}"/>
              </a:ext>
            </a:extLst>
          </p:cNvPr>
          <p:cNvSpPr/>
          <p:nvPr/>
        </p:nvSpPr>
        <p:spPr>
          <a:xfrm>
            <a:off x="5490072" y="2886461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Gill Sans MT" panose="020B0502020104020203" pitchFamily="34" charset="0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9156E9F7-4A9C-0AB3-3E1B-AD3C410C6702}"/>
              </a:ext>
            </a:extLst>
          </p:cNvPr>
          <p:cNvSpPr txBox="1"/>
          <p:nvPr/>
        </p:nvSpPr>
        <p:spPr>
          <a:xfrm>
            <a:off x="5800046" y="2901892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Gill Sans MT" panose="020B0502020104020203" pitchFamily="34" charset="0"/>
              </a:rPr>
              <a:t>2. fork()</a:t>
            </a:r>
            <a:endParaRPr lang="en-US" altLang="zh-CN" sz="11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箭头: 下 11">
            <a:extLst>
              <a:ext uri="{FF2B5EF4-FFF2-40B4-BE49-F238E27FC236}">
                <a16:creationId xmlns:a16="http://schemas.microsoft.com/office/drawing/2014/main" id="{BBA1F8AE-64B8-7278-58BA-1A2409159540}"/>
              </a:ext>
            </a:extLst>
          </p:cNvPr>
          <p:cNvSpPr/>
          <p:nvPr/>
        </p:nvSpPr>
        <p:spPr>
          <a:xfrm>
            <a:off x="5484488" y="4402214"/>
            <a:ext cx="288000" cy="46800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id="{4584C6AB-0F40-96F1-1AEC-BE88DC03E8B4}"/>
              </a:ext>
            </a:extLst>
          </p:cNvPr>
          <p:cNvSpPr txBox="1"/>
          <p:nvPr/>
        </p:nvSpPr>
        <p:spPr>
          <a:xfrm>
            <a:off x="5753554" y="4445836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Gill Sans MT" panose="020B0502020104020203" pitchFamily="34" charset="0"/>
              </a:rPr>
              <a:t>3. close()</a:t>
            </a:r>
            <a:endParaRPr lang="en-US" altLang="zh-CN" sz="11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箭头: 下 13">
            <a:extLst>
              <a:ext uri="{FF2B5EF4-FFF2-40B4-BE49-F238E27FC236}">
                <a16:creationId xmlns:a16="http://schemas.microsoft.com/office/drawing/2014/main" id="{80E3AD84-FF83-B445-51E0-1329F6A232A3}"/>
              </a:ext>
            </a:extLst>
          </p:cNvPr>
          <p:cNvSpPr/>
          <p:nvPr/>
        </p:nvSpPr>
        <p:spPr>
          <a:xfrm>
            <a:off x="5484488" y="1645513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Gill Sans MT" panose="020B0502020104020203" pitchFamily="34" charset="0"/>
            </a:endParaRPr>
          </a:p>
        </p:txBody>
      </p:sp>
      <p:sp>
        <p:nvSpPr>
          <p:cNvPr id="14" name="文本框 14">
            <a:extLst>
              <a:ext uri="{FF2B5EF4-FFF2-40B4-BE49-F238E27FC236}">
                <a16:creationId xmlns:a16="http://schemas.microsoft.com/office/drawing/2014/main" id="{BD5A69C2-6855-AE1A-0EE8-F47BB3A7CC92}"/>
              </a:ext>
            </a:extLst>
          </p:cNvPr>
          <p:cNvSpPr txBox="1"/>
          <p:nvPr/>
        </p:nvSpPr>
        <p:spPr>
          <a:xfrm>
            <a:off x="5783888" y="1691693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Gill Sans MT" panose="020B0502020104020203" pitchFamily="34" charset="0"/>
              </a:rPr>
              <a:t>1. pipe()</a:t>
            </a:r>
            <a:endParaRPr lang="en-US" altLang="zh-CN" sz="11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A562F9CB-2608-7890-BA58-8DF72935E2DA}"/>
              </a:ext>
            </a:extLst>
          </p:cNvPr>
          <p:cNvSpPr txBox="1"/>
          <p:nvPr/>
        </p:nvSpPr>
        <p:spPr>
          <a:xfrm>
            <a:off x="9314766" y="5479140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Gill Sans MT" panose="020B0502020104020203" pitchFamily="34" charset="0"/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  <a:latin typeface="Gill Sans MT" panose="020B0502020104020203" pitchFamily="34" charset="0"/>
              </a:rPr>
              <a:t>()</a:t>
            </a:r>
            <a:endParaRPr lang="en-US" altLang="zh-CN" sz="11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2D430DA2-3855-C958-4261-C521DE0BE1DE}"/>
              </a:ext>
            </a:extLst>
          </p:cNvPr>
          <p:cNvSpPr txBox="1"/>
          <p:nvPr/>
        </p:nvSpPr>
        <p:spPr>
          <a:xfrm>
            <a:off x="784313" y="4998983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7" name="矩形 19">
            <a:extLst>
              <a:ext uri="{FF2B5EF4-FFF2-40B4-BE49-F238E27FC236}">
                <a16:creationId xmlns:a16="http://schemas.microsoft.com/office/drawing/2014/main" id="{7F0F9029-D159-B3EF-0051-61ED9EC3FF32}"/>
              </a:ext>
            </a:extLst>
          </p:cNvPr>
          <p:cNvSpPr/>
          <p:nvPr/>
        </p:nvSpPr>
        <p:spPr>
          <a:xfrm>
            <a:off x="3685686" y="2143502"/>
            <a:ext cx="3885597" cy="5841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8" name="矩形 20">
            <a:extLst>
              <a:ext uri="{FF2B5EF4-FFF2-40B4-BE49-F238E27FC236}">
                <a16:creationId xmlns:a16="http://schemas.microsoft.com/office/drawing/2014/main" id="{5DBD83F9-CABD-2E4E-E719-DEFCAF683A0F}"/>
              </a:ext>
            </a:extLst>
          </p:cNvPr>
          <p:cNvSpPr/>
          <p:nvPr/>
        </p:nvSpPr>
        <p:spPr>
          <a:xfrm>
            <a:off x="3685689" y="3421140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56AF2648-FE7C-F7F2-0833-FCB42A0CF643}"/>
              </a:ext>
            </a:extLst>
          </p:cNvPr>
          <p:cNvSpPr/>
          <p:nvPr/>
        </p:nvSpPr>
        <p:spPr>
          <a:xfrm>
            <a:off x="3685687" y="3929513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7A2EE620-2AF3-6C47-7619-AABBAE7331D4}"/>
              </a:ext>
            </a:extLst>
          </p:cNvPr>
          <p:cNvSpPr txBox="1"/>
          <p:nvPr/>
        </p:nvSpPr>
        <p:spPr>
          <a:xfrm>
            <a:off x="5201518" y="2445174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Gill Sans MT" panose="020B0502020104020203" pitchFamily="34" charset="0"/>
              </a:rPr>
              <a:t>Process 1</a:t>
            </a:r>
            <a:endParaRPr lang="en-US" altLang="zh-CN" sz="1000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文本框 23">
            <a:extLst>
              <a:ext uri="{FF2B5EF4-FFF2-40B4-BE49-F238E27FC236}">
                <a16:creationId xmlns:a16="http://schemas.microsoft.com/office/drawing/2014/main" id="{FF41E83E-479E-0435-2B66-914C89896790}"/>
              </a:ext>
            </a:extLst>
          </p:cNvPr>
          <p:cNvSpPr txBox="1"/>
          <p:nvPr/>
        </p:nvSpPr>
        <p:spPr>
          <a:xfrm>
            <a:off x="5188587" y="3463374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Gill Sans MT" panose="020B0502020104020203" pitchFamily="34" charset="0"/>
              </a:rPr>
              <a:t>Process 1</a:t>
            </a:r>
            <a:endParaRPr lang="en-US" altLang="zh-CN" sz="1000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文本框 24">
            <a:extLst>
              <a:ext uri="{FF2B5EF4-FFF2-40B4-BE49-F238E27FC236}">
                <a16:creationId xmlns:a16="http://schemas.microsoft.com/office/drawing/2014/main" id="{2CD2ECBB-F302-8EDD-265F-746D52AA8437}"/>
              </a:ext>
            </a:extLst>
          </p:cNvPr>
          <p:cNvSpPr txBox="1"/>
          <p:nvPr/>
        </p:nvSpPr>
        <p:spPr>
          <a:xfrm>
            <a:off x="5188590" y="3958242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Gill Sans MT" panose="020B0502020104020203" pitchFamily="34" charset="0"/>
              </a:rPr>
              <a:t>Process 2</a:t>
            </a:r>
            <a:endParaRPr lang="en-US" altLang="zh-CN" sz="1000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BBCE679-DDDD-0D8E-8114-B5467313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89" y="4998733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30">
            <a:extLst>
              <a:ext uri="{FF2B5EF4-FFF2-40B4-BE49-F238E27FC236}">
                <a16:creationId xmlns:a16="http://schemas.microsoft.com/office/drawing/2014/main" id="{46F44024-5613-1607-0C01-8CEB5BFADF9E}"/>
              </a:ext>
            </a:extLst>
          </p:cNvPr>
          <p:cNvSpPr/>
          <p:nvPr/>
        </p:nvSpPr>
        <p:spPr>
          <a:xfrm>
            <a:off x="3685689" y="4946207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5" name="矩形 31">
            <a:extLst>
              <a:ext uri="{FF2B5EF4-FFF2-40B4-BE49-F238E27FC236}">
                <a16:creationId xmlns:a16="http://schemas.microsoft.com/office/drawing/2014/main" id="{74FEEED5-5350-3B53-604A-F4EB609AE295}"/>
              </a:ext>
            </a:extLst>
          </p:cNvPr>
          <p:cNvSpPr/>
          <p:nvPr/>
        </p:nvSpPr>
        <p:spPr>
          <a:xfrm>
            <a:off x="3685689" y="5501105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6" name="文本框 32">
            <a:extLst>
              <a:ext uri="{FF2B5EF4-FFF2-40B4-BE49-F238E27FC236}">
                <a16:creationId xmlns:a16="http://schemas.microsoft.com/office/drawing/2014/main" id="{A3E0D879-2186-572E-AC95-4061942C2442}"/>
              </a:ext>
            </a:extLst>
          </p:cNvPr>
          <p:cNvSpPr txBox="1"/>
          <p:nvPr/>
        </p:nvSpPr>
        <p:spPr>
          <a:xfrm>
            <a:off x="5188586" y="5033875"/>
            <a:ext cx="97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Gill Sans MT" panose="020B0502020104020203" pitchFamily="34" charset="0"/>
              </a:rPr>
              <a:t>Process 1</a:t>
            </a:r>
            <a:endParaRPr lang="en-US" altLang="zh-CN" sz="1000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8EDBD085-78DF-645C-A6A1-8BA74C2277E8}"/>
              </a:ext>
            </a:extLst>
          </p:cNvPr>
          <p:cNvSpPr txBox="1"/>
          <p:nvPr/>
        </p:nvSpPr>
        <p:spPr>
          <a:xfrm>
            <a:off x="5188590" y="5531677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Gill Sans MT" panose="020B0502020104020203" pitchFamily="34" charset="0"/>
              </a:rPr>
              <a:t>Process 2</a:t>
            </a:r>
            <a:endParaRPr lang="en-US" altLang="zh-CN" sz="1000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乘号 7">
            <a:extLst>
              <a:ext uri="{FF2B5EF4-FFF2-40B4-BE49-F238E27FC236}">
                <a16:creationId xmlns:a16="http://schemas.microsoft.com/office/drawing/2014/main" id="{03B67171-867C-1A10-7AA7-B0E867DBA612}"/>
              </a:ext>
            </a:extLst>
          </p:cNvPr>
          <p:cNvSpPr/>
          <p:nvPr/>
        </p:nvSpPr>
        <p:spPr>
          <a:xfrm>
            <a:off x="6647226" y="4937259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9" name="乘号 34">
            <a:extLst>
              <a:ext uri="{FF2B5EF4-FFF2-40B4-BE49-F238E27FC236}">
                <a16:creationId xmlns:a16="http://schemas.microsoft.com/office/drawing/2014/main" id="{1DB0C6FD-2FB7-BF3B-436D-EB2375B3E4CC}"/>
              </a:ext>
            </a:extLst>
          </p:cNvPr>
          <p:cNvSpPr/>
          <p:nvPr/>
        </p:nvSpPr>
        <p:spPr>
          <a:xfrm>
            <a:off x="4211645" y="5479140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0" name="文本框 35">
            <a:extLst>
              <a:ext uri="{FF2B5EF4-FFF2-40B4-BE49-F238E27FC236}">
                <a16:creationId xmlns:a16="http://schemas.microsoft.com/office/drawing/2014/main" id="{7BCB396B-69B8-F854-3BD6-77B970C07622}"/>
              </a:ext>
            </a:extLst>
          </p:cNvPr>
          <p:cNvSpPr txBox="1"/>
          <p:nvPr/>
        </p:nvSpPr>
        <p:spPr>
          <a:xfrm>
            <a:off x="2238752" y="4808123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Gill Sans MT" panose="020B0502020104020203" pitchFamily="34" charset="0"/>
              </a:rPr>
              <a:t>4. dup()</a:t>
            </a:r>
            <a:endParaRPr lang="en-US" altLang="zh-CN" sz="11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1" name="直接箭头连接符 38">
            <a:extLst>
              <a:ext uri="{FF2B5EF4-FFF2-40B4-BE49-F238E27FC236}">
                <a16:creationId xmlns:a16="http://schemas.microsoft.com/office/drawing/2014/main" id="{E0AAD4E7-A9D8-4DD7-04F4-72DD84B678EB}"/>
              </a:ext>
            </a:extLst>
          </p:cNvPr>
          <p:cNvCxnSpPr>
            <a:stCxn id="16" idx="3"/>
          </p:cNvCxnSpPr>
          <p:nvPr/>
        </p:nvCxnSpPr>
        <p:spPr>
          <a:xfrm>
            <a:off x="2000223" y="5183649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9">
            <a:extLst>
              <a:ext uri="{FF2B5EF4-FFF2-40B4-BE49-F238E27FC236}">
                <a16:creationId xmlns:a16="http://schemas.microsoft.com/office/drawing/2014/main" id="{7EF53409-8D2C-37DA-A332-028A2BDA7BBC}"/>
              </a:ext>
            </a:extLst>
          </p:cNvPr>
          <p:cNvSpPr txBox="1"/>
          <p:nvPr/>
        </p:nvSpPr>
        <p:spPr>
          <a:xfrm>
            <a:off x="1871163" y="517125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Gill Sans MT" panose="020B0502020104020203" pitchFamily="34" charset="0"/>
              </a:rPr>
              <a:t>stdout</a:t>
            </a:r>
            <a:endParaRPr lang="en-US" altLang="zh-CN" sz="1050" b="1" dirty="0">
              <a:latin typeface="Gill Sans MT" panose="020B0502020104020203" pitchFamily="34" charset="0"/>
            </a:endParaRPr>
          </a:p>
        </p:txBody>
      </p:sp>
      <p:sp>
        <p:nvSpPr>
          <p:cNvPr id="33" name="文本框 40">
            <a:extLst>
              <a:ext uri="{FF2B5EF4-FFF2-40B4-BE49-F238E27FC236}">
                <a16:creationId xmlns:a16="http://schemas.microsoft.com/office/drawing/2014/main" id="{A78CC172-1C14-4BAC-4030-B9B079C75AD7}"/>
              </a:ext>
            </a:extLst>
          </p:cNvPr>
          <p:cNvSpPr txBox="1"/>
          <p:nvPr/>
        </p:nvSpPr>
        <p:spPr>
          <a:xfrm>
            <a:off x="2787014" y="5177455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Gill Sans MT" panose="020B0502020104020203" pitchFamily="34" charset="0"/>
              </a:rPr>
              <a:t>pipefd</a:t>
            </a:r>
            <a:r>
              <a:rPr lang="en-US" altLang="zh-CN" sz="1600" b="1" dirty="0">
                <a:latin typeface="Gill Sans MT" panose="020B0502020104020203" pitchFamily="34" charset="0"/>
              </a:rPr>
              <a:t>[1]</a:t>
            </a:r>
            <a:endParaRPr lang="en-US" altLang="zh-CN" sz="1050" b="1" dirty="0">
              <a:latin typeface="Gill Sans MT" panose="020B0502020104020203" pitchFamily="34" charset="0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A0E2CB96-5ED4-1388-8CC9-193CF023C3EC}"/>
              </a:ext>
            </a:extLst>
          </p:cNvPr>
          <p:cNvSpPr txBox="1"/>
          <p:nvPr/>
        </p:nvSpPr>
        <p:spPr>
          <a:xfrm>
            <a:off x="7950093" y="5293181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Gill Sans MT" panose="020B0502020104020203" pitchFamily="34" charset="0"/>
              </a:rPr>
              <a:t>4. dup()</a:t>
            </a:r>
            <a:endParaRPr lang="en-US" altLang="zh-CN" sz="11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5" name="直接箭头连接符 42">
            <a:extLst>
              <a:ext uri="{FF2B5EF4-FFF2-40B4-BE49-F238E27FC236}">
                <a16:creationId xmlns:a16="http://schemas.microsoft.com/office/drawing/2014/main" id="{72B1D919-565C-6AE1-A5AD-8D439CE583D1}"/>
              </a:ext>
            </a:extLst>
          </p:cNvPr>
          <p:cNvCxnSpPr/>
          <p:nvPr/>
        </p:nvCxnSpPr>
        <p:spPr>
          <a:xfrm>
            <a:off x="7711564" y="5668707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43">
            <a:extLst>
              <a:ext uri="{FF2B5EF4-FFF2-40B4-BE49-F238E27FC236}">
                <a16:creationId xmlns:a16="http://schemas.microsoft.com/office/drawing/2014/main" id="{71070C54-78E6-6D51-2B98-8C9EE459AA28}"/>
              </a:ext>
            </a:extLst>
          </p:cNvPr>
          <p:cNvSpPr txBox="1"/>
          <p:nvPr/>
        </p:nvSpPr>
        <p:spPr>
          <a:xfrm>
            <a:off x="7582504" y="5656317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Gill Sans MT" panose="020B0502020104020203" pitchFamily="34" charset="0"/>
              </a:rPr>
              <a:t>pipefd</a:t>
            </a:r>
            <a:r>
              <a:rPr lang="en-US" altLang="zh-CN" sz="1600" b="1" dirty="0">
                <a:latin typeface="Gill Sans MT" panose="020B0502020104020203" pitchFamily="34" charset="0"/>
              </a:rPr>
              <a:t>[0]</a:t>
            </a:r>
            <a:endParaRPr lang="en-US" altLang="zh-CN" sz="1050" b="1" dirty="0">
              <a:latin typeface="Gill Sans MT" panose="020B0502020104020203" pitchFamily="34" charset="0"/>
            </a:endParaRPr>
          </a:p>
        </p:txBody>
      </p:sp>
      <p:sp>
        <p:nvSpPr>
          <p:cNvPr id="37" name="文本框 44">
            <a:extLst>
              <a:ext uri="{FF2B5EF4-FFF2-40B4-BE49-F238E27FC236}">
                <a16:creationId xmlns:a16="http://schemas.microsoft.com/office/drawing/2014/main" id="{86495473-98A9-72C6-201A-7C2B720D878D}"/>
              </a:ext>
            </a:extLst>
          </p:cNvPr>
          <p:cNvSpPr txBox="1"/>
          <p:nvPr/>
        </p:nvSpPr>
        <p:spPr>
          <a:xfrm>
            <a:off x="8627661" y="5662513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Gill Sans MT" panose="020B0502020104020203" pitchFamily="34" charset="0"/>
              </a:rPr>
              <a:t>stdin</a:t>
            </a:r>
            <a:endParaRPr lang="en-US" altLang="zh-CN" sz="1050" b="1" dirty="0">
              <a:latin typeface="Gill Sans MT" panose="020B0502020104020203" pitchFamily="34" charset="0"/>
            </a:endParaRPr>
          </a:p>
        </p:txBody>
      </p:sp>
      <p:sp>
        <p:nvSpPr>
          <p:cNvPr id="38" name="文本框 45">
            <a:extLst>
              <a:ext uri="{FF2B5EF4-FFF2-40B4-BE49-F238E27FC236}">
                <a16:creationId xmlns:a16="http://schemas.microsoft.com/office/drawing/2014/main" id="{CDD01EF8-8EB8-D90D-643F-A46F01CDAFD5}"/>
              </a:ext>
            </a:extLst>
          </p:cNvPr>
          <p:cNvSpPr txBox="1"/>
          <p:nvPr/>
        </p:nvSpPr>
        <p:spPr>
          <a:xfrm>
            <a:off x="7998265" y="4490446"/>
            <a:ext cx="351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Gill Sans MT" panose="020B0502020104020203" pitchFamily="34" charset="0"/>
              </a:rPr>
              <a:t>* Redirect proper </a:t>
            </a:r>
            <a:r>
              <a:rPr lang="en-US" altLang="zh-CN" sz="1600" b="1" dirty="0" err="1">
                <a:latin typeface="Gill Sans MT" panose="020B0502020104020203" pitchFamily="34" charset="0"/>
              </a:rPr>
              <a:t>fd</a:t>
            </a:r>
            <a:r>
              <a:rPr lang="en-US" altLang="zh-CN" sz="1600" b="1" dirty="0">
                <a:latin typeface="Gill Sans MT" panose="020B0502020104020203" pitchFamily="34" charset="0"/>
              </a:rPr>
              <a:t> to proper </a:t>
            </a:r>
            <a:r>
              <a:rPr lang="en-US" altLang="zh-CN" sz="1600" b="1" dirty="0" err="1">
                <a:latin typeface="Gill Sans MT" panose="020B0502020104020203" pitchFamily="34" charset="0"/>
              </a:rPr>
              <a:t>fd</a:t>
            </a:r>
            <a:r>
              <a:rPr lang="en-US" altLang="zh-CN" sz="1600" b="1" dirty="0">
                <a:latin typeface="Gill Sans MT" panose="020B0502020104020203" pitchFamily="34" charset="0"/>
              </a:rPr>
              <a:t>, here I just use </a:t>
            </a:r>
            <a:r>
              <a:rPr lang="en-US" altLang="zh-CN" sz="1600" b="1" dirty="0" err="1">
                <a:latin typeface="Gill Sans MT" panose="020B0502020104020203" pitchFamily="34" charset="0"/>
              </a:rPr>
              <a:t>stdout</a:t>
            </a:r>
            <a:r>
              <a:rPr lang="en-US" altLang="zh-CN" sz="1600" b="1" dirty="0">
                <a:latin typeface="Gill Sans MT" panose="020B0502020104020203" pitchFamily="34" charset="0"/>
              </a:rPr>
              <a:t>/stdin as an example</a:t>
            </a:r>
            <a:endParaRPr lang="en-US" altLang="zh-CN" sz="1050" b="1" dirty="0">
              <a:latin typeface="Gill Sans MT" panose="020B05020201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432D5-AAD2-2861-B7E3-5305DC06008C}"/>
              </a:ext>
            </a:extLst>
          </p:cNvPr>
          <p:cNvSpPr txBox="1"/>
          <p:nvPr/>
        </p:nvSpPr>
        <p:spPr>
          <a:xfrm>
            <a:off x="7918312" y="1295863"/>
            <a:ext cx="3885598" cy="1077218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How to use the above systems calls to achieve inter-process communication, where some processes may run an external binary? </a:t>
            </a:r>
          </a:p>
        </p:txBody>
      </p:sp>
    </p:spTree>
    <p:extLst>
      <p:ext uri="{BB962C8B-B14F-4D97-AF65-F5344CB8AC3E}">
        <p14:creationId xmlns:p14="http://schemas.microsoft.com/office/powerpoint/2010/main" val="3829237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last week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Behavior</a:t>
            </a: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of a bash shell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Built-in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Code walk of asg1</a:t>
            </a:r>
            <a:endParaRPr kumimoji="0" lang="en-HK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this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System calls in C programming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fork &amp; exec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dup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</a:t>
            </a:r>
            <a:endParaRPr kumimoji="0" lang="en-HK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666F3-2E33-F336-CBC8-9499F9D78784}"/>
              </a:ext>
            </a:extLst>
          </p:cNvPr>
          <p:cNvSpPr txBox="1"/>
          <p:nvPr/>
        </p:nvSpPr>
        <p:spPr>
          <a:xfrm>
            <a:off x="5440680" y="3105834"/>
            <a:ext cx="6171565" cy="92333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All examples used in this tutorial: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https://github.com/henryhxu/CSCI3150/tree/2024-Fall/tutorial/T03</a:t>
            </a: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&amp; Exec (1/3)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865" y="1280861"/>
            <a:ext cx="5396134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000" b="1" dirty="0">
                <a:cs typeface="Helvetica"/>
              </a:rPr>
              <a:t>Fork &amp; wait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Function prototype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pid_t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fork(void);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pid_t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wait(int *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wstatus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fork() is used to create child processes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wait() is used to let the parent wait for one of its child to terminate 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The child process created with fork() is an exact duplicate of the parent process except for several points(process id, memory lock, …)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HK" sz="1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3E00218D-7891-8ADE-ECC3-225D3F01C25D}"/>
              </a:ext>
            </a:extLst>
          </p:cNvPr>
          <p:cNvSpPr txBox="1"/>
          <p:nvPr/>
        </p:nvSpPr>
        <p:spPr>
          <a:xfrm>
            <a:off x="58001" y="1124663"/>
            <a:ext cx="6601879" cy="558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 &lt;sys/</a:t>
            </a:r>
            <a:r>
              <a:rPr lang="en-HK" sz="1050" dirty="0" err="1">
                <a:solidFill>
                  <a:srgbClr val="0F4A85"/>
                </a:solidFill>
                <a:latin typeface="Consolas" panose="020B0609020204030204" pitchFamily="49" charset="0"/>
              </a:rPr>
              <a:t>wait.h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05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05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05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05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05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05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05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 err="1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status;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10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050" dirty="0">
                <a:solidFill>
                  <a:srgbClr val="515151"/>
                </a:solidFill>
                <a:latin typeface="Consolas" panose="020B0609020204030204" pitchFamily="49" charset="0"/>
              </a:rPr>
              <a:t>        /* create 10 child processes in parent process */</a:t>
            </a:r>
            <a:endParaRPr lang="en-HK" sz="105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05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"fork() failed</a:t>
            </a:r>
            <a:r>
              <a:rPr lang="en-HK" sz="105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05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05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"Hello from child </a:t>
            </a:r>
            <a:r>
              <a:rPr lang="en-HK" sz="105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05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05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HK" sz="1050" dirty="0">
                <a:solidFill>
                  <a:srgbClr val="515151"/>
                </a:solidFill>
                <a:latin typeface="Consolas" panose="020B0609020204030204" pitchFamily="49" charset="0"/>
              </a:rPr>
              <a:t>    /* wait for all child to terminate by checking the return value of wait */</a:t>
            </a:r>
            <a:endParaRPr lang="en-HK" sz="105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((</a:t>
            </a:r>
            <a:r>
              <a:rPr lang="en-HK" sz="105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5E2CBC"/>
                </a:solidFill>
                <a:latin typeface="Consolas" panose="020B0609020204030204" pitchFamily="49" charset="0"/>
              </a:rPr>
              <a:t>wait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status)) </a:t>
            </a:r>
            <a:r>
              <a:rPr lang="en-HK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){;}</a:t>
            </a:r>
          </a:p>
          <a:p>
            <a:b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"All child terminated</a:t>
            </a:r>
            <a:r>
              <a:rPr lang="en-HK" sz="105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05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05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05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05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28813-FD25-B04C-BF5B-4CD5267A682C}"/>
              </a:ext>
            </a:extLst>
          </p:cNvPr>
          <p:cNvSpPr txBox="1"/>
          <p:nvPr/>
        </p:nvSpPr>
        <p:spPr>
          <a:xfrm>
            <a:off x="4348478" y="1244986"/>
            <a:ext cx="1761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865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&amp; Exec (2/3)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1383" y="1280861"/>
            <a:ext cx="5690616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1800" b="1" dirty="0">
                <a:cs typeface="Helvetica"/>
              </a:rPr>
              <a:t>The exec() system call family: 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(const char *pathname, const char *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... /*, (char *) NULL */);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execlp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(const char *file, const char *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... /*, (char *) NULL */);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(const char *pathname, const char *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... /*, (char *) NULL, char *const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envp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[] */);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(const char *pathname, char *const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[]);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execvp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(const char *file, char *const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[]);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execvpe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(const char *file, char *const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[], char *const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envp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[]);</a:t>
            </a:r>
          </a:p>
          <a:p>
            <a:pPr marL="317500" marR="0" lvl="1" indent="0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HK" sz="20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EE45859-8B74-CD35-C8F3-849759F3278B}"/>
              </a:ext>
            </a:extLst>
          </p:cNvPr>
          <p:cNvSpPr txBox="1"/>
          <p:nvPr/>
        </p:nvSpPr>
        <p:spPr>
          <a:xfrm>
            <a:off x="275383" y="1086525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#define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_GNU_SOURCE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“./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32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"ABC=1"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/* execute the command */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execvpe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"We just arrive at a line of code after exec()</a:t>
            </a:r>
            <a:r>
              <a:rPr lang="en-HK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11B85-1C2F-4DBF-35CA-8DCBE468A6FA}"/>
              </a:ext>
            </a:extLst>
          </p:cNvPr>
          <p:cNvSpPr txBox="1"/>
          <p:nvPr/>
        </p:nvSpPr>
        <p:spPr>
          <a:xfrm>
            <a:off x="4348478" y="1244986"/>
            <a:ext cx="1761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31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&amp; Exec (3/3)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871" y="2999933"/>
            <a:ext cx="5690616" cy="1242883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000" b="1" dirty="0">
                <a:cs typeface="Helvetica"/>
              </a:rPr>
              <a:t>Combining fork() and exec()?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Child process will have its own image, no longer a duplicate of its parent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HK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4402189-FB2B-B75C-F07B-ABD686DA4834}"/>
              </a:ext>
            </a:extLst>
          </p:cNvPr>
          <p:cNvSpPr txBox="1"/>
          <p:nvPr/>
        </p:nvSpPr>
        <p:spPr>
          <a:xfrm>
            <a:off x="117513" y="1084202"/>
            <a:ext cx="60960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 &lt;sys/wait.h&gt;</a:t>
            </a:r>
            <a:endParaRPr lang="en-HK" sz="14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 &lt;stdio.h&gt;</a:t>
            </a:r>
            <a:endParaRPr lang="en-HK" sz="14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 &lt;stdlib.h&gt;</a:t>
            </a:r>
            <a:endParaRPr lang="en-HK" sz="14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 &lt;unistd.h&gt;</a:t>
            </a:r>
            <a:endParaRPr lang="en-HK" sz="14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 pid;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pid </a:t>
            </a:r>
            <a:r>
              <a:rPr lang="en-HK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4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4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"Fork error</a:t>
            </a:r>
            <a:r>
              <a:rPr lang="en-HK" sz="14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4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4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400">
                <a:solidFill>
                  <a:srgbClr val="515151"/>
                </a:solidFill>
                <a:latin typeface="Consolas" panose="020B0609020204030204" pitchFamily="49" charset="0"/>
              </a:rPr>
              <a:t>        /* parent */</a:t>
            </a:r>
            <a:endParaRPr lang="en-HK" sz="14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"parent is doing something</a:t>
            </a:r>
            <a:r>
              <a:rPr lang="en-HK" sz="14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>
                <a:solidFill>
                  <a:srgbClr val="096D48"/>
                </a:solidFill>
                <a:latin typeface="Consolas" panose="020B0609020204030204" pitchFamily="49" charset="0"/>
              </a:rPr>
              <a:t>5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"parent finished its task"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HK" sz="1400">
                <a:solidFill>
                  <a:srgbClr val="515151"/>
                </a:solidFill>
                <a:latin typeface="Consolas" panose="020B0609020204030204" pitchFamily="49" charset="0"/>
              </a:rPr>
              <a:t>        /* child */</a:t>
            </a:r>
            <a:endParaRPr lang="en-HK" sz="14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400">
                <a:solidFill>
                  <a:srgbClr val="5E2CBC"/>
                </a:solidFill>
                <a:latin typeface="Consolas" panose="020B0609020204030204" pitchFamily="49" charset="0"/>
              </a:rPr>
              <a:t>execlp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"-a"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4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A4115-D735-AA0B-2F7D-7D8D60C835A2}"/>
              </a:ext>
            </a:extLst>
          </p:cNvPr>
          <p:cNvSpPr txBox="1"/>
          <p:nvPr/>
        </p:nvSpPr>
        <p:spPr>
          <a:xfrm>
            <a:off x="4348478" y="1244986"/>
            <a:ext cx="1761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example3.c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26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72AFE265-3EE0-CF67-FB85-DF20A91BE0DD}"/>
              </a:ext>
            </a:extLst>
          </p:cNvPr>
          <p:cNvSpPr txBox="1"/>
          <p:nvPr/>
        </p:nvSpPr>
        <p:spPr>
          <a:xfrm>
            <a:off x="275383" y="1203343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"./test0.txt"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O_RDWR);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redirect standard output to the file */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fd,STDOUT_FILENO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"------dup test ends------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871" y="1084202"/>
            <a:ext cx="5690616" cy="5316597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000" b="1" dirty="0">
                <a:cs typeface="Helvetica"/>
              </a:rPr>
              <a:t>dup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Function prototype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/>
              <a:cs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dup(int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oldfd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);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dup2(int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oldfd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int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newfd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);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Allocates a new file descriptor that refers to the same open file description as the descriptor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oldfd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. For dup2, it specifically </a:t>
            </a:r>
            <a:r>
              <a:rPr lang="en-US" sz="1800" dirty="0">
                <a:latin typeface="Gill Sans MT"/>
                <a:cs typeface="Helvetica"/>
              </a:rPr>
              <a:t>uses </a:t>
            </a:r>
            <a:r>
              <a:rPr lang="en-US" sz="1800" dirty="0" err="1">
                <a:latin typeface="Gill Sans MT"/>
                <a:cs typeface="Helvetica"/>
              </a:rPr>
              <a:t>newfd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 instead of allocating a new file descriptor.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/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On success, these system calls return the new file descriptor. On error, -1 is returned.</a:t>
            </a:r>
            <a:endParaRPr lang="en-US" sz="18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/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Question: How to restore standard output after the dup2()?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HK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A4115-D735-AA0B-2F7D-7D8D60C835A2}"/>
              </a:ext>
            </a:extLst>
          </p:cNvPr>
          <p:cNvSpPr txBox="1"/>
          <p:nvPr/>
        </p:nvSpPr>
        <p:spPr>
          <a:xfrm>
            <a:off x="4348478" y="1244986"/>
            <a:ext cx="1761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example4.c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436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(1/4)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6" y="1157354"/>
            <a:ext cx="5539862" cy="5316597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1800" b="1" dirty="0">
                <a:cs typeface="Helvetica"/>
              </a:rPr>
              <a:t>Pipe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System call for pipe creation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pipe(int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pipefd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[2])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 characteristics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Unidirectional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“Half-duplex”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Byte-stream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does the reader know EOF?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IPC between related processes(fork())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Notes for correctly using pipe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Always close the un-used read/write end of a pipe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HK" sz="20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FE1F7E-F87E-A9D7-392B-C5EBA585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7354"/>
            <a:ext cx="5560982" cy="5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1AB48B6-53EC-305A-2AF0-8416D97E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48" y="2764209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2">
            <a:extLst>
              <a:ext uri="{FF2B5EF4-FFF2-40B4-BE49-F238E27FC236}">
                <a16:creationId xmlns:a16="http://schemas.microsoft.com/office/drawing/2014/main" id="{13579561-D94C-52FD-3CA2-9B08EB6AB407}"/>
              </a:ext>
            </a:extLst>
          </p:cNvPr>
          <p:cNvSpPr/>
          <p:nvPr/>
        </p:nvSpPr>
        <p:spPr>
          <a:xfrm>
            <a:off x="8650200" y="2029175"/>
            <a:ext cx="452582" cy="625579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8A79C-1CA9-76CB-FC0E-A87CFC8D7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46" y="4906896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乘号 7">
            <a:extLst>
              <a:ext uri="{FF2B5EF4-FFF2-40B4-BE49-F238E27FC236}">
                <a16:creationId xmlns:a16="http://schemas.microsoft.com/office/drawing/2014/main" id="{96D5BBEA-995B-54E3-BB5A-11985889A7F9}"/>
              </a:ext>
            </a:extLst>
          </p:cNvPr>
          <p:cNvSpPr/>
          <p:nvPr/>
        </p:nvSpPr>
        <p:spPr>
          <a:xfrm>
            <a:off x="6697055" y="5688461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2" name="乘号 9">
            <a:extLst>
              <a:ext uri="{FF2B5EF4-FFF2-40B4-BE49-F238E27FC236}">
                <a16:creationId xmlns:a16="http://schemas.microsoft.com/office/drawing/2014/main" id="{695D7984-2E4C-5348-921D-2E7247C46606}"/>
              </a:ext>
            </a:extLst>
          </p:cNvPr>
          <p:cNvSpPr/>
          <p:nvPr/>
        </p:nvSpPr>
        <p:spPr>
          <a:xfrm>
            <a:off x="10608656" y="4815242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ECC7D8A4-A3FB-1FE9-A04E-2E963DD0E521}"/>
              </a:ext>
            </a:extLst>
          </p:cNvPr>
          <p:cNvSpPr txBox="1"/>
          <p:nvPr/>
        </p:nvSpPr>
        <p:spPr>
          <a:xfrm>
            <a:off x="9304315" y="1998511"/>
            <a:ext cx="1275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  <a:latin typeface="Gill Sans MT" panose="020B0502020104020203" pitchFamily="34" charset="0"/>
              </a:rPr>
              <a:t>fork()</a:t>
            </a:r>
            <a:endParaRPr lang="en-US" altLang="zh-CN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箭头: 下 11">
            <a:extLst>
              <a:ext uri="{FF2B5EF4-FFF2-40B4-BE49-F238E27FC236}">
                <a16:creationId xmlns:a16="http://schemas.microsoft.com/office/drawing/2014/main" id="{81953AD4-E88C-8016-30EC-6A979ECB2A23}"/>
              </a:ext>
            </a:extLst>
          </p:cNvPr>
          <p:cNvSpPr/>
          <p:nvPr/>
        </p:nvSpPr>
        <p:spPr>
          <a:xfrm>
            <a:off x="8650200" y="4235490"/>
            <a:ext cx="452582" cy="625579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0482A7BF-1EE2-3E17-AAEA-82FF89DECB9A}"/>
              </a:ext>
            </a:extLst>
          </p:cNvPr>
          <p:cNvSpPr txBox="1"/>
          <p:nvPr/>
        </p:nvSpPr>
        <p:spPr>
          <a:xfrm>
            <a:off x="9291205" y="4230467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close()</a:t>
            </a:r>
            <a:endParaRPr lang="en-US" altLang="zh-CN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576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8">
            <a:extLst>
              <a:ext uri="{FF2B5EF4-FFF2-40B4-BE49-F238E27FC236}">
                <a16:creationId xmlns:a16="http://schemas.microsoft.com/office/drawing/2014/main" id="{0CA50DB8-3837-1196-8CE2-41838A463148}"/>
              </a:ext>
            </a:extLst>
          </p:cNvPr>
          <p:cNvSpPr txBox="1"/>
          <p:nvPr/>
        </p:nvSpPr>
        <p:spPr>
          <a:xfrm>
            <a:off x="275383" y="1061980"/>
            <a:ext cx="6096000" cy="5770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&lt;fcntl.h&gt;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 something into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9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test1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"pipe test2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the write end, EOF will be added into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read from the pipe into a buffer until there is no content in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print the content in the buffer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"total read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read end of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(2/4)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871" y="1084202"/>
            <a:ext cx="5690616" cy="5316597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000" b="1" dirty="0">
                <a:cs typeface="Helvetica"/>
              </a:rPr>
              <a:t>Basic usage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Function prototype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pipe(int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[2]);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Pipe() creates a pipe, a unidirectional data channel that can be used for inter-process communication.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[0]: read end of the pipe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pipefd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[1]: write end of the pipe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On success, zero is returned.  On error, -1 is returned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HK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A4115-D735-AA0B-2F7D-7D8D60C835A2}"/>
              </a:ext>
            </a:extLst>
          </p:cNvPr>
          <p:cNvSpPr txBox="1"/>
          <p:nvPr/>
        </p:nvSpPr>
        <p:spPr>
          <a:xfrm>
            <a:off x="4348478" y="1244986"/>
            <a:ext cx="1761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example5.c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00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(3/4)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848" y="4359365"/>
            <a:ext cx="5690616" cy="2498636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1600" b="1" dirty="0">
                <a:cs typeface="Helvetica"/>
              </a:rPr>
              <a:t>IPC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Pipe is one of the </a:t>
            </a:r>
            <a:r>
              <a:rPr lang="en-US" sz="1400" dirty="0">
                <a:latin typeface="Gill Sans MT"/>
                <a:cs typeface="Helvetica"/>
              </a:rPr>
              <a:t>things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 that will be inherited by child processes created with fork()</a:t>
            </a:r>
            <a:endParaRPr lang="en-US" sz="1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/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Inter process communication(IPC) can be achieved with pipe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pipefd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[0]: read end of the pipe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pipefd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[1]: write end of the pipe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/>
                <a:cs typeface="Helvetica"/>
                <a:sym typeface="Helvetica"/>
              </a:rPr>
              <a:t>On success, zero is returned.  On error, -1 is returned</a:t>
            </a:r>
            <a:endParaRPr lang="en-US" sz="1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/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HK" sz="18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A4115-D735-AA0B-2F7D-7D8D60C835A2}"/>
              </a:ext>
            </a:extLst>
          </p:cNvPr>
          <p:cNvSpPr txBox="1"/>
          <p:nvPr/>
        </p:nvSpPr>
        <p:spPr>
          <a:xfrm>
            <a:off x="4348478" y="1244986"/>
            <a:ext cx="17617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example6.c</a:t>
            </a:r>
            <a:endParaRPr lang="en-US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2070A4B2-B29C-D55B-7D34-9986D3458A52}"/>
              </a:ext>
            </a:extLst>
          </p:cNvPr>
          <p:cNvSpPr txBox="1"/>
          <p:nvPr/>
        </p:nvSpPr>
        <p:spPr>
          <a:xfrm>
            <a:off x="6002527" y="1065808"/>
            <a:ext cx="6096000" cy="521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</a:t>
            </a:r>
            <a:r>
              <a:rPr lang="en-US" sz="9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unsed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write end of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read from parent process into the buffer*/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print the content in the buffer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"[Message from parent]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un-used read end of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sleep(5);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write something into the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child process"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finished writing, close write end so child sees EOF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wait for the child process to terminate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19BC028A-A476-B4AA-E733-117AAE791C2D}"/>
              </a:ext>
            </a:extLst>
          </p:cNvPr>
          <p:cNvSpPr txBox="1"/>
          <p:nvPr/>
        </p:nvSpPr>
        <p:spPr>
          <a:xfrm>
            <a:off x="275383" y="1081544"/>
            <a:ext cx="5603910" cy="327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9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6898553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2418</Words>
  <Application>Microsoft Office PowerPoint</Application>
  <PresentationFormat>宽屏</PresentationFormat>
  <Paragraphs>319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White</vt:lpstr>
      <vt:lpstr>PowerPoint 演示文稿</vt:lpstr>
      <vt:lpstr>Overview (1/1)</vt:lpstr>
      <vt:lpstr>Fork &amp; Exec (1/3)</vt:lpstr>
      <vt:lpstr>Fork &amp; Exec (2/3)</vt:lpstr>
      <vt:lpstr>Fork &amp; Exec (3/3)</vt:lpstr>
      <vt:lpstr>Dup (1/1)</vt:lpstr>
      <vt:lpstr>Pipe (1/4)</vt:lpstr>
      <vt:lpstr>Pipe (2/4)</vt:lpstr>
      <vt:lpstr>Pipe (3/4)</vt:lpstr>
      <vt:lpstr>Pipe (4/4)</vt:lpstr>
      <vt:lpstr>Summary (1/1)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Shaofeng Wu</cp:lastModifiedBy>
  <cp:revision>32</cp:revision>
  <dcterms:created xsi:type="dcterms:W3CDTF">2023-01-06T06:17:44Z</dcterms:created>
  <dcterms:modified xsi:type="dcterms:W3CDTF">2024-09-17T03:41:27Z</dcterms:modified>
</cp:coreProperties>
</file>