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30"/>
  </p:notesMasterIdLst>
  <p:sldIdLst>
    <p:sldId id="256" r:id="rId2"/>
    <p:sldId id="264" r:id="rId3"/>
    <p:sldId id="265" r:id="rId4"/>
    <p:sldId id="266" r:id="rId5"/>
    <p:sldId id="267" r:id="rId6"/>
    <p:sldId id="268" r:id="rId7"/>
    <p:sldId id="269" r:id="rId8"/>
    <p:sldId id="270" r:id="rId9"/>
    <p:sldId id="2881" r:id="rId10"/>
    <p:sldId id="2484" r:id="rId11"/>
    <p:sldId id="2485" r:id="rId12"/>
    <p:sldId id="2486" r:id="rId13"/>
    <p:sldId id="2487" r:id="rId14"/>
    <p:sldId id="2488" r:id="rId15"/>
    <p:sldId id="2489" r:id="rId16"/>
    <p:sldId id="2490" r:id="rId17"/>
    <p:sldId id="2882" r:id="rId18"/>
    <p:sldId id="257" r:id="rId19"/>
    <p:sldId id="261" r:id="rId20"/>
    <p:sldId id="260" r:id="rId21"/>
    <p:sldId id="2887" r:id="rId22"/>
    <p:sldId id="263" r:id="rId23"/>
    <p:sldId id="258" r:id="rId24"/>
    <p:sldId id="2883" r:id="rId25"/>
    <p:sldId id="2884" r:id="rId26"/>
    <p:sldId id="2885" r:id="rId27"/>
    <p:sldId id="2886" r:id="rId28"/>
    <p:sldId id="2888"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FEFF"/>
    <a:srgbClr val="A323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70"/>
    <p:restoredTop sz="95615"/>
  </p:normalViewPr>
  <p:slideViewPr>
    <p:cSldViewPr snapToGrid="0" snapToObjects="1">
      <p:cViewPr varScale="1">
        <p:scale>
          <a:sx n="107" d="100"/>
          <a:sy n="107" d="100"/>
        </p:scale>
        <p:origin x="11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 Xin" userId="4069c85c-918b-4bfe-aa67-fb54c2c0808e" providerId="ADAL" clId="{3E52164E-4BB4-492C-BB7B-63CD2075CF6C}"/>
    <pc:docChg chg="custSel addSld delSld modSld sldOrd">
      <pc:chgData name="TAN, Xin" userId="4069c85c-918b-4bfe-aa67-fb54c2c0808e" providerId="ADAL" clId="{3E52164E-4BB4-492C-BB7B-63CD2075CF6C}" dt="2023-03-29T11:53:45.672" v="541" actId="20577"/>
      <pc:docMkLst>
        <pc:docMk/>
      </pc:docMkLst>
      <pc:sldChg chg="modSp">
        <pc:chgData name="TAN, Xin" userId="4069c85c-918b-4bfe-aa67-fb54c2c0808e" providerId="ADAL" clId="{3E52164E-4BB4-492C-BB7B-63CD2075CF6C}" dt="2023-03-29T11:53:45.672" v="541" actId="20577"/>
        <pc:sldMkLst>
          <pc:docMk/>
          <pc:sldMk cId="1162856421" sldId="256"/>
        </pc:sldMkLst>
        <pc:spChg chg="mod">
          <ac:chgData name="TAN, Xin" userId="4069c85c-918b-4bfe-aa67-fb54c2c0808e" providerId="ADAL" clId="{3E52164E-4BB4-492C-BB7B-63CD2075CF6C}" dt="2023-03-29T11:53:45.672" v="541" actId="20577"/>
          <ac:spMkLst>
            <pc:docMk/>
            <pc:sldMk cId="1162856421" sldId="256"/>
            <ac:spMk id="2" creationId="{00000000-0000-0000-0000-000000000000}"/>
          </ac:spMkLst>
        </pc:spChg>
      </pc:sldChg>
      <pc:sldChg chg="modSp">
        <pc:chgData name="TAN, Xin" userId="4069c85c-918b-4bfe-aa67-fb54c2c0808e" providerId="ADAL" clId="{3E52164E-4BB4-492C-BB7B-63CD2075CF6C}" dt="2023-03-29T11:42:45.362" v="513" actId="20577"/>
        <pc:sldMkLst>
          <pc:docMk/>
          <pc:sldMk cId="966590341" sldId="258"/>
        </pc:sldMkLst>
        <pc:spChg chg="mod">
          <ac:chgData name="TAN, Xin" userId="4069c85c-918b-4bfe-aa67-fb54c2c0808e" providerId="ADAL" clId="{3E52164E-4BB4-492C-BB7B-63CD2075CF6C}" dt="2023-03-29T11:08:14.603" v="35" actId="20577"/>
          <ac:spMkLst>
            <pc:docMk/>
            <pc:sldMk cId="966590341" sldId="258"/>
            <ac:spMk id="2" creationId="{0A888F0D-7836-7847-A4BD-A7B292399390}"/>
          </ac:spMkLst>
        </pc:spChg>
        <pc:spChg chg="mod">
          <ac:chgData name="TAN, Xin" userId="4069c85c-918b-4bfe-aa67-fb54c2c0808e" providerId="ADAL" clId="{3E52164E-4BB4-492C-BB7B-63CD2075CF6C}" dt="2023-03-29T11:42:45.362" v="513" actId="20577"/>
          <ac:spMkLst>
            <pc:docMk/>
            <pc:sldMk cId="966590341" sldId="258"/>
            <ac:spMk id="7" creationId="{447D6AFF-02D7-024A-B761-0F016F06DE4B}"/>
          </ac:spMkLst>
        </pc:spChg>
      </pc:sldChg>
      <pc:sldChg chg="modSp del">
        <pc:chgData name="TAN, Xin" userId="4069c85c-918b-4bfe-aa67-fb54c2c0808e" providerId="ADAL" clId="{3E52164E-4BB4-492C-BB7B-63CD2075CF6C}" dt="2023-03-29T11:09:34.642" v="46" actId="2696"/>
        <pc:sldMkLst>
          <pc:docMk/>
          <pc:sldMk cId="42732920" sldId="259"/>
        </pc:sldMkLst>
        <pc:spChg chg="mod">
          <ac:chgData name="TAN, Xin" userId="4069c85c-918b-4bfe-aa67-fb54c2c0808e" providerId="ADAL" clId="{3E52164E-4BB4-492C-BB7B-63CD2075CF6C}" dt="2023-03-29T11:08:26.714" v="45" actId="20577"/>
          <ac:spMkLst>
            <pc:docMk/>
            <pc:sldMk cId="42732920" sldId="259"/>
            <ac:spMk id="2" creationId="{338C5A11-145A-1E41-AA8D-4451D131E5C6}"/>
          </ac:spMkLst>
        </pc:spChg>
      </pc:sldChg>
      <pc:sldChg chg="modSp">
        <pc:chgData name="TAN, Xin" userId="4069c85c-918b-4bfe-aa67-fb54c2c0808e" providerId="ADAL" clId="{3E52164E-4BB4-492C-BB7B-63CD2075CF6C}" dt="2023-03-29T11:28:11.474" v="441" actId="20577"/>
        <pc:sldMkLst>
          <pc:docMk/>
          <pc:sldMk cId="988865999" sldId="260"/>
        </pc:sldMkLst>
        <pc:spChg chg="mod">
          <ac:chgData name="TAN, Xin" userId="4069c85c-918b-4bfe-aa67-fb54c2c0808e" providerId="ADAL" clId="{3E52164E-4BB4-492C-BB7B-63CD2075CF6C}" dt="2023-03-29T11:28:11.474" v="441" actId="20577"/>
          <ac:spMkLst>
            <pc:docMk/>
            <pc:sldMk cId="988865999" sldId="260"/>
            <ac:spMk id="2" creationId="{17B41104-2A31-4F43-87FB-D99A27C255A1}"/>
          </ac:spMkLst>
        </pc:spChg>
        <pc:spChg chg="mod">
          <ac:chgData name="TAN, Xin" userId="4069c85c-918b-4bfe-aa67-fb54c2c0808e" providerId="ADAL" clId="{3E52164E-4BB4-492C-BB7B-63CD2075CF6C}" dt="2023-03-29T11:28:02.410" v="440" actId="404"/>
          <ac:spMkLst>
            <pc:docMk/>
            <pc:sldMk cId="988865999" sldId="260"/>
            <ac:spMk id="9" creationId="{F063324E-8C8B-F34C-B3E5-E223ECB25A97}"/>
          </ac:spMkLst>
        </pc:spChg>
      </pc:sldChg>
      <pc:sldChg chg="del">
        <pc:chgData name="TAN, Xin" userId="4069c85c-918b-4bfe-aa67-fb54c2c0808e" providerId="ADAL" clId="{3E52164E-4BB4-492C-BB7B-63CD2075CF6C}" dt="2023-03-29T11:44:58.692" v="532" actId="2696"/>
        <pc:sldMkLst>
          <pc:docMk/>
          <pc:sldMk cId="1222946436" sldId="262"/>
        </pc:sldMkLst>
      </pc:sldChg>
      <pc:sldChg chg="addSp modSp">
        <pc:chgData name="TAN, Xin" userId="4069c85c-918b-4bfe-aa67-fb54c2c0808e" providerId="ADAL" clId="{3E52164E-4BB4-492C-BB7B-63CD2075CF6C}" dt="2023-03-29T11:44:19.645" v="531" actId="20577"/>
        <pc:sldMkLst>
          <pc:docMk/>
          <pc:sldMk cId="2453206114" sldId="263"/>
        </pc:sldMkLst>
        <pc:spChg chg="mod">
          <ac:chgData name="TAN, Xin" userId="4069c85c-918b-4bfe-aa67-fb54c2c0808e" providerId="ADAL" clId="{3E52164E-4BB4-492C-BB7B-63CD2075CF6C}" dt="2023-03-29T11:44:19.645" v="531" actId="20577"/>
          <ac:spMkLst>
            <pc:docMk/>
            <pc:sldMk cId="2453206114" sldId="263"/>
            <ac:spMk id="7" creationId="{BD829435-8604-9743-933B-FE12D951F732}"/>
          </ac:spMkLst>
        </pc:spChg>
        <pc:picChg chg="add mod">
          <ac:chgData name="TAN, Xin" userId="4069c85c-918b-4bfe-aa67-fb54c2c0808e" providerId="ADAL" clId="{3E52164E-4BB4-492C-BB7B-63CD2075CF6C}" dt="2023-03-29T11:44:10.870" v="530" actId="1076"/>
          <ac:picMkLst>
            <pc:docMk/>
            <pc:sldMk cId="2453206114" sldId="263"/>
            <ac:picMk id="1026" creationId="{285ABC53-390D-4048-814C-76B3291B8068}"/>
          </ac:picMkLst>
        </pc:picChg>
      </pc:sldChg>
      <pc:sldChg chg="modSp">
        <pc:chgData name="TAN, Xin" userId="4069c85c-918b-4bfe-aa67-fb54c2c0808e" providerId="ADAL" clId="{3E52164E-4BB4-492C-BB7B-63CD2075CF6C}" dt="2023-03-29T11:51:47.038" v="537" actId="14100"/>
        <pc:sldMkLst>
          <pc:docMk/>
          <pc:sldMk cId="2445728174" sldId="2489"/>
        </pc:sldMkLst>
        <pc:spChg chg="mod">
          <ac:chgData name="TAN, Xin" userId="4069c85c-918b-4bfe-aa67-fb54c2c0808e" providerId="ADAL" clId="{3E52164E-4BB4-492C-BB7B-63CD2075CF6C}" dt="2023-03-29T11:51:44.894" v="535" actId="1076"/>
          <ac:spMkLst>
            <pc:docMk/>
            <pc:sldMk cId="2445728174" sldId="2489"/>
            <ac:spMk id="7" creationId="{00000000-0000-0000-0000-000000000000}"/>
          </ac:spMkLst>
        </pc:spChg>
        <pc:picChg chg="mod">
          <ac:chgData name="TAN, Xin" userId="4069c85c-918b-4bfe-aa67-fb54c2c0808e" providerId="ADAL" clId="{3E52164E-4BB4-492C-BB7B-63CD2075CF6C}" dt="2023-03-29T11:51:47.038" v="537" actId="14100"/>
          <ac:picMkLst>
            <pc:docMk/>
            <pc:sldMk cId="2445728174" sldId="2489"/>
            <ac:picMk id="6" creationId="{00000000-0000-0000-0000-000000000000}"/>
          </ac:picMkLst>
        </pc:picChg>
      </pc:sldChg>
      <pc:sldChg chg="addSp delSp modSp add">
        <pc:chgData name="TAN, Xin" userId="4069c85c-918b-4bfe-aa67-fb54c2c0808e" providerId="ADAL" clId="{3E52164E-4BB4-492C-BB7B-63CD2075CF6C}" dt="2023-03-29T11:14:46.583" v="199" actId="20577"/>
        <pc:sldMkLst>
          <pc:docMk/>
          <pc:sldMk cId="1950762766" sldId="2883"/>
        </pc:sldMkLst>
        <pc:spChg chg="mod">
          <ac:chgData name="TAN, Xin" userId="4069c85c-918b-4bfe-aa67-fb54c2c0808e" providerId="ADAL" clId="{3E52164E-4BB4-492C-BB7B-63CD2075CF6C}" dt="2023-03-29T11:09:45.003" v="57" actId="20577"/>
          <ac:spMkLst>
            <pc:docMk/>
            <pc:sldMk cId="1950762766" sldId="2883"/>
            <ac:spMk id="2" creationId="{B8D9D5BF-36CC-4A15-9788-FD21F0B5EACA}"/>
          </ac:spMkLst>
        </pc:spChg>
        <pc:spChg chg="del mod">
          <ac:chgData name="TAN, Xin" userId="4069c85c-918b-4bfe-aa67-fb54c2c0808e" providerId="ADAL" clId="{3E52164E-4BB4-492C-BB7B-63CD2075CF6C}" dt="2023-03-29T11:12:38.224" v="59"/>
          <ac:spMkLst>
            <pc:docMk/>
            <pc:sldMk cId="1950762766" sldId="2883"/>
            <ac:spMk id="3" creationId="{6875D1DD-7AD4-45F5-9C70-DB0DBA23550E}"/>
          </ac:spMkLst>
        </pc:spChg>
        <pc:spChg chg="add mod">
          <ac:chgData name="TAN, Xin" userId="4069c85c-918b-4bfe-aa67-fb54c2c0808e" providerId="ADAL" clId="{3E52164E-4BB4-492C-BB7B-63CD2075CF6C}" dt="2023-03-29T11:14:46.583" v="199" actId="20577"/>
          <ac:spMkLst>
            <pc:docMk/>
            <pc:sldMk cId="1950762766" sldId="2883"/>
            <ac:spMk id="7" creationId="{08BA069F-5171-49D4-9F7D-4BF0563B1A69}"/>
          </ac:spMkLst>
        </pc:spChg>
        <pc:picChg chg="add mod">
          <ac:chgData name="TAN, Xin" userId="4069c85c-918b-4bfe-aa67-fb54c2c0808e" providerId="ADAL" clId="{3E52164E-4BB4-492C-BB7B-63CD2075CF6C}" dt="2023-03-29T11:12:42.478" v="61" actId="1076"/>
          <ac:picMkLst>
            <pc:docMk/>
            <pc:sldMk cId="1950762766" sldId="2883"/>
            <ac:picMk id="6" creationId="{23A0443C-0B87-4C50-802B-320176B4AF13}"/>
          </ac:picMkLst>
        </pc:picChg>
      </pc:sldChg>
      <pc:sldChg chg="addSp delSp modSp add">
        <pc:chgData name="TAN, Xin" userId="4069c85c-918b-4bfe-aa67-fb54c2c0808e" providerId="ADAL" clId="{3E52164E-4BB4-492C-BB7B-63CD2075CF6C}" dt="2023-03-29T11:23:48.348" v="405" actId="20577"/>
        <pc:sldMkLst>
          <pc:docMk/>
          <pc:sldMk cId="15869002" sldId="2884"/>
        </pc:sldMkLst>
        <pc:spChg chg="mod">
          <ac:chgData name="TAN, Xin" userId="4069c85c-918b-4bfe-aa67-fb54c2c0808e" providerId="ADAL" clId="{3E52164E-4BB4-492C-BB7B-63CD2075CF6C}" dt="2023-03-29T11:14:54.896" v="214" actId="20577"/>
          <ac:spMkLst>
            <pc:docMk/>
            <pc:sldMk cId="15869002" sldId="2884"/>
            <ac:spMk id="2" creationId="{4B78A48C-1975-40C6-9EF1-9FA69C1DE793}"/>
          </ac:spMkLst>
        </pc:spChg>
        <pc:spChg chg="del mod">
          <ac:chgData name="TAN, Xin" userId="4069c85c-918b-4bfe-aa67-fb54c2c0808e" providerId="ADAL" clId="{3E52164E-4BB4-492C-BB7B-63CD2075CF6C}" dt="2023-03-29T11:15:38.687" v="216"/>
          <ac:spMkLst>
            <pc:docMk/>
            <pc:sldMk cId="15869002" sldId="2884"/>
            <ac:spMk id="3" creationId="{A3C547CA-3A86-4B30-8290-2AE19A0F888C}"/>
          </ac:spMkLst>
        </pc:spChg>
        <pc:spChg chg="add mod">
          <ac:chgData name="TAN, Xin" userId="4069c85c-918b-4bfe-aa67-fb54c2c0808e" providerId="ADAL" clId="{3E52164E-4BB4-492C-BB7B-63CD2075CF6C}" dt="2023-03-29T11:23:48.348" v="405" actId="20577"/>
          <ac:spMkLst>
            <pc:docMk/>
            <pc:sldMk cId="15869002" sldId="2884"/>
            <ac:spMk id="7" creationId="{66DB5BD9-B78C-4CFD-8302-4A26331EDED2}"/>
          </ac:spMkLst>
        </pc:spChg>
        <pc:picChg chg="add mod">
          <ac:chgData name="TAN, Xin" userId="4069c85c-918b-4bfe-aa67-fb54c2c0808e" providerId="ADAL" clId="{3E52164E-4BB4-492C-BB7B-63CD2075CF6C}" dt="2023-03-29T11:15:40.054" v="217" actId="1076"/>
          <ac:picMkLst>
            <pc:docMk/>
            <pc:sldMk cId="15869002" sldId="2884"/>
            <ac:picMk id="6" creationId="{DD14F573-C0F9-4467-AB39-315467BCFD55}"/>
          </ac:picMkLst>
        </pc:picChg>
      </pc:sldChg>
      <pc:sldChg chg="addSp delSp modSp add">
        <pc:chgData name="TAN, Xin" userId="4069c85c-918b-4bfe-aa67-fb54c2c0808e" providerId="ADAL" clId="{3E52164E-4BB4-492C-BB7B-63CD2075CF6C}" dt="2023-03-29T11:18:36.031" v="351" actId="1076"/>
        <pc:sldMkLst>
          <pc:docMk/>
          <pc:sldMk cId="1607318211" sldId="2885"/>
        </pc:sldMkLst>
        <pc:spChg chg="mod">
          <ac:chgData name="TAN, Xin" userId="4069c85c-918b-4bfe-aa67-fb54c2c0808e" providerId="ADAL" clId="{3E52164E-4BB4-492C-BB7B-63CD2075CF6C}" dt="2023-03-29T11:16:23.638" v="302" actId="20577"/>
          <ac:spMkLst>
            <pc:docMk/>
            <pc:sldMk cId="1607318211" sldId="2885"/>
            <ac:spMk id="2" creationId="{A29271CE-380F-4D3B-93DB-C755737EF4F0}"/>
          </ac:spMkLst>
        </pc:spChg>
        <pc:spChg chg="del mod">
          <ac:chgData name="TAN, Xin" userId="4069c85c-918b-4bfe-aa67-fb54c2c0808e" providerId="ADAL" clId="{3E52164E-4BB4-492C-BB7B-63CD2075CF6C}" dt="2023-03-29T11:16:53.475" v="304"/>
          <ac:spMkLst>
            <pc:docMk/>
            <pc:sldMk cId="1607318211" sldId="2885"/>
            <ac:spMk id="3" creationId="{2BEF3AD0-2E9D-4EC9-962E-9699119D45DB}"/>
          </ac:spMkLst>
        </pc:spChg>
        <pc:spChg chg="add mod">
          <ac:chgData name="TAN, Xin" userId="4069c85c-918b-4bfe-aa67-fb54c2c0808e" providerId="ADAL" clId="{3E52164E-4BB4-492C-BB7B-63CD2075CF6C}" dt="2023-03-29T11:18:36.031" v="351" actId="1076"/>
          <ac:spMkLst>
            <pc:docMk/>
            <pc:sldMk cId="1607318211" sldId="2885"/>
            <ac:spMk id="7" creationId="{11091D9E-7DF9-4A97-A370-B1CEDF9B2468}"/>
          </ac:spMkLst>
        </pc:spChg>
        <pc:picChg chg="add mod">
          <ac:chgData name="TAN, Xin" userId="4069c85c-918b-4bfe-aa67-fb54c2c0808e" providerId="ADAL" clId="{3E52164E-4BB4-492C-BB7B-63CD2075CF6C}" dt="2023-03-29T11:16:54.654" v="305" actId="1076"/>
          <ac:picMkLst>
            <pc:docMk/>
            <pc:sldMk cId="1607318211" sldId="2885"/>
            <ac:picMk id="6" creationId="{0E3683E1-C8A5-4084-8D48-B76A3ECFDA1F}"/>
          </ac:picMkLst>
        </pc:picChg>
      </pc:sldChg>
      <pc:sldChg chg="addSp delSp modSp add">
        <pc:chgData name="TAN, Xin" userId="4069c85c-918b-4bfe-aa67-fb54c2c0808e" providerId="ADAL" clId="{3E52164E-4BB4-492C-BB7B-63CD2075CF6C}" dt="2023-03-29T11:20:23.825" v="404" actId="20577"/>
        <pc:sldMkLst>
          <pc:docMk/>
          <pc:sldMk cId="1595070808" sldId="2886"/>
        </pc:sldMkLst>
        <pc:spChg chg="mod">
          <ac:chgData name="TAN, Xin" userId="4069c85c-918b-4bfe-aa67-fb54c2c0808e" providerId="ADAL" clId="{3E52164E-4BB4-492C-BB7B-63CD2075CF6C}" dt="2023-03-29T11:18:56.820" v="377" actId="20577"/>
          <ac:spMkLst>
            <pc:docMk/>
            <pc:sldMk cId="1595070808" sldId="2886"/>
            <ac:spMk id="2" creationId="{DD5F17B9-58D8-443F-BBBE-304EC732BAC8}"/>
          </ac:spMkLst>
        </pc:spChg>
        <pc:spChg chg="del">
          <ac:chgData name="TAN, Xin" userId="4069c85c-918b-4bfe-aa67-fb54c2c0808e" providerId="ADAL" clId="{3E52164E-4BB4-492C-BB7B-63CD2075CF6C}" dt="2023-03-29T11:19:35.194" v="378"/>
          <ac:spMkLst>
            <pc:docMk/>
            <pc:sldMk cId="1595070808" sldId="2886"/>
            <ac:spMk id="3" creationId="{E97700FA-349C-4ED8-83B7-E71A947246E7}"/>
          </ac:spMkLst>
        </pc:spChg>
        <pc:spChg chg="add mod">
          <ac:chgData name="TAN, Xin" userId="4069c85c-918b-4bfe-aa67-fb54c2c0808e" providerId="ADAL" clId="{3E52164E-4BB4-492C-BB7B-63CD2075CF6C}" dt="2023-03-29T11:20:17.214" v="395" actId="1076"/>
          <ac:spMkLst>
            <pc:docMk/>
            <pc:sldMk cId="1595070808" sldId="2886"/>
            <ac:spMk id="9" creationId="{D27EC411-D002-4804-9342-84639D0DD063}"/>
          </ac:spMkLst>
        </pc:spChg>
        <pc:spChg chg="add mod">
          <ac:chgData name="TAN, Xin" userId="4069c85c-918b-4bfe-aa67-fb54c2c0808e" providerId="ADAL" clId="{3E52164E-4BB4-492C-BB7B-63CD2075CF6C}" dt="2023-03-29T11:20:23.825" v="404" actId="20577"/>
          <ac:spMkLst>
            <pc:docMk/>
            <pc:sldMk cId="1595070808" sldId="2886"/>
            <ac:spMk id="10" creationId="{3958CC6B-01CE-42A1-9780-2570A8B8663F}"/>
          </ac:spMkLst>
        </pc:spChg>
        <pc:picChg chg="add mod">
          <ac:chgData name="TAN, Xin" userId="4069c85c-918b-4bfe-aa67-fb54c2c0808e" providerId="ADAL" clId="{3E52164E-4BB4-492C-BB7B-63CD2075CF6C}" dt="2023-03-29T11:20:00.758" v="383" actId="1076"/>
          <ac:picMkLst>
            <pc:docMk/>
            <pc:sldMk cId="1595070808" sldId="2886"/>
            <ac:picMk id="6" creationId="{A0B6DA1E-7E36-43A2-924A-40D56492228A}"/>
          </ac:picMkLst>
        </pc:picChg>
        <pc:picChg chg="add mod">
          <ac:chgData name="TAN, Xin" userId="4069c85c-918b-4bfe-aa67-fb54c2c0808e" providerId="ADAL" clId="{3E52164E-4BB4-492C-BB7B-63CD2075CF6C}" dt="2023-03-29T11:19:59.446" v="382" actId="14100"/>
          <ac:picMkLst>
            <pc:docMk/>
            <pc:sldMk cId="1595070808" sldId="2886"/>
            <ac:picMk id="8" creationId="{A6E6257C-07A0-41EF-A03A-8104C2607189}"/>
          </ac:picMkLst>
        </pc:picChg>
      </pc:sldChg>
      <pc:sldChg chg="modSp add ord">
        <pc:chgData name="TAN, Xin" userId="4069c85c-918b-4bfe-aa67-fb54c2c0808e" providerId="ADAL" clId="{3E52164E-4BB4-492C-BB7B-63CD2075CF6C}" dt="2023-03-29T11:32:46.685" v="496" actId="20577"/>
        <pc:sldMkLst>
          <pc:docMk/>
          <pc:sldMk cId="2420724796" sldId="2887"/>
        </pc:sldMkLst>
        <pc:spChg chg="mod">
          <ac:chgData name="TAN, Xin" userId="4069c85c-918b-4bfe-aa67-fb54c2c0808e" providerId="ADAL" clId="{3E52164E-4BB4-492C-BB7B-63CD2075CF6C}" dt="2023-03-29T11:32:46.685" v="496" actId="20577"/>
          <ac:spMkLst>
            <pc:docMk/>
            <pc:sldMk cId="2420724796" sldId="2887"/>
            <ac:spMk id="7" creationId="{BD829435-8604-9743-933B-FE12D951F732}"/>
          </ac:spMkLst>
        </pc:spChg>
        <pc:picChg chg="mod">
          <ac:chgData name="TAN, Xin" userId="4069c85c-918b-4bfe-aa67-fb54c2c0808e" providerId="ADAL" clId="{3E52164E-4BB4-492C-BB7B-63CD2075CF6C}" dt="2023-03-29T11:32:39.143" v="474" actId="1076"/>
          <ac:picMkLst>
            <pc:docMk/>
            <pc:sldMk cId="2420724796" sldId="2887"/>
            <ac:picMk id="1026" creationId="{285ABC53-390D-4048-814C-76B3291B8068}"/>
          </ac:picMkLst>
        </pc:picChg>
      </pc:sldChg>
      <pc:sldChg chg="addSp delSp modSp add del setBg">
        <pc:chgData name="TAN, Xin" userId="4069c85c-918b-4bfe-aa67-fb54c2c0808e" providerId="ADAL" clId="{3E52164E-4BB4-492C-BB7B-63CD2075CF6C}" dt="2023-03-29T11:43:23.251" v="514" actId="2696"/>
        <pc:sldMkLst>
          <pc:docMk/>
          <pc:sldMk cId="954960309" sldId="2888"/>
        </pc:sldMkLst>
        <pc:spChg chg="mod">
          <ac:chgData name="TAN, Xin" userId="4069c85c-918b-4bfe-aa67-fb54c2c0808e" providerId="ADAL" clId="{3E52164E-4BB4-492C-BB7B-63CD2075CF6C}" dt="2023-03-29T11:41:55.298" v="501" actId="27636"/>
          <ac:spMkLst>
            <pc:docMk/>
            <pc:sldMk cId="954960309" sldId="2888"/>
            <ac:spMk id="3" creationId="{D3DC85D3-57E4-4AE5-A9CE-D23FF8F8427B}"/>
          </ac:spMkLst>
        </pc:spChg>
        <pc:spChg chg="add del">
          <ac:chgData name="TAN, Xin" userId="4069c85c-918b-4bfe-aa67-fb54c2c0808e" providerId="ADAL" clId="{3E52164E-4BB4-492C-BB7B-63CD2075CF6C}" dt="2023-03-29T11:41:50.465" v="499"/>
          <ac:spMkLst>
            <pc:docMk/>
            <pc:sldMk cId="954960309" sldId="2888"/>
            <ac:spMk id="5" creationId="{2916976A-F98C-499D-8D8E-BBAF4E91BDA2}"/>
          </ac:spMkLst>
        </pc:spChg>
        <pc:picChg chg="add del">
          <ac:chgData name="TAN, Xin" userId="4069c85c-918b-4bfe-aa67-fb54c2c0808e" providerId="ADAL" clId="{3E52164E-4BB4-492C-BB7B-63CD2075CF6C}" dt="2023-03-29T11:41:50.465" v="499"/>
          <ac:picMkLst>
            <pc:docMk/>
            <pc:sldMk cId="954960309" sldId="2888"/>
            <ac:picMk id="2051" creationId="{451EA0F3-4C94-4ED5-A5EB-89DBFDD14DF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A3E50C-8D29-CD49-81E6-E25A0B0BA059}" type="datetimeFigureOut">
              <a:rPr kumimoji="1" lang="zh-CN" altLang="en-US" smtClean="0"/>
              <a:t>2023/3/30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8492C7-60C5-8F48-BF9C-0C2A11D676B4}" type="slidenum">
              <a:rPr kumimoji="1" lang="zh-CN" altLang="en-US" smtClean="0"/>
              <a:t>‹#›</a:t>
            </a:fld>
            <a:endParaRPr kumimoji="1" lang="zh-CN" altLang="en-US"/>
          </a:p>
        </p:txBody>
      </p:sp>
    </p:spTree>
    <p:extLst>
      <p:ext uri="{BB962C8B-B14F-4D97-AF65-F5344CB8AC3E}">
        <p14:creationId xmlns:p14="http://schemas.microsoft.com/office/powerpoint/2010/main" val="1531197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2967F8A-97EE-0B4B-A5F1-E966258AA9F0}" type="datetime1">
              <a:rPr kumimoji="1" lang="zh-CN" altLang="en-US" smtClean="0"/>
              <a:t>2023/3/30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2BD19AD-B9F4-064A-8457-10AA7D12F1A4}" type="datetime1">
              <a:rPr kumimoji="1" lang="zh-CN" altLang="en-US" smtClean="0"/>
              <a:t>2023/3/30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785CEAE-4049-C04B-A43E-D0A721F42AAF}" type="datetime1">
              <a:rPr kumimoji="1" lang="zh-CN" altLang="en-US" smtClean="0"/>
              <a:t>2023/3/30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28DA8A3-03A4-864F-8085-FD61B31A49CA}" type="datetime1">
              <a:rPr kumimoji="1" lang="zh-CN" altLang="en-US" smtClean="0"/>
              <a:t>2023/3/30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0E861D3-4395-CB4E-8978-926D5FEF4946}" type="datetime1">
              <a:rPr kumimoji="1" lang="zh-CN" altLang="en-US" smtClean="0"/>
              <a:t>2023/3/30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D0F1A0C-C526-CB40-8735-FA82370D1FF5}" type="datetime1">
              <a:rPr kumimoji="1" lang="zh-CN" altLang="en-US" smtClean="0"/>
              <a:t>2023/3/30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0EB4DA2-09BA-4942-8FCD-779B85F52444}" type="datetime1">
              <a:rPr kumimoji="1" lang="zh-CN" altLang="en-US" smtClean="0"/>
              <a:t>2023/3/30</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2386F9D-875E-F249-93C2-76707FB78C02}" type="datetime1">
              <a:rPr kumimoji="1" lang="zh-CN" altLang="en-US" smtClean="0"/>
              <a:t>2023/3/30</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327DC54-107C-284E-951B-14146E84BCBE}" type="datetime1">
              <a:rPr kumimoji="1" lang="zh-CN" altLang="en-US" smtClean="0"/>
              <a:t>2023/3/30</a:t>
            </a:fld>
            <a:endParaRPr kumimoji="1"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zh-CN" altLang="en-US"/>
          </a:p>
        </p:txBody>
      </p:sp>
      <p:sp>
        <p:nvSpPr>
          <p:cNvPr id="9" name="Slide Number Placeholder 8"/>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A272474-5A0F-874D-AFDF-5D8DF8956D6C}" type="datetime1">
              <a:rPr kumimoji="1" lang="zh-CN" altLang="en-US" smtClean="0"/>
              <a:t>2023/3/30</a:t>
            </a:fld>
            <a:endParaRPr kumimoji="1"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565E423-3D7D-F74A-B149-2A6F341A82F3}" type="datetime1">
              <a:rPr kumimoji="1" lang="zh-CN" altLang="en-US" smtClean="0"/>
              <a:t>2023/3/30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CD6C483-0F5F-9E41-8F57-452BD2DA486D}" type="datetime1">
              <a:rPr kumimoji="1" lang="zh-CN" altLang="en-US" smtClean="0"/>
              <a:t>2023/3/30</a:t>
            </a:fld>
            <a:endParaRPr kumimoji="1"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16AE904-116B-CF46-80CD-420BCD58D1B7}" type="slidenum">
              <a:rPr kumimoji="1" lang="zh-CN" altLang="en-US" smtClean="0"/>
              <a:t>‹#›</a:t>
            </a:fld>
            <a:endParaRPr kumimoji="1"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50979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97279" y="2186609"/>
            <a:ext cx="10243655" cy="2098747"/>
          </a:xfrm>
        </p:spPr>
        <p:txBody>
          <a:bodyPr>
            <a:normAutofit/>
          </a:bodyPr>
          <a:lstStyle/>
          <a:p>
            <a:r>
              <a:rPr kumimoji="1" lang="en-US" altLang="zh-CN" sz="4800" dirty="0"/>
              <a:t>Tutorial</a:t>
            </a:r>
            <a:r>
              <a:rPr kumimoji="1" lang="zh-CN" altLang="en-US" sz="4800" dirty="0"/>
              <a:t> </a:t>
            </a:r>
            <a:r>
              <a:rPr kumimoji="1" lang="en-US" altLang="zh-CN" sz="4800" dirty="0"/>
              <a:t>10: </a:t>
            </a:r>
            <a:br>
              <a:rPr kumimoji="1" lang="en-US" altLang="zh-CN" sz="4400" dirty="0"/>
            </a:br>
            <a:r>
              <a:rPr kumimoji="1" lang="en-US" altLang="zh-CN" sz="3200" dirty="0"/>
              <a:t>File System APIs &amp;&amp; Filesystem in  User Space</a:t>
            </a:r>
            <a:endParaRPr kumimoji="1" lang="zh-CN" altLang="en-US" sz="4400" dirty="0"/>
          </a:p>
        </p:txBody>
      </p:sp>
      <p:sp>
        <p:nvSpPr>
          <p:cNvPr id="3" name="副标题 2"/>
          <p:cNvSpPr>
            <a:spLocks noGrp="1"/>
          </p:cNvSpPr>
          <p:nvPr>
            <p:ph type="subTitle" idx="1"/>
          </p:nvPr>
        </p:nvSpPr>
        <p:spPr>
          <a:xfrm>
            <a:off x="1100051" y="4415866"/>
            <a:ext cx="10055629" cy="1143000"/>
          </a:xfrm>
        </p:spPr>
        <p:txBody>
          <a:bodyPr>
            <a:normAutofit fontScale="85000" lnSpcReduction="20000"/>
          </a:bodyPr>
          <a:lstStyle/>
          <a:p>
            <a:pPr algn="ctr"/>
            <a:r>
              <a:rPr kumimoji="1" lang="en-US" altLang="zh-CN" dirty="0"/>
              <a:t>CSCI3150 - </a:t>
            </a:r>
            <a:r>
              <a:rPr lang="en-US" altLang="zh-CN" dirty="0"/>
              <a:t>Introduction</a:t>
            </a:r>
            <a:r>
              <a:rPr lang="zh-CN" altLang="en-US" dirty="0"/>
              <a:t> </a:t>
            </a:r>
            <a:r>
              <a:rPr lang="en-US" altLang="zh-CN" dirty="0"/>
              <a:t>to</a:t>
            </a:r>
            <a:r>
              <a:rPr lang="zh-CN" altLang="en-US" dirty="0"/>
              <a:t> </a:t>
            </a:r>
            <a:r>
              <a:rPr lang="en-US" altLang="zh-CN" dirty="0"/>
              <a:t>operating</a:t>
            </a:r>
            <a:r>
              <a:rPr lang="zh-CN" altLang="en-US" dirty="0"/>
              <a:t> </a:t>
            </a:r>
            <a:r>
              <a:rPr lang="en-US" altLang="zh-CN" dirty="0"/>
              <a:t>system</a:t>
            </a:r>
          </a:p>
          <a:p>
            <a:pPr algn="ctr"/>
            <a:r>
              <a:rPr lang="en-US" altLang="zh-CN" dirty="0"/>
              <a:t>Tutor:</a:t>
            </a:r>
            <a:r>
              <a:rPr lang="zh-CN" altLang="en-US" dirty="0"/>
              <a:t> </a:t>
            </a:r>
            <a:r>
              <a:rPr lang="en-US" altLang="zh-CN" dirty="0"/>
              <a:t>TAN Xin</a:t>
            </a:r>
          </a:p>
          <a:p>
            <a:pPr algn="ctr"/>
            <a:r>
              <a:rPr lang="en-US" altLang="zh-CN" cap="none" dirty="0"/>
              <a:t>xtan22@cse.cuhk.edu.hk</a:t>
            </a:r>
          </a:p>
          <a:p>
            <a:pPr algn="r"/>
            <a:endParaRPr kumimoji="1" lang="zh-CN" altLang="en-US" dirty="0"/>
          </a:p>
        </p:txBody>
      </p:sp>
      <p:sp>
        <p:nvSpPr>
          <p:cNvPr id="6" name="灯片编号占位符 5">
            <a:extLst>
              <a:ext uri="{FF2B5EF4-FFF2-40B4-BE49-F238E27FC236}">
                <a16:creationId xmlns:a16="http://schemas.microsoft.com/office/drawing/2014/main" id="{2269FFAC-46A2-B042-831F-D77D33B4E7CD}"/>
              </a:ext>
            </a:extLst>
          </p:cNvPr>
          <p:cNvSpPr>
            <a:spLocks noGrp="1"/>
          </p:cNvSpPr>
          <p:nvPr>
            <p:ph type="sldNum" sz="quarter" idx="12"/>
          </p:nvPr>
        </p:nvSpPr>
        <p:spPr/>
        <p:txBody>
          <a:bodyPr/>
          <a:lstStyle/>
          <a:p>
            <a:fld id="{516AE904-116B-CF46-80CD-420BCD58D1B7}" type="slidenum">
              <a:rPr kumimoji="1" lang="zh-CN" altLang="en-US" smtClean="0"/>
              <a:t>1</a:t>
            </a:fld>
            <a:endParaRPr kumimoji="1" lang="zh-CN" altLang="en-US"/>
          </a:p>
        </p:txBody>
      </p:sp>
    </p:spTree>
    <p:extLst>
      <p:ext uri="{BB962C8B-B14F-4D97-AF65-F5344CB8AC3E}">
        <p14:creationId xmlns:p14="http://schemas.microsoft.com/office/powerpoint/2010/main" val="1162856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Deleting Directories</a:t>
            </a:r>
            <a:endParaRPr lang="ko-KR" altLang="en-US" dirty="0"/>
          </a:p>
        </p:txBody>
      </p:sp>
      <p:sp>
        <p:nvSpPr>
          <p:cNvPr id="3" name="내용 개체 틀 2"/>
          <p:cNvSpPr>
            <a:spLocks noGrp="1"/>
          </p:cNvSpPr>
          <p:nvPr>
            <p:ph idx="1"/>
          </p:nvPr>
        </p:nvSpPr>
        <p:spPr/>
        <p:txBody>
          <a:bodyPr/>
          <a:lstStyle/>
          <a:p>
            <a:r>
              <a:rPr lang="en-US" altLang="ko-KR" dirty="0" err="1">
                <a:solidFill>
                  <a:schemeClr val="accent6"/>
                </a:solidFill>
                <a:latin typeface="Courier New" panose="02070309020205020404" pitchFamily="49" charset="0"/>
                <a:cs typeface="Courier New" panose="02070309020205020404" pitchFamily="49" charset="0"/>
              </a:rPr>
              <a:t>rmdir</a:t>
            </a:r>
            <a:r>
              <a:rPr lang="en-US" altLang="ko-KR" dirty="0">
                <a:solidFill>
                  <a:schemeClr val="accent6"/>
                </a:solidFill>
                <a:latin typeface="Courier New" panose="02070309020205020404" pitchFamily="49" charset="0"/>
                <a:cs typeface="Courier New" panose="02070309020205020404" pitchFamily="49" charset="0"/>
              </a:rPr>
              <a:t>()</a:t>
            </a:r>
            <a:r>
              <a:rPr lang="en-US" altLang="ko-KR" dirty="0"/>
              <a:t>: Delete a directory. </a:t>
            </a:r>
          </a:p>
          <a:p>
            <a:pPr lvl="1"/>
            <a:r>
              <a:rPr lang="en-US" altLang="ko-KR" dirty="0" err="1">
                <a:latin typeface="Courier New" panose="02070309020205020404" pitchFamily="49" charset="0"/>
                <a:cs typeface="Courier New" panose="02070309020205020404" pitchFamily="49" charset="0"/>
              </a:rPr>
              <a:t>rmdir</a:t>
            </a:r>
            <a:r>
              <a:rPr lang="en-US" altLang="ko-KR" dirty="0">
                <a:latin typeface="Courier New" panose="02070309020205020404" pitchFamily="49" charset="0"/>
                <a:cs typeface="Courier New" panose="02070309020205020404" pitchFamily="49" charset="0"/>
              </a:rPr>
              <a:t>()</a:t>
            </a:r>
            <a:r>
              <a:rPr lang="en-US" altLang="ko-KR" dirty="0">
                <a:solidFill>
                  <a:schemeClr val="accent1"/>
                </a:solidFill>
              </a:rPr>
              <a:t>requires directory be empty</a:t>
            </a:r>
            <a:r>
              <a:rPr lang="en-US" altLang="ko-KR" dirty="0"/>
              <a:t> before it deleted.</a:t>
            </a:r>
          </a:p>
          <a:p>
            <a:pPr lvl="1"/>
            <a:r>
              <a:rPr lang="en-US" altLang="ko-KR" dirty="0"/>
              <a:t>If you call </a:t>
            </a:r>
            <a:r>
              <a:rPr lang="en-US" altLang="ko-KR" dirty="0" err="1">
                <a:latin typeface="Courier New" panose="02070309020205020404" pitchFamily="49" charset="0"/>
                <a:cs typeface="Courier New" panose="02070309020205020404" pitchFamily="49" charset="0"/>
              </a:rPr>
              <a:t>rmdir</a:t>
            </a:r>
            <a:r>
              <a:rPr lang="en-US" altLang="ko-KR" dirty="0">
                <a:latin typeface="Courier New" panose="02070309020205020404" pitchFamily="49" charset="0"/>
                <a:cs typeface="Courier New" panose="02070309020205020404" pitchFamily="49" charset="0"/>
              </a:rPr>
              <a:t>()</a:t>
            </a:r>
            <a:r>
              <a:rPr lang="en-US" altLang="ko-KR" dirty="0"/>
              <a:t>to a non-empty directory, it will fail.</a:t>
            </a:r>
          </a:p>
          <a:p>
            <a:endParaRPr lang="en-US" altLang="ko-KR" dirty="0"/>
          </a:p>
        </p:txBody>
      </p:sp>
      <p:sp>
        <p:nvSpPr>
          <p:cNvPr id="6" name="灯片编号占位符 5">
            <a:extLst>
              <a:ext uri="{FF2B5EF4-FFF2-40B4-BE49-F238E27FC236}">
                <a16:creationId xmlns:a16="http://schemas.microsoft.com/office/drawing/2014/main" id="{3ADE5DA1-B2DC-0E4C-B3AF-0F7C80C1A664}"/>
              </a:ext>
            </a:extLst>
          </p:cNvPr>
          <p:cNvSpPr>
            <a:spLocks noGrp="1"/>
          </p:cNvSpPr>
          <p:nvPr>
            <p:ph type="sldNum" sz="quarter" idx="12"/>
          </p:nvPr>
        </p:nvSpPr>
        <p:spPr/>
        <p:txBody>
          <a:bodyPr/>
          <a:lstStyle/>
          <a:p>
            <a:fld id="{516AE904-116B-CF46-80CD-420BCD58D1B7}" type="slidenum">
              <a:rPr kumimoji="1" lang="zh-CN" altLang="en-US" smtClean="0"/>
              <a:t>10</a:t>
            </a:fld>
            <a:endParaRPr kumimoji="1" lang="zh-CN" altLang="en-US"/>
          </a:p>
        </p:txBody>
      </p:sp>
    </p:spTree>
    <p:extLst>
      <p:ext uri="{BB962C8B-B14F-4D97-AF65-F5344CB8AC3E}">
        <p14:creationId xmlns:p14="http://schemas.microsoft.com/office/powerpoint/2010/main" val="4100173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Hard Links</a:t>
            </a:r>
            <a:endParaRPr lang="ko-KR" altLang="en-US" dirty="0"/>
          </a:p>
        </p:txBody>
      </p:sp>
      <p:sp>
        <p:nvSpPr>
          <p:cNvPr id="3" name="내용 개체 틀 2"/>
          <p:cNvSpPr>
            <a:spLocks noGrp="1"/>
          </p:cNvSpPr>
          <p:nvPr>
            <p:ph idx="1"/>
          </p:nvPr>
        </p:nvSpPr>
        <p:spPr/>
        <p:txBody>
          <a:bodyPr/>
          <a:lstStyle/>
          <a:p>
            <a:r>
              <a:rPr lang="en-US" altLang="ko-KR" dirty="0">
                <a:solidFill>
                  <a:schemeClr val="accent6"/>
                </a:solidFill>
                <a:latin typeface="Courier New" panose="02070309020205020404" pitchFamily="49" charset="0"/>
                <a:cs typeface="Courier New" panose="02070309020205020404" pitchFamily="49" charset="0"/>
              </a:rPr>
              <a:t>link()</a:t>
            </a:r>
            <a:r>
              <a:rPr lang="en-US" altLang="ko-KR" dirty="0"/>
              <a:t>: Link old file and a new file.</a:t>
            </a:r>
          </a:p>
          <a:p>
            <a:pPr lvl="1"/>
            <a:r>
              <a:rPr lang="en-US" altLang="ko-KR" dirty="0"/>
              <a:t>Create hard link named </a:t>
            </a:r>
            <a:r>
              <a:rPr lang="en-US" altLang="ko-KR" dirty="0" err="1"/>
              <a:t>file2</a:t>
            </a:r>
            <a:r>
              <a:rPr lang="en-US" altLang="ko-KR" dirty="0"/>
              <a:t>.</a:t>
            </a:r>
          </a:p>
          <a:p>
            <a:pPr lvl="1"/>
            <a:endParaRPr lang="en-US" altLang="ko-KR" dirty="0"/>
          </a:p>
          <a:p>
            <a:pPr lvl="1"/>
            <a:endParaRPr lang="en-US" altLang="ko-KR" dirty="0"/>
          </a:p>
          <a:p>
            <a:pPr lvl="1"/>
            <a:endParaRPr lang="en-US" altLang="ko-KR" dirty="0"/>
          </a:p>
          <a:p>
            <a:pPr lvl="1"/>
            <a:endParaRPr lang="en-US" altLang="ko-KR" dirty="0"/>
          </a:p>
          <a:p>
            <a:r>
              <a:rPr lang="en-US" altLang="ko-KR" dirty="0"/>
              <a:t>The result of </a:t>
            </a:r>
            <a:r>
              <a:rPr lang="en-US" altLang="ko-KR" dirty="0">
                <a:solidFill>
                  <a:schemeClr val="accent6"/>
                </a:solidFill>
                <a:latin typeface="Courier New" panose="02070309020205020404" pitchFamily="49" charset="0"/>
                <a:cs typeface="Courier New" panose="02070309020205020404" pitchFamily="49" charset="0"/>
              </a:rPr>
              <a:t>link()</a:t>
            </a:r>
          </a:p>
          <a:p>
            <a:pPr lvl="1"/>
            <a:r>
              <a:rPr lang="en-US" altLang="ko-KR" dirty="0"/>
              <a:t>Two files have same </a:t>
            </a:r>
            <a:r>
              <a:rPr lang="en-US" altLang="ko-KR" dirty="0" err="1"/>
              <a:t>inode</a:t>
            </a:r>
            <a:r>
              <a:rPr lang="en-US" altLang="ko-KR" dirty="0"/>
              <a:t> number, but two human name(file, </a:t>
            </a:r>
            <a:r>
              <a:rPr lang="en-US" altLang="ko-KR" dirty="0" err="1"/>
              <a:t>file2</a:t>
            </a:r>
            <a:r>
              <a:rPr lang="en-US" altLang="ko-KR" dirty="0"/>
              <a:t>)</a:t>
            </a:r>
          </a:p>
        </p:txBody>
      </p:sp>
      <p:sp>
        <p:nvSpPr>
          <p:cNvPr id="7" name="TextBox 6"/>
          <p:cNvSpPr txBox="1"/>
          <p:nvPr/>
        </p:nvSpPr>
        <p:spPr>
          <a:xfrm>
            <a:off x="2207568" y="2558566"/>
            <a:ext cx="7776864" cy="1384995"/>
          </a:xfrm>
          <a:prstGeom prst="rect">
            <a:avLst/>
          </a:prstGeom>
          <a:noFill/>
          <a:ln>
            <a:solidFill>
              <a:schemeClr val="tx1"/>
            </a:solidFill>
          </a:ln>
        </p:spPr>
        <p:txBody>
          <a:bodyPr wrap="square" rtlCol="0">
            <a:spAutoFit/>
          </a:bodyPr>
          <a:lstStyle/>
          <a:p>
            <a:pPr latinLnBrk="1"/>
            <a:r>
              <a:rPr lang="en-US" altLang="ko-KR" sz="1400" dirty="0">
                <a:solidFill>
                  <a:prstClr val="black"/>
                </a:solidFill>
                <a:latin typeface="Courier" pitchFamily="49" charset="0"/>
                <a:ea typeface="맑은 고딕" pitchFamily="50" charset="-127"/>
              </a:rPr>
              <a:t>prompt&gt; echo hello &gt; file</a:t>
            </a:r>
          </a:p>
          <a:p>
            <a:pPr latinLnBrk="1"/>
            <a:r>
              <a:rPr lang="en-US" altLang="ko-KR" sz="1400" dirty="0">
                <a:solidFill>
                  <a:prstClr val="black"/>
                </a:solidFill>
                <a:latin typeface="Courier" pitchFamily="49" charset="0"/>
                <a:ea typeface="맑은 고딕" pitchFamily="50" charset="-127"/>
              </a:rPr>
              <a:t>prompt&gt; cat file</a:t>
            </a:r>
          </a:p>
          <a:p>
            <a:pPr latinLnBrk="1"/>
            <a:r>
              <a:rPr lang="en-US" altLang="ko-KR" sz="1400" dirty="0">
                <a:solidFill>
                  <a:prstClr val="black"/>
                </a:solidFill>
                <a:latin typeface="Courier" pitchFamily="49" charset="0"/>
                <a:ea typeface="맑은 고딕" pitchFamily="50" charset="-127"/>
              </a:rPr>
              <a:t>hello</a:t>
            </a:r>
          </a:p>
          <a:p>
            <a:pPr latinLnBrk="1"/>
            <a:r>
              <a:rPr lang="en-US" altLang="ko-KR" sz="1400" dirty="0">
                <a:solidFill>
                  <a:prstClr val="black"/>
                </a:solidFill>
                <a:latin typeface="Courier" pitchFamily="49" charset="0"/>
                <a:ea typeface="맑은 고딕" pitchFamily="50" charset="-127"/>
              </a:rPr>
              <a:t>prompt&gt; ln file </a:t>
            </a:r>
            <a:r>
              <a:rPr lang="en-US" altLang="ko-KR" sz="1400" dirty="0" err="1">
                <a:solidFill>
                  <a:prstClr val="black"/>
                </a:solidFill>
                <a:latin typeface="Courier" pitchFamily="49" charset="0"/>
                <a:ea typeface="맑은 고딕" pitchFamily="50" charset="-127"/>
              </a:rPr>
              <a:t>file2</a:t>
            </a:r>
            <a:r>
              <a:rPr lang="en-US" altLang="ko-KR" sz="1400" dirty="0">
                <a:solidFill>
                  <a:prstClr val="black"/>
                </a:solidFill>
                <a:latin typeface="Courier" pitchFamily="49" charset="0"/>
                <a:ea typeface="맑은 고딕" pitchFamily="50" charset="-127"/>
              </a:rPr>
              <a:t> /* create a hard link, link file to </a:t>
            </a:r>
            <a:r>
              <a:rPr lang="en-US" altLang="ko-KR" sz="1400" dirty="0" err="1">
                <a:solidFill>
                  <a:prstClr val="black"/>
                </a:solidFill>
                <a:latin typeface="Courier" pitchFamily="49" charset="0"/>
                <a:ea typeface="맑은 고딕" pitchFamily="50" charset="-127"/>
              </a:rPr>
              <a:t>file2</a:t>
            </a:r>
            <a:r>
              <a:rPr lang="en-US" altLang="ko-KR" sz="1400" dirty="0">
                <a:solidFill>
                  <a:prstClr val="black"/>
                </a:solidFill>
                <a:latin typeface="Courier" pitchFamily="49" charset="0"/>
                <a:ea typeface="맑은 고딕" pitchFamily="50" charset="-127"/>
              </a:rPr>
              <a:t> */</a:t>
            </a:r>
          </a:p>
          <a:p>
            <a:pPr latinLnBrk="1"/>
            <a:r>
              <a:rPr lang="en-US" altLang="ko-KR" sz="1400" dirty="0">
                <a:solidFill>
                  <a:prstClr val="black"/>
                </a:solidFill>
                <a:latin typeface="Courier" pitchFamily="49" charset="0"/>
                <a:ea typeface="맑은 고딕" pitchFamily="50" charset="-127"/>
              </a:rPr>
              <a:t>prompt&gt; cat </a:t>
            </a:r>
            <a:r>
              <a:rPr lang="en-US" altLang="ko-KR" sz="1400" dirty="0" err="1">
                <a:solidFill>
                  <a:prstClr val="black"/>
                </a:solidFill>
                <a:latin typeface="Courier" pitchFamily="49" charset="0"/>
                <a:ea typeface="맑은 고딕" pitchFamily="50" charset="-127"/>
              </a:rPr>
              <a:t>file2</a:t>
            </a:r>
            <a:endParaRPr lang="en-US" altLang="ko-KR" sz="1400" dirty="0">
              <a:solidFill>
                <a:prstClr val="black"/>
              </a:solidFill>
              <a:latin typeface="Courier" pitchFamily="49" charset="0"/>
              <a:ea typeface="맑은 고딕" pitchFamily="50" charset="-127"/>
            </a:endParaRPr>
          </a:p>
          <a:p>
            <a:pPr latinLnBrk="1"/>
            <a:r>
              <a:rPr lang="en-US" altLang="ko-KR" sz="1400" dirty="0">
                <a:solidFill>
                  <a:prstClr val="black"/>
                </a:solidFill>
                <a:latin typeface="Courier" pitchFamily="49" charset="0"/>
                <a:ea typeface="맑은 고딕" pitchFamily="50" charset="-127"/>
              </a:rPr>
              <a:t>hello</a:t>
            </a:r>
          </a:p>
        </p:txBody>
      </p:sp>
      <p:sp>
        <p:nvSpPr>
          <p:cNvPr id="10" name="TextBox 9"/>
          <p:cNvSpPr txBox="1"/>
          <p:nvPr/>
        </p:nvSpPr>
        <p:spPr>
          <a:xfrm>
            <a:off x="2207568" y="4967002"/>
            <a:ext cx="7776864" cy="954107"/>
          </a:xfrm>
          <a:prstGeom prst="rect">
            <a:avLst/>
          </a:prstGeom>
          <a:noFill/>
          <a:ln>
            <a:solidFill>
              <a:schemeClr val="tx1"/>
            </a:solidFill>
          </a:ln>
        </p:spPr>
        <p:txBody>
          <a:bodyPr wrap="square" rtlCol="0" anchor="ctr" anchorCtr="0">
            <a:spAutoFit/>
          </a:bodyPr>
          <a:lstStyle/>
          <a:p>
            <a:pPr latinLnBrk="1"/>
            <a:r>
              <a:rPr lang="en-US" altLang="ko-KR" sz="1400" dirty="0">
                <a:solidFill>
                  <a:prstClr val="black"/>
                </a:solidFill>
                <a:latin typeface="Courier" pitchFamily="49" charset="0"/>
                <a:ea typeface="맑은 고딕" pitchFamily="50" charset="-127"/>
              </a:rPr>
              <a:t>prompt&gt; </a:t>
            </a:r>
            <a:r>
              <a:rPr lang="en-US" altLang="ko-KR" sz="1400" dirty="0" err="1">
                <a:solidFill>
                  <a:prstClr val="black"/>
                </a:solidFill>
                <a:latin typeface="Courier" pitchFamily="49" charset="0"/>
                <a:ea typeface="맑은 고딕" pitchFamily="50" charset="-127"/>
              </a:rPr>
              <a:t>ls</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i</a:t>
            </a:r>
            <a:r>
              <a:rPr lang="en-US" altLang="ko-KR" sz="1400" dirty="0">
                <a:solidFill>
                  <a:prstClr val="black"/>
                </a:solidFill>
                <a:latin typeface="Courier" pitchFamily="49" charset="0"/>
                <a:ea typeface="맑은 고딕" pitchFamily="50" charset="-127"/>
              </a:rPr>
              <a:t> file </a:t>
            </a:r>
            <a:r>
              <a:rPr lang="en-US" altLang="ko-KR" sz="1400" dirty="0" err="1">
                <a:solidFill>
                  <a:prstClr val="black"/>
                </a:solidFill>
                <a:latin typeface="Courier" pitchFamily="49" charset="0"/>
                <a:ea typeface="맑은 고딕" pitchFamily="50" charset="-127"/>
              </a:rPr>
              <a:t>file2</a:t>
            </a:r>
            <a:endParaRPr lang="en-US" altLang="ko-KR" sz="1400" dirty="0">
              <a:solidFill>
                <a:prstClr val="black"/>
              </a:solidFill>
              <a:latin typeface="Courier" pitchFamily="49" charset="0"/>
              <a:ea typeface="맑은 고딕" pitchFamily="50" charset="-127"/>
            </a:endParaRPr>
          </a:p>
          <a:p>
            <a:pPr latinLnBrk="1"/>
            <a:r>
              <a:rPr lang="en-US" altLang="ko-KR" sz="1400" dirty="0">
                <a:solidFill>
                  <a:prstClr val="black"/>
                </a:solidFill>
                <a:latin typeface="Courier" pitchFamily="49" charset="0"/>
                <a:ea typeface="맑은 고딕" pitchFamily="50" charset="-127"/>
              </a:rPr>
              <a:t>67158084 file  </a:t>
            </a:r>
            <a:r>
              <a:rPr lang="en-US" altLang="ko-KR" sz="1400" dirty="0">
                <a:solidFill>
                  <a:srgbClr val="00B0F0"/>
                </a:solidFill>
                <a:latin typeface="Courier" pitchFamily="49" charset="0"/>
                <a:ea typeface="맑은 고딕" pitchFamily="50" charset="-127"/>
              </a:rPr>
              <a:t>/* </a:t>
            </a:r>
            <a:r>
              <a:rPr lang="en-US" altLang="ko-KR" sz="1400" dirty="0" err="1">
                <a:solidFill>
                  <a:srgbClr val="00B0F0"/>
                </a:solidFill>
                <a:latin typeface="Courier" pitchFamily="49" charset="0"/>
                <a:ea typeface="맑은 고딕" pitchFamily="50" charset="-127"/>
              </a:rPr>
              <a:t>inode</a:t>
            </a:r>
            <a:r>
              <a:rPr lang="en-US" altLang="ko-KR" sz="1400" dirty="0">
                <a:solidFill>
                  <a:srgbClr val="00B0F0"/>
                </a:solidFill>
                <a:latin typeface="Courier" pitchFamily="49" charset="0"/>
                <a:ea typeface="맑은 고딕" pitchFamily="50" charset="-127"/>
              </a:rPr>
              <a:t> value is 67158084 */</a:t>
            </a:r>
          </a:p>
          <a:p>
            <a:pPr latinLnBrk="1"/>
            <a:r>
              <a:rPr lang="en-US" altLang="ko-KR" sz="1400" dirty="0">
                <a:solidFill>
                  <a:prstClr val="black"/>
                </a:solidFill>
                <a:latin typeface="Courier" pitchFamily="49" charset="0"/>
                <a:ea typeface="맑은 고딕" pitchFamily="50" charset="-127"/>
              </a:rPr>
              <a:t>67158084 </a:t>
            </a:r>
            <a:r>
              <a:rPr lang="en-US" altLang="ko-KR" sz="1400" dirty="0" err="1">
                <a:solidFill>
                  <a:prstClr val="black"/>
                </a:solidFill>
                <a:latin typeface="Courier" pitchFamily="49" charset="0"/>
                <a:ea typeface="맑은 고딕" pitchFamily="50" charset="-127"/>
              </a:rPr>
              <a:t>file2</a:t>
            </a:r>
            <a:r>
              <a:rPr lang="en-US" altLang="ko-KR" sz="1400" dirty="0">
                <a:solidFill>
                  <a:prstClr val="black"/>
                </a:solidFill>
                <a:latin typeface="Courier" pitchFamily="49" charset="0"/>
                <a:ea typeface="맑은 고딕" pitchFamily="50" charset="-127"/>
              </a:rPr>
              <a:t> </a:t>
            </a:r>
            <a:r>
              <a:rPr lang="en-US" altLang="ko-KR" sz="1400" dirty="0">
                <a:solidFill>
                  <a:srgbClr val="00B0F0"/>
                </a:solidFill>
                <a:latin typeface="Courier" pitchFamily="49" charset="0"/>
                <a:ea typeface="맑은 고딕" pitchFamily="50" charset="-127"/>
              </a:rPr>
              <a:t>/* </a:t>
            </a:r>
            <a:r>
              <a:rPr lang="en-US" altLang="ko-KR" sz="1400" dirty="0" err="1">
                <a:solidFill>
                  <a:srgbClr val="00B0F0"/>
                </a:solidFill>
                <a:latin typeface="Courier" pitchFamily="49" charset="0"/>
                <a:ea typeface="맑은 고딕" pitchFamily="50" charset="-127"/>
              </a:rPr>
              <a:t>inode</a:t>
            </a:r>
            <a:r>
              <a:rPr lang="en-US" altLang="ko-KR" sz="1400" dirty="0">
                <a:solidFill>
                  <a:srgbClr val="00B0F0"/>
                </a:solidFill>
                <a:latin typeface="Courier" pitchFamily="49" charset="0"/>
                <a:ea typeface="맑은 고딕" pitchFamily="50" charset="-127"/>
              </a:rPr>
              <a:t> value is 67158084 */</a:t>
            </a:r>
          </a:p>
          <a:p>
            <a:pPr latinLnBrk="1"/>
            <a:r>
              <a:rPr lang="en-US" altLang="ko-KR" sz="1400" dirty="0">
                <a:solidFill>
                  <a:prstClr val="black"/>
                </a:solidFill>
                <a:latin typeface="Courier" pitchFamily="49" charset="0"/>
                <a:ea typeface="맑은 고딕" pitchFamily="50" charset="-127"/>
              </a:rPr>
              <a:t>prompt&gt;</a:t>
            </a:r>
          </a:p>
        </p:txBody>
      </p:sp>
      <p:sp>
        <p:nvSpPr>
          <p:cNvPr id="6" name="灯片编号占位符 5">
            <a:extLst>
              <a:ext uri="{FF2B5EF4-FFF2-40B4-BE49-F238E27FC236}">
                <a16:creationId xmlns:a16="http://schemas.microsoft.com/office/drawing/2014/main" id="{1B943029-070D-BC4E-B81E-EA80B8204C86}"/>
              </a:ext>
            </a:extLst>
          </p:cNvPr>
          <p:cNvSpPr>
            <a:spLocks noGrp="1"/>
          </p:cNvSpPr>
          <p:nvPr>
            <p:ph type="sldNum" sz="quarter" idx="12"/>
          </p:nvPr>
        </p:nvSpPr>
        <p:spPr/>
        <p:txBody>
          <a:bodyPr/>
          <a:lstStyle/>
          <a:p>
            <a:fld id="{516AE904-116B-CF46-80CD-420BCD58D1B7}" type="slidenum">
              <a:rPr kumimoji="1" lang="zh-CN" altLang="en-US" smtClean="0"/>
              <a:t>11</a:t>
            </a:fld>
            <a:endParaRPr kumimoji="1" lang="zh-CN" altLang="en-US"/>
          </a:p>
        </p:txBody>
      </p:sp>
    </p:spTree>
    <p:extLst>
      <p:ext uri="{BB962C8B-B14F-4D97-AF65-F5344CB8AC3E}">
        <p14:creationId xmlns:p14="http://schemas.microsoft.com/office/powerpoint/2010/main" val="2781662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Hard Links (Cont.)</a:t>
            </a:r>
            <a:endParaRPr lang="ko-KR" altLang="en-US" dirty="0"/>
          </a:p>
        </p:txBody>
      </p:sp>
      <p:sp>
        <p:nvSpPr>
          <p:cNvPr id="3" name="내용 개체 틀 2"/>
          <p:cNvSpPr>
            <a:spLocks noGrp="1"/>
          </p:cNvSpPr>
          <p:nvPr>
            <p:ph idx="1"/>
          </p:nvPr>
        </p:nvSpPr>
        <p:spPr>
          <a:xfrm>
            <a:off x="1429555" y="2067969"/>
            <a:ext cx="8786812" cy="5501258"/>
          </a:xfrm>
        </p:spPr>
        <p:txBody>
          <a:bodyPr/>
          <a:lstStyle/>
          <a:p>
            <a:r>
              <a:rPr lang="en-US" altLang="ko-KR" sz="1800" dirty="0"/>
              <a:t>How to create hard link file?</a:t>
            </a:r>
          </a:p>
          <a:p>
            <a:pPr lvl="1"/>
            <a:r>
              <a:rPr lang="en-US" altLang="ko-KR" sz="1600" b="1" dirty="0" err="1"/>
              <a:t>Step1</a:t>
            </a:r>
            <a:r>
              <a:rPr lang="en-US" altLang="ko-KR" sz="1600" b="1" dirty="0"/>
              <a:t>.</a:t>
            </a:r>
            <a:r>
              <a:rPr lang="en-US" altLang="ko-KR" sz="1600" dirty="0"/>
              <a:t> Make an </a:t>
            </a:r>
            <a:r>
              <a:rPr lang="en-US" altLang="ko-KR" sz="1600" dirty="0" err="1">
                <a:solidFill>
                  <a:schemeClr val="accent6"/>
                </a:solidFill>
              </a:rPr>
              <a:t>inode</a:t>
            </a:r>
            <a:r>
              <a:rPr lang="en-US" altLang="ko-KR" sz="1600" dirty="0"/>
              <a:t>, track all information about the file.</a:t>
            </a:r>
          </a:p>
          <a:p>
            <a:pPr lvl="1"/>
            <a:r>
              <a:rPr lang="en-US" altLang="ko-KR" sz="1600" b="1" dirty="0" err="1"/>
              <a:t>Step2</a:t>
            </a:r>
            <a:r>
              <a:rPr lang="en-US" altLang="ko-KR" sz="1600" b="1" dirty="0"/>
              <a:t>.</a:t>
            </a:r>
            <a:r>
              <a:rPr lang="en-US" altLang="ko-KR" sz="1600" dirty="0"/>
              <a:t> </a:t>
            </a:r>
            <a:r>
              <a:rPr lang="en-US" altLang="ko-KR" sz="1600" dirty="0">
                <a:solidFill>
                  <a:schemeClr val="accent1"/>
                </a:solidFill>
              </a:rPr>
              <a:t>Link</a:t>
            </a:r>
            <a:r>
              <a:rPr lang="en-US" altLang="ko-KR" sz="1600" dirty="0"/>
              <a:t> a human-readable name to file. </a:t>
            </a:r>
          </a:p>
          <a:p>
            <a:pPr lvl="1"/>
            <a:r>
              <a:rPr lang="en-US" altLang="ko-KR" sz="1600" b="1" dirty="0" err="1"/>
              <a:t>Step3</a:t>
            </a:r>
            <a:r>
              <a:rPr lang="en-US" altLang="ko-KR" sz="1600" b="1" dirty="0"/>
              <a:t>.</a:t>
            </a:r>
            <a:r>
              <a:rPr lang="en-US" altLang="ko-KR" sz="1600" dirty="0"/>
              <a:t> Put link file into a current directory.</a:t>
            </a:r>
          </a:p>
          <a:p>
            <a:pPr lvl="1"/>
            <a:endParaRPr lang="en-US" altLang="ko-KR" sz="1600" dirty="0"/>
          </a:p>
          <a:p>
            <a:r>
              <a:rPr lang="en-US" altLang="ko-KR" sz="1800" dirty="0"/>
              <a:t>After creating a hard link to file, old and new files have no difference.</a:t>
            </a:r>
          </a:p>
          <a:p>
            <a:r>
              <a:rPr lang="en-US" altLang="ko-KR" sz="1800" dirty="0"/>
              <a:t>Thus, to remove a file, we call </a:t>
            </a:r>
            <a:r>
              <a:rPr lang="en-US" altLang="ko-KR" sz="1800" dirty="0">
                <a:solidFill>
                  <a:schemeClr val="accent6">
                    <a:lumMod val="75000"/>
                  </a:schemeClr>
                </a:solidFill>
                <a:latin typeface="Courier New" panose="02070309020205020404" pitchFamily="49" charset="0"/>
                <a:cs typeface="Courier New" panose="02070309020205020404" pitchFamily="49" charset="0"/>
              </a:rPr>
              <a:t>unlink()</a:t>
            </a:r>
            <a:r>
              <a:rPr lang="en-US" altLang="ko-KR" sz="1800" dirty="0">
                <a:latin typeface="Courier New" panose="02070309020205020404" pitchFamily="49" charset="0"/>
                <a:cs typeface="Courier New" panose="02070309020205020404" pitchFamily="49" charset="0"/>
              </a:rPr>
              <a:t>.</a:t>
            </a:r>
          </a:p>
        </p:txBody>
      </p:sp>
      <p:sp>
        <p:nvSpPr>
          <p:cNvPr id="6" name="灯片编号占位符 5">
            <a:extLst>
              <a:ext uri="{FF2B5EF4-FFF2-40B4-BE49-F238E27FC236}">
                <a16:creationId xmlns:a16="http://schemas.microsoft.com/office/drawing/2014/main" id="{0AB6B88D-B4AE-9E48-BEDF-124493D10B9F}"/>
              </a:ext>
            </a:extLst>
          </p:cNvPr>
          <p:cNvSpPr>
            <a:spLocks noGrp="1"/>
          </p:cNvSpPr>
          <p:nvPr>
            <p:ph type="sldNum" sz="quarter" idx="12"/>
          </p:nvPr>
        </p:nvSpPr>
        <p:spPr/>
        <p:txBody>
          <a:bodyPr/>
          <a:lstStyle/>
          <a:p>
            <a:fld id="{516AE904-116B-CF46-80CD-420BCD58D1B7}" type="slidenum">
              <a:rPr kumimoji="1" lang="zh-CN" altLang="en-US" smtClean="0"/>
              <a:t>12</a:t>
            </a:fld>
            <a:endParaRPr kumimoji="1" lang="zh-CN" altLang="en-US"/>
          </a:p>
        </p:txBody>
      </p:sp>
    </p:spTree>
    <p:extLst>
      <p:ext uri="{BB962C8B-B14F-4D97-AF65-F5344CB8AC3E}">
        <p14:creationId xmlns:p14="http://schemas.microsoft.com/office/powerpoint/2010/main" val="1406481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unlink Hard Links</a:t>
            </a:r>
            <a:endParaRPr lang="ko-KR" altLang="en-US" dirty="0"/>
          </a:p>
        </p:txBody>
      </p:sp>
      <p:sp>
        <p:nvSpPr>
          <p:cNvPr id="3" name="내용 개체 틀 2"/>
          <p:cNvSpPr>
            <a:spLocks noGrp="1"/>
          </p:cNvSpPr>
          <p:nvPr>
            <p:ph idx="1"/>
          </p:nvPr>
        </p:nvSpPr>
        <p:spPr/>
        <p:txBody>
          <a:bodyPr/>
          <a:lstStyle/>
          <a:p>
            <a:r>
              <a:rPr lang="en-US" altLang="ko-KR" dirty="0"/>
              <a:t>What </a:t>
            </a:r>
            <a:r>
              <a:rPr lang="en-US" altLang="ko-KR" dirty="0">
                <a:latin typeface="Courier New" panose="02070309020205020404" pitchFamily="49" charset="0"/>
                <a:cs typeface="Courier New" panose="02070309020205020404" pitchFamily="49" charset="0"/>
              </a:rPr>
              <a:t>unlink()</a:t>
            </a:r>
            <a:r>
              <a:rPr lang="en-US" altLang="ko-KR" dirty="0"/>
              <a:t> is doing ?</a:t>
            </a:r>
          </a:p>
          <a:p>
            <a:pPr lvl="1"/>
            <a:r>
              <a:rPr lang="en-US" altLang="ko-KR" dirty="0">
                <a:solidFill>
                  <a:schemeClr val="accent1"/>
                </a:solidFill>
                <a:cs typeface="Courier New" panose="02070309020205020404" pitchFamily="49" charset="0"/>
              </a:rPr>
              <a:t>Check reference count</a:t>
            </a:r>
            <a:r>
              <a:rPr lang="en-US" altLang="ko-KR" dirty="0">
                <a:cs typeface="Courier New" panose="02070309020205020404" pitchFamily="49" charset="0"/>
              </a:rPr>
              <a:t> within the </a:t>
            </a:r>
            <a:r>
              <a:rPr lang="en-US" altLang="ko-KR" dirty="0" err="1">
                <a:cs typeface="Courier New" panose="02070309020205020404" pitchFamily="49" charset="0"/>
              </a:rPr>
              <a:t>inode</a:t>
            </a:r>
            <a:r>
              <a:rPr lang="en-US" altLang="ko-KR" dirty="0">
                <a:cs typeface="Courier New" panose="02070309020205020404" pitchFamily="49" charset="0"/>
              </a:rPr>
              <a:t> number. </a:t>
            </a:r>
          </a:p>
          <a:p>
            <a:pPr lvl="1"/>
            <a:r>
              <a:rPr lang="en-US" altLang="ko-KR" dirty="0">
                <a:solidFill>
                  <a:schemeClr val="accent1"/>
                </a:solidFill>
                <a:cs typeface="Courier New" panose="02070309020205020404" pitchFamily="49" charset="0"/>
              </a:rPr>
              <a:t>Remove</a:t>
            </a:r>
            <a:r>
              <a:rPr lang="en-US" altLang="ko-KR" dirty="0">
                <a:cs typeface="Courier New" panose="02070309020205020404" pitchFamily="49" charset="0"/>
              </a:rPr>
              <a:t> </a:t>
            </a:r>
            <a:r>
              <a:rPr lang="en-US" altLang="ko-KR" dirty="0">
                <a:solidFill>
                  <a:schemeClr val="accent1"/>
                </a:solidFill>
                <a:cs typeface="Courier New" panose="02070309020205020404" pitchFamily="49" charset="0"/>
              </a:rPr>
              <a:t>link</a:t>
            </a:r>
            <a:r>
              <a:rPr lang="en-US" altLang="ko-KR" dirty="0">
                <a:cs typeface="Courier New" panose="02070309020205020404" pitchFamily="49" charset="0"/>
              </a:rPr>
              <a:t> between human-readable name and </a:t>
            </a:r>
            <a:r>
              <a:rPr lang="en-US" altLang="ko-KR" dirty="0" err="1">
                <a:cs typeface="Courier New" panose="02070309020205020404" pitchFamily="49" charset="0"/>
              </a:rPr>
              <a:t>inode</a:t>
            </a:r>
            <a:r>
              <a:rPr lang="en-US" altLang="ko-KR" dirty="0">
                <a:cs typeface="Courier New" panose="02070309020205020404" pitchFamily="49" charset="0"/>
              </a:rPr>
              <a:t> number.</a:t>
            </a:r>
          </a:p>
          <a:p>
            <a:pPr lvl="1"/>
            <a:r>
              <a:rPr lang="en-US" altLang="ko-KR" dirty="0">
                <a:solidFill>
                  <a:schemeClr val="accent1"/>
                </a:solidFill>
                <a:cs typeface="Courier New" panose="02070309020205020404" pitchFamily="49" charset="0"/>
              </a:rPr>
              <a:t>Decrease reference count</a:t>
            </a:r>
            <a:r>
              <a:rPr lang="en-US" altLang="ko-KR" dirty="0">
                <a:cs typeface="Courier New" panose="02070309020205020404" pitchFamily="49" charset="0"/>
              </a:rPr>
              <a:t>.</a:t>
            </a:r>
          </a:p>
          <a:p>
            <a:pPr lvl="2"/>
            <a:r>
              <a:rPr lang="en-US" altLang="ko-KR" dirty="0">
                <a:cs typeface="Courier New" panose="02070309020205020404" pitchFamily="49" charset="0"/>
              </a:rPr>
              <a:t>When only it reaches zero, It delete a file (free the </a:t>
            </a:r>
            <a:r>
              <a:rPr lang="en-US" altLang="ko-KR" dirty="0" err="1">
                <a:cs typeface="Courier New" panose="02070309020205020404" pitchFamily="49" charset="0"/>
              </a:rPr>
              <a:t>inode</a:t>
            </a:r>
            <a:r>
              <a:rPr lang="en-US" altLang="ko-KR" dirty="0">
                <a:cs typeface="Courier New" panose="02070309020205020404" pitchFamily="49" charset="0"/>
              </a:rPr>
              <a:t> and related blocks)</a:t>
            </a:r>
          </a:p>
          <a:p>
            <a:pPr lvl="1"/>
            <a:endParaRPr lang="en-US" altLang="ko-KR" dirty="0">
              <a:solidFill>
                <a:schemeClr val="accent6"/>
              </a:solidFill>
              <a:latin typeface="Courier New" panose="02070309020205020404" pitchFamily="49" charset="0"/>
              <a:cs typeface="Courier New" panose="02070309020205020404" pitchFamily="49" charset="0"/>
            </a:endParaRPr>
          </a:p>
        </p:txBody>
      </p:sp>
      <p:sp>
        <p:nvSpPr>
          <p:cNvPr id="7" name="灯片编号占位符 6">
            <a:extLst>
              <a:ext uri="{FF2B5EF4-FFF2-40B4-BE49-F238E27FC236}">
                <a16:creationId xmlns:a16="http://schemas.microsoft.com/office/drawing/2014/main" id="{73D6EF7C-4BD1-2E49-8FAC-EF0A1103770B}"/>
              </a:ext>
            </a:extLst>
          </p:cNvPr>
          <p:cNvSpPr>
            <a:spLocks noGrp="1"/>
          </p:cNvSpPr>
          <p:nvPr>
            <p:ph type="sldNum" sz="quarter" idx="12"/>
          </p:nvPr>
        </p:nvSpPr>
        <p:spPr/>
        <p:txBody>
          <a:bodyPr/>
          <a:lstStyle/>
          <a:p>
            <a:fld id="{516AE904-116B-CF46-80CD-420BCD58D1B7}" type="slidenum">
              <a:rPr kumimoji="1" lang="zh-CN" altLang="en-US" smtClean="0"/>
              <a:t>13</a:t>
            </a:fld>
            <a:endParaRPr kumimoji="1" lang="zh-CN" altLang="en-US"/>
          </a:p>
        </p:txBody>
      </p:sp>
    </p:spTree>
    <p:extLst>
      <p:ext uri="{BB962C8B-B14F-4D97-AF65-F5344CB8AC3E}">
        <p14:creationId xmlns:p14="http://schemas.microsoft.com/office/powerpoint/2010/main" val="2547186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unlink Hard Links (Cont.)</a:t>
            </a:r>
            <a:endParaRPr lang="ko-KR" altLang="en-US" dirty="0"/>
          </a:p>
        </p:txBody>
      </p:sp>
      <p:sp>
        <p:nvSpPr>
          <p:cNvPr id="3" name="내용 개체 틀 2"/>
          <p:cNvSpPr>
            <a:spLocks noGrp="1"/>
          </p:cNvSpPr>
          <p:nvPr>
            <p:ph idx="1"/>
          </p:nvPr>
        </p:nvSpPr>
        <p:spPr/>
        <p:txBody>
          <a:bodyPr/>
          <a:lstStyle/>
          <a:p>
            <a:r>
              <a:rPr lang="en-US" altLang="ko-KR" dirty="0"/>
              <a:t>The result of </a:t>
            </a:r>
            <a:r>
              <a:rPr lang="en-US" altLang="ko-KR" dirty="0">
                <a:latin typeface="Courier New" panose="02070309020205020404" pitchFamily="49" charset="0"/>
                <a:cs typeface="Courier New" panose="02070309020205020404" pitchFamily="49" charset="0"/>
              </a:rPr>
              <a:t>unlink()</a:t>
            </a:r>
          </a:p>
        </p:txBody>
      </p:sp>
      <p:sp>
        <p:nvSpPr>
          <p:cNvPr id="6" name="TextBox 5"/>
          <p:cNvSpPr txBox="1"/>
          <p:nvPr/>
        </p:nvSpPr>
        <p:spPr>
          <a:xfrm>
            <a:off x="2238048" y="2194122"/>
            <a:ext cx="7776864" cy="3970318"/>
          </a:xfrm>
          <a:prstGeom prst="rect">
            <a:avLst/>
          </a:prstGeom>
          <a:noFill/>
          <a:ln>
            <a:solidFill>
              <a:schemeClr val="tx1"/>
            </a:solidFill>
          </a:ln>
        </p:spPr>
        <p:txBody>
          <a:bodyPr wrap="square" rtlCol="0">
            <a:spAutoFit/>
          </a:bodyPr>
          <a:lstStyle/>
          <a:p>
            <a:pPr latinLnBrk="1"/>
            <a:r>
              <a:rPr lang="en-US" altLang="ko-KR" sz="1400" dirty="0">
                <a:solidFill>
                  <a:prstClr val="black"/>
                </a:solidFill>
                <a:latin typeface="Courier" pitchFamily="49" charset="0"/>
                <a:ea typeface="맑은 고딕" pitchFamily="50" charset="-127"/>
              </a:rPr>
              <a:t>prompt&gt; echo hello &gt; file          </a:t>
            </a:r>
            <a:r>
              <a:rPr lang="en-US" altLang="ko-KR" sz="1400" dirty="0">
                <a:solidFill>
                  <a:srgbClr val="00B0F0"/>
                </a:solidFill>
                <a:latin typeface="Courier" pitchFamily="49" charset="0"/>
                <a:ea typeface="맑은 고딕" pitchFamily="50" charset="-127"/>
              </a:rPr>
              <a:t> /* create file*/</a:t>
            </a:r>
          </a:p>
          <a:p>
            <a:pPr latinLnBrk="1"/>
            <a:r>
              <a:rPr lang="en-US" altLang="ko-KR" sz="1400" dirty="0">
                <a:solidFill>
                  <a:prstClr val="black"/>
                </a:solidFill>
                <a:latin typeface="Courier" pitchFamily="49" charset="0"/>
                <a:ea typeface="맑은 고딕" pitchFamily="50" charset="-127"/>
              </a:rPr>
              <a:t>prompt&gt; stat file</a:t>
            </a:r>
          </a:p>
          <a:p>
            <a:pPr latinLnBrk="1"/>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Inode</a:t>
            </a:r>
            <a:r>
              <a:rPr lang="en-US" altLang="ko-KR" sz="1400" dirty="0">
                <a:solidFill>
                  <a:prstClr val="black"/>
                </a:solidFill>
                <a:latin typeface="Courier" pitchFamily="49" charset="0"/>
                <a:ea typeface="맑은 고딕" pitchFamily="50" charset="-127"/>
              </a:rPr>
              <a:t>: 67158084 Links: 1 ...    </a:t>
            </a:r>
            <a:r>
              <a:rPr lang="en-US" altLang="ko-KR" sz="1400" dirty="0">
                <a:solidFill>
                  <a:srgbClr val="00B0F0"/>
                </a:solidFill>
                <a:latin typeface="Courier" pitchFamily="49" charset="0"/>
                <a:ea typeface="맑은 고딕" pitchFamily="50" charset="-127"/>
              </a:rPr>
              <a:t>/* Link count is 1 */</a:t>
            </a:r>
          </a:p>
          <a:p>
            <a:pPr latinLnBrk="1"/>
            <a:r>
              <a:rPr lang="en-US" altLang="ko-KR" sz="1400" dirty="0">
                <a:solidFill>
                  <a:prstClr val="black"/>
                </a:solidFill>
                <a:latin typeface="Courier" pitchFamily="49" charset="0"/>
                <a:ea typeface="맑은 고딕" pitchFamily="50" charset="-127"/>
              </a:rPr>
              <a:t>prompt&gt; ln file </a:t>
            </a:r>
            <a:r>
              <a:rPr lang="en-US" altLang="ko-KR" sz="1400" dirty="0" err="1">
                <a:solidFill>
                  <a:prstClr val="black"/>
                </a:solidFill>
                <a:latin typeface="Courier" pitchFamily="49" charset="0"/>
                <a:ea typeface="맑은 고딕" pitchFamily="50" charset="-127"/>
              </a:rPr>
              <a:t>file2</a:t>
            </a:r>
            <a:r>
              <a:rPr lang="en-US" altLang="ko-KR" sz="1400" dirty="0">
                <a:solidFill>
                  <a:prstClr val="black"/>
                </a:solidFill>
                <a:latin typeface="Courier" pitchFamily="49" charset="0"/>
                <a:ea typeface="맑은 고딕" pitchFamily="50" charset="-127"/>
              </a:rPr>
              <a:t>               </a:t>
            </a:r>
            <a:r>
              <a:rPr lang="en-US" altLang="ko-KR" sz="1400" dirty="0">
                <a:solidFill>
                  <a:srgbClr val="00B0F0"/>
                </a:solidFill>
                <a:latin typeface="Courier" pitchFamily="49" charset="0"/>
                <a:ea typeface="맑은 고딕" pitchFamily="50" charset="-127"/>
              </a:rPr>
              <a:t>/* hard link </a:t>
            </a:r>
            <a:r>
              <a:rPr lang="en-US" altLang="ko-KR" sz="1400" dirty="0" err="1">
                <a:solidFill>
                  <a:srgbClr val="00B0F0"/>
                </a:solidFill>
                <a:latin typeface="Courier" pitchFamily="49" charset="0"/>
                <a:ea typeface="맑은 고딕" pitchFamily="50" charset="-127"/>
              </a:rPr>
              <a:t>file2</a:t>
            </a:r>
            <a:r>
              <a:rPr lang="en-US" altLang="ko-KR" sz="1400" dirty="0">
                <a:solidFill>
                  <a:srgbClr val="00B0F0"/>
                </a:solidFill>
                <a:latin typeface="Courier" pitchFamily="49" charset="0"/>
                <a:ea typeface="맑은 고딕" pitchFamily="50" charset="-127"/>
              </a:rPr>
              <a:t> */</a:t>
            </a:r>
          </a:p>
          <a:p>
            <a:pPr latinLnBrk="1"/>
            <a:r>
              <a:rPr lang="en-US" altLang="ko-KR" sz="1400" dirty="0">
                <a:solidFill>
                  <a:prstClr val="black"/>
                </a:solidFill>
                <a:latin typeface="Courier" pitchFamily="49" charset="0"/>
                <a:ea typeface="맑은 고딕" pitchFamily="50" charset="-127"/>
              </a:rPr>
              <a:t>prompt&gt; stat file</a:t>
            </a:r>
          </a:p>
          <a:p>
            <a:pPr latinLnBrk="1"/>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Inode</a:t>
            </a:r>
            <a:r>
              <a:rPr lang="en-US" altLang="ko-KR" sz="1400" dirty="0">
                <a:solidFill>
                  <a:prstClr val="black"/>
                </a:solidFill>
                <a:latin typeface="Courier" pitchFamily="49" charset="0"/>
                <a:ea typeface="맑은 고딕" pitchFamily="50" charset="-127"/>
              </a:rPr>
              <a:t>: 67158084 Links: 2 ...    </a:t>
            </a:r>
            <a:r>
              <a:rPr lang="en-US" altLang="ko-KR" sz="1400" dirty="0">
                <a:solidFill>
                  <a:srgbClr val="00B0F0"/>
                </a:solidFill>
                <a:latin typeface="Courier" pitchFamily="49" charset="0"/>
                <a:ea typeface="맑은 고딕" pitchFamily="50" charset="-127"/>
              </a:rPr>
              <a:t>/* Link count is 2 */</a:t>
            </a:r>
          </a:p>
          <a:p>
            <a:pPr latinLnBrk="1"/>
            <a:r>
              <a:rPr lang="en-US" altLang="ko-KR" sz="1400" dirty="0">
                <a:solidFill>
                  <a:prstClr val="black"/>
                </a:solidFill>
                <a:latin typeface="Courier" pitchFamily="49" charset="0"/>
                <a:ea typeface="맑은 고딕" pitchFamily="50" charset="-127"/>
              </a:rPr>
              <a:t>prompt&gt; stat </a:t>
            </a:r>
            <a:r>
              <a:rPr lang="en-US" altLang="ko-KR" sz="1400" dirty="0" err="1">
                <a:solidFill>
                  <a:prstClr val="black"/>
                </a:solidFill>
                <a:latin typeface="Courier" pitchFamily="49" charset="0"/>
                <a:ea typeface="맑은 고딕" pitchFamily="50" charset="-127"/>
              </a:rPr>
              <a:t>file2</a:t>
            </a:r>
            <a:endParaRPr lang="en-US" altLang="ko-KR" sz="1400" dirty="0">
              <a:solidFill>
                <a:prstClr val="black"/>
              </a:solidFill>
              <a:latin typeface="Courier" pitchFamily="49" charset="0"/>
              <a:ea typeface="맑은 고딕" pitchFamily="50" charset="-127"/>
            </a:endParaRPr>
          </a:p>
          <a:p>
            <a:pPr latinLnBrk="1"/>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Inode</a:t>
            </a:r>
            <a:r>
              <a:rPr lang="en-US" altLang="ko-KR" sz="1400" dirty="0">
                <a:solidFill>
                  <a:prstClr val="black"/>
                </a:solidFill>
                <a:latin typeface="Courier" pitchFamily="49" charset="0"/>
                <a:ea typeface="맑은 고딕" pitchFamily="50" charset="-127"/>
              </a:rPr>
              <a:t>: 67158084 Links: 2 ...</a:t>
            </a:r>
            <a:r>
              <a:rPr lang="en-US" altLang="ko-KR" sz="1400" dirty="0">
                <a:solidFill>
                  <a:srgbClr val="00B0F0"/>
                </a:solidFill>
                <a:latin typeface="Courier" pitchFamily="49" charset="0"/>
                <a:ea typeface="맑은 고딕" pitchFamily="50" charset="-127"/>
              </a:rPr>
              <a:t>    /* Link count is 2 */</a:t>
            </a:r>
          </a:p>
          <a:p>
            <a:pPr latinLnBrk="1"/>
            <a:r>
              <a:rPr lang="en-US" altLang="ko-KR" sz="1400" dirty="0">
                <a:solidFill>
                  <a:prstClr val="black"/>
                </a:solidFill>
                <a:latin typeface="Courier" pitchFamily="49" charset="0"/>
                <a:ea typeface="맑은 고딕" pitchFamily="50" charset="-127"/>
              </a:rPr>
              <a:t>prompt&gt; ln </a:t>
            </a:r>
            <a:r>
              <a:rPr lang="en-US" altLang="ko-KR" sz="1400" dirty="0" err="1">
                <a:solidFill>
                  <a:prstClr val="black"/>
                </a:solidFill>
                <a:latin typeface="Courier" pitchFamily="49" charset="0"/>
                <a:ea typeface="맑은 고딕" pitchFamily="50" charset="-127"/>
              </a:rPr>
              <a:t>file2</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file3</a:t>
            </a:r>
            <a:r>
              <a:rPr lang="en-US" altLang="ko-KR" sz="1400" dirty="0">
                <a:solidFill>
                  <a:prstClr val="black"/>
                </a:solidFill>
                <a:latin typeface="Courier" pitchFamily="49" charset="0"/>
                <a:ea typeface="맑은 고딕" pitchFamily="50" charset="-127"/>
              </a:rPr>
              <a:t>              </a:t>
            </a:r>
            <a:r>
              <a:rPr lang="en-US" altLang="ko-KR" sz="1400" dirty="0">
                <a:solidFill>
                  <a:srgbClr val="00B0F0"/>
                </a:solidFill>
                <a:latin typeface="Courier" pitchFamily="49" charset="0"/>
                <a:ea typeface="맑은 고딕" pitchFamily="50" charset="-127"/>
              </a:rPr>
              <a:t>/* hard link </a:t>
            </a:r>
            <a:r>
              <a:rPr lang="en-US" altLang="ko-KR" sz="1400" dirty="0" err="1">
                <a:solidFill>
                  <a:srgbClr val="00B0F0"/>
                </a:solidFill>
                <a:latin typeface="Courier" pitchFamily="49" charset="0"/>
                <a:ea typeface="맑은 고딕" pitchFamily="50" charset="-127"/>
              </a:rPr>
              <a:t>file3</a:t>
            </a:r>
            <a:r>
              <a:rPr lang="en-US" altLang="ko-KR" sz="1400" dirty="0">
                <a:solidFill>
                  <a:srgbClr val="00B0F0"/>
                </a:solidFill>
                <a:latin typeface="Courier" pitchFamily="49" charset="0"/>
                <a:ea typeface="맑은 고딕" pitchFamily="50" charset="-127"/>
              </a:rPr>
              <a:t> */</a:t>
            </a:r>
          </a:p>
          <a:p>
            <a:pPr latinLnBrk="1"/>
            <a:r>
              <a:rPr lang="en-US" altLang="ko-KR" sz="1400" dirty="0">
                <a:solidFill>
                  <a:prstClr val="black"/>
                </a:solidFill>
                <a:latin typeface="Courier" pitchFamily="49" charset="0"/>
                <a:ea typeface="맑은 고딕" pitchFamily="50" charset="-127"/>
              </a:rPr>
              <a:t>prompt&gt; stat file</a:t>
            </a:r>
          </a:p>
          <a:p>
            <a:pPr latinLnBrk="1"/>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Inode</a:t>
            </a:r>
            <a:r>
              <a:rPr lang="en-US" altLang="ko-KR" sz="1400" dirty="0">
                <a:solidFill>
                  <a:prstClr val="black"/>
                </a:solidFill>
                <a:latin typeface="Courier" pitchFamily="49" charset="0"/>
                <a:ea typeface="맑은 고딕" pitchFamily="50" charset="-127"/>
              </a:rPr>
              <a:t>: 67158084 Links: 3 ...    </a:t>
            </a:r>
            <a:r>
              <a:rPr lang="en-US" altLang="ko-KR" sz="1400" dirty="0">
                <a:solidFill>
                  <a:srgbClr val="00B0F0"/>
                </a:solidFill>
                <a:latin typeface="Courier" pitchFamily="49" charset="0"/>
                <a:ea typeface="맑은 고딕" pitchFamily="50" charset="-127"/>
              </a:rPr>
              <a:t>/* Link count is 3 */</a:t>
            </a:r>
          </a:p>
          <a:p>
            <a:pPr latinLnBrk="1"/>
            <a:r>
              <a:rPr lang="en-US" altLang="ko-KR" sz="1400" dirty="0">
                <a:solidFill>
                  <a:prstClr val="black"/>
                </a:solidFill>
                <a:latin typeface="Courier" pitchFamily="49" charset="0"/>
                <a:ea typeface="맑은 고딕" pitchFamily="50" charset="-127"/>
              </a:rPr>
              <a:t>prompt&gt; </a:t>
            </a:r>
            <a:r>
              <a:rPr lang="en-US" altLang="ko-KR" sz="1400" dirty="0" err="1">
                <a:solidFill>
                  <a:prstClr val="black"/>
                </a:solidFill>
                <a:latin typeface="Courier" pitchFamily="49" charset="0"/>
                <a:ea typeface="맑은 고딕" pitchFamily="50" charset="-127"/>
              </a:rPr>
              <a:t>rm</a:t>
            </a:r>
            <a:r>
              <a:rPr lang="en-US" altLang="ko-KR" sz="1400" dirty="0">
                <a:solidFill>
                  <a:prstClr val="black"/>
                </a:solidFill>
                <a:latin typeface="Courier" pitchFamily="49" charset="0"/>
                <a:ea typeface="맑은 고딕" pitchFamily="50" charset="-127"/>
              </a:rPr>
              <a:t> file                     </a:t>
            </a:r>
            <a:r>
              <a:rPr lang="en-US" altLang="ko-KR" sz="1400" dirty="0">
                <a:solidFill>
                  <a:srgbClr val="00B0F0"/>
                </a:solidFill>
                <a:latin typeface="Courier" pitchFamily="49" charset="0"/>
                <a:ea typeface="맑은 고딕" pitchFamily="50" charset="-127"/>
              </a:rPr>
              <a:t>/* remove file */</a:t>
            </a:r>
          </a:p>
          <a:p>
            <a:pPr latinLnBrk="1"/>
            <a:r>
              <a:rPr lang="en-US" altLang="ko-KR" sz="1400" dirty="0">
                <a:solidFill>
                  <a:prstClr val="black"/>
                </a:solidFill>
                <a:latin typeface="Courier" pitchFamily="49" charset="0"/>
                <a:ea typeface="맑은 고딕" pitchFamily="50" charset="-127"/>
              </a:rPr>
              <a:t>prompt&gt; stat </a:t>
            </a:r>
            <a:r>
              <a:rPr lang="en-US" altLang="ko-KR" sz="1400" dirty="0" err="1">
                <a:solidFill>
                  <a:prstClr val="black"/>
                </a:solidFill>
                <a:latin typeface="Courier" pitchFamily="49" charset="0"/>
                <a:ea typeface="맑은 고딕" pitchFamily="50" charset="-127"/>
              </a:rPr>
              <a:t>file2</a:t>
            </a:r>
            <a:endParaRPr lang="en-US" altLang="ko-KR" sz="1400" dirty="0">
              <a:solidFill>
                <a:prstClr val="black"/>
              </a:solidFill>
              <a:latin typeface="Courier" pitchFamily="49" charset="0"/>
              <a:ea typeface="맑은 고딕" pitchFamily="50" charset="-127"/>
            </a:endParaRPr>
          </a:p>
          <a:p>
            <a:pPr latinLnBrk="1"/>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Inode</a:t>
            </a:r>
            <a:r>
              <a:rPr lang="en-US" altLang="ko-KR" sz="1400" dirty="0">
                <a:solidFill>
                  <a:prstClr val="black"/>
                </a:solidFill>
                <a:latin typeface="Courier" pitchFamily="49" charset="0"/>
                <a:ea typeface="맑은 고딕" pitchFamily="50" charset="-127"/>
              </a:rPr>
              <a:t>: 67158084 Links: 2 ...    </a:t>
            </a:r>
            <a:r>
              <a:rPr lang="en-US" altLang="ko-KR" sz="1400" dirty="0">
                <a:solidFill>
                  <a:srgbClr val="00B0F0"/>
                </a:solidFill>
                <a:latin typeface="Courier" pitchFamily="49" charset="0"/>
                <a:ea typeface="맑은 고딕" pitchFamily="50" charset="-127"/>
              </a:rPr>
              <a:t>/* Link count is 2 */</a:t>
            </a:r>
          </a:p>
          <a:p>
            <a:pPr latinLnBrk="1"/>
            <a:r>
              <a:rPr lang="en-US" altLang="ko-KR" sz="1400" dirty="0">
                <a:solidFill>
                  <a:prstClr val="black"/>
                </a:solidFill>
                <a:latin typeface="Courier" pitchFamily="49" charset="0"/>
                <a:ea typeface="맑은 고딕" pitchFamily="50" charset="-127"/>
              </a:rPr>
              <a:t>prompt&gt; </a:t>
            </a:r>
            <a:r>
              <a:rPr lang="en-US" altLang="ko-KR" sz="1400" dirty="0" err="1">
                <a:solidFill>
                  <a:prstClr val="black"/>
                </a:solidFill>
                <a:latin typeface="Courier" pitchFamily="49" charset="0"/>
                <a:ea typeface="맑은 고딕" pitchFamily="50" charset="-127"/>
              </a:rPr>
              <a:t>rm</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file2</a:t>
            </a:r>
            <a:r>
              <a:rPr lang="en-US" altLang="ko-KR" sz="1400" dirty="0">
                <a:solidFill>
                  <a:prstClr val="black"/>
                </a:solidFill>
                <a:latin typeface="Courier" pitchFamily="49" charset="0"/>
                <a:ea typeface="맑은 고딕" pitchFamily="50" charset="-127"/>
              </a:rPr>
              <a:t>                    </a:t>
            </a:r>
            <a:r>
              <a:rPr lang="en-US" altLang="ko-KR" sz="1400" dirty="0">
                <a:solidFill>
                  <a:srgbClr val="00B0F0"/>
                </a:solidFill>
                <a:latin typeface="Courier" pitchFamily="49" charset="0"/>
                <a:ea typeface="맑은 고딕" pitchFamily="50" charset="-127"/>
              </a:rPr>
              <a:t>/* remove </a:t>
            </a:r>
            <a:r>
              <a:rPr lang="en-US" altLang="ko-KR" sz="1400" dirty="0" err="1">
                <a:solidFill>
                  <a:srgbClr val="00B0F0"/>
                </a:solidFill>
                <a:latin typeface="Courier" pitchFamily="49" charset="0"/>
                <a:ea typeface="맑은 고딕" pitchFamily="50" charset="-127"/>
              </a:rPr>
              <a:t>file2</a:t>
            </a:r>
            <a:r>
              <a:rPr lang="en-US" altLang="ko-KR" sz="1400" dirty="0">
                <a:solidFill>
                  <a:srgbClr val="00B0F0"/>
                </a:solidFill>
                <a:latin typeface="Courier" pitchFamily="49" charset="0"/>
                <a:ea typeface="맑은 고딕" pitchFamily="50" charset="-127"/>
              </a:rPr>
              <a:t> */</a:t>
            </a:r>
          </a:p>
          <a:p>
            <a:pPr latinLnBrk="1"/>
            <a:r>
              <a:rPr lang="en-US" altLang="ko-KR" sz="1400" dirty="0">
                <a:solidFill>
                  <a:prstClr val="black"/>
                </a:solidFill>
                <a:latin typeface="Courier" pitchFamily="49" charset="0"/>
                <a:ea typeface="맑은 고딕" pitchFamily="50" charset="-127"/>
              </a:rPr>
              <a:t>prompt&gt; stat </a:t>
            </a:r>
            <a:r>
              <a:rPr lang="en-US" altLang="ko-KR" sz="1400" dirty="0" err="1">
                <a:solidFill>
                  <a:prstClr val="black"/>
                </a:solidFill>
                <a:latin typeface="Courier" pitchFamily="49" charset="0"/>
                <a:ea typeface="맑은 고딕" pitchFamily="50" charset="-127"/>
              </a:rPr>
              <a:t>file3</a:t>
            </a:r>
            <a:r>
              <a:rPr lang="en-US" altLang="ko-KR" sz="1400" dirty="0">
                <a:solidFill>
                  <a:prstClr val="black"/>
                </a:solidFill>
                <a:latin typeface="Courier" pitchFamily="49" charset="0"/>
                <a:ea typeface="맑은 고딕" pitchFamily="50" charset="-127"/>
              </a:rPr>
              <a:t>  </a:t>
            </a:r>
          </a:p>
          <a:p>
            <a:pPr latinLnBrk="1"/>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Inode</a:t>
            </a:r>
            <a:r>
              <a:rPr lang="en-US" altLang="ko-KR" sz="1400" dirty="0">
                <a:solidFill>
                  <a:prstClr val="black"/>
                </a:solidFill>
                <a:latin typeface="Courier" pitchFamily="49" charset="0"/>
                <a:ea typeface="맑은 고딕" pitchFamily="50" charset="-127"/>
              </a:rPr>
              <a:t>: 67158084 Links: 1 ...    </a:t>
            </a:r>
            <a:r>
              <a:rPr lang="en-US" altLang="ko-KR" sz="1400" dirty="0">
                <a:solidFill>
                  <a:srgbClr val="00B0F0"/>
                </a:solidFill>
                <a:latin typeface="Courier" pitchFamily="49" charset="0"/>
                <a:ea typeface="맑은 고딕" pitchFamily="50" charset="-127"/>
              </a:rPr>
              <a:t>/* Link count is 1 */</a:t>
            </a:r>
          </a:p>
          <a:p>
            <a:pPr latinLnBrk="1"/>
            <a:r>
              <a:rPr lang="en-US" altLang="ko-KR" sz="1400" dirty="0">
                <a:solidFill>
                  <a:prstClr val="black"/>
                </a:solidFill>
                <a:latin typeface="Courier" pitchFamily="49" charset="0"/>
                <a:ea typeface="맑은 고딕" pitchFamily="50" charset="-127"/>
              </a:rPr>
              <a:t>prompt&gt; </a:t>
            </a:r>
            <a:r>
              <a:rPr lang="en-US" altLang="ko-KR" sz="1400" dirty="0" err="1">
                <a:solidFill>
                  <a:prstClr val="black"/>
                </a:solidFill>
                <a:latin typeface="Courier" pitchFamily="49" charset="0"/>
                <a:ea typeface="맑은 고딕" pitchFamily="50" charset="-127"/>
              </a:rPr>
              <a:t>rm</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file3</a:t>
            </a:r>
            <a:endParaRPr lang="en-US" altLang="ko-KR" sz="1400" dirty="0">
              <a:solidFill>
                <a:prstClr val="black"/>
              </a:solidFill>
              <a:latin typeface="Courier" pitchFamily="49" charset="0"/>
              <a:ea typeface="맑은 고딕" pitchFamily="50" charset="-127"/>
            </a:endParaRPr>
          </a:p>
        </p:txBody>
      </p:sp>
      <p:sp>
        <p:nvSpPr>
          <p:cNvPr id="7" name="灯片编号占位符 6">
            <a:extLst>
              <a:ext uri="{FF2B5EF4-FFF2-40B4-BE49-F238E27FC236}">
                <a16:creationId xmlns:a16="http://schemas.microsoft.com/office/drawing/2014/main" id="{D9E4E784-3055-9A4A-9FBE-D9F6F62EAA8B}"/>
              </a:ext>
            </a:extLst>
          </p:cNvPr>
          <p:cNvSpPr>
            <a:spLocks noGrp="1"/>
          </p:cNvSpPr>
          <p:nvPr>
            <p:ph type="sldNum" sz="quarter" idx="12"/>
          </p:nvPr>
        </p:nvSpPr>
        <p:spPr/>
        <p:txBody>
          <a:bodyPr/>
          <a:lstStyle/>
          <a:p>
            <a:fld id="{516AE904-116B-CF46-80CD-420BCD58D1B7}" type="slidenum">
              <a:rPr kumimoji="1" lang="zh-CN" altLang="en-US" smtClean="0"/>
              <a:t>14</a:t>
            </a:fld>
            <a:endParaRPr kumimoji="1" lang="zh-CN" altLang="en-US"/>
          </a:p>
        </p:txBody>
      </p:sp>
    </p:spTree>
    <p:extLst>
      <p:ext uri="{BB962C8B-B14F-4D97-AF65-F5344CB8AC3E}">
        <p14:creationId xmlns:p14="http://schemas.microsoft.com/office/powerpoint/2010/main" val="2518303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Symbolic Links</a:t>
            </a:r>
            <a:endParaRPr lang="ko-KR" altLang="en-US" dirty="0"/>
          </a:p>
        </p:txBody>
      </p:sp>
      <p:sp>
        <p:nvSpPr>
          <p:cNvPr id="3" name="내용 개체 틀 2"/>
          <p:cNvSpPr>
            <a:spLocks noGrp="1"/>
          </p:cNvSpPr>
          <p:nvPr>
            <p:ph idx="1"/>
          </p:nvPr>
        </p:nvSpPr>
        <p:spPr>
          <a:xfrm>
            <a:off x="1504318" y="1737360"/>
            <a:ext cx="8786812" cy="5501258"/>
          </a:xfrm>
        </p:spPr>
        <p:txBody>
          <a:bodyPr/>
          <a:lstStyle/>
          <a:p>
            <a:r>
              <a:rPr lang="en-US" altLang="ko-KR" sz="1800" dirty="0">
                <a:solidFill>
                  <a:schemeClr val="accent6"/>
                </a:solidFill>
              </a:rPr>
              <a:t>Symbolic link</a:t>
            </a:r>
            <a:endParaRPr lang="en-US" altLang="ko-KR" sz="1800" dirty="0"/>
          </a:p>
          <a:p>
            <a:pPr lvl="1"/>
            <a:r>
              <a:rPr lang="en-US" altLang="ko-KR" sz="1600" dirty="0"/>
              <a:t>Special file that contains path to the source directory.</a:t>
            </a:r>
          </a:p>
          <a:p>
            <a:pPr lvl="1"/>
            <a:r>
              <a:rPr lang="en-US" altLang="ko-KR" sz="1600" dirty="0"/>
              <a:t>Hard Link cannot create to a directory. </a:t>
            </a:r>
          </a:p>
          <a:p>
            <a:pPr lvl="1"/>
            <a:r>
              <a:rPr lang="en-US" altLang="ko-KR" sz="1600" dirty="0"/>
              <a:t>Hard Link cannot create to a file to other partition.</a:t>
            </a:r>
          </a:p>
          <a:p>
            <a:r>
              <a:rPr lang="en-US" altLang="ko-KR" sz="1800" dirty="0"/>
              <a:t>An example of symbolic link</a:t>
            </a:r>
          </a:p>
          <a:p>
            <a:pPr lvl="1"/>
            <a:endParaRPr lang="en-US" altLang="ko-KR" sz="1600" dirty="0"/>
          </a:p>
        </p:txBody>
      </p:sp>
      <p:sp>
        <p:nvSpPr>
          <p:cNvPr id="7" name="TextBox 6"/>
          <p:cNvSpPr txBox="1"/>
          <p:nvPr/>
        </p:nvSpPr>
        <p:spPr>
          <a:xfrm>
            <a:off x="2417118" y="4931983"/>
            <a:ext cx="7776864" cy="954107"/>
          </a:xfrm>
          <a:prstGeom prst="rect">
            <a:avLst/>
          </a:prstGeom>
          <a:noFill/>
          <a:ln>
            <a:solidFill>
              <a:schemeClr val="tx1"/>
            </a:solidFill>
          </a:ln>
        </p:spPr>
        <p:txBody>
          <a:bodyPr wrap="square" rtlCol="0">
            <a:spAutoFit/>
          </a:bodyPr>
          <a:lstStyle/>
          <a:p>
            <a:pPr latinLnBrk="1"/>
            <a:r>
              <a:rPr lang="en-US" altLang="ko-KR" sz="1400" dirty="0">
                <a:solidFill>
                  <a:prstClr val="black"/>
                </a:solidFill>
                <a:latin typeface="Courier" pitchFamily="49" charset="0"/>
                <a:ea typeface="맑은 고딕" pitchFamily="50" charset="-127"/>
              </a:rPr>
              <a:t>prompt&gt; echo hello &gt; file</a:t>
            </a:r>
          </a:p>
          <a:p>
            <a:pPr latinLnBrk="1"/>
            <a:r>
              <a:rPr lang="en-US" altLang="ko-KR" sz="1400" dirty="0">
                <a:solidFill>
                  <a:prstClr val="black"/>
                </a:solidFill>
                <a:latin typeface="Courier" pitchFamily="49" charset="0"/>
                <a:ea typeface="맑은 고딕" pitchFamily="50" charset="-127"/>
              </a:rPr>
              <a:t>prompt&gt; ln –s file </a:t>
            </a:r>
            <a:r>
              <a:rPr lang="en-US" altLang="ko-KR" sz="1400" dirty="0" err="1">
                <a:solidFill>
                  <a:prstClr val="black"/>
                </a:solidFill>
                <a:latin typeface="Courier" pitchFamily="49" charset="0"/>
                <a:ea typeface="맑은 고딕" pitchFamily="50" charset="-127"/>
              </a:rPr>
              <a:t>file2</a:t>
            </a:r>
            <a:r>
              <a:rPr lang="en-US" altLang="ko-KR" sz="1400" dirty="0">
                <a:solidFill>
                  <a:prstClr val="black"/>
                </a:solidFill>
                <a:latin typeface="Courier" pitchFamily="49" charset="0"/>
                <a:ea typeface="맑은 고딕" pitchFamily="50" charset="-127"/>
              </a:rPr>
              <a:t>  </a:t>
            </a:r>
            <a:r>
              <a:rPr lang="en-US" altLang="ko-KR" sz="1400" dirty="0">
                <a:solidFill>
                  <a:srgbClr val="00B0F0"/>
                </a:solidFill>
                <a:latin typeface="Courier" pitchFamily="49" charset="0"/>
                <a:ea typeface="맑은 고딕" pitchFamily="50" charset="-127"/>
              </a:rPr>
              <a:t>/* option –s : create a symbolic link, */</a:t>
            </a:r>
          </a:p>
          <a:p>
            <a:pPr latinLnBrk="1"/>
            <a:r>
              <a:rPr lang="en-US" altLang="ko-KR" sz="1400" dirty="0">
                <a:solidFill>
                  <a:prstClr val="black"/>
                </a:solidFill>
                <a:latin typeface="Courier" pitchFamily="49" charset="0"/>
                <a:ea typeface="맑은 고딕" pitchFamily="50" charset="-127"/>
              </a:rPr>
              <a:t>prompt&gt; cat </a:t>
            </a:r>
            <a:r>
              <a:rPr lang="en-US" altLang="ko-KR" sz="1400" dirty="0" err="1">
                <a:solidFill>
                  <a:prstClr val="black"/>
                </a:solidFill>
                <a:latin typeface="Courier" pitchFamily="49" charset="0"/>
                <a:ea typeface="맑은 고딕" pitchFamily="50" charset="-127"/>
              </a:rPr>
              <a:t>file2</a:t>
            </a:r>
            <a:endParaRPr lang="en-US" altLang="ko-KR" sz="1400" dirty="0">
              <a:solidFill>
                <a:prstClr val="black"/>
              </a:solidFill>
              <a:latin typeface="Courier" pitchFamily="49" charset="0"/>
              <a:ea typeface="맑은 고딕" pitchFamily="50" charset="-127"/>
            </a:endParaRPr>
          </a:p>
          <a:p>
            <a:pPr latinLnBrk="1"/>
            <a:r>
              <a:rPr lang="en-US" altLang="ko-KR" sz="1400" dirty="0">
                <a:solidFill>
                  <a:prstClr val="black"/>
                </a:solidFill>
                <a:latin typeface="Courier" pitchFamily="49" charset="0"/>
                <a:ea typeface="맑은 고딕" pitchFamily="50" charset="-127"/>
              </a:rPr>
              <a:t>hello</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1114" y="1822934"/>
            <a:ext cx="4489985" cy="2903255"/>
          </a:xfrm>
          <a:prstGeom prst="rect">
            <a:avLst/>
          </a:prstGeom>
        </p:spPr>
      </p:pic>
      <p:sp>
        <p:nvSpPr>
          <p:cNvPr id="8" name="灯片编号占位符 7">
            <a:extLst>
              <a:ext uri="{FF2B5EF4-FFF2-40B4-BE49-F238E27FC236}">
                <a16:creationId xmlns:a16="http://schemas.microsoft.com/office/drawing/2014/main" id="{D71695E5-C5EA-8F4C-A574-11F58716C606}"/>
              </a:ext>
            </a:extLst>
          </p:cNvPr>
          <p:cNvSpPr>
            <a:spLocks noGrp="1"/>
          </p:cNvSpPr>
          <p:nvPr>
            <p:ph type="sldNum" sz="quarter" idx="12"/>
          </p:nvPr>
        </p:nvSpPr>
        <p:spPr/>
        <p:txBody>
          <a:bodyPr/>
          <a:lstStyle/>
          <a:p>
            <a:fld id="{516AE904-116B-CF46-80CD-420BCD58D1B7}" type="slidenum">
              <a:rPr kumimoji="1" lang="zh-CN" altLang="en-US" smtClean="0"/>
              <a:t>15</a:t>
            </a:fld>
            <a:endParaRPr kumimoji="1" lang="zh-CN" altLang="en-US"/>
          </a:p>
        </p:txBody>
      </p:sp>
    </p:spTree>
    <p:extLst>
      <p:ext uri="{BB962C8B-B14F-4D97-AF65-F5344CB8AC3E}">
        <p14:creationId xmlns:p14="http://schemas.microsoft.com/office/powerpoint/2010/main" val="2445728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Symbolic Links (Cont.)</a:t>
            </a:r>
            <a:endParaRPr lang="ko-KR" altLang="en-US" dirty="0"/>
          </a:p>
        </p:txBody>
      </p:sp>
      <p:sp>
        <p:nvSpPr>
          <p:cNvPr id="3" name="내용 개체 틀 2"/>
          <p:cNvSpPr>
            <a:spLocks noGrp="1"/>
          </p:cNvSpPr>
          <p:nvPr>
            <p:ph idx="1"/>
          </p:nvPr>
        </p:nvSpPr>
        <p:spPr>
          <a:xfrm>
            <a:off x="1370178" y="1923527"/>
            <a:ext cx="8786812" cy="5501258"/>
          </a:xfrm>
        </p:spPr>
        <p:txBody>
          <a:bodyPr/>
          <a:lstStyle/>
          <a:p>
            <a:r>
              <a:rPr lang="en-US" altLang="ko-KR" sz="1800" dirty="0"/>
              <a:t>Symbolic link is different file type.</a:t>
            </a:r>
          </a:p>
          <a:p>
            <a:endParaRPr lang="en-US" altLang="ko-KR" sz="1800" dirty="0"/>
          </a:p>
          <a:p>
            <a:endParaRPr lang="en-US" altLang="ko-KR" sz="1800" dirty="0"/>
          </a:p>
          <a:p>
            <a:endParaRPr lang="en-US" altLang="ko-KR" sz="1800" dirty="0"/>
          </a:p>
          <a:p>
            <a:r>
              <a:rPr lang="en-US" altLang="ko-KR" sz="1800" dirty="0"/>
              <a:t>Symbolic link is subject to the dangling reference. </a:t>
            </a:r>
          </a:p>
          <a:p>
            <a:pPr lvl="1"/>
            <a:endParaRPr lang="en-US" altLang="ko-KR" sz="1600" dirty="0"/>
          </a:p>
        </p:txBody>
      </p:sp>
      <p:sp>
        <p:nvSpPr>
          <p:cNvPr id="7" name="TextBox 6"/>
          <p:cNvSpPr txBox="1"/>
          <p:nvPr/>
        </p:nvSpPr>
        <p:spPr>
          <a:xfrm>
            <a:off x="2035010" y="2349687"/>
            <a:ext cx="7920880" cy="1169551"/>
          </a:xfrm>
          <a:prstGeom prst="rect">
            <a:avLst/>
          </a:prstGeom>
          <a:noFill/>
          <a:ln>
            <a:solidFill>
              <a:schemeClr val="tx1"/>
            </a:solidFill>
          </a:ln>
        </p:spPr>
        <p:txBody>
          <a:bodyPr wrap="square" rtlCol="0">
            <a:spAutoFit/>
          </a:bodyPr>
          <a:lstStyle/>
          <a:p>
            <a:pPr latinLnBrk="1"/>
            <a:r>
              <a:rPr lang="en-US" altLang="ko-KR" sz="1400" dirty="0">
                <a:solidFill>
                  <a:prstClr val="black"/>
                </a:solidFill>
                <a:latin typeface="Courier" pitchFamily="49" charset="0"/>
                <a:ea typeface="맑은 고딕" pitchFamily="50" charset="-127"/>
              </a:rPr>
              <a:t>prompt&gt; </a:t>
            </a:r>
            <a:r>
              <a:rPr lang="en-US" altLang="ko-KR" sz="1400" dirty="0" err="1">
                <a:solidFill>
                  <a:prstClr val="black"/>
                </a:solidFill>
                <a:latin typeface="Courier" pitchFamily="49" charset="0"/>
                <a:ea typeface="맑은 고딕" pitchFamily="50" charset="-127"/>
              </a:rPr>
              <a:t>ls</a:t>
            </a:r>
            <a:r>
              <a:rPr lang="en-US" altLang="ko-KR" sz="1400" dirty="0">
                <a:solidFill>
                  <a:prstClr val="black"/>
                </a:solidFill>
                <a:latin typeface="Courier" pitchFamily="49" charset="0"/>
                <a:ea typeface="맑은 고딕" pitchFamily="50" charset="-127"/>
              </a:rPr>
              <a:t> -al</a:t>
            </a:r>
          </a:p>
          <a:p>
            <a:pPr latinLnBrk="1"/>
            <a:r>
              <a:rPr lang="en-US" altLang="ko-KR" sz="1400" dirty="0" err="1">
                <a:solidFill>
                  <a:srgbClr val="F79646"/>
                </a:solidFill>
                <a:latin typeface="Courier" pitchFamily="49" charset="0"/>
                <a:ea typeface="맑은 고딕" pitchFamily="50" charset="-127"/>
              </a:rPr>
              <a:t>d</a:t>
            </a:r>
            <a:r>
              <a:rPr lang="en-US" altLang="ko-KR" sz="1400" dirty="0" err="1">
                <a:solidFill>
                  <a:prstClr val="black"/>
                </a:solidFill>
                <a:latin typeface="Courier" pitchFamily="49" charset="0"/>
                <a:ea typeface="맑은 고딕" pitchFamily="50" charset="-127"/>
              </a:rPr>
              <a:t>rwxr</a:t>
            </a:r>
            <a:r>
              <a:rPr lang="en-US" altLang="ko-KR" sz="1400" dirty="0">
                <a:solidFill>
                  <a:prstClr val="black"/>
                </a:solidFill>
                <a:latin typeface="Courier" pitchFamily="49" charset="0"/>
                <a:ea typeface="맑은 고딕" pitchFamily="50" charset="-127"/>
              </a:rPr>
              <a:t>-x--- 2 </a:t>
            </a:r>
            <a:r>
              <a:rPr lang="en-US" altLang="ko-KR" sz="1400" dirty="0" err="1">
                <a:solidFill>
                  <a:prstClr val="black"/>
                </a:solidFill>
                <a:latin typeface="Courier" pitchFamily="49" charset="0"/>
                <a:ea typeface="맑은 고딕" pitchFamily="50" charset="-127"/>
              </a:rPr>
              <a:t>remzi</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remzi</a:t>
            </a:r>
            <a:r>
              <a:rPr lang="en-US" altLang="ko-KR" sz="1400" dirty="0">
                <a:solidFill>
                  <a:prstClr val="black"/>
                </a:solidFill>
                <a:latin typeface="Courier" pitchFamily="49" charset="0"/>
                <a:ea typeface="맑은 고딕" pitchFamily="50" charset="-127"/>
              </a:rPr>
              <a:t> 29 May 3 19:10 ./</a:t>
            </a:r>
          </a:p>
          <a:p>
            <a:pPr latinLnBrk="1"/>
            <a:r>
              <a:rPr lang="en-US" altLang="ko-KR" sz="1400" dirty="0" err="1">
                <a:solidFill>
                  <a:srgbClr val="F79646"/>
                </a:solidFill>
                <a:latin typeface="Courier" pitchFamily="49" charset="0"/>
                <a:ea typeface="맑은 고딕" pitchFamily="50" charset="-127"/>
              </a:rPr>
              <a:t>d</a:t>
            </a:r>
            <a:r>
              <a:rPr lang="en-US" altLang="ko-KR" sz="1400" dirty="0" err="1">
                <a:solidFill>
                  <a:prstClr val="black"/>
                </a:solidFill>
                <a:latin typeface="Courier" pitchFamily="49" charset="0"/>
                <a:ea typeface="맑은 고딕" pitchFamily="50" charset="-127"/>
              </a:rPr>
              <a:t>rwxr</a:t>
            </a:r>
            <a:r>
              <a:rPr lang="en-US" altLang="ko-KR" sz="1400" dirty="0">
                <a:solidFill>
                  <a:prstClr val="black"/>
                </a:solidFill>
                <a:latin typeface="Courier" pitchFamily="49" charset="0"/>
                <a:ea typeface="맑은 고딕" pitchFamily="50" charset="-127"/>
              </a:rPr>
              <a:t>-x--- 27 </a:t>
            </a:r>
            <a:r>
              <a:rPr lang="en-US" altLang="ko-KR" sz="1400" dirty="0" err="1">
                <a:solidFill>
                  <a:prstClr val="black"/>
                </a:solidFill>
                <a:latin typeface="Courier" pitchFamily="49" charset="0"/>
                <a:ea typeface="맑은 고딕" pitchFamily="50" charset="-127"/>
              </a:rPr>
              <a:t>remzi</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remzi</a:t>
            </a:r>
            <a:r>
              <a:rPr lang="en-US" altLang="ko-KR" sz="1400" dirty="0">
                <a:solidFill>
                  <a:prstClr val="black"/>
                </a:solidFill>
                <a:latin typeface="Courier" pitchFamily="49" charset="0"/>
                <a:ea typeface="맑은 고딕" pitchFamily="50" charset="-127"/>
              </a:rPr>
              <a:t> 4096 May 3 15:14 ../       /* directory */</a:t>
            </a:r>
          </a:p>
          <a:p>
            <a:pPr latinLnBrk="1"/>
            <a:r>
              <a:rPr lang="en-US" altLang="ko-KR" sz="1400" dirty="0">
                <a:solidFill>
                  <a:srgbClr val="F79646"/>
                </a:solidFill>
                <a:latin typeface="Courier" pitchFamily="49" charset="0"/>
                <a:ea typeface="맑은 고딕" pitchFamily="50" charset="-127"/>
              </a:rPr>
              <a:t>-</a:t>
            </a:r>
            <a:r>
              <a:rPr lang="en-US" altLang="ko-KR" sz="1400" dirty="0" err="1">
                <a:solidFill>
                  <a:prstClr val="black"/>
                </a:solidFill>
                <a:latin typeface="Courier" pitchFamily="49" charset="0"/>
                <a:ea typeface="맑은 고딕" pitchFamily="50" charset="-127"/>
              </a:rPr>
              <a:t>rw</a:t>
            </a:r>
            <a:r>
              <a:rPr lang="en-US" altLang="ko-KR" sz="1400" dirty="0">
                <a:solidFill>
                  <a:prstClr val="black"/>
                </a:solidFill>
                <a:latin typeface="Courier" pitchFamily="49" charset="0"/>
                <a:ea typeface="맑은 고딕" pitchFamily="50" charset="-127"/>
              </a:rPr>
              <a:t>-r----- 1 </a:t>
            </a:r>
            <a:r>
              <a:rPr lang="en-US" altLang="ko-KR" sz="1400" dirty="0" err="1">
                <a:solidFill>
                  <a:prstClr val="black"/>
                </a:solidFill>
                <a:latin typeface="Courier" pitchFamily="49" charset="0"/>
                <a:ea typeface="맑은 고딕" pitchFamily="50" charset="-127"/>
              </a:rPr>
              <a:t>remzi</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remzi</a:t>
            </a:r>
            <a:r>
              <a:rPr lang="en-US" altLang="ko-KR" sz="1400" dirty="0">
                <a:solidFill>
                  <a:prstClr val="black"/>
                </a:solidFill>
                <a:latin typeface="Courier" pitchFamily="49" charset="0"/>
                <a:ea typeface="맑은 고딕" pitchFamily="50" charset="-127"/>
              </a:rPr>
              <a:t> </a:t>
            </a:r>
            <a:r>
              <a:rPr lang="en-US" altLang="ko-KR" sz="1400" dirty="0">
                <a:solidFill>
                  <a:srgbClr val="F79646"/>
                </a:solidFill>
                <a:latin typeface="Courier" pitchFamily="49" charset="0"/>
                <a:ea typeface="맑은 고딕" pitchFamily="50" charset="-127"/>
              </a:rPr>
              <a:t>6</a:t>
            </a:r>
            <a:r>
              <a:rPr lang="en-US" altLang="ko-KR" sz="1400" dirty="0">
                <a:solidFill>
                  <a:prstClr val="black"/>
                </a:solidFill>
                <a:latin typeface="Courier" pitchFamily="49" charset="0"/>
                <a:ea typeface="맑은 고딕" pitchFamily="50" charset="-127"/>
              </a:rPr>
              <a:t> May 3 19:10 file          /* regular file */</a:t>
            </a:r>
          </a:p>
          <a:p>
            <a:pPr latinLnBrk="1"/>
            <a:r>
              <a:rPr lang="en-US" altLang="ko-KR" sz="1400" dirty="0" err="1">
                <a:solidFill>
                  <a:srgbClr val="F79646"/>
                </a:solidFill>
                <a:latin typeface="Courier" pitchFamily="49" charset="0"/>
                <a:ea typeface="맑은 고딕" pitchFamily="50" charset="-127"/>
              </a:rPr>
              <a:t>l</a:t>
            </a:r>
            <a:r>
              <a:rPr lang="en-US" altLang="ko-KR" sz="1400" dirty="0" err="1">
                <a:solidFill>
                  <a:prstClr val="black"/>
                </a:solidFill>
                <a:latin typeface="Courier" pitchFamily="49" charset="0"/>
                <a:ea typeface="맑은 고딕" pitchFamily="50" charset="-127"/>
              </a:rPr>
              <a:t>rwxrwxrwx</a:t>
            </a:r>
            <a:r>
              <a:rPr lang="en-US" altLang="ko-KR" sz="1400" dirty="0">
                <a:solidFill>
                  <a:prstClr val="black"/>
                </a:solidFill>
                <a:latin typeface="Courier" pitchFamily="49" charset="0"/>
                <a:ea typeface="맑은 고딕" pitchFamily="50" charset="-127"/>
              </a:rPr>
              <a:t> 1 </a:t>
            </a:r>
            <a:r>
              <a:rPr lang="en-US" altLang="ko-KR" sz="1400" dirty="0" err="1">
                <a:solidFill>
                  <a:prstClr val="black"/>
                </a:solidFill>
                <a:latin typeface="Courier" pitchFamily="49" charset="0"/>
                <a:ea typeface="맑은 고딕" pitchFamily="50" charset="-127"/>
              </a:rPr>
              <a:t>remzi</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remzi</a:t>
            </a:r>
            <a:r>
              <a:rPr lang="en-US" altLang="ko-KR" sz="1400" dirty="0">
                <a:solidFill>
                  <a:prstClr val="black"/>
                </a:solidFill>
                <a:latin typeface="Courier" pitchFamily="49" charset="0"/>
                <a:ea typeface="맑은 고딕" pitchFamily="50" charset="-127"/>
              </a:rPr>
              <a:t> </a:t>
            </a:r>
            <a:r>
              <a:rPr lang="en-US" altLang="ko-KR" sz="1400" dirty="0">
                <a:solidFill>
                  <a:srgbClr val="F79646"/>
                </a:solidFill>
                <a:latin typeface="Courier" pitchFamily="49" charset="0"/>
                <a:ea typeface="맑은 고딕" pitchFamily="50" charset="-127"/>
              </a:rPr>
              <a:t>4</a:t>
            </a:r>
            <a:r>
              <a:rPr lang="en-US" altLang="ko-KR" sz="1400" dirty="0">
                <a:solidFill>
                  <a:prstClr val="black"/>
                </a:solidFill>
                <a:latin typeface="Courier" pitchFamily="49" charset="0"/>
                <a:ea typeface="맑은 고딕" pitchFamily="50" charset="-127"/>
              </a:rPr>
              <a:t> May 3 19:10 </a:t>
            </a:r>
            <a:r>
              <a:rPr lang="en-US" altLang="ko-KR" sz="1400" dirty="0" err="1">
                <a:solidFill>
                  <a:prstClr val="black"/>
                </a:solidFill>
                <a:latin typeface="Courier" pitchFamily="49" charset="0"/>
                <a:ea typeface="맑은 고딕" pitchFamily="50" charset="-127"/>
              </a:rPr>
              <a:t>file2</a:t>
            </a:r>
            <a:r>
              <a:rPr lang="en-US" altLang="ko-KR" sz="1400" dirty="0">
                <a:solidFill>
                  <a:prstClr val="black"/>
                </a:solidFill>
                <a:latin typeface="Courier" pitchFamily="49" charset="0"/>
                <a:ea typeface="맑은 고딕" pitchFamily="50" charset="-127"/>
              </a:rPr>
              <a:t> -&gt; file /* symbolic link */</a:t>
            </a:r>
          </a:p>
        </p:txBody>
      </p:sp>
      <p:sp>
        <p:nvSpPr>
          <p:cNvPr id="8" name="TextBox 7"/>
          <p:cNvSpPr txBox="1"/>
          <p:nvPr/>
        </p:nvSpPr>
        <p:spPr>
          <a:xfrm>
            <a:off x="2166040" y="4189292"/>
            <a:ext cx="7920880" cy="1600438"/>
          </a:xfrm>
          <a:prstGeom prst="rect">
            <a:avLst/>
          </a:prstGeom>
          <a:noFill/>
          <a:ln>
            <a:solidFill>
              <a:schemeClr val="tx1"/>
            </a:solidFill>
          </a:ln>
        </p:spPr>
        <p:txBody>
          <a:bodyPr wrap="square" rtlCol="0">
            <a:spAutoFit/>
          </a:bodyPr>
          <a:lstStyle/>
          <a:p>
            <a:pPr latinLnBrk="1"/>
            <a:r>
              <a:rPr lang="en-US" altLang="ko-KR" sz="1400" dirty="0">
                <a:solidFill>
                  <a:prstClr val="black"/>
                </a:solidFill>
                <a:latin typeface="Courier" pitchFamily="49" charset="0"/>
                <a:ea typeface="맑은 고딕" pitchFamily="50" charset="-127"/>
              </a:rPr>
              <a:t>prompt&gt; echo hello &gt; file</a:t>
            </a:r>
          </a:p>
          <a:p>
            <a:pPr latinLnBrk="1"/>
            <a:r>
              <a:rPr lang="en-US" altLang="ko-KR" sz="1400" dirty="0">
                <a:solidFill>
                  <a:prstClr val="black"/>
                </a:solidFill>
                <a:latin typeface="Courier" pitchFamily="49" charset="0"/>
                <a:ea typeface="맑은 고딕" pitchFamily="50" charset="-127"/>
              </a:rPr>
              <a:t>prompt&gt; ln -s file </a:t>
            </a:r>
            <a:r>
              <a:rPr lang="en-US" altLang="ko-KR" sz="1400" dirty="0" err="1">
                <a:solidFill>
                  <a:prstClr val="black"/>
                </a:solidFill>
                <a:latin typeface="Courier" pitchFamily="49" charset="0"/>
                <a:ea typeface="맑은 고딕" pitchFamily="50" charset="-127"/>
              </a:rPr>
              <a:t>file2</a:t>
            </a:r>
            <a:endParaRPr lang="en-US" altLang="ko-KR" sz="1400" dirty="0">
              <a:solidFill>
                <a:prstClr val="black"/>
              </a:solidFill>
              <a:latin typeface="Courier" pitchFamily="49" charset="0"/>
              <a:ea typeface="맑은 고딕" pitchFamily="50" charset="-127"/>
            </a:endParaRPr>
          </a:p>
          <a:p>
            <a:pPr latinLnBrk="1"/>
            <a:r>
              <a:rPr lang="en-US" altLang="ko-KR" sz="1400" dirty="0">
                <a:solidFill>
                  <a:prstClr val="black"/>
                </a:solidFill>
                <a:latin typeface="Courier" pitchFamily="49" charset="0"/>
                <a:ea typeface="맑은 고딕" pitchFamily="50" charset="-127"/>
              </a:rPr>
              <a:t>prompt&gt; cat </a:t>
            </a:r>
            <a:r>
              <a:rPr lang="en-US" altLang="ko-KR" sz="1400" dirty="0" err="1">
                <a:solidFill>
                  <a:prstClr val="black"/>
                </a:solidFill>
                <a:latin typeface="Courier" pitchFamily="49" charset="0"/>
                <a:ea typeface="맑은 고딕" pitchFamily="50" charset="-127"/>
              </a:rPr>
              <a:t>file2</a:t>
            </a:r>
            <a:endParaRPr lang="en-US" altLang="ko-KR" sz="1400" dirty="0">
              <a:solidFill>
                <a:prstClr val="black"/>
              </a:solidFill>
              <a:latin typeface="Courier" pitchFamily="49" charset="0"/>
              <a:ea typeface="맑은 고딕" pitchFamily="50" charset="-127"/>
            </a:endParaRPr>
          </a:p>
          <a:p>
            <a:pPr latinLnBrk="1"/>
            <a:r>
              <a:rPr lang="en-US" altLang="ko-KR" sz="1400" dirty="0">
                <a:solidFill>
                  <a:prstClr val="black"/>
                </a:solidFill>
                <a:latin typeface="Courier" pitchFamily="49" charset="0"/>
                <a:ea typeface="맑은 고딕" pitchFamily="50" charset="-127"/>
              </a:rPr>
              <a:t>hello</a:t>
            </a:r>
          </a:p>
          <a:p>
            <a:pPr latinLnBrk="1"/>
            <a:r>
              <a:rPr lang="en-US" altLang="ko-KR" sz="1400" dirty="0">
                <a:solidFill>
                  <a:prstClr val="black"/>
                </a:solidFill>
                <a:latin typeface="Courier" pitchFamily="49" charset="0"/>
                <a:ea typeface="맑은 고딕" pitchFamily="50" charset="-127"/>
              </a:rPr>
              <a:t>prompt&gt; </a:t>
            </a:r>
            <a:r>
              <a:rPr lang="en-US" altLang="ko-KR" sz="1400" dirty="0" err="1">
                <a:solidFill>
                  <a:prstClr val="black"/>
                </a:solidFill>
                <a:latin typeface="Courier" pitchFamily="49" charset="0"/>
                <a:ea typeface="맑은 고딕" pitchFamily="50" charset="-127"/>
              </a:rPr>
              <a:t>rm</a:t>
            </a:r>
            <a:r>
              <a:rPr lang="en-US" altLang="ko-KR" sz="1400" dirty="0">
                <a:solidFill>
                  <a:prstClr val="black"/>
                </a:solidFill>
                <a:latin typeface="Courier" pitchFamily="49" charset="0"/>
                <a:ea typeface="맑은 고딕" pitchFamily="50" charset="-127"/>
              </a:rPr>
              <a:t> file</a:t>
            </a:r>
          </a:p>
          <a:p>
            <a:pPr latinLnBrk="1"/>
            <a:r>
              <a:rPr lang="en-US" altLang="ko-KR" sz="1400" dirty="0">
                <a:solidFill>
                  <a:prstClr val="black"/>
                </a:solidFill>
                <a:latin typeface="Courier" pitchFamily="49" charset="0"/>
                <a:ea typeface="맑은 고딕" pitchFamily="50" charset="-127"/>
              </a:rPr>
              <a:t>prompt&gt; cat </a:t>
            </a:r>
            <a:r>
              <a:rPr lang="en-US" altLang="ko-KR" sz="1400" dirty="0" err="1">
                <a:solidFill>
                  <a:prstClr val="black"/>
                </a:solidFill>
                <a:latin typeface="Courier" pitchFamily="49" charset="0"/>
                <a:ea typeface="맑은 고딕" pitchFamily="50" charset="-127"/>
              </a:rPr>
              <a:t>file2</a:t>
            </a:r>
            <a:endParaRPr lang="en-US" altLang="ko-KR" sz="1400" dirty="0">
              <a:solidFill>
                <a:prstClr val="black"/>
              </a:solidFill>
              <a:latin typeface="Courier" pitchFamily="49" charset="0"/>
              <a:ea typeface="맑은 고딕" pitchFamily="50" charset="-127"/>
            </a:endParaRPr>
          </a:p>
          <a:p>
            <a:pPr latinLnBrk="1"/>
            <a:r>
              <a:rPr lang="en-US" altLang="ko-KR" sz="1400" dirty="0">
                <a:solidFill>
                  <a:prstClr val="black"/>
                </a:solidFill>
                <a:latin typeface="Courier" pitchFamily="49" charset="0"/>
                <a:ea typeface="맑은 고딕" pitchFamily="50" charset="-127"/>
              </a:rPr>
              <a:t>cat: </a:t>
            </a:r>
            <a:r>
              <a:rPr lang="en-US" altLang="ko-KR" sz="1400" dirty="0" err="1">
                <a:solidFill>
                  <a:prstClr val="black"/>
                </a:solidFill>
                <a:latin typeface="Courier" pitchFamily="49" charset="0"/>
                <a:ea typeface="맑은 고딕" pitchFamily="50" charset="-127"/>
              </a:rPr>
              <a:t>file2</a:t>
            </a:r>
            <a:r>
              <a:rPr lang="en-US" altLang="ko-KR" sz="1400" dirty="0">
                <a:solidFill>
                  <a:prstClr val="black"/>
                </a:solidFill>
                <a:latin typeface="Courier" pitchFamily="49" charset="0"/>
                <a:ea typeface="맑은 고딕" pitchFamily="50" charset="-127"/>
              </a:rPr>
              <a:t>: No such file or directory</a:t>
            </a:r>
          </a:p>
        </p:txBody>
      </p:sp>
      <p:sp>
        <p:nvSpPr>
          <p:cNvPr id="6" name="灯片编号占位符 5">
            <a:extLst>
              <a:ext uri="{FF2B5EF4-FFF2-40B4-BE49-F238E27FC236}">
                <a16:creationId xmlns:a16="http://schemas.microsoft.com/office/drawing/2014/main" id="{4F700D2B-8D19-654F-8987-52DC746C15AF}"/>
              </a:ext>
            </a:extLst>
          </p:cNvPr>
          <p:cNvSpPr>
            <a:spLocks noGrp="1"/>
          </p:cNvSpPr>
          <p:nvPr>
            <p:ph type="sldNum" sz="quarter" idx="12"/>
          </p:nvPr>
        </p:nvSpPr>
        <p:spPr/>
        <p:txBody>
          <a:bodyPr/>
          <a:lstStyle/>
          <a:p>
            <a:fld id="{516AE904-116B-CF46-80CD-420BCD58D1B7}" type="slidenum">
              <a:rPr kumimoji="1" lang="zh-CN" altLang="en-US" smtClean="0"/>
              <a:t>16</a:t>
            </a:fld>
            <a:endParaRPr kumimoji="1" lang="zh-CN" altLang="en-US"/>
          </a:p>
        </p:txBody>
      </p:sp>
    </p:spTree>
    <p:extLst>
      <p:ext uri="{BB962C8B-B14F-4D97-AF65-F5344CB8AC3E}">
        <p14:creationId xmlns:p14="http://schemas.microsoft.com/office/powerpoint/2010/main" val="566785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B02C001-CB05-BC4A-A25B-7F160C98E34D}"/>
              </a:ext>
            </a:extLst>
          </p:cNvPr>
          <p:cNvSpPr>
            <a:spLocks noGrp="1"/>
          </p:cNvSpPr>
          <p:nvPr>
            <p:ph type="ctrTitle"/>
          </p:nvPr>
        </p:nvSpPr>
        <p:spPr/>
        <p:txBody>
          <a:bodyPr>
            <a:normAutofit/>
          </a:bodyPr>
          <a:lstStyle/>
          <a:p>
            <a:r>
              <a:rPr lang="en-US" altLang="zh-CN" sz="5400" dirty="0"/>
              <a:t>Filesystem in </a:t>
            </a:r>
            <a:r>
              <a:rPr lang="en-US" altLang="zh-CN" sz="5400" dirty="0" err="1"/>
              <a:t>userspace</a:t>
            </a:r>
            <a:endParaRPr lang="zh-CN" altLang="en-US" sz="5400" dirty="0"/>
          </a:p>
        </p:txBody>
      </p:sp>
      <p:sp>
        <p:nvSpPr>
          <p:cNvPr id="4" name="灯片编号占位符 3">
            <a:extLst>
              <a:ext uri="{FF2B5EF4-FFF2-40B4-BE49-F238E27FC236}">
                <a16:creationId xmlns:a16="http://schemas.microsoft.com/office/drawing/2014/main" id="{BBF67911-438E-6847-86BA-3E54F9F7E67A}"/>
              </a:ext>
            </a:extLst>
          </p:cNvPr>
          <p:cNvSpPr>
            <a:spLocks noGrp="1"/>
          </p:cNvSpPr>
          <p:nvPr>
            <p:ph type="sldNum" sz="quarter" idx="12"/>
          </p:nvPr>
        </p:nvSpPr>
        <p:spPr/>
        <p:txBody>
          <a:bodyPr/>
          <a:lstStyle/>
          <a:p>
            <a:fld id="{516AE904-116B-CF46-80CD-420BCD58D1B7}" type="slidenum">
              <a:rPr kumimoji="1" lang="zh-CN" altLang="en-US" smtClean="0"/>
              <a:t>17</a:t>
            </a:fld>
            <a:endParaRPr kumimoji="1" lang="zh-CN" altLang="en-US" dirty="0"/>
          </a:p>
        </p:txBody>
      </p:sp>
    </p:spTree>
    <p:extLst>
      <p:ext uri="{BB962C8B-B14F-4D97-AF65-F5344CB8AC3E}">
        <p14:creationId xmlns:p14="http://schemas.microsoft.com/office/powerpoint/2010/main" val="3801906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A02CC7-57B3-6140-959E-62BC801F9C45}"/>
              </a:ext>
            </a:extLst>
          </p:cNvPr>
          <p:cNvSpPr>
            <a:spLocks noGrp="1"/>
          </p:cNvSpPr>
          <p:nvPr>
            <p:ph type="title"/>
          </p:nvPr>
        </p:nvSpPr>
        <p:spPr/>
        <p:txBody>
          <a:bodyPr/>
          <a:lstStyle/>
          <a:p>
            <a:r>
              <a:rPr kumimoji="1" lang="en-US" altLang="zh-CN" dirty="0"/>
              <a:t>What is FUSE?</a:t>
            </a:r>
            <a:endParaRPr kumimoji="1" lang="zh-CN" altLang="en-US" dirty="0"/>
          </a:p>
        </p:txBody>
      </p:sp>
      <p:sp>
        <p:nvSpPr>
          <p:cNvPr id="4" name="灯片编号占位符 3">
            <a:extLst>
              <a:ext uri="{FF2B5EF4-FFF2-40B4-BE49-F238E27FC236}">
                <a16:creationId xmlns:a16="http://schemas.microsoft.com/office/drawing/2014/main" id="{2BCD863D-256F-E04E-970F-E250BD179282}"/>
              </a:ext>
            </a:extLst>
          </p:cNvPr>
          <p:cNvSpPr>
            <a:spLocks noGrp="1"/>
          </p:cNvSpPr>
          <p:nvPr>
            <p:ph type="sldNum" sz="quarter" idx="12"/>
          </p:nvPr>
        </p:nvSpPr>
        <p:spPr/>
        <p:txBody>
          <a:bodyPr/>
          <a:lstStyle/>
          <a:p>
            <a:fld id="{516AE904-116B-CF46-80CD-420BCD58D1B7}" type="slidenum">
              <a:rPr kumimoji="1" lang="zh-CN" altLang="en-US" smtClean="0"/>
              <a:t>18</a:t>
            </a:fld>
            <a:endParaRPr kumimoji="1" lang="zh-CN" altLang="en-US"/>
          </a:p>
        </p:txBody>
      </p:sp>
      <p:sp>
        <p:nvSpPr>
          <p:cNvPr id="7" name="文本框 6">
            <a:extLst>
              <a:ext uri="{FF2B5EF4-FFF2-40B4-BE49-F238E27FC236}">
                <a16:creationId xmlns:a16="http://schemas.microsoft.com/office/drawing/2014/main" id="{ABD181EE-220E-5B49-ABBA-79546995D608}"/>
              </a:ext>
            </a:extLst>
          </p:cNvPr>
          <p:cNvSpPr txBox="1"/>
          <p:nvPr/>
        </p:nvSpPr>
        <p:spPr>
          <a:xfrm>
            <a:off x="925582" y="2220686"/>
            <a:ext cx="9630888" cy="1754326"/>
          </a:xfrm>
          <a:prstGeom prst="rect">
            <a:avLst/>
          </a:prstGeom>
          <a:noFill/>
        </p:spPr>
        <p:txBody>
          <a:bodyPr wrap="square" rtlCol="0">
            <a:spAutoFit/>
          </a:bodyPr>
          <a:lstStyle/>
          <a:p>
            <a:pPr marL="285750" indent="-285750">
              <a:buFont typeface="Arial" panose="020B0604020202020204" pitchFamily="34" charset="0"/>
              <a:buChar char="•"/>
            </a:pPr>
            <a:r>
              <a:rPr lang="en" altLang="zh-CN" b="0" i="0" dirty="0">
                <a:solidFill>
                  <a:srgbClr val="374151"/>
                </a:solidFill>
                <a:effectLst/>
                <a:latin typeface="Söhne"/>
              </a:rPr>
              <a:t>FUSE stands for Filesystem in </a:t>
            </a:r>
            <a:r>
              <a:rPr lang="en" altLang="zh-CN" b="0" i="0" dirty="0" err="1">
                <a:solidFill>
                  <a:srgbClr val="374151"/>
                </a:solidFill>
                <a:effectLst/>
                <a:latin typeface="Söhne"/>
              </a:rPr>
              <a:t>Userspace</a:t>
            </a:r>
            <a:endParaRPr lang="en" altLang="zh-CN" b="0" i="0" dirty="0">
              <a:solidFill>
                <a:srgbClr val="374151"/>
              </a:solidFill>
              <a:effectLst/>
              <a:latin typeface="Söhne"/>
            </a:endParaRPr>
          </a:p>
          <a:p>
            <a:pPr marL="285750" indent="-285750">
              <a:buFont typeface="Arial" panose="020B0604020202020204" pitchFamily="34" charset="0"/>
              <a:buChar char="•"/>
            </a:pPr>
            <a:endParaRPr lang="en" altLang="zh-CN" b="0" i="0" dirty="0">
              <a:solidFill>
                <a:srgbClr val="374151"/>
              </a:solidFill>
              <a:effectLst/>
              <a:latin typeface="Söhne"/>
            </a:endParaRPr>
          </a:p>
          <a:p>
            <a:pPr marL="285750" indent="-285750">
              <a:buFont typeface="Arial" panose="020B0604020202020204" pitchFamily="34" charset="0"/>
              <a:buChar char="•"/>
            </a:pPr>
            <a:r>
              <a:rPr lang="en" altLang="zh-CN" dirty="0">
                <a:solidFill>
                  <a:srgbClr val="374151"/>
                </a:solidFill>
                <a:latin typeface="Söhne"/>
              </a:rPr>
              <a:t>FUSE </a:t>
            </a:r>
            <a:r>
              <a:rPr lang="en" altLang="zh-CN" b="0" i="0" dirty="0">
                <a:solidFill>
                  <a:srgbClr val="374151"/>
                </a:solidFill>
                <a:effectLst/>
                <a:latin typeface="Söhne"/>
              </a:rPr>
              <a:t>allows you to implement a filesystem entirely in </a:t>
            </a:r>
            <a:r>
              <a:rPr lang="en" altLang="zh-CN" b="0" i="0" dirty="0" err="1">
                <a:solidFill>
                  <a:srgbClr val="374151"/>
                </a:solidFill>
                <a:effectLst/>
                <a:latin typeface="Söhne"/>
              </a:rPr>
              <a:t>userspace</a:t>
            </a:r>
            <a:r>
              <a:rPr lang="en" altLang="zh-CN" b="0" i="0" dirty="0">
                <a:solidFill>
                  <a:srgbClr val="374151"/>
                </a:solidFill>
                <a:effectLst/>
                <a:latin typeface="Söhne"/>
              </a:rPr>
              <a:t>, rather than modifying the kernel. This is accomplished by providing a kernel module that allows </a:t>
            </a:r>
            <a:r>
              <a:rPr lang="en" altLang="zh-CN" b="0" i="0" dirty="0" err="1">
                <a:solidFill>
                  <a:srgbClr val="374151"/>
                </a:solidFill>
                <a:effectLst/>
                <a:latin typeface="Söhne"/>
              </a:rPr>
              <a:t>userspace</a:t>
            </a:r>
            <a:r>
              <a:rPr lang="en" altLang="zh-CN" b="0" i="0" dirty="0">
                <a:solidFill>
                  <a:srgbClr val="374151"/>
                </a:solidFill>
                <a:effectLst/>
                <a:latin typeface="Söhne"/>
              </a:rPr>
              <a:t> programs to communicate with the filesystem through a well-defined API.</a:t>
            </a:r>
          </a:p>
          <a:p>
            <a:pPr marL="285750" indent="-285750">
              <a:buFont typeface="Arial" panose="020B0604020202020204" pitchFamily="34" charset="0"/>
              <a:buChar char="•"/>
            </a:pPr>
            <a:endParaRPr lang="en" altLang="zh-CN" b="0" i="0" dirty="0">
              <a:solidFill>
                <a:srgbClr val="374151"/>
              </a:solidFill>
              <a:effectLst/>
              <a:latin typeface="Söhne"/>
            </a:endParaRPr>
          </a:p>
        </p:txBody>
      </p:sp>
    </p:spTree>
    <p:extLst>
      <p:ext uri="{BB962C8B-B14F-4D97-AF65-F5344CB8AC3E}">
        <p14:creationId xmlns:p14="http://schemas.microsoft.com/office/powerpoint/2010/main" val="2414257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AB945C-3FB7-1F42-93AE-BAB2111BF447}"/>
              </a:ext>
            </a:extLst>
          </p:cNvPr>
          <p:cNvSpPr>
            <a:spLocks noGrp="1"/>
          </p:cNvSpPr>
          <p:nvPr>
            <p:ph type="title"/>
          </p:nvPr>
        </p:nvSpPr>
        <p:spPr/>
        <p:txBody>
          <a:bodyPr/>
          <a:lstStyle/>
          <a:p>
            <a:r>
              <a:rPr kumimoji="1" lang="en-US" altLang="zh-CN" dirty="0"/>
              <a:t>Why do we need FUSE?</a:t>
            </a:r>
            <a:endParaRPr kumimoji="1" lang="zh-CN" altLang="en-US" dirty="0"/>
          </a:p>
        </p:txBody>
      </p:sp>
      <p:sp>
        <p:nvSpPr>
          <p:cNvPr id="4" name="灯片编号占位符 3">
            <a:extLst>
              <a:ext uri="{FF2B5EF4-FFF2-40B4-BE49-F238E27FC236}">
                <a16:creationId xmlns:a16="http://schemas.microsoft.com/office/drawing/2014/main" id="{DD22B1FB-2BC0-C74B-8EC7-682F02F2C9A1}"/>
              </a:ext>
            </a:extLst>
          </p:cNvPr>
          <p:cNvSpPr>
            <a:spLocks noGrp="1"/>
          </p:cNvSpPr>
          <p:nvPr>
            <p:ph type="sldNum" sz="quarter" idx="12"/>
          </p:nvPr>
        </p:nvSpPr>
        <p:spPr/>
        <p:txBody>
          <a:bodyPr/>
          <a:lstStyle/>
          <a:p>
            <a:fld id="{516AE904-116B-CF46-80CD-420BCD58D1B7}" type="slidenum">
              <a:rPr kumimoji="1" lang="zh-CN" altLang="en-US" smtClean="0"/>
              <a:t>19</a:t>
            </a:fld>
            <a:endParaRPr kumimoji="1" lang="zh-CN" altLang="en-US"/>
          </a:p>
        </p:txBody>
      </p:sp>
      <p:sp>
        <p:nvSpPr>
          <p:cNvPr id="5" name="文本框 4">
            <a:extLst>
              <a:ext uri="{FF2B5EF4-FFF2-40B4-BE49-F238E27FC236}">
                <a16:creationId xmlns:a16="http://schemas.microsoft.com/office/drawing/2014/main" id="{6F5EC767-DF3C-7F4C-AA44-8ECFC61FE127}"/>
              </a:ext>
            </a:extLst>
          </p:cNvPr>
          <p:cNvSpPr txBox="1"/>
          <p:nvPr/>
        </p:nvSpPr>
        <p:spPr>
          <a:xfrm>
            <a:off x="1097280" y="1935470"/>
            <a:ext cx="10115203" cy="4524315"/>
          </a:xfrm>
          <a:prstGeom prst="rect">
            <a:avLst/>
          </a:prstGeom>
          <a:noFill/>
        </p:spPr>
        <p:txBody>
          <a:bodyPr wrap="square" rtlCol="0">
            <a:spAutoFit/>
          </a:bodyPr>
          <a:lstStyle/>
          <a:p>
            <a:pPr algn="l"/>
            <a:r>
              <a:rPr lang="en" altLang="zh-CN" b="0" i="0" dirty="0">
                <a:solidFill>
                  <a:srgbClr val="374151"/>
                </a:solidFill>
                <a:effectLst/>
                <a:latin typeface="Söhne"/>
              </a:rPr>
              <a:t>FUSE is needed because it provides a way to extend the functionality of the operating system by allowing users to mount a custom file system in user space.</a:t>
            </a:r>
          </a:p>
          <a:p>
            <a:pPr marL="285750" indent="-285750">
              <a:buFont typeface="Arial" panose="020B0604020202020204" pitchFamily="34" charset="0"/>
              <a:buChar char="•"/>
            </a:pPr>
            <a:r>
              <a:rPr lang="en" altLang="zh-CN" b="0" i="0" dirty="0">
                <a:solidFill>
                  <a:srgbClr val="374151"/>
                </a:solidFill>
                <a:effectLst/>
                <a:latin typeface="Söhne"/>
              </a:rPr>
              <a:t>Custom file systems: FUSE allows developers to create custom file systems that can be mounted in user space. This makes it easy to implement virtual file systems that operate on top of existing storage devices or provide access to remote data sources.</a:t>
            </a:r>
          </a:p>
          <a:p>
            <a:pPr marL="285750" indent="-285750">
              <a:buFont typeface="Arial" panose="020B0604020202020204" pitchFamily="34" charset="0"/>
              <a:buChar char="•"/>
            </a:pPr>
            <a:endParaRPr lang="en" altLang="zh-CN" b="0" i="0" dirty="0">
              <a:solidFill>
                <a:srgbClr val="374151"/>
              </a:solidFill>
              <a:effectLst/>
              <a:latin typeface="Söhne"/>
            </a:endParaRPr>
          </a:p>
          <a:p>
            <a:pPr marL="285750" indent="-285750">
              <a:buFont typeface="Arial" panose="020B0604020202020204" pitchFamily="34" charset="0"/>
              <a:buChar char="•"/>
            </a:pPr>
            <a:r>
              <a:rPr lang="en" altLang="zh-CN" b="0" i="0" dirty="0">
                <a:solidFill>
                  <a:srgbClr val="374151"/>
                </a:solidFill>
                <a:effectLst/>
                <a:latin typeface="Söhne"/>
              </a:rPr>
              <a:t>Simplified development: FUSE simplifies the development of custom file systems by providing a high-level API that abstracts away the details of file system implementation. </a:t>
            </a:r>
          </a:p>
          <a:p>
            <a:pPr marL="285750" indent="-285750">
              <a:buFont typeface="Arial" panose="020B0604020202020204" pitchFamily="34" charset="0"/>
              <a:buChar char="•"/>
            </a:pPr>
            <a:endParaRPr lang="en" altLang="zh-CN" dirty="0">
              <a:solidFill>
                <a:srgbClr val="374151"/>
              </a:solidFill>
              <a:latin typeface="Söhne"/>
            </a:endParaRPr>
          </a:p>
          <a:p>
            <a:pPr marL="285750" indent="-285750">
              <a:buFont typeface="Arial" panose="020B0604020202020204" pitchFamily="34" charset="0"/>
              <a:buChar char="•"/>
            </a:pPr>
            <a:r>
              <a:rPr lang="en" altLang="zh-CN" b="0" i="0" dirty="0">
                <a:solidFill>
                  <a:srgbClr val="374151"/>
                </a:solidFill>
                <a:effectLst/>
                <a:latin typeface="Söhne"/>
              </a:rPr>
              <a:t>Platform independence: FUSE allows file systems to be developed on one platform and used on another, without requiring changes to the file system code. </a:t>
            </a:r>
          </a:p>
          <a:p>
            <a:pPr marL="285750" indent="-285750">
              <a:buFont typeface="Arial" panose="020B0604020202020204" pitchFamily="34" charset="0"/>
              <a:buChar char="•"/>
            </a:pPr>
            <a:endParaRPr lang="en" altLang="zh-CN" dirty="0">
              <a:solidFill>
                <a:srgbClr val="374151"/>
              </a:solidFill>
              <a:latin typeface="Söhne"/>
            </a:endParaRPr>
          </a:p>
          <a:p>
            <a:pPr marL="285750" indent="-285750">
              <a:buFont typeface="Arial" panose="020B0604020202020204" pitchFamily="34" charset="0"/>
              <a:buChar char="•"/>
            </a:pPr>
            <a:r>
              <a:rPr lang="en" altLang="zh-CN" b="0" i="0" dirty="0">
                <a:solidFill>
                  <a:srgbClr val="374151"/>
                </a:solidFill>
                <a:effectLst/>
                <a:latin typeface="Söhne"/>
              </a:rPr>
              <a:t>Security: FUSE provides a security layer that isolates the custom file system from the rest of the operating system. This prevents the file system from causing damage to the underlying operating system or accessing files and data that it should not have access to.</a:t>
            </a:r>
          </a:p>
          <a:p>
            <a:endParaRPr kumimoji="1" lang="zh-CN" altLang="en-US" dirty="0"/>
          </a:p>
        </p:txBody>
      </p:sp>
    </p:spTree>
    <p:extLst>
      <p:ext uri="{BB962C8B-B14F-4D97-AF65-F5344CB8AC3E}">
        <p14:creationId xmlns:p14="http://schemas.microsoft.com/office/powerpoint/2010/main" val="3174254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0005D8A-D412-454F-A128-9E8953B2A479}"/>
              </a:ext>
            </a:extLst>
          </p:cNvPr>
          <p:cNvSpPr>
            <a:spLocks noGrp="1"/>
          </p:cNvSpPr>
          <p:nvPr>
            <p:ph type="title"/>
          </p:nvPr>
        </p:nvSpPr>
        <p:spPr/>
        <p:txBody>
          <a:bodyPr>
            <a:normAutofit/>
          </a:bodyPr>
          <a:lstStyle/>
          <a:p>
            <a:r>
              <a:rPr lang="en-US" altLang="zh-CN" sz="5400" dirty="0"/>
              <a:t>File System APIs</a:t>
            </a:r>
            <a:endParaRPr lang="zh-CN" altLang="en-US" sz="5400" dirty="0"/>
          </a:p>
        </p:txBody>
      </p:sp>
      <p:sp>
        <p:nvSpPr>
          <p:cNvPr id="4" name="灯片编号占位符 3">
            <a:extLst>
              <a:ext uri="{FF2B5EF4-FFF2-40B4-BE49-F238E27FC236}">
                <a16:creationId xmlns:a16="http://schemas.microsoft.com/office/drawing/2014/main" id="{AEBBF3F3-068E-2147-A6B0-84727666DEFF}"/>
              </a:ext>
            </a:extLst>
          </p:cNvPr>
          <p:cNvSpPr>
            <a:spLocks noGrp="1"/>
          </p:cNvSpPr>
          <p:nvPr>
            <p:ph type="sldNum" sz="quarter" idx="12"/>
          </p:nvPr>
        </p:nvSpPr>
        <p:spPr/>
        <p:txBody>
          <a:bodyPr/>
          <a:lstStyle/>
          <a:p>
            <a:fld id="{516AE904-116B-CF46-80CD-420BCD58D1B7}" type="slidenum">
              <a:rPr kumimoji="1" lang="zh-CN" altLang="en-US" smtClean="0"/>
              <a:t>2</a:t>
            </a:fld>
            <a:endParaRPr kumimoji="1" lang="zh-CN" altLang="en-US"/>
          </a:p>
        </p:txBody>
      </p:sp>
    </p:spTree>
    <p:extLst>
      <p:ext uri="{BB962C8B-B14F-4D97-AF65-F5344CB8AC3E}">
        <p14:creationId xmlns:p14="http://schemas.microsoft.com/office/powerpoint/2010/main" val="562225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B41104-2A31-4F43-87FB-D99A27C255A1}"/>
              </a:ext>
            </a:extLst>
          </p:cNvPr>
          <p:cNvSpPr>
            <a:spLocks noGrp="1"/>
          </p:cNvSpPr>
          <p:nvPr>
            <p:ph type="title"/>
          </p:nvPr>
        </p:nvSpPr>
        <p:spPr/>
        <p:txBody>
          <a:bodyPr/>
          <a:lstStyle/>
          <a:p>
            <a:r>
              <a:rPr kumimoji="1" lang="en-US" altLang="zh-CN" dirty="0"/>
              <a:t>The main components of FUSE</a:t>
            </a:r>
            <a:endParaRPr kumimoji="1" lang="zh-CN" altLang="en-US" dirty="0"/>
          </a:p>
        </p:txBody>
      </p:sp>
      <p:sp>
        <p:nvSpPr>
          <p:cNvPr id="4" name="灯片编号占位符 3">
            <a:extLst>
              <a:ext uri="{FF2B5EF4-FFF2-40B4-BE49-F238E27FC236}">
                <a16:creationId xmlns:a16="http://schemas.microsoft.com/office/drawing/2014/main" id="{B52DD641-0215-7241-BE7A-76B180B23917}"/>
              </a:ext>
            </a:extLst>
          </p:cNvPr>
          <p:cNvSpPr>
            <a:spLocks noGrp="1"/>
          </p:cNvSpPr>
          <p:nvPr>
            <p:ph type="sldNum" sz="quarter" idx="12"/>
          </p:nvPr>
        </p:nvSpPr>
        <p:spPr/>
        <p:txBody>
          <a:bodyPr/>
          <a:lstStyle/>
          <a:p>
            <a:fld id="{516AE904-116B-CF46-80CD-420BCD58D1B7}" type="slidenum">
              <a:rPr kumimoji="1" lang="zh-CN" altLang="en-US" smtClean="0"/>
              <a:t>20</a:t>
            </a:fld>
            <a:endParaRPr kumimoji="1" lang="zh-CN" altLang="en-US"/>
          </a:p>
        </p:txBody>
      </p:sp>
      <p:sp>
        <p:nvSpPr>
          <p:cNvPr id="6" name="AutoShape 2">
            <a:extLst>
              <a:ext uri="{FF2B5EF4-FFF2-40B4-BE49-F238E27FC236}">
                <a16:creationId xmlns:a16="http://schemas.microsoft.com/office/drawing/2014/main" id="{F0358C0E-CB92-D341-9B10-E755FB8CF2A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文本框 8">
            <a:extLst>
              <a:ext uri="{FF2B5EF4-FFF2-40B4-BE49-F238E27FC236}">
                <a16:creationId xmlns:a16="http://schemas.microsoft.com/office/drawing/2014/main" id="{F063324E-8C8B-F34C-B3E5-E223ECB25A97}"/>
              </a:ext>
            </a:extLst>
          </p:cNvPr>
          <p:cNvSpPr txBox="1"/>
          <p:nvPr/>
        </p:nvSpPr>
        <p:spPr>
          <a:xfrm>
            <a:off x="1097280" y="1737360"/>
            <a:ext cx="9899271" cy="5016758"/>
          </a:xfrm>
          <a:prstGeom prst="rect">
            <a:avLst/>
          </a:prstGeom>
          <a:noFill/>
        </p:spPr>
        <p:txBody>
          <a:bodyPr wrap="square" rtlCol="0">
            <a:spAutoFit/>
          </a:bodyPr>
          <a:lstStyle/>
          <a:p>
            <a:pPr algn="l">
              <a:buFont typeface="+mj-lt"/>
              <a:buAutoNum type="arabicPeriod"/>
            </a:pPr>
            <a:r>
              <a:rPr lang="en" altLang="zh-CN" b="0" i="0" dirty="0">
                <a:effectLst/>
                <a:latin typeface="Söhne"/>
              </a:rPr>
              <a:t>User-space program</a:t>
            </a:r>
            <a:r>
              <a:rPr lang="en" altLang="zh-CN" sz="1600" b="0" i="0" dirty="0">
                <a:effectLst/>
                <a:latin typeface="Söhne"/>
              </a:rPr>
              <a:t>: A user-space program defines the behavior of the custom file system by implementing a FUSE driver. This driver program uses the FUSE API to define how files are accessed and stored.</a:t>
            </a:r>
          </a:p>
          <a:p>
            <a:pPr algn="l">
              <a:buFont typeface="+mj-lt"/>
              <a:buAutoNum type="arabicPeriod"/>
            </a:pPr>
            <a:endParaRPr lang="en" altLang="zh-CN" sz="1600" b="0" i="0" dirty="0">
              <a:effectLst/>
              <a:latin typeface="Söhne"/>
            </a:endParaRPr>
          </a:p>
          <a:p>
            <a:pPr algn="l">
              <a:buFont typeface="+mj-lt"/>
              <a:buAutoNum type="arabicPeriod"/>
            </a:pPr>
            <a:r>
              <a:rPr lang="en" altLang="zh-CN" b="0" i="0" dirty="0">
                <a:effectLst/>
                <a:latin typeface="Söhne"/>
              </a:rPr>
              <a:t>FUSE module: </a:t>
            </a:r>
            <a:r>
              <a:rPr lang="en" altLang="zh-CN" sz="1600" b="0" i="0" dirty="0">
                <a:effectLst/>
                <a:latin typeface="Söhne"/>
              </a:rPr>
              <a:t>When the FUSE driver program is run, it loads a FUSE module into the operating system kernel. This module provides a bridge between the user-space program and the kernel.</a:t>
            </a:r>
          </a:p>
          <a:p>
            <a:pPr algn="l">
              <a:buFont typeface="+mj-lt"/>
              <a:buAutoNum type="arabicPeriod"/>
            </a:pPr>
            <a:endParaRPr lang="en" altLang="zh-CN" sz="1600" b="0" i="0" dirty="0">
              <a:effectLst/>
              <a:latin typeface="Söhne"/>
            </a:endParaRPr>
          </a:p>
          <a:p>
            <a:pPr algn="l">
              <a:buFont typeface="+mj-lt"/>
              <a:buAutoNum type="arabicPeriod"/>
            </a:pPr>
            <a:r>
              <a:rPr lang="en" altLang="zh-CN" b="0" i="0" dirty="0">
                <a:effectLst/>
                <a:latin typeface="Söhne"/>
              </a:rPr>
              <a:t>Mounting: </a:t>
            </a:r>
            <a:r>
              <a:rPr lang="en" altLang="zh-CN" sz="1600" b="0" i="0" dirty="0">
                <a:effectLst/>
                <a:latin typeface="Söhne"/>
              </a:rPr>
              <a:t>The user-space program then "mounts" the custom file system using the </a:t>
            </a:r>
            <a:r>
              <a:rPr lang="en" altLang="zh-CN" sz="1600" b="0" i="0" dirty="0" err="1">
                <a:effectLst/>
                <a:latin typeface="Söhne"/>
              </a:rPr>
              <a:t>fuse_mount</a:t>
            </a:r>
            <a:r>
              <a:rPr lang="en" altLang="zh-CN" sz="1600" b="0" i="0" dirty="0">
                <a:effectLst/>
                <a:latin typeface="Söhne"/>
              </a:rPr>
              <a:t> function. This creates a mount point on the local file system that serves as the root of the FUSE file system.</a:t>
            </a:r>
          </a:p>
          <a:p>
            <a:pPr algn="l">
              <a:buFont typeface="+mj-lt"/>
              <a:buAutoNum type="arabicPeriod"/>
            </a:pPr>
            <a:endParaRPr lang="en" altLang="zh-CN" sz="1600" b="0" i="0" dirty="0">
              <a:effectLst/>
              <a:latin typeface="Söhne"/>
            </a:endParaRPr>
          </a:p>
          <a:p>
            <a:pPr algn="l">
              <a:buFont typeface="+mj-lt"/>
              <a:buAutoNum type="arabicPeriod"/>
            </a:pPr>
            <a:r>
              <a:rPr lang="en" altLang="zh-CN" b="0" i="0" dirty="0">
                <a:effectLst/>
                <a:latin typeface="Söhne"/>
              </a:rPr>
              <a:t>File system requests</a:t>
            </a:r>
            <a:r>
              <a:rPr lang="en" altLang="zh-CN" sz="1600" b="0" i="0" dirty="0">
                <a:effectLst/>
                <a:latin typeface="Söhne"/>
              </a:rPr>
              <a:t>: When a user requests a file or performs an operation on a file in the FUSE file system, the FUSE module intercepts the request and forwards it to the user-space program.</a:t>
            </a:r>
          </a:p>
          <a:p>
            <a:pPr algn="l">
              <a:buFont typeface="+mj-lt"/>
              <a:buAutoNum type="arabicPeriod"/>
            </a:pPr>
            <a:endParaRPr lang="en" altLang="zh-CN" sz="1600" b="0" i="0" dirty="0">
              <a:effectLst/>
              <a:latin typeface="Söhne"/>
            </a:endParaRPr>
          </a:p>
          <a:p>
            <a:pPr algn="l">
              <a:buFont typeface="+mj-lt"/>
              <a:buAutoNum type="arabicPeriod"/>
            </a:pPr>
            <a:r>
              <a:rPr lang="en" altLang="zh-CN" b="0" i="0" dirty="0">
                <a:effectLst/>
                <a:latin typeface="Söhne"/>
              </a:rPr>
              <a:t>FUSE driver handling: </a:t>
            </a:r>
            <a:r>
              <a:rPr lang="en" altLang="zh-CN" sz="1600" b="0" i="0" dirty="0">
                <a:effectLst/>
                <a:latin typeface="Söhne"/>
              </a:rPr>
              <a:t>The user-space program handles the file system request by implementing the appropriate FUSE API function. For example, if the user requests to read a file, the user-space program will handle this request by implementing the read function of the FUSE API.</a:t>
            </a:r>
          </a:p>
          <a:p>
            <a:pPr algn="l">
              <a:buFont typeface="+mj-lt"/>
              <a:buAutoNum type="arabicPeriod"/>
            </a:pPr>
            <a:endParaRPr lang="en" altLang="zh-CN" sz="1600" b="0" i="0" dirty="0">
              <a:effectLst/>
              <a:latin typeface="Söhne"/>
            </a:endParaRPr>
          </a:p>
          <a:p>
            <a:pPr algn="l">
              <a:buFont typeface="+mj-lt"/>
              <a:buAutoNum type="arabicPeriod"/>
            </a:pPr>
            <a:r>
              <a:rPr lang="en" altLang="zh-CN" b="0" i="0" dirty="0">
                <a:effectLst/>
                <a:latin typeface="Söhne"/>
              </a:rPr>
              <a:t>Unmounting: </a:t>
            </a:r>
            <a:r>
              <a:rPr lang="en" altLang="zh-CN" sz="1600" b="0" i="0" dirty="0">
                <a:effectLst/>
                <a:latin typeface="Söhne"/>
              </a:rPr>
              <a:t>When the user is finished with the FUSE file system, they can "unmount" it using the fuse_unmount function. This unloads the FUSE module from the kernel.</a:t>
            </a:r>
          </a:p>
          <a:p>
            <a:endParaRPr kumimoji="1" lang="zh-CN" altLang="en-US" dirty="0"/>
          </a:p>
        </p:txBody>
      </p:sp>
    </p:spTree>
    <p:extLst>
      <p:ext uri="{BB962C8B-B14F-4D97-AF65-F5344CB8AC3E}">
        <p14:creationId xmlns:p14="http://schemas.microsoft.com/office/powerpoint/2010/main" val="988865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AB0E4-B34B-544E-BF96-9975D08E2D21}"/>
              </a:ext>
            </a:extLst>
          </p:cNvPr>
          <p:cNvSpPr>
            <a:spLocks noGrp="1"/>
          </p:cNvSpPr>
          <p:nvPr>
            <p:ph type="title"/>
          </p:nvPr>
        </p:nvSpPr>
        <p:spPr/>
        <p:txBody>
          <a:bodyPr/>
          <a:lstStyle/>
          <a:p>
            <a:r>
              <a:rPr kumimoji="1" lang="en-US" altLang="zh-CN" dirty="0"/>
              <a:t>How</a:t>
            </a:r>
            <a:r>
              <a:rPr kumimoji="1" lang="zh-CN" altLang="en-US" dirty="0"/>
              <a:t> </a:t>
            </a:r>
            <a:r>
              <a:rPr kumimoji="1" lang="en-US" altLang="zh-CN" dirty="0"/>
              <a:t>FUSE works?</a:t>
            </a:r>
            <a:endParaRPr kumimoji="1" lang="zh-CN" altLang="en-US" dirty="0"/>
          </a:p>
        </p:txBody>
      </p:sp>
      <p:sp>
        <p:nvSpPr>
          <p:cNvPr id="4" name="灯片编号占位符 3">
            <a:extLst>
              <a:ext uri="{FF2B5EF4-FFF2-40B4-BE49-F238E27FC236}">
                <a16:creationId xmlns:a16="http://schemas.microsoft.com/office/drawing/2014/main" id="{CD2FBDC1-F1AA-DB4C-889D-C9C21DC66891}"/>
              </a:ext>
            </a:extLst>
          </p:cNvPr>
          <p:cNvSpPr>
            <a:spLocks noGrp="1"/>
          </p:cNvSpPr>
          <p:nvPr>
            <p:ph type="sldNum" sz="quarter" idx="12"/>
          </p:nvPr>
        </p:nvSpPr>
        <p:spPr/>
        <p:txBody>
          <a:bodyPr/>
          <a:lstStyle/>
          <a:p>
            <a:fld id="{516AE904-116B-CF46-80CD-420BCD58D1B7}" type="slidenum">
              <a:rPr kumimoji="1" lang="zh-CN" altLang="en-US" smtClean="0"/>
              <a:t>21</a:t>
            </a:fld>
            <a:endParaRPr kumimoji="1" lang="zh-CN" altLang="en-US"/>
          </a:p>
        </p:txBody>
      </p:sp>
      <p:sp>
        <p:nvSpPr>
          <p:cNvPr id="7" name="文本框 6">
            <a:extLst>
              <a:ext uri="{FF2B5EF4-FFF2-40B4-BE49-F238E27FC236}">
                <a16:creationId xmlns:a16="http://schemas.microsoft.com/office/drawing/2014/main" id="{BD829435-8604-9743-933B-FE12D951F732}"/>
              </a:ext>
            </a:extLst>
          </p:cNvPr>
          <p:cNvSpPr txBox="1"/>
          <p:nvPr/>
        </p:nvSpPr>
        <p:spPr>
          <a:xfrm>
            <a:off x="1097280" y="3429000"/>
            <a:ext cx="10058400" cy="2585323"/>
          </a:xfrm>
          <a:prstGeom prst="rect">
            <a:avLst/>
          </a:prstGeom>
          <a:noFill/>
        </p:spPr>
        <p:txBody>
          <a:bodyPr wrap="square" rtlCol="0">
            <a:spAutoFit/>
          </a:bodyPr>
          <a:lstStyle/>
          <a:p>
            <a:pPr>
              <a:buFont typeface="Arial" panose="020B0604020202020204" pitchFamily="34" charset="0"/>
              <a:buChar char="•"/>
            </a:pPr>
            <a:r>
              <a:rPr lang="en" altLang="zh-CN" dirty="0">
                <a:solidFill>
                  <a:srgbClr val="1F2328"/>
                </a:solidFill>
                <a:latin typeface="-apple-system"/>
              </a:rPr>
              <a:t>The fuse kernel module: It communicates with VFS (</a:t>
            </a:r>
            <a:r>
              <a:rPr lang="en-HK" altLang="zh-CN" dirty="0">
                <a:solidFill>
                  <a:srgbClr val="1F2328"/>
                </a:solidFill>
                <a:latin typeface="-apple-system"/>
              </a:rPr>
              <a:t>Virtual File System</a:t>
            </a:r>
            <a:r>
              <a:rPr lang="en" altLang="zh-CN" dirty="0">
                <a:solidFill>
                  <a:srgbClr val="1F2328"/>
                </a:solidFill>
                <a:latin typeface="-apple-system"/>
              </a:rPr>
              <a:t>). And it provides a device named "/dev/fuse" that can be opened by user-space processes.</a:t>
            </a:r>
          </a:p>
          <a:p>
            <a:pPr>
              <a:buFont typeface="Arial" panose="020B0604020202020204" pitchFamily="34" charset="0"/>
              <a:buChar char="•"/>
            </a:pPr>
            <a:endParaRPr lang="en" altLang="zh-CN" dirty="0">
              <a:solidFill>
                <a:srgbClr val="1F2328"/>
              </a:solidFill>
              <a:latin typeface="-apple-system"/>
            </a:endParaRPr>
          </a:p>
          <a:p>
            <a:pPr>
              <a:buFont typeface="Arial" panose="020B0604020202020204" pitchFamily="34" charset="0"/>
              <a:buChar char="•"/>
            </a:pPr>
            <a:r>
              <a:rPr lang="en" altLang="zh-CN" dirty="0">
                <a:solidFill>
                  <a:srgbClr val="1F2328"/>
                </a:solidFill>
                <a:latin typeface="-apple-system"/>
              </a:rPr>
              <a:t>The libfuse library: Communicates with kernel-space modules. It receives requests from /dev/fuse and turns these requests into a series of function calls. Then it writes the result back to /dev/fuse. It also provides functions to mount/unmount fuse filesystem.</a:t>
            </a:r>
          </a:p>
          <a:p>
            <a:pPr>
              <a:buFont typeface="Arial" panose="020B0604020202020204" pitchFamily="34" charset="0"/>
              <a:buChar char="•"/>
            </a:pPr>
            <a:endParaRPr lang="en" altLang="zh-CN" dirty="0">
              <a:solidFill>
                <a:srgbClr val="1F2328"/>
              </a:solidFill>
              <a:latin typeface="-apple-system"/>
            </a:endParaRPr>
          </a:p>
          <a:p>
            <a:pPr>
              <a:buFont typeface="Arial" panose="020B0604020202020204" pitchFamily="34" charset="0"/>
              <a:buChar char="•"/>
            </a:pPr>
            <a:r>
              <a:rPr lang="en" altLang="zh-CN" dirty="0">
                <a:solidFill>
                  <a:srgbClr val="1F2328"/>
                </a:solidFill>
                <a:latin typeface="-apple-system"/>
              </a:rPr>
              <a:t>fusermount utility: It can  b</a:t>
            </a:r>
            <a:r>
              <a:rPr lang="en-HK" altLang="zh-CN" dirty="0">
                <a:solidFill>
                  <a:srgbClr val="1F2328"/>
                </a:solidFill>
                <a:latin typeface="-apple-system"/>
              </a:rPr>
              <a:t>e</a:t>
            </a:r>
            <a:r>
              <a:rPr lang="en" altLang="zh-CN" dirty="0">
                <a:solidFill>
                  <a:srgbClr val="1F2328"/>
                </a:solidFill>
                <a:latin typeface="-apple-system"/>
              </a:rPr>
              <a:t> used for mount/unmount fuse filesystem.</a:t>
            </a:r>
          </a:p>
          <a:p>
            <a:endParaRPr kumimoji="1" lang="zh-CN" altLang="en-US" dirty="0"/>
          </a:p>
        </p:txBody>
      </p:sp>
      <p:pic>
        <p:nvPicPr>
          <p:cNvPr id="1026" name="Picture 2" descr="http://linux.laoqinren.net/linux/fuse/libfuse.png">
            <a:extLst>
              <a:ext uri="{FF2B5EF4-FFF2-40B4-BE49-F238E27FC236}">
                <a16:creationId xmlns:a16="http://schemas.microsoft.com/office/drawing/2014/main" id="{285ABC53-390D-4048-814C-76B3291B8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1188" y="161003"/>
            <a:ext cx="2446272" cy="3152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724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AB0E4-B34B-544E-BF96-9975D08E2D21}"/>
              </a:ext>
            </a:extLst>
          </p:cNvPr>
          <p:cNvSpPr>
            <a:spLocks noGrp="1"/>
          </p:cNvSpPr>
          <p:nvPr>
            <p:ph type="title"/>
          </p:nvPr>
        </p:nvSpPr>
        <p:spPr/>
        <p:txBody>
          <a:bodyPr/>
          <a:lstStyle/>
          <a:p>
            <a:r>
              <a:rPr kumimoji="1" lang="en-US" altLang="zh-CN" dirty="0"/>
              <a:t>How</a:t>
            </a:r>
            <a:r>
              <a:rPr kumimoji="1" lang="zh-CN" altLang="en-US" dirty="0"/>
              <a:t> </a:t>
            </a:r>
            <a:r>
              <a:rPr kumimoji="1" lang="en-US" altLang="zh-CN" dirty="0"/>
              <a:t>FUSE works? (A typical workflow)</a:t>
            </a:r>
            <a:endParaRPr kumimoji="1" lang="zh-CN" altLang="en-US" dirty="0"/>
          </a:p>
        </p:txBody>
      </p:sp>
      <p:sp>
        <p:nvSpPr>
          <p:cNvPr id="4" name="灯片编号占位符 3">
            <a:extLst>
              <a:ext uri="{FF2B5EF4-FFF2-40B4-BE49-F238E27FC236}">
                <a16:creationId xmlns:a16="http://schemas.microsoft.com/office/drawing/2014/main" id="{CD2FBDC1-F1AA-DB4C-889D-C9C21DC66891}"/>
              </a:ext>
            </a:extLst>
          </p:cNvPr>
          <p:cNvSpPr>
            <a:spLocks noGrp="1"/>
          </p:cNvSpPr>
          <p:nvPr>
            <p:ph type="sldNum" sz="quarter" idx="12"/>
          </p:nvPr>
        </p:nvSpPr>
        <p:spPr/>
        <p:txBody>
          <a:bodyPr/>
          <a:lstStyle/>
          <a:p>
            <a:fld id="{516AE904-116B-CF46-80CD-420BCD58D1B7}" type="slidenum">
              <a:rPr kumimoji="1" lang="zh-CN" altLang="en-US" smtClean="0"/>
              <a:t>22</a:t>
            </a:fld>
            <a:endParaRPr kumimoji="1" lang="zh-CN" altLang="en-US"/>
          </a:p>
        </p:txBody>
      </p:sp>
      <p:sp>
        <p:nvSpPr>
          <p:cNvPr id="7" name="文本框 6">
            <a:extLst>
              <a:ext uri="{FF2B5EF4-FFF2-40B4-BE49-F238E27FC236}">
                <a16:creationId xmlns:a16="http://schemas.microsoft.com/office/drawing/2014/main" id="{BD829435-8604-9743-933B-FE12D951F732}"/>
              </a:ext>
            </a:extLst>
          </p:cNvPr>
          <p:cNvSpPr txBox="1"/>
          <p:nvPr/>
        </p:nvSpPr>
        <p:spPr>
          <a:xfrm>
            <a:off x="68580" y="1594811"/>
            <a:ext cx="9189720" cy="5047536"/>
          </a:xfrm>
          <a:prstGeom prst="rect">
            <a:avLst/>
          </a:prstGeom>
          <a:noFill/>
        </p:spPr>
        <p:txBody>
          <a:bodyPr wrap="square" rtlCol="0">
            <a:spAutoFit/>
          </a:bodyPr>
          <a:lstStyle/>
          <a:p>
            <a:endParaRPr lang="en" altLang="zh-CN" b="0" i="0" dirty="0">
              <a:effectLst/>
              <a:latin typeface="Söhne"/>
            </a:endParaRPr>
          </a:p>
          <a:p>
            <a:pPr algn="l">
              <a:buFont typeface="+mj-lt"/>
              <a:buAutoNum type="arabicPeriod"/>
            </a:pPr>
            <a:r>
              <a:rPr lang="en" altLang="zh-CN" b="0" i="0" dirty="0">
                <a:effectLst/>
                <a:latin typeface="Söhne"/>
              </a:rPr>
              <a:t>The FUSE module is loaded into the kernel. This module provides a communication channel between the kernel and the FUSE file system running in user space.</a:t>
            </a:r>
          </a:p>
          <a:p>
            <a:pPr algn="l">
              <a:buFont typeface="+mj-lt"/>
              <a:buAutoNum type="arabicPeriod"/>
            </a:pPr>
            <a:endParaRPr lang="en" altLang="zh-CN" b="0" i="0" dirty="0">
              <a:effectLst/>
              <a:latin typeface="Söhne"/>
            </a:endParaRPr>
          </a:p>
          <a:p>
            <a:pPr algn="l">
              <a:buFont typeface="+mj-lt"/>
              <a:buAutoNum type="arabicPeriod"/>
            </a:pPr>
            <a:r>
              <a:rPr lang="en" altLang="zh-CN" b="0" i="0" dirty="0">
                <a:effectLst/>
                <a:latin typeface="Söhne"/>
              </a:rPr>
              <a:t>The user-space FUSE file system is started. This file system is implemented as a separate process that communicates with the kernel through the FUSE module.</a:t>
            </a:r>
          </a:p>
          <a:p>
            <a:pPr algn="l">
              <a:buFont typeface="+mj-lt"/>
              <a:buAutoNum type="arabicPeriod"/>
            </a:pPr>
            <a:endParaRPr lang="en" altLang="zh-CN" b="0" i="0" dirty="0">
              <a:effectLst/>
              <a:latin typeface="Söhne"/>
            </a:endParaRPr>
          </a:p>
          <a:p>
            <a:pPr algn="l">
              <a:buFont typeface="+mj-lt"/>
              <a:buAutoNum type="arabicPeriod"/>
            </a:pPr>
            <a:r>
              <a:rPr lang="en" altLang="zh-CN" b="0" i="0" dirty="0">
                <a:effectLst/>
                <a:latin typeface="Söhne"/>
              </a:rPr>
              <a:t>When a file system operation is performed, such as reading or writing a file, the request is sent to the FUSE module in the kernel.</a:t>
            </a:r>
          </a:p>
          <a:p>
            <a:pPr algn="l">
              <a:buFont typeface="+mj-lt"/>
              <a:buAutoNum type="arabicPeriod"/>
            </a:pPr>
            <a:endParaRPr lang="en" altLang="zh-CN" b="0" i="0" dirty="0">
              <a:effectLst/>
              <a:latin typeface="Söhne"/>
            </a:endParaRPr>
          </a:p>
          <a:p>
            <a:pPr algn="l">
              <a:buFont typeface="+mj-lt"/>
              <a:buAutoNum type="arabicPeriod"/>
            </a:pPr>
            <a:r>
              <a:rPr lang="en" altLang="zh-CN" b="0" i="0" dirty="0">
                <a:effectLst/>
                <a:latin typeface="Söhne"/>
              </a:rPr>
              <a:t>The FUSE module forwards the request to the user-space FUSE file system process.</a:t>
            </a:r>
          </a:p>
          <a:p>
            <a:pPr algn="l">
              <a:buFont typeface="+mj-lt"/>
              <a:buAutoNum type="arabicPeriod"/>
            </a:pPr>
            <a:endParaRPr lang="en" altLang="zh-CN" b="0" i="0" dirty="0">
              <a:effectLst/>
              <a:latin typeface="Söhne"/>
            </a:endParaRPr>
          </a:p>
          <a:p>
            <a:pPr algn="l">
              <a:buFont typeface="+mj-lt"/>
              <a:buAutoNum type="arabicPeriod"/>
            </a:pPr>
            <a:r>
              <a:rPr lang="en" altLang="zh-CN" b="0" i="0" dirty="0">
                <a:effectLst/>
                <a:latin typeface="Söhne"/>
              </a:rPr>
              <a:t>The user-space FUSE file system processes the request and sends a response back to the kernel through the FUSE module.</a:t>
            </a:r>
          </a:p>
          <a:p>
            <a:pPr algn="l">
              <a:buFont typeface="+mj-lt"/>
              <a:buAutoNum type="arabicPeriod"/>
            </a:pPr>
            <a:endParaRPr lang="en" altLang="zh-CN" b="0" i="0" dirty="0">
              <a:effectLst/>
              <a:latin typeface="Söhne"/>
            </a:endParaRPr>
          </a:p>
          <a:p>
            <a:pPr algn="l">
              <a:buFont typeface="+mj-lt"/>
              <a:buAutoNum type="arabicPeriod"/>
            </a:pPr>
            <a:r>
              <a:rPr lang="en" altLang="zh-CN" b="0" i="0" dirty="0">
                <a:effectLst/>
                <a:latin typeface="Söhne"/>
              </a:rPr>
              <a:t>The kernel then returns the response to the calling process, completing the file system operation.</a:t>
            </a:r>
          </a:p>
          <a:p>
            <a:endParaRPr kumimoji="1" lang="zh-CN" altLang="en-US" dirty="0"/>
          </a:p>
        </p:txBody>
      </p:sp>
      <p:pic>
        <p:nvPicPr>
          <p:cNvPr id="1026" name="Picture 2" descr="http://linux.laoqinren.net/linux/fuse/libfuse.png">
            <a:extLst>
              <a:ext uri="{FF2B5EF4-FFF2-40B4-BE49-F238E27FC236}">
                <a16:creationId xmlns:a16="http://schemas.microsoft.com/office/drawing/2014/main" id="{285ABC53-390D-4048-814C-76B3291B8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8300" y="2238096"/>
            <a:ext cx="2683037" cy="3457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206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888F0D-7836-7847-A4BD-A7B292399390}"/>
              </a:ext>
            </a:extLst>
          </p:cNvPr>
          <p:cNvSpPr>
            <a:spLocks noGrp="1"/>
          </p:cNvSpPr>
          <p:nvPr>
            <p:ph type="title"/>
          </p:nvPr>
        </p:nvSpPr>
        <p:spPr/>
        <p:txBody>
          <a:bodyPr/>
          <a:lstStyle/>
          <a:p>
            <a:r>
              <a:rPr kumimoji="1" lang="en-US" altLang="zh-CN" dirty="0"/>
              <a:t>To Start</a:t>
            </a:r>
            <a:endParaRPr kumimoji="1" lang="zh-CN" altLang="en-US" dirty="0"/>
          </a:p>
        </p:txBody>
      </p:sp>
      <p:sp>
        <p:nvSpPr>
          <p:cNvPr id="4" name="灯片编号占位符 3">
            <a:extLst>
              <a:ext uri="{FF2B5EF4-FFF2-40B4-BE49-F238E27FC236}">
                <a16:creationId xmlns:a16="http://schemas.microsoft.com/office/drawing/2014/main" id="{45843273-8C78-4044-AA92-732B354CF2F4}"/>
              </a:ext>
            </a:extLst>
          </p:cNvPr>
          <p:cNvSpPr>
            <a:spLocks noGrp="1"/>
          </p:cNvSpPr>
          <p:nvPr>
            <p:ph type="sldNum" sz="quarter" idx="12"/>
          </p:nvPr>
        </p:nvSpPr>
        <p:spPr/>
        <p:txBody>
          <a:bodyPr/>
          <a:lstStyle/>
          <a:p>
            <a:fld id="{516AE904-116B-CF46-80CD-420BCD58D1B7}" type="slidenum">
              <a:rPr kumimoji="1" lang="zh-CN" altLang="en-US" smtClean="0"/>
              <a:t>23</a:t>
            </a:fld>
            <a:endParaRPr kumimoji="1" lang="zh-CN" altLang="en-US"/>
          </a:p>
        </p:txBody>
      </p:sp>
      <p:sp>
        <p:nvSpPr>
          <p:cNvPr id="7" name="文本框 6">
            <a:extLst>
              <a:ext uri="{FF2B5EF4-FFF2-40B4-BE49-F238E27FC236}">
                <a16:creationId xmlns:a16="http://schemas.microsoft.com/office/drawing/2014/main" id="{447D6AFF-02D7-024A-B761-0F016F06DE4B}"/>
              </a:ext>
            </a:extLst>
          </p:cNvPr>
          <p:cNvSpPr txBox="1"/>
          <p:nvPr/>
        </p:nvSpPr>
        <p:spPr>
          <a:xfrm>
            <a:off x="1097280" y="2101932"/>
            <a:ext cx="10058400" cy="4247317"/>
          </a:xfrm>
          <a:prstGeom prst="rect">
            <a:avLst/>
          </a:prstGeom>
          <a:noFill/>
        </p:spPr>
        <p:txBody>
          <a:bodyPr wrap="square" rtlCol="0">
            <a:spAutoFit/>
          </a:bodyPr>
          <a:lstStyle/>
          <a:p>
            <a:pPr marL="285750" indent="-285750">
              <a:buFont typeface="Arial" panose="020B0604020202020204" pitchFamily="34" charset="0"/>
              <a:buChar char="•"/>
            </a:pPr>
            <a:r>
              <a:rPr lang="en" altLang="zh-CN" b="0" i="0" dirty="0">
                <a:solidFill>
                  <a:srgbClr val="374151"/>
                </a:solidFill>
                <a:effectLst/>
                <a:latin typeface="Söhne"/>
              </a:rPr>
              <a:t>To get started with FUSE, you'll need to install the FUSE package for your operating system. Once you have FUSE installed, you can use it to create a new file system by writing a FUSE driver.</a:t>
            </a:r>
          </a:p>
          <a:p>
            <a:pPr marL="285750" indent="-285750">
              <a:buFont typeface="Arial" panose="020B0604020202020204" pitchFamily="34" charset="0"/>
              <a:buChar char="•"/>
            </a:pPr>
            <a:endParaRPr lang="en" altLang="zh-CN" b="0" i="0" dirty="0">
              <a:solidFill>
                <a:srgbClr val="374151"/>
              </a:solidFill>
              <a:effectLst/>
              <a:latin typeface="Söhne"/>
            </a:endParaRPr>
          </a:p>
          <a:p>
            <a:pPr marL="285750" indent="-285750">
              <a:buFont typeface="Arial" panose="020B0604020202020204" pitchFamily="34" charset="0"/>
              <a:buChar char="•"/>
            </a:pPr>
            <a:r>
              <a:rPr lang="en" altLang="zh-CN" b="0" i="0" dirty="0">
                <a:solidFill>
                  <a:srgbClr val="374151"/>
                </a:solidFill>
                <a:effectLst/>
                <a:latin typeface="Söhne"/>
              </a:rPr>
              <a:t>A FUSE driver is a program that implements the FUSE API and provides the logic for how files are accessed and stored. FUSE drivers can be written in any programming language that supports the FUSE API, such as C, Python, or Ruby.</a:t>
            </a:r>
          </a:p>
          <a:p>
            <a:pPr marL="285750" indent="-285750">
              <a:buFont typeface="Arial" panose="020B0604020202020204" pitchFamily="34" charset="0"/>
              <a:buChar char="•"/>
            </a:pPr>
            <a:endParaRPr lang="en" altLang="zh-CN" dirty="0">
              <a:solidFill>
                <a:srgbClr val="374151"/>
              </a:solidFill>
              <a:latin typeface="Söhne"/>
            </a:endParaRPr>
          </a:p>
          <a:p>
            <a:pPr marL="285750" indent="-285750">
              <a:buFont typeface="Arial" panose="020B0604020202020204" pitchFamily="34" charset="0"/>
              <a:buChar char="•"/>
            </a:pPr>
            <a:r>
              <a:rPr lang="en" altLang="zh-CN" b="0" i="0" dirty="0">
                <a:solidFill>
                  <a:srgbClr val="374151"/>
                </a:solidFill>
                <a:effectLst/>
                <a:latin typeface="Söhne"/>
              </a:rPr>
              <a:t>To write a FUSE driver:</a:t>
            </a:r>
            <a:endParaRPr kumimoji="1" lang="en-HK" altLang="zh-CN" b="0" i="0" dirty="0">
              <a:solidFill>
                <a:srgbClr val="374151"/>
              </a:solidFill>
              <a:effectLst/>
              <a:latin typeface="Söhne"/>
            </a:endParaRPr>
          </a:p>
          <a:p>
            <a:pPr marL="742950" lvl="1" indent="-285750">
              <a:buFont typeface="Arial" panose="020B0604020202020204" pitchFamily="34" charset="0"/>
              <a:buChar char="•"/>
            </a:pPr>
            <a:r>
              <a:rPr lang="en-US" dirty="0"/>
              <a:t>A handler program linked to the supplied </a:t>
            </a:r>
            <a:r>
              <a:rPr lang="en-US" dirty="0" err="1"/>
              <a:t>libfuse</a:t>
            </a:r>
            <a:r>
              <a:rPr lang="en-US" dirty="0"/>
              <a:t> library needs to be written. </a:t>
            </a:r>
          </a:p>
          <a:p>
            <a:pPr marL="742950" lvl="1" indent="-285750">
              <a:buFont typeface="Arial" panose="020B0604020202020204" pitchFamily="34" charset="0"/>
              <a:buChar char="•"/>
            </a:pPr>
            <a:r>
              <a:rPr lang="en-US" dirty="0"/>
              <a:t>The main purpose of this program is to specify how the file system is to respond to read/write/stat requests. The program is also used to mount the new file system. At the time the file system is mounted, the handler is registered with the kernel. If a user now issues read/write/stat requests for this newly mounted file system, the kernel forwards these IO-requests to the handler and then sends the handler's response back to the user.</a:t>
            </a:r>
          </a:p>
          <a:p>
            <a:pPr marL="742950" lvl="1" indent="-285750">
              <a:buFont typeface="Arial" panose="020B0604020202020204" pitchFamily="34" charset="0"/>
              <a:buChar char="•"/>
            </a:pPr>
            <a:endParaRPr lang="en" altLang="zh-CN" b="0" i="0" dirty="0">
              <a:solidFill>
                <a:srgbClr val="374151"/>
              </a:solidFill>
              <a:effectLst/>
              <a:latin typeface="Söhne"/>
            </a:endParaRPr>
          </a:p>
        </p:txBody>
      </p:sp>
    </p:spTree>
    <p:extLst>
      <p:ext uri="{BB962C8B-B14F-4D97-AF65-F5344CB8AC3E}">
        <p14:creationId xmlns:p14="http://schemas.microsoft.com/office/powerpoint/2010/main" val="966590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9D5BF-36CC-4A15-9788-FD21F0B5EACA}"/>
              </a:ext>
            </a:extLst>
          </p:cNvPr>
          <p:cNvSpPr>
            <a:spLocks noGrp="1"/>
          </p:cNvSpPr>
          <p:nvPr>
            <p:ph type="title"/>
          </p:nvPr>
        </p:nvSpPr>
        <p:spPr/>
        <p:txBody>
          <a:bodyPr/>
          <a:lstStyle/>
          <a:p>
            <a:r>
              <a:rPr lang="en-HK" dirty="0"/>
              <a:t>An example</a:t>
            </a:r>
          </a:p>
        </p:txBody>
      </p:sp>
      <p:pic>
        <p:nvPicPr>
          <p:cNvPr id="6" name="Content Placeholder 5">
            <a:extLst>
              <a:ext uri="{FF2B5EF4-FFF2-40B4-BE49-F238E27FC236}">
                <a16:creationId xmlns:a16="http://schemas.microsoft.com/office/drawing/2014/main" id="{23A0443C-0B87-4C50-802B-320176B4AF13}"/>
              </a:ext>
            </a:extLst>
          </p:cNvPr>
          <p:cNvPicPr>
            <a:picLocks noGrp="1" noChangeAspect="1"/>
          </p:cNvPicPr>
          <p:nvPr>
            <p:ph idx="1"/>
          </p:nvPr>
        </p:nvPicPr>
        <p:blipFill>
          <a:blip r:embed="rId2"/>
          <a:stretch>
            <a:fillRect/>
          </a:stretch>
        </p:blipFill>
        <p:spPr>
          <a:xfrm>
            <a:off x="1475261" y="2816184"/>
            <a:ext cx="3726503" cy="952583"/>
          </a:xfrm>
        </p:spPr>
      </p:pic>
      <p:sp>
        <p:nvSpPr>
          <p:cNvPr id="4" name="Slide Number Placeholder 3">
            <a:extLst>
              <a:ext uri="{FF2B5EF4-FFF2-40B4-BE49-F238E27FC236}">
                <a16:creationId xmlns:a16="http://schemas.microsoft.com/office/drawing/2014/main" id="{176AC73C-8460-470C-9A9A-F9A0ED569F1C}"/>
              </a:ext>
            </a:extLst>
          </p:cNvPr>
          <p:cNvSpPr>
            <a:spLocks noGrp="1"/>
          </p:cNvSpPr>
          <p:nvPr>
            <p:ph type="sldNum" sz="quarter" idx="12"/>
          </p:nvPr>
        </p:nvSpPr>
        <p:spPr/>
        <p:txBody>
          <a:bodyPr/>
          <a:lstStyle/>
          <a:p>
            <a:fld id="{516AE904-116B-CF46-80CD-420BCD58D1B7}" type="slidenum">
              <a:rPr kumimoji="1" lang="zh-CN" altLang="en-US" smtClean="0"/>
              <a:t>24</a:t>
            </a:fld>
            <a:endParaRPr kumimoji="1" lang="zh-CN" altLang="en-US"/>
          </a:p>
        </p:txBody>
      </p:sp>
      <p:sp>
        <p:nvSpPr>
          <p:cNvPr id="7" name="TextBox 6">
            <a:extLst>
              <a:ext uri="{FF2B5EF4-FFF2-40B4-BE49-F238E27FC236}">
                <a16:creationId xmlns:a16="http://schemas.microsoft.com/office/drawing/2014/main" id="{08BA069F-5171-49D4-9F7D-4BF0563B1A69}"/>
              </a:ext>
            </a:extLst>
          </p:cNvPr>
          <p:cNvSpPr txBox="1"/>
          <p:nvPr/>
        </p:nvSpPr>
        <p:spPr>
          <a:xfrm>
            <a:off x="6337300" y="2717800"/>
            <a:ext cx="4648200" cy="923330"/>
          </a:xfrm>
          <a:prstGeom prst="rect">
            <a:avLst/>
          </a:prstGeom>
          <a:noFill/>
        </p:spPr>
        <p:txBody>
          <a:bodyPr wrap="square" rtlCol="0">
            <a:spAutoFit/>
          </a:bodyPr>
          <a:lstStyle/>
          <a:p>
            <a:r>
              <a:rPr lang="en-HK" dirty="0"/>
              <a:t>Include the header file</a:t>
            </a:r>
          </a:p>
          <a:p>
            <a:pPr marL="285750" indent="-285750">
              <a:buFont typeface="Arial" panose="020B0604020202020204" pitchFamily="34" charset="0"/>
              <a:buChar char="•"/>
            </a:pPr>
            <a:r>
              <a:rPr lang="en-HK" dirty="0" err="1"/>
              <a:t>fuse.h</a:t>
            </a:r>
            <a:r>
              <a:rPr lang="en-HK" dirty="0"/>
              <a:t>: interface of FUSE</a:t>
            </a:r>
          </a:p>
          <a:p>
            <a:pPr marL="285750" indent="-285750">
              <a:buFont typeface="Arial" panose="020B0604020202020204" pitchFamily="34" charset="0"/>
              <a:buChar char="•"/>
            </a:pPr>
            <a:r>
              <a:rPr lang="en-HK" dirty="0" err="1"/>
              <a:t>fcntl.h</a:t>
            </a:r>
            <a:r>
              <a:rPr lang="en-HK" dirty="0"/>
              <a:t>: interface of file processing</a:t>
            </a:r>
          </a:p>
        </p:txBody>
      </p:sp>
    </p:spTree>
    <p:extLst>
      <p:ext uri="{BB962C8B-B14F-4D97-AF65-F5344CB8AC3E}">
        <p14:creationId xmlns:p14="http://schemas.microsoft.com/office/powerpoint/2010/main" val="1950762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8A48C-1975-40C6-9EF1-9FA69C1DE793}"/>
              </a:ext>
            </a:extLst>
          </p:cNvPr>
          <p:cNvSpPr>
            <a:spLocks noGrp="1"/>
          </p:cNvSpPr>
          <p:nvPr>
            <p:ph type="title"/>
          </p:nvPr>
        </p:nvSpPr>
        <p:spPr/>
        <p:txBody>
          <a:bodyPr/>
          <a:lstStyle/>
          <a:p>
            <a:r>
              <a:rPr lang="en-HK" dirty="0"/>
              <a:t>An example</a:t>
            </a:r>
          </a:p>
        </p:txBody>
      </p:sp>
      <p:pic>
        <p:nvPicPr>
          <p:cNvPr id="6" name="Content Placeholder 5">
            <a:extLst>
              <a:ext uri="{FF2B5EF4-FFF2-40B4-BE49-F238E27FC236}">
                <a16:creationId xmlns:a16="http://schemas.microsoft.com/office/drawing/2014/main" id="{DD14F573-C0F9-4467-AB39-315467BCFD55}"/>
              </a:ext>
            </a:extLst>
          </p:cNvPr>
          <p:cNvPicPr>
            <a:picLocks noGrp="1" noChangeAspect="1"/>
          </p:cNvPicPr>
          <p:nvPr>
            <p:ph idx="1"/>
          </p:nvPr>
        </p:nvPicPr>
        <p:blipFill>
          <a:blip r:embed="rId2"/>
          <a:stretch>
            <a:fillRect/>
          </a:stretch>
        </p:blipFill>
        <p:spPr>
          <a:xfrm>
            <a:off x="1245330" y="2047718"/>
            <a:ext cx="5151566" cy="3619814"/>
          </a:xfrm>
        </p:spPr>
      </p:pic>
      <p:sp>
        <p:nvSpPr>
          <p:cNvPr id="4" name="Slide Number Placeholder 3">
            <a:extLst>
              <a:ext uri="{FF2B5EF4-FFF2-40B4-BE49-F238E27FC236}">
                <a16:creationId xmlns:a16="http://schemas.microsoft.com/office/drawing/2014/main" id="{9AA363BE-00D0-4B5E-91EA-3692D6D3E271}"/>
              </a:ext>
            </a:extLst>
          </p:cNvPr>
          <p:cNvSpPr>
            <a:spLocks noGrp="1"/>
          </p:cNvSpPr>
          <p:nvPr>
            <p:ph type="sldNum" sz="quarter" idx="12"/>
          </p:nvPr>
        </p:nvSpPr>
        <p:spPr/>
        <p:txBody>
          <a:bodyPr/>
          <a:lstStyle/>
          <a:p>
            <a:fld id="{516AE904-116B-CF46-80CD-420BCD58D1B7}" type="slidenum">
              <a:rPr kumimoji="1" lang="zh-CN" altLang="en-US" smtClean="0"/>
              <a:t>25</a:t>
            </a:fld>
            <a:endParaRPr kumimoji="1" lang="zh-CN" altLang="en-US"/>
          </a:p>
        </p:txBody>
      </p:sp>
      <p:sp>
        <p:nvSpPr>
          <p:cNvPr id="7" name="TextBox 6">
            <a:extLst>
              <a:ext uri="{FF2B5EF4-FFF2-40B4-BE49-F238E27FC236}">
                <a16:creationId xmlns:a16="http://schemas.microsoft.com/office/drawing/2014/main" id="{66DB5BD9-B78C-4CFD-8302-4A26331EDED2}"/>
              </a:ext>
            </a:extLst>
          </p:cNvPr>
          <p:cNvSpPr txBox="1"/>
          <p:nvPr/>
        </p:nvSpPr>
        <p:spPr>
          <a:xfrm>
            <a:off x="7169150" y="2946400"/>
            <a:ext cx="3562350" cy="646331"/>
          </a:xfrm>
          <a:prstGeom prst="rect">
            <a:avLst/>
          </a:prstGeom>
          <a:noFill/>
        </p:spPr>
        <p:txBody>
          <a:bodyPr wrap="square" rtlCol="0">
            <a:spAutoFit/>
          </a:bodyPr>
          <a:lstStyle/>
          <a:p>
            <a:r>
              <a:rPr lang="en-HK" dirty="0"/>
              <a:t>Customize some file operations, like open(), read()…</a:t>
            </a:r>
          </a:p>
        </p:txBody>
      </p:sp>
    </p:spTree>
    <p:extLst>
      <p:ext uri="{BB962C8B-B14F-4D97-AF65-F5344CB8AC3E}">
        <p14:creationId xmlns:p14="http://schemas.microsoft.com/office/powerpoint/2010/main" val="15869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271CE-380F-4D3B-93DB-C755737EF4F0}"/>
              </a:ext>
            </a:extLst>
          </p:cNvPr>
          <p:cNvSpPr>
            <a:spLocks noGrp="1"/>
          </p:cNvSpPr>
          <p:nvPr>
            <p:ph type="title"/>
          </p:nvPr>
        </p:nvSpPr>
        <p:spPr/>
        <p:txBody>
          <a:bodyPr/>
          <a:lstStyle/>
          <a:p>
            <a:r>
              <a:rPr lang="en-HK" dirty="0"/>
              <a:t>An example</a:t>
            </a:r>
          </a:p>
        </p:txBody>
      </p:sp>
      <p:pic>
        <p:nvPicPr>
          <p:cNvPr id="6" name="Content Placeholder 5">
            <a:extLst>
              <a:ext uri="{FF2B5EF4-FFF2-40B4-BE49-F238E27FC236}">
                <a16:creationId xmlns:a16="http://schemas.microsoft.com/office/drawing/2014/main" id="{0E3683E1-C8A5-4084-8D48-B76A3ECFDA1F}"/>
              </a:ext>
            </a:extLst>
          </p:cNvPr>
          <p:cNvPicPr>
            <a:picLocks noGrp="1" noChangeAspect="1"/>
          </p:cNvPicPr>
          <p:nvPr>
            <p:ph idx="1"/>
          </p:nvPr>
        </p:nvPicPr>
        <p:blipFill>
          <a:blip r:embed="rId2"/>
          <a:stretch>
            <a:fillRect/>
          </a:stretch>
        </p:blipFill>
        <p:spPr>
          <a:xfrm>
            <a:off x="1354639" y="2979381"/>
            <a:ext cx="3078747" cy="899238"/>
          </a:xfrm>
        </p:spPr>
      </p:pic>
      <p:sp>
        <p:nvSpPr>
          <p:cNvPr id="4" name="Slide Number Placeholder 3">
            <a:extLst>
              <a:ext uri="{FF2B5EF4-FFF2-40B4-BE49-F238E27FC236}">
                <a16:creationId xmlns:a16="http://schemas.microsoft.com/office/drawing/2014/main" id="{14DE758B-08AF-4D69-BA0A-9337E6428929}"/>
              </a:ext>
            </a:extLst>
          </p:cNvPr>
          <p:cNvSpPr>
            <a:spLocks noGrp="1"/>
          </p:cNvSpPr>
          <p:nvPr>
            <p:ph type="sldNum" sz="quarter" idx="12"/>
          </p:nvPr>
        </p:nvSpPr>
        <p:spPr/>
        <p:txBody>
          <a:bodyPr/>
          <a:lstStyle/>
          <a:p>
            <a:fld id="{516AE904-116B-CF46-80CD-420BCD58D1B7}" type="slidenum">
              <a:rPr kumimoji="1" lang="zh-CN" altLang="en-US" smtClean="0"/>
              <a:t>26</a:t>
            </a:fld>
            <a:endParaRPr kumimoji="1" lang="zh-CN" altLang="en-US"/>
          </a:p>
        </p:txBody>
      </p:sp>
      <p:sp>
        <p:nvSpPr>
          <p:cNvPr id="7" name="TextBox 6">
            <a:extLst>
              <a:ext uri="{FF2B5EF4-FFF2-40B4-BE49-F238E27FC236}">
                <a16:creationId xmlns:a16="http://schemas.microsoft.com/office/drawing/2014/main" id="{11091D9E-7DF9-4A97-A370-B1CEDF9B2468}"/>
              </a:ext>
            </a:extLst>
          </p:cNvPr>
          <p:cNvSpPr txBox="1"/>
          <p:nvPr/>
        </p:nvSpPr>
        <p:spPr>
          <a:xfrm>
            <a:off x="6019800" y="3111500"/>
            <a:ext cx="4445000" cy="369332"/>
          </a:xfrm>
          <a:prstGeom prst="rect">
            <a:avLst/>
          </a:prstGeom>
          <a:noFill/>
        </p:spPr>
        <p:txBody>
          <a:bodyPr wrap="square" rtlCol="0">
            <a:spAutoFit/>
          </a:bodyPr>
          <a:lstStyle/>
          <a:p>
            <a:r>
              <a:rPr lang="en-HK" dirty="0"/>
              <a:t>Bind your customized file system operation</a:t>
            </a:r>
          </a:p>
        </p:txBody>
      </p:sp>
    </p:spTree>
    <p:extLst>
      <p:ext uri="{BB962C8B-B14F-4D97-AF65-F5344CB8AC3E}">
        <p14:creationId xmlns:p14="http://schemas.microsoft.com/office/powerpoint/2010/main" val="1607318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F17B9-58D8-443F-BBBE-304EC732BAC8}"/>
              </a:ext>
            </a:extLst>
          </p:cNvPr>
          <p:cNvSpPr>
            <a:spLocks noGrp="1"/>
          </p:cNvSpPr>
          <p:nvPr>
            <p:ph type="title"/>
          </p:nvPr>
        </p:nvSpPr>
        <p:spPr/>
        <p:txBody>
          <a:bodyPr/>
          <a:lstStyle/>
          <a:p>
            <a:r>
              <a:rPr lang="en-HK" dirty="0"/>
              <a:t>Run the program</a:t>
            </a:r>
          </a:p>
        </p:txBody>
      </p:sp>
      <p:pic>
        <p:nvPicPr>
          <p:cNvPr id="6" name="Content Placeholder 5">
            <a:extLst>
              <a:ext uri="{FF2B5EF4-FFF2-40B4-BE49-F238E27FC236}">
                <a16:creationId xmlns:a16="http://schemas.microsoft.com/office/drawing/2014/main" id="{A0B6DA1E-7E36-43A2-924A-40D56492228A}"/>
              </a:ext>
            </a:extLst>
          </p:cNvPr>
          <p:cNvPicPr>
            <a:picLocks noGrp="1" noChangeAspect="1"/>
          </p:cNvPicPr>
          <p:nvPr>
            <p:ph idx="1"/>
          </p:nvPr>
        </p:nvPicPr>
        <p:blipFill>
          <a:blip r:embed="rId2"/>
          <a:stretch>
            <a:fillRect/>
          </a:stretch>
        </p:blipFill>
        <p:spPr>
          <a:xfrm>
            <a:off x="1460277" y="2126587"/>
            <a:ext cx="5235394" cy="327688"/>
          </a:xfrm>
        </p:spPr>
      </p:pic>
      <p:sp>
        <p:nvSpPr>
          <p:cNvPr id="4" name="Slide Number Placeholder 3">
            <a:extLst>
              <a:ext uri="{FF2B5EF4-FFF2-40B4-BE49-F238E27FC236}">
                <a16:creationId xmlns:a16="http://schemas.microsoft.com/office/drawing/2014/main" id="{51A64DB8-0677-4414-B6C6-935DEC86B59E}"/>
              </a:ext>
            </a:extLst>
          </p:cNvPr>
          <p:cNvSpPr>
            <a:spLocks noGrp="1"/>
          </p:cNvSpPr>
          <p:nvPr>
            <p:ph type="sldNum" sz="quarter" idx="12"/>
          </p:nvPr>
        </p:nvSpPr>
        <p:spPr/>
        <p:txBody>
          <a:bodyPr/>
          <a:lstStyle/>
          <a:p>
            <a:fld id="{516AE904-116B-CF46-80CD-420BCD58D1B7}" type="slidenum">
              <a:rPr kumimoji="1" lang="zh-CN" altLang="en-US" smtClean="0"/>
              <a:t>27</a:t>
            </a:fld>
            <a:endParaRPr kumimoji="1" lang="zh-CN" altLang="en-US"/>
          </a:p>
        </p:txBody>
      </p:sp>
      <p:pic>
        <p:nvPicPr>
          <p:cNvPr id="8" name="Picture 7">
            <a:extLst>
              <a:ext uri="{FF2B5EF4-FFF2-40B4-BE49-F238E27FC236}">
                <a16:creationId xmlns:a16="http://schemas.microsoft.com/office/drawing/2014/main" id="{A6E6257C-07A0-41EF-A03A-8104C2607189}"/>
              </a:ext>
            </a:extLst>
          </p:cNvPr>
          <p:cNvPicPr>
            <a:picLocks noChangeAspect="1"/>
          </p:cNvPicPr>
          <p:nvPr/>
        </p:nvPicPr>
        <p:blipFill>
          <a:blip r:embed="rId3"/>
          <a:stretch>
            <a:fillRect/>
          </a:stretch>
        </p:blipFill>
        <p:spPr>
          <a:xfrm>
            <a:off x="1460277" y="2941234"/>
            <a:ext cx="4248373" cy="2932951"/>
          </a:xfrm>
          <a:prstGeom prst="rect">
            <a:avLst/>
          </a:prstGeom>
        </p:spPr>
      </p:pic>
      <p:sp>
        <p:nvSpPr>
          <p:cNvPr id="9" name="TextBox 8">
            <a:extLst>
              <a:ext uri="{FF2B5EF4-FFF2-40B4-BE49-F238E27FC236}">
                <a16:creationId xmlns:a16="http://schemas.microsoft.com/office/drawing/2014/main" id="{D27EC411-D002-4804-9342-84639D0DD063}"/>
              </a:ext>
            </a:extLst>
          </p:cNvPr>
          <p:cNvSpPr txBox="1"/>
          <p:nvPr/>
        </p:nvSpPr>
        <p:spPr>
          <a:xfrm>
            <a:off x="1365027" y="1765856"/>
            <a:ext cx="3003773" cy="369332"/>
          </a:xfrm>
          <a:prstGeom prst="rect">
            <a:avLst/>
          </a:prstGeom>
          <a:noFill/>
        </p:spPr>
        <p:txBody>
          <a:bodyPr wrap="square" rtlCol="0">
            <a:spAutoFit/>
          </a:bodyPr>
          <a:lstStyle/>
          <a:p>
            <a:r>
              <a:rPr lang="en-HK" dirty="0"/>
              <a:t>Compile:</a:t>
            </a:r>
          </a:p>
        </p:txBody>
      </p:sp>
      <p:sp>
        <p:nvSpPr>
          <p:cNvPr id="10" name="TextBox 9">
            <a:extLst>
              <a:ext uri="{FF2B5EF4-FFF2-40B4-BE49-F238E27FC236}">
                <a16:creationId xmlns:a16="http://schemas.microsoft.com/office/drawing/2014/main" id="{3958CC6B-01CE-42A1-9780-2570A8B8663F}"/>
              </a:ext>
            </a:extLst>
          </p:cNvPr>
          <p:cNvSpPr txBox="1"/>
          <p:nvPr/>
        </p:nvSpPr>
        <p:spPr>
          <a:xfrm>
            <a:off x="1365027" y="2571902"/>
            <a:ext cx="3003773" cy="369332"/>
          </a:xfrm>
          <a:prstGeom prst="rect">
            <a:avLst/>
          </a:prstGeom>
          <a:noFill/>
        </p:spPr>
        <p:txBody>
          <a:bodyPr wrap="square" rtlCol="0">
            <a:spAutoFit/>
          </a:bodyPr>
          <a:lstStyle/>
          <a:p>
            <a:r>
              <a:rPr lang="en-HK" dirty="0"/>
              <a:t>Execute:</a:t>
            </a:r>
          </a:p>
        </p:txBody>
      </p:sp>
    </p:spTree>
    <p:extLst>
      <p:ext uri="{BB962C8B-B14F-4D97-AF65-F5344CB8AC3E}">
        <p14:creationId xmlns:p14="http://schemas.microsoft.com/office/powerpoint/2010/main" val="1595070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9E5558B7-877C-7E4B-AED7-55F9177356A6}"/>
              </a:ext>
            </a:extLst>
          </p:cNvPr>
          <p:cNvSpPr>
            <a:spLocks noGrp="1"/>
          </p:cNvSpPr>
          <p:nvPr>
            <p:ph type="sldNum" sz="quarter" idx="12"/>
          </p:nvPr>
        </p:nvSpPr>
        <p:spPr/>
        <p:txBody>
          <a:bodyPr/>
          <a:lstStyle/>
          <a:p>
            <a:fld id="{516AE904-116B-CF46-80CD-420BCD58D1B7}" type="slidenum">
              <a:rPr kumimoji="1" lang="zh-CN" altLang="en-US" smtClean="0"/>
              <a:t>28</a:t>
            </a:fld>
            <a:endParaRPr kumimoji="1" lang="zh-CN" altLang="en-US"/>
          </a:p>
        </p:txBody>
      </p:sp>
      <p:sp>
        <p:nvSpPr>
          <p:cNvPr id="5" name="文本框 4">
            <a:extLst>
              <a:ext uri="{FF2B5EF4-FFF2-40B4-BE49-F238E27FC236}">
                <a16:creationId xmlns:a16="http://schemas.microsoft.com/office/drawing/2014/main" id="{03950163-4176-2F40-8004-453DE0D94E73}"/>
              </a:ext>
            </a:extLst>
          </p:cNvPr>
          <p:cNvSpPr txBox="1"/>
          <p:nvPr/>
        </p:nvSpPr>
        <p:spPr>
          <a:xfrm>
            <a:off x="855023" y="1128156"/>
            <a:ext cx="9045435" cy="646331"/>
          </a:xfrm>
          <a:prstGeom prst="rect">
            <a:avLst/>
          </a:prstGeom>
          <a:noFill/>
        </p:spPr>
        <p:txBody>
          <a:bodyPr wrap="square" rtlCol="0">
            <a:spAutoFit/>
          </a:bodyPr>
          <a:lstStyle/>
          <a:p>
            <a:r>
              <a:rPr kumimoji="1" lang="en-US" altLang="zh-CN" sz="3600" dirty="0"/>
              <a:t>Any Questions?</a:t>
            </a:r>
            <a:endParaRPr kumimoji="1" lang="zh-CN" altLang="en-US" sz="3600" dirty="0"/>
          </a:p>
        </p:txBody>
      </p:sp>
    </p:spTree>
    <p:extLst>
      <p:ext uri="{BB962C8B-B14F-4D97-AF65-F5344CB8AC3E}">
        <p14:creationId xmlns:p14="http://schemas.microsoft.com/office/powerpoint/2010/main" val="815190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AFFCEA4-9CFD-8143-A4B7-88CB5FE2B366}"/>
              </a:ext>
            </a:extLst>
          </p:cNvPr>
          <p:cNvSpPr>
            <a:spLocks noGrp="1"/>
          </p:cNvSpPr>
          <p:nvPr>
            <p:ph type="title"/>
          </p:nvPr>
        </p:nvSpPr>
        <p:spPr/>
        <p:txBody>
          <a:bodyPr/>
          <a:lstStyle/>
          <a:p>
            <a:r>
              <a:rPr lang="en-US" altLang="zh-CN" dirty="0"/>
              <a:t>Renaming files</a:t>
            </a:r>
            <a:endParaRPr lang="zh-CN" altLang="en-US" dirty="0"/>
          </a:p>
        </p:txBody>
      </p:sp>
      <p:sp>
        <p:nvSpPr>
          <p:cNvPr id="4" name="灯片编号占位符 3">
            <a:extLst>
              <a:ext uri="{FF2B5EF4-FFF2-40B4-BE49-F238E27FC236}">
                <a16:creationId xmlns:a16="http://schemas.microsoft.com/office/drawing/2014/main" id="{810BCEFC-544C-054D-B828-057F1ECAC31A}"/>
              </a:ext>
            </a:extLst>
          </p:cNvPr>
          <p:cNvSpPr>
            <a:spLocks noGrp="1"/>
          </p:cNvSpPr>
          <p:nvPr>
            <p:ph type="sldNum" sz="quarter" idx="12"/>
          </p:nvPr>
        </p:nvSpPr>
        <p:spPr/>
        <p:txBody>
          <a:bodyPr/>
          <a:lstStyle/>
          <a:p>
            <a:fld id="{516AE904-116B-CF46-80CD-420BCD58D1B7}" type="slidenum">
              <a:rPr kumimoji="1" lang="zh-CN" altLang="en-US" smtClean="0"/>
              <a:t>3</a:t>
            </a:fld>
            <a:endParaRPr kumimoji="1" lang="zh-CN" altLang="en-US"/>
          </a:p>
        </p:txBody>
      </p:sp>
      <p:sp>
        <p:nvSpPr>
          <p:cNvPr id="7" name="내용 개체 틀 2">
            <a:extLst>
              <a:ext uri="{FF2B5EF4-FFF2-40B4-BE49-F238E27FC236}">
                <a16:creationId xmlns:a16="http://schemas.microsoft.com/office/drawing/2014/main" id="{2CBCE854-E886-C34D-A970-E1D1EBD7246F}"/>
              </a:ext>
            </a:extLst>
          </p:cNvPr>
          <p:cNvSpPr>
            <a:spLocks noGrp="1"/>
          </p:cNvSpPr>
          <p:nvPr>
            <p:ph idx="1"/>
          </p:nvPr>
        </p:nvSpPr>
        <p:spPr>
          <a:xfrm>
            <a:off x="1429338" y="1912724"/>
            <a:ext cx="8786812" cy="5501258"/>
          </a:xfrm>
        </p:spPr>
        <p:txBody>
          <a:bodyPr/>
          <a:lstStyle/>
          <a:p>
            <a:r>
              <a:rPr lang="en-US" altLang="ko-KR" sz="1800" dirty="0">
                <a:solidFill>
                  <a:schemeClr val="accent6"/>
                </a:solidFill>
                <a:latin typeface="Courier New" panose="02070309020205020404" pitchFamily="49" charset="0"/>
                <a:cs typeface="Courier New" panose="02070309020205020404" pitchFamily="49" charset="0"/>
              </a:rPr>
              <a:t>rename()</a:t>
            </a:r>
            <a:r>
              <a:rPr lang="en-US" altLang="ko-KR" sz="1800" dirty="0">
                <a:latin typeface="Courier New" panose="02070309020205020404" pitchFamily="49" charset="0"/>
                <a:cs typeface="Courier New" panose="02070309020205020404" pitchFamily="49" charset="0"/>
              </a:rPr>
              <a:t>:</a:t>
            </a:r>
            <a:r>
              <a:rPr lang="en-US" altLang="ko-KR" sz="1800" dirty="0"/>
              <a:t>rename a file to different name.</a:t>
            </a:r>
          </a:p>
          <a:p>
            <a:pPr lvl="1"/>
            <a:r>
              <a:rPr lang="en-US" altLang="ko-KR" sz="1600" dirty="0"/>
              <a:t>It implemented as an atomic call.</a:t>
            </a:r>
          </a:p>
          <a:p>
            <a:pPr lvl="1"/>
            <a:r>
              <a:rPr lang="en-US" altLang="ko-KR" sz="1600" dirty="0"/>
              <a:t>Ex) change from foo to bar</a:t>
            </a:r>
          </a:p>
          <a:p>
            <a:endParaRPr lang="en-US" altLang="ko-KR" sz="1800" dirty="0"/>
          </a:p>
          <a:p>
            <a:endParaRPr lang="en-US" altLang="ko-KR" sz="1800" dirty="0"/>
          </a:p>
          <a:p>
            <a:r>
              <a:rPr lang="en-US" altLang="ko-KR" sz="1800" dirty="0"/>
              <a:t>Saving a file in an editor</a:t>
            </a:r>
          </a:p>
          <a:p>
            <a:endParaRPr lang="en-US" altLang="ko-KR" sz="1800" dirty="0"/>
          </a:p>
        </p:txBody>
      </p:sp>
      <p:sp>
        <p:nvSpPr>
          <p:cNvPr id="8" name="TextBox 9">
            <a:extLst>
              <a:ext uri="{FF2B5EF4-FFF2-40B4-BE49-F238E27FC236}">
                <a16:creationId xmlns:a16="http://schemas.microsoft.com/office/drawing/2014/main" id="{2B317E1E-C170-824F-BCE8-F39666235D67}"/>
              </a:ext>
            </a:extLst>
          </p:cNvPr>
          <p:cNvSpPr txBox="1"/>
          <p:nvPr/>
        </p:nvSpPr>
        <p:spPr>
          <a:xfrm>
            <a:off x="1785858" y="2924944"/>
            <a:ext cx="7776864" cy="504056"/>
          </a:xfrm>
          <a:prstGeom prst="rect">
            <a:avLst/>
          </a:prstGeom>
          <a:noFill/>
          <a:ln>
            <a:solidFill>
              <a:schemeClr val="tx1"/>
            </a:solidFill>
          </a:ln>
        </p:spPr>
        <p:txBody>
          <a:bodyPr wrap="square" rtlCol="0" anchor="ctr" anchorCtr="0">
            <a:noAutofit/>
          </a:bodyPr>
          <a:lstStyle/>
          <a:p>
            <a:pPr latinLnBrk="1"/>
            <a:r>
              <a:rPr lang="en-US" altLang="ko-KR" sz="1400" dirty="0" err="1">
                <a:solidFill>
                  <a:prstClr val="black"/>
                </a:solidFill>
                <a:latin typeface="Courier New" pitchFamily="49" charset="0"/>
                <a:ea typeface="맑은 고딕" pitchFamily="50" charset="-127"/>
                <a:cs typeface="Courier New" pitchFamily="49" charset="0"/>
              </a:rPr>
              <a:t>promt</a:t>
            </a:r>
            <a:r>
              <a:rPr lang="en-US" altLang="ko-KR" sz="1400" dirty="0">
                <a:solidFill>
                  <a:prstClr val="black"/>
                </a:solidFill>
                <a:latin typeface="Courier New" pitchFamily="49" charset="0"/>
                <a:ea typeface="맑은 고딕" pitchFamily="50" charset="-127"/>
                <a:cs typeface="Courier New" pitchFamily="49" charset="0"/>
              </a:rPr>
              <a:t> &gt; mv foo bar</a:t>
            </a:r>
          </a:p>
        </p:txBody>
      </p:sp>
      <p:sp>
        <p:nvSpPr>
          <p:cNvPr id="9" name="TextBox 10">
            <a:extLst>
              <a:ext uri="{FF2B5EF4-FFF2-40B4-BE49-F238E27FC236}">
                <a16:creationId xmlns:a16="http://schemas.microsoft.com/office/drawing/2014/main" id="{52604179-EB29-104C-9C03-427937B4A0C4}"/>
              </a:ext>
            </a:extLst>
          </p:cNvPr>
          <p:cNvSpPr txBox="1"/>
          <p:nvPr/>
        </p:nvSpPr>
        <p:spPr>
          <a:xfrm>
            <a:off x="1785858" y="4184195"/>
            <a:ext cx="7776864" cy="1901546"/>
          </a:xfrm>
          <a:prstGeom prst="rect">
            <a:avLst/>
          </a:prstGeom>
          <a:noFill/>
          <a:ln>
            <a:solidFill>
              <a:schemeClr val="tx1"/>
            </a:solidFill>
          </a:ln>
        </p:spPr>
        <p:txBody>
          <a:bodyPr wrap="square" rtlCol="0">
            <a:spAutoFit/>
          </a:bodyPr>
          <a:lstStyle/>
          <a:p>
            <a:pPr marL="342900" indent="-342900" latinLnBrk="1">
              <a:lnSpc>
                <a:spcPct val="150000"/>
              </a:lnSpc>
              <a:buFontTx/>
              <a:buAutoNum type="arabicPlain"/>
            </a:pPr>
            <a:r>
              <a:rPr lang="en-US" altLang="ko-KR" sz="1600" dirty="0">
                <a:solidFill>
                  <a:prstClr val="black"/>
                </a:solidFill>
                <a:latin typeface="Courier New" charset="0"/>
                <a:ea typeface="Courier New" charset="0"/>
                <a:cs typeface="Courier New" charset="0"/>
              </a:rPr>
              <a:t> </a:t>
            </a:r>
            <a:r>
              <a:rPr lang="en-US" altLang="ko-KR" sz="1600" dirty="0" err="1">
                <a:solidFill>
                  <a:srgbClr val="00B050"/>
                </a:solidFill>
                <a:latin typeface="Courier New" charset="0"/>
                <a:ea typeface="Courier New" charset="0"/>
                <a:cs typeface="Courier New" charset="0"/>
              </a:rPr>
              <a:t>int</a:t>
            </a:r>
            <a:r>
              <a:rPr lang="en-US" altLang="ko-KR" sz="1600" dirty="0">
                <a:solidFill>
                  <a:srgbClr val="00B050"/>
                </a:solidFill>
                <a:latin typeface="Courier New" charset="0"/>
                <a:ea typeface="Courier New" charset="0"/>
                <a:cs typeface="Courier New" charset="0"/>
              </a:rPr>
              <a:t> </a:t>
            </a:r>
            <a:r>
              <a:rPr lang="en-US" altLang="ko-KR" sz="1600" dirty="0" err="1">
                <a:solidFill>
                  <a:prstClr val="black"/>
                </a:solidFill>
                <a:latin typeface="Courier New" charset="0"/>
                <a:ea typeface="Courier New" charset="0"/>
                <a:cs typeface="Courier New" charset="0"/>
              </a:rPr>
              <a:t>fd</a:t>
            </a:r>
            <a:r>
              <a:rPr lang="en-US" altLang="ko-KR" sz="1600" dirty="0">
                <a:solidFill>
                  <a:prstClr val="black"/>
                </a:solidFill>
                <a:latin typeface="Courier New" charset="0"/>
                <a:ea typeface="Courier New" charset="0"/>
                <a:cs typeface="Courier New" charset="0"/>
              </a:rPr>
              <a:t> = open("</a:t>
            </a:r>
            <a:r>
              <a:rPr lang="en-US" altLang="ko-KR" sz="1600" dirty="0" err="1">
                <a:solidFill>
                  <a:prstClr val="black"/>
                </a:solidFill>
                <a:latin typeface="Courier New" charset="0"/>
                <a:ea typeface="Courier New" charset="0"/>
                <a:cs typeface="Courier New" charset="0"/>
              </a:rPr>
              <a:t>foo.txt.tmp</a:t>
            </a:r>
            <a:r>
              <a:rPr lang="en-US" altLang="ko-KR" sz="1600" dirty="0">
                <a:solidFill>
                  <a:prstClr val="black"/>
                </a:solidFill>
                <a:latin typeface="Courier New" charset="0"/>
                <a:ea typeface="Courier New" charset="0"/>
                <a:cs typeface="Courier New" charset="0"/>
              </a:rPr>
              <a:t>", O_WRONLY|O_CREAT|O_TRUNC);</a:t>
            </a:r>
          </a:p>
          <a:p>
            <a:pPr marL="342900" indent="-342900" latinLnBrk="1">
              <a:lnSpc>
                <a:spcPct val="150000"/>
              </a:lnSpc>
              <a:buFontTx/>
              <a:buAutoNum type="arabicPlain"/>
            </a:pPr>
            <a:r>
              <a:rPr lang="en-US" altLang="ko-KR" sz="1600" dirty="0">
                <a:solidFill>
                  <a:prstClr val="black"/>
                </a:solidFill>
                <a:latin typeface="Courier New" charset="0"/>
                <a:ea typeface="Courier New" charset="0"/>
                <a:cs typeface="Courier New" charset="0"/>
              </a:rPr>
              <a:t> write(</a:t>
            </a:r>
            <a:r>
              <a:rPr lang="en-US" altLang="ko-KR" sz="1600" dirty="0" err="1">
                <a:solidFill>
                  <a:prstClr val="black"/>
                </a:solidFill>
                <a:latin typeface="Courier New" charset="0"/>
                <a:ea typeface="Courier New" charset="0"/>
                <a:cs typeface="Courier New" charset="0"/>
              </a:rPr>
              <a:t>fd</a:t>
            </a:r>
            <a:r>
              <a:rPr lang="en-US" altLang="ko-KR" sz="1600" dirty="0">
                <a:solidFill>
                  <a:prstClr val="black"/>
                </a:solidFill>
                <a:latin typeface="Courier New" charset="0"/>
                <a:ea typeface="Courier New" charset="0"/>
                <a:cs typeface="Courier New" charset="0"/>
              </a:rPr>
              <a:t>, buffer, size); // write out new version of file</a:t>
            </a:r>
          </a:p>
          <a:p>
            <a:pPr marL="342900" indent="-342900" latinLnBrk="1">
              <a:lnSpc>
                <a:spcPct val="150000"/>
              </a:lnSpc>
              <a:buFontTx/>
              <a:buAutoNum type="arabicPlain"/>
            </a:pPr>
            <a:r>
              <a:rPr lang="en-US" altLang="ko-KR" sz="1600" dirty="0">
                <a:solidFill>
                  <a:prstClr val="black"/>
                </a:solidFill>
                <a:latin typeface="Courier New" charset="0"/>
                <a:ea typeface="Courier New" charset="0"/>
                <a:cs typeface="Courier New" charset="0"/>
              </a:rPr>
              <a:t> </a:t>
            </a:r>
            <a:r>
              <a:rPr lang="en-US" altLang="ko-KR" sz="1600" dirty="0" err="1">
                <a:solidFill>
                  <a:prstClr val="black"/>
                </a:solidFill>
                <a:latin typeface="Courier New" charset="0"/>
                <a:ea typeface="Courier New" charset="0"/>
                <a:cs typeface="Courier New" charset="0"/>
              </a:rPr>
              <a:t>fsync</a:t>
            </a:r>
            <a:r>
              <a:rPr lang="en-US" altLang="ko-KR" sz="1600" dirty="0">
                <a:solidFill>
                  <a:prstClr val="black"/>
                </a:solidFill>
                <a:latin typeface="Courier New" charset="0"/>
                <a:ea typeface="Courier New" charset="0"/>
                <a:cs typeface="Courier New" charset="0"/>
              </a:rPr>
              <a:t>(</a:t>
            </a:r>
            <a:r>
              <a:rPr lang="en-US" altLang="ko-KR" sz="1600" dirty="0" err="1">
                <a:solidFill>
                  <a:prstClr val="black"/>
                </a:solidFill>
                <a:latin typeface="Courier New" charset="0"/>
                <a:ea typeface="Courier New" charset="0"/>
                <a:cs typeface="Courier New" charset="0"/>
              </a:rPr>
              <a:t>fd</a:t>
            </a:r>
            <a:r>
              <a:rPr lang="en-US" altLang="ko-KR" sz="1600" dirty="0">
                <a:solidFill>
                  <a:prstClr val="black"/>
                </a:solidFill>
                <a:latin typeface="Courier New" charset="0"/>
                <a:ea typeface="Courier New" charset="0"/>
                <a:cs typeface="Courier New" charset="0"/>
              </a:rPr>
              <a:t>);</a:t>
            </a:r>
          </a:p>
          <a:p>
            <a:pPr marL="342900" indent="-342900" latinLnBrk="1">
              <a:lnSpc>
                <a:spcPct val="150000"/>
              </a:lnSpc>
              <a:buFontTx/>
              <a:buAutoNum type="arabicPlain"/>
            </a:pPr>
            <a:r>
              <a:rPr lang="en-US" altLang="ko-KR" sz="1600" dirty="0">
                <a:solidFill>
                  <a:prstClr val="black"/>
                </a:solidFill>
                <a:latin typeface="Courier New" charset="0"/>
                <a:ea typeface="Courier New" charset="0"/>
                <a:cs typeface="Courier New" charset="0"/>
              </a:rPr>
              <a:t> close(</a:t>
            </a:r>
            <a:r>
              <a:rPr lang="en-US" altLang="ko-KR" sz="1600" dirty="0" err="1">
                <a:solidFill>
                  <a:prstClr val="black"/>
                </a:solidFill>
                <a:latin typeface="Courier New" charset="0"/>
                <a:ea typeface="Courier New" charset="0"/>
                <a:cs typeface="Courier New" charset="0"/>
              </a:rPr>
              <a:t>fd</a:t>
            </a:r>
            <a:r>
              <a:rPr lang="en-US" altLang="ko-KR" sz="1600" dirty="0">
                <a:solidFill>
                  <a:prstClr val="black"/>
                </a:solidFill>
                <a:latin typeface="Courier New" charset="0"/>
                <a:ea typeface="Courier New" charset="0"/>
                <a:cs typeface="Courier New" charset="0"/>
              </a:rPr>
              <a:t>);</a:t>
            </a:r>
          </a:p>
          <a:p>
            <a:pPr marL="342900" indent="-342900" latinLnBrk="1">
              <a:lnSpc>
                <a:spcPct val="150000"/>
              </a:lnSpc>
              <a:buFontTx/>
              <a:buAutoNum type="arabicPlain"/>
            </a:pPr>
            <a:r>
              <a:rPr lang="en-US" altLang="ko-KR" sz="1600" dirty="0">
                <a:solidFill>
                  <a:prstClr val="black"/>
                </a:solidFill>
                <a:latin typeface="Courier New" charset="0"/>
                <a:ea typeface="Courier New" charset="0"/>
                <a:cs typeface="Courier New" charset="0"/>
              </a:rPr>
              <a:t> rename("</a:t>
            </a:r>
            <a:r>
              <a:rPr lang="en-US" altLang="ko-KR" sz="1600" dirty="0" err="1">
                <a:solidFill>
                  <a:prstClr val="black"/>
                </a:solidFill>
                <a:latin typeface="Courier New" charset="0"/>
                <a:ea typeface="Courier New" charset="0"/>
                <a:cs typeface="Courier New" charset="0"/>
              </a:rPr>
              <a:t>foo.txt.tmp</a:t>
            </a:r>
            <a:r>
              <a:rPr lang="en-US" altLang="ko-KR" sz="1600" dirty="0">
                <a:solidFill>
                  <a:prstClr val="black"/>
                </a:solidFill>
                <a:latin typeface="Courier New" charset="0"/>
                <a:ea typeface="Courier New" charset="0"/>
                <a:cs typeface="Courier New" charset="0"/>
              </a:rPr>
              <a:t>", "</a:t>
            </a:r>
            <a:r>
              <a:rPr lang="en-US" altLang="ko-KR" sz="1600" dirty="0" err="1">
                <a:solidFill>
                  <a:prstClr val="black"/>
                </a:solidFill>
                <a:latin typeface="Courier New" charset="0"/>
                <a:ea typeface="Courier New" charset="0"/>
                <a:cs typeface="Courier New" charset="0"/>
              </a:rPr>
              <a:t>foo.txt</a:t>
            </a:r>
            <a:r>
              <a:rPr lang="en-US" altLang="ko-KR" sz="1600" dirty="0">
                <a:solidFill>
                  <a:prstClr val="black"/>
                </a:solidFill>
                <a:latin typeface="Courier New" charset="0"/>
                <a:ea typeface="Courier New" charset="0"/>
                <a:cs typeface="Courier New" charset="0"/>
              </a:rPr>
              <a:t>");</a:t>
            </a:r>
          </a:p>
        </p:txBody>
      </p:sp>
    </p:spTree>
    <p:extLst>
      <p:ext uri="{BB962C8B-B14F-4D97-AF65-F5344CB8AC3E}">
        <p14:creationId xmlns:p14="http://schemas.microsoft.com/office/powerpoint/2010/main" val="1203404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32D05-2CE9-7948-99E4-B0F9C8B791D4}"/>
              </a:ext>
            </a:extLst>
          </p:cNvPr>
          <p:cNvSpPr>
            <a:spLocks noGrp="1"/>
          </p:cNvSpPr>
          <p:nvPr>
            <p:ph type="title"/>
          </p:nvPr>
        </p:nvSpPr>
        <p:spPr/>
        <p:txBody>
          <a:bodyPr/>
          <a:lstStyle/>
          <a:p>
            <a:r>
              <a:rPr lang="en-US" altLang="ko-KR" dirty="0"/>
              <a:t>Getting Information About Files</a:t>
            </a:r>
            <a:endParaRPr kumimoji="1" lang="zh-CN" altLang="en-US" dirty="0"/>
          </a:p>
        </p:txBody>
      </p:sp>
      <p:sp>
        <p:nvSpPr>
          <p:cNvPr id="4" name="灯片编号占位符 3">
            <a:extLst>
              <a:ext uri="{FF2B5EF4-FFF2-40B4-BE49-F238E27FC236}">
                <a16:creationId xmlns:a16="http://schemas.microsoft.com/office/drawing/2014/main" id="{C51AC005-AF8C-AC42-BC57-CD6C45236EB0}"/>
              </a:ext>
            </a:extLst>
          </p:cNvPr>
          <p:cNvSpPr>
            <a:spLocks noGrp="1"/>
          </p:cNvSpPr>
          <p:nvPr>
            <p:ph type="sldNum" sz="quarter" idx="12"/>
          </p:nvPr>
        </p:nvSpPr>
        <p:spPr/>
        <p:txBody>
          <a:bodyPr/>
          <a:lstStyle/>
          <a:p>
            <a:fld id="{516AE904-116B-CF46-80CD-420BCD58D1B7}" type="slidenum">
              <a:rPr kumimoji="1" lang="zh-CN" altLang="en-US" smtClean="0"/>
              <a:t>4</a:t>
            </a:fld>
            <a:endParaRPr kumimoji="1" lang="zh-CN" altLang="en-US"/>
          </a:p>
        </p:txBody>
      </p:sp>
      <p:sp>
        <p:nvSpPr>
          <p:cNvPr id="5" name="내용 개체 틀 2">
            <a:extLst>
              <a:ext uri="{FF2B5EF4-FFF2-40B4-BE49-F238E27FC236}">
                <a16:creationId xmlns:a16="http://schemas.microsoft.com/office/drawing/2014/main" id="{B5149A7D-6D46-AA4B-AD63-8FFD921CF9FA}"/>
              </a:ext>
            </a:extLst>
          </p:cNvPr>
          <p:cNvSpPr>
            <a:spLocks noGrp="1"/>
          </p:cNvSpPr>
          <p:nvPr>
            <p:ph idx="1"/>
          </p:nvPr>
        </p:nvSpPr>
        <p:spPr>
          <a:xfrm>
            <a:off x="1259342" y="1877597"/>
            <a:ext cx="8786812" cy="5501258"/>
          </a:xfrm>
        </p:spPr>
        <p:txBody>
          <a:bodyPr/>
          <a:lstStyle/>
          <a:p>
            <a:r>
              <a:rPr lang="en-US" altLang="ko-KR" dirty="0">
                <a:solidFill>
                  <a:schemeClr val="accent6"/>
                </a:solidFill>
                <a:latin typeface="Courier New" panose="02070309020205020404" pitchFamily="49" charset="0"/>
                <a:cs typeface="Courier New" panose="02070309020205020404" pitchFamily="49" charset="0"/>
              </a:rPr>
              <a:t>stat()</a:t>
            </a:r>
            <a:r>
              <a:rPr lang="en-US" altLang="ko-KR" dirty="0">
                <a:latin typeface="Courier New" panose="02070309020205020404" pitchFamily="49" charset="0"/>
                <a:cs typeface="Courier New" panose="02070309020205020404" pitchFamily="49" charset="0"/>
              </a:rPr>
              <a:t>: </a:t>
            </a:r>
            <a:r>
              <a:rPr lang="en-US" altLang="ko-KR" dirty="0"/>
              <a:t>Show the File metadata</a:t>
            </a:r>
          </a:p>
          <a:p>
            <a:pPr lvl="1"/>
            <a:r>
              <a:rPr lang="en-US" altLang="ko-KR" dirty="0"/>
              <a:t>metadata is information about each file, ex: size, permission, ..</a:t>
            </a:r>
          </a:p>
          <a:p>
            <a:r>
              <a:rPr lang="en-US" altLang="ko-KR" dirty="0">
                <a:latin typeface="Courier New" panose="02070309020205020404" pitchFamily="49" charset="0"/>
                <a:cs typeface="Courier New" panose="02070309020205020404" pitchFamily="49" charset="0"/>
              </a:rPr>
              <a:t>stat</a:t>
            </a:r>
            <a:r>
              <a:rPr lang="en-US" altLang="ko-KR" dirty="0"/>
              <a:t> structure is below:</a:t>
            </a:r>
          </a:p>
        </p:txBody>
      </p:sp>
      <p:sp>
        <p:nvSpPr>
          <p:cNvPr id="6" name="TextBox 10">
            <a:extLst>
              <a:ext uri="{FF2B5EF4-FFF2-40B4-BE49-F238E27FC236}">
                <a16:creationId xmlns:a16="http://schemas.microsoft.com/office/drawing/2014/main" id="{4EE19964-C36F-8442-BFAF-D47ABF55E7C9}"/>
              </a:ext>
            </a:extLst>
          </p:cNvPr>
          <p:cNvSpPr txBox="1"/>
          <p:nvPr/>
        </p:nvSpPr>
        <p:spPr>
          <a:xfrm>
            <a:off x="1906727" y="2966232"/>
            <a:ext cx="7776864" cy="3323987"/>
          </a:xfrm>
          <a:prstGeom prst="rect">
            <a:avLst/>
          </a:prstGeom>
          <a:noFill/>
          <a:ln>
            <a:solidFill>
              <a:schemeClr val="tx1"/>
            </a:solidFill>
          </a:ln>
        </p:spPr>
        <p:txBody>
          <a:bodyPr wrap="square" rtlCol="0">
            <a:spAutoFit/>
          </a:bodyPr>
          <a:lstStyle/>
          <a:p>
            <a:pPr marL="342900" indent="-342900" latinLnBrk="1">
              <a:buFontTx/>
              <a:buAutoNum type="arabicPlain"/>
            </a:pPr>
            <a:r>
              <a:rPr lang="en-US" altLang="ko-KR" sz="1400" dirty="0">
                <a:solidFill>
                  <a:prstClr val="black"/>
                </a:solidFill>
                <a:latin typeface="Courier" pitchFamily="49" charset="0"/>
                <a:ea typeface="맑은 고딕" pitchFamily="50" charset="-127"/>
              </a:rPr>
              <a:t>  </a:t>
            </a:r>
            <a:r>
              <a:rPr lang="en-US" altLang="ko-KR" sz="1400" dirty="0">
                <a:solidFill>
                  <a:srgbClr val="00B050"/>
                </a:solidFill>
                <a:latin typeface="Courier" pitchFamily="49" charset="0"/>
                <a:ea typeface="맑은 고딕" pitchFamily="50" charset="-127"/>
              </a:rPr>
              <a:t>struct </a:t>
            </a:r>
            <a:r>
              <a:rPr lang="en-US" altLang="ko-KR" sz="1400" dirty="0">
                <a:solidFill>
                  <a:prstClr val="black"/>
                </a:solidFill>
                <a:latin typeface="Courier" pitchFamily="49" charset="0"/>
                <a:ea typeface="맑은 고딕" pitchFamily="50" charset="-127"/>
              </a:rPr>
              <a:t>stat {</a:t>
            </a:r>
          </a:p>
          <a:p>
            <a:pPr marL="342900" indent="-342900" latinLnBrk="1">
              <a:buFontTx/>
              <a:buAutoNum type="arabicPlain"/>
            </a:pP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dev_t</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st_dev</a:t>
            </a:r>
            <a:r>
              <a:rPr lang="en-US" altLang="ko-KR" sz="1400" dirty="0">
                <a:solidFill>
                  <a:prstClr val="black"/>
                </a:solidFill>
                <a:latin typeface="Courier" pitchFamily="49" charset="0"/>
                <a:ea typeface="맑은 고딕" pitchFamily="50" charset="-127"/>
              </a:rPr>
              <a:t>; </a:t>
            </a:r>
            <a:r>
              <a:rPr lang="en-US" altLang="ko-KR" sz="1400" dirty="0">
                <a:solidFill>
                  <a:srgbClr val="00B0F0"/>
                </a:solidFill>
                <a:latin typeface="Courier" pitchFamily="49" charset="0"/>
                <a:ea typeface="맑은 고딕" pitchFamily="50" charset="-127"/>
              </a:rPr>
              <a:t>/* ID of device containing file */</a:t>
            </a:r>
          </a:p>
          <a:p>
            <a:pPr marL="342900" indent="-342900" latinLnBrk="1">
              <a:buFontTx/>
              <a:buAutoNum type="arabicPlain"/>
            </a:pP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ino_t</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st_ino</a:t>
            </a:r>
            <a:r>
              <a:rPr lang="en-US" altLang="ko-KR" sz="1400" dirty="0">
                <a:solidFill>
                  <a:prstClr val="black"/>
                </a:solidFill>
                <a:latin typeface="Courier" pitchFamily="49" charset="0"/>
                <a:ea typeface="맑은 고딕" pitchFamily="50" charset="-127"/>
              </a:rPr>
              <a:t>; </a:t>
            </a:r>
            <a:r>
              <a:rPr lang="en-US" altLang="ko-KR" sz="1400" dirty="0">
                <a:solidFill>
                  <a:srgbClr val="00B0F0"/>
                </a:solidFill>
                <a:latin typeface="Courier" pitchFamily="49" charset="0"/>
                <a:ea typeface="맑은 고딕" pitchFamily="50" charset="-127"/>
              </a:rPr>
              <a:t>/* </a:t>
            </a:r>
            <a:r>
              <a:rPr lang="en-US" altLang="ko-KR" sz="1400" dirty="0" err="1">
                <a:solidFill>
                  <a:srgbClr val="00B0F0"/>
                </a:solidFill>
                <a:latin typeface="Courier" pitchFamily="49" charset="0"/>
                <a:ea typeface="맑은 고딕" pitchFamily="50" charset="-127"/>
              </a:rPr>
              <a:t>inode</a:t>
            </a:r>
            <a:r>
              <a:rPr lang="en-US" altLang="ko-KR" sz="1400" dirty="0">
                <a:solidFill>
                  <a:srgbClr val="00B0F0"/>
                </a:solidFill>
                <a:latin typeface="Courier" pitchFamily="49" charset="0"/>
                <a:ea typeface="맑은 고딕" pitchFamily="50" charset="-127"/>
              </a:rPr>
              <a:t> number */</a:t>
            </a:r>
          </a:p>
          <a:p>
            <a:pPr marL="342900" indent="-342900" latinLnBrk="1">
              <a:buFontTx/>
              <a:buAutoNum type="arabicPlain"/>
            </a:pP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mode_t</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st_mode</a:t>
            </a:r>
            <a:r>
              <a:rPr lang="en-US" altLang="ko-KR" sz="1400" dirty="0">
                <a:solidFill>
                  <a:prstClr val="black"/>
                </a:solidFill>
                <a:latin typeface="Courier" pitchFamily="49" charset="0"/>
                <a:ea typeface="맑은 고딕" pitchFamily="50" charset="-127"/>
              </a:rPr>
              <a:t>; </a:t>
            </a:r>
            <a:r>
              <a:rPr lang="en-US" altLang="ko-KR" sz="1400" dirty="0">
                <a:solidFill>
                  <a:srgbClr val="00B0F0"/>
                </a:solidFill>
                <a:latin typeface="Courier" pitchFamily="49" charset="0"/>
                <a:ea typeface="맑은 고딕" pitchFamily="50" charset="-127"/>
              </a:rPr>
              <a:t>/* protection */</a:t>
            </a:r>
          </a:p>
          <a:p>
            <a:pPr marL="342900" indent="-342900" latinLnBrk="1">
              <a:buFontTx/>
              <a:buAutoNum type="arabicPlain"/>
            </a:pP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nlink_t</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st_nlink</a:t>
            </a:r>
            <a:r>
              <a:rPr lang="en-US" altLang="ko-KR" sz="1400" dirty="0">
                <a:solidFill>
                  <a:prstClr val="black"/>
                </a:solidFill>
                <a:latin typeface="Courier" pitchFamily="49" charset="0"/>
                <a:ea typeface="맑은 고딕" pitchFamily="50" charset="-127"/>
              </a:rPr>
              <a:t>; </a:t>
            </a:r>
            <a:r>
              <a:rPr lang="en-US" altLang="ko-KR" sz="1400" dirty="0">
                <a:solidFill>
                  <a:srgbClr val="00B0F0"/>
                </a:solidFill>
                <a:latin typeface="Courier" pitchFamily="49" charset="0"/>
                <a:ea typeface="맑은 고딕" pitchFamily="50" charset="-127"/>
              </a:rPr>
              <a:t>/* number of hard links */</a:t>
            </a:r>
          </a:p>
          <a:p>
            <a:pPr marL="342900" indent="-342900" latinLnBrk="1">
              <a:buFontTx/>
              <a:buAutoNum type="arabicPlain"/>
            </a:pP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uid_t</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st_uid</a:t>
            </a:r>
            <a:r>
              <a:rPr lang="en-US" altLang="ko-KR" sz="1400" dirty="0">
                <a:solidFill>
                  <a:prstClr val="black"/>
                </a:solidFill>
                <a:latin typeface="Courier" pitchFamily="49" charset="0"/>
                <a:ea typeface="맑은 고딕" pitchFamily="50" charset="-127"/>
              </a:rPr>
              <a:t>; </a:t>
            </a:r>
            <a:r>
              <a:rPr lang="en-US" altLang="ko-KR" sz="1400" dirty="0">
                <a:solidFill>
                  <a:srgbClr val="00B0F0"/>
                </a:solidFill>
                <a:latin typeface="Courier" pitchFamily="49" charset="0"/>
                <a:ea typeface="맑은 고딕" pitchFamily="50" charset="-127"/>
              </a:rPr>
              <a:t>/* user ID of owner */</a:t>
            </a:r>
          </a:p>
          <a:p>
            <a:pPr marL="342900" indent="-342900" latinLnBrk="1">
              <a:buFontTx/>
              <a:buAutoNum type="arabicPlain"/>
            </a:pP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gid_t</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st_gid</a:t>
            </a:r>
            <a:r>
              <a:rPr lang="en-US" altLang="ko-KR" sz="1400" dirty="0">
                <a:solidFill>
                  <a:prstClr val="black"/>
                </a:solidFill>
                <a:latin typeface="Courier" pitchFamily="49" charset="0"/>
                <a:ea typeface="맑은 고딕" pitchFamily="50" charset="-127"/>
              </a:rPr>
              <a:t>; </a:t>
            </a:r>
            <a:r>
              <a:rPr lang="en-US" altLang="ko-KR" sz="1400" dirty="0">
                <a:solidFill>
                  <a:srgbClr val="00B0F0"/>
                </a:solidFill>
                <a:latin typeface="Courier" pitchFamily="49" charset="0"/>
                <a:ea typeface="맑은 고딕" pitchFamily="50" charset="-127"/>
              </a:rPr>
              <a:t>/* group ID of owner */</a:t>
            </a:r>
          </a:p>
          <a:p>
            <a:pPr marL="342900" indent="-342900" latinLnBrk="1">
              <a:buFontTx/>
              <a:buAutoNum type="arabicPlain"/>
            </a:pP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dev_t</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st_rdev</a:t>
            </a:r>
            <a:r>
              <a:rPr lang="en-US" altLang="ko-KR" sz="1400" dirty="0">
                <a:solidFill>
                  <a:prstClr val="black"/>
                </a:solidFill>
                <a:latin typeface="Courier" pitchFamily="49" charset="0"/>
                <a:ea typeface="맑은 고딕" pitchFamily="50" charset="-127"/>
              </a:rPr>
              <a:t>; </a:t>
            </a:r>
            <a:r>
              <a:rPr lang="en-US" altLang="ko-KR" sz="1400" dirty="0">
                <a:solidFill>
                  <a:srgbClr val="00B0F0"/>
                </a:solidFill>
                <a:latin typeface="Courier" pitchFamily="49" charset="0"/>
                <a:ea typeface="맑은 고딕" pitchFamily="50" charset="-127"/>
              </a:rPr>
              <a:t>/* device ID (if special file) */</a:t>
            </a:r>
          </a:p>
          <a:p>
            <a:pPr marL="342900" indent="-342900" latinLnBrk="1">
              <a:buFontTx/>
              <a:buAutoNum type="arabicPlain"/>
            </a:pP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off_t</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st_size</a:t>
            </a:r>
            <a:r>
              <a:rPr lang="en-US" altLang="ko-KR" sz="1400" dirty="0">
                <a:solidFill>
                  <a:prstClr val="black"/>
                </a:solidFill>
                <a:latin typeface="Courier" pitchFamily="49" charset="0"/>
                <a:ea typeface="맑은 고딕" pitchFamily="50" charset="-127"/>
              </a:rPr>
              <a:t>; </a:t>
            </a:r>
            <a:r>
              <a:rPr lang="en-US" altLang="ko-KR" sz="1400" dirty="0">
                <a:solidFill>
                  <a:srgbClr val="00B0F0"/>
                </a:solidFill>
                <a:latin typeface="Courier" pitchFamily="49" charset="0"/>
                <a:ea typeface="맑은 고딕" pitchFamily="50" charset="-127"/>
              </a:rPr>
              <a:t>/* total size, in bytes */</a:t>
            </a:r>
          </a:p>
          <a:p>
            <a:pPr marL="342900" indent="-342900" latinLnBrk="1">
              <a:buFontTx/>
              <a:buAutoNum type="arabicPlain"/>
            </a:pP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blksize_t</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st_blksize</a:t>
            </a:r>
            <a:r>
              <a:rPr lang="en-US" altLang="ko-KR" sz="1400" dirty="0">
                <a:solidFill>
                  <a:prstClr val="black"/>
                </a:solidFill>
                <a:latin typeface="Courier" pitchFamily="49" charset="0"/>
                <a:ea typeface="맑은 고딕" pitchFamily="50" charset="-127"/>
              </a:rPr>
              <a:t>; </a:t>
            </a:r>
            <a:r>
              <a:rPr lang="en-US" altLang="ko-KR" sz="1400" dirty="0">
                <a:solidFill>
                  <a:srgbClr val="00B0F0"/>
                </a:solidFill>
                <a:latin typeface="Courier" pitchFamily="49" charset="0"/>
                <a:ea typeface="맑은 고딕" pitchFamily="50" charset="-127"/>
              </a:rPr>
              <a:t>/* </a:t>
            </a:r>
            <a:r>
              <a:rPr lang="en-US" altLang="ko-KR" sz="1400" dirty="0" err="1">
                <a:solidFill>
                  <a:srgbClr val="00B0F0"/>
                </a:solidFill>
                <a:latin typeface="Courier" pitchFamily="49" charset="0"/>
                <a:ea typeface="맑은 고딕" pitchFamily="50" charset="-127"/>
              </a:rPr>
              <a:t>blocksize</a:t>
            </a:r>
            <a:r>
              <a:rPr lang="en-US" altLang="ko-KR" sz="1400" dirty="0">
                <a:solidFill>
                  <a:srgbClr val="00B0F0"/>
                </a:solidFill>
                <a:latin typeface="Courier" pitchFamily="49" charset="0"/>
                <a:ea typeface="맑은 고딕" pitchFamily="50" charset="-127"/>
              </a:rPr>
              <a:t> for </a:t>
            </a:r>
            <a:r>
              <a:rPr lang="en-US" altLang="ko-KR" sz="1400" dirty="0" err="1">
                <a:solidFill>
                  <a:srgbClr val="00B0F0"/>
                </a:solidFill>
                <a:latin typeface="Courier" pitchFamily="49" charset="0"/>
                <a:ea typeface="맑은 고딕" pitchFamily="50" charset="-127"/>
              </a:rPr>
              <a:t>filesystem</a:t>
            </a:r>
            <a:r>
              <a:rPr lang="en-US" altLang="ko-KR" sz="1400" dirty="0">
                <a:solidFill>
                  <a:srgbClr val="00B0F0"/>
                </a:solidFill>
                <a:latin typeface="Courier" pitchFamily="49" charset="0"/>
                <a:ea typeface="맑은 고딕" pitchFamily="50" charset="-127"/>
              </a:rPr>
              <a:t> I/O */</a:t>
            </a:r>
          </a:p>
          <a:p>
            <a:pPr marL="342900" indent="-342900" latinLnBrk="1">
              <a:buFontTx/>
              <a:buAutoNum type="arabicPlain"/>
            </a:pP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blkcnt_t</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st_blocks</a:t>
            </a:r>
            <a:r>
              <a:rPr lang="en-US" altLang="ko-KR" sz="1400" dirty="0">
                <a:solidFill>
                  <a:prstClr val="black"/>
                </a:solidFill>
                <a:latin typeface="Courier" pitchFamily="49" charset="0"/>
                <a:ea typeface="맑은 고딕" pitchFamily="50" charset="-127"/>
              </a:rPr>
              <a:t>; </a:t>
            </a:r>
            <a:r>
              <a:rPr lang="en-US" altLang="ko-KR" sz="1400" dirty="0">
                <a:solidFill>
                  <a:srgbClr val="00B0F0"/>
                </a:solidFill>
                <a:latin typeface="Courier" pitchFamily="49" charset="0"/>
                <a:ea typeface="맑은 고딕" pitchFamily="50" charset="-127"/>
              </a:rPr>
              <a:t>/* number of blocks allocated */</a:t>
            </a:r>
          </a:p>
          <a:p>
            <a:pPr marL="342900" indent="-342900" latinLnBrk="1">
              <a:buFontTx/>
              <a:buAutoNum type="arabicPlain"/>
            </a:pP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time_t</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st_atime</a:t>
            </a:r>
            <a:r>
              <a:rPr lang="en-US" altLang="ko-KR" sz="1400" dirty="0">
                <a:solidFill>
                  <a:prstClr val="black"/>
                </a:solidFill>
                <a:latin typeface="Courier" pitchFamily="49" charset="0"/>
                <a:ea typeface="맑은 고딕" pitchFamily="50" charset="-127"/>
              </a:rPr>
              <a:t>; </a:t>
            </a:r>
            <a:r>
              <a:rPr lang="en-US" altLang="ko-KR" sz="1400" dirty="0">
                <a:solidFill>
                  <a:srgbClr val="00B0F0"/>
                </a:solidFill>
                <a:latin typeface="Courier" pitchFamily="49" charset="0"/>
                <a:ea typeface="맑은 고딕" pitchFamily="50" charset="-127"/>
              </a:rPr>
              <a:t>/* time of last access */</a:t>
            </a:r>
          </a:p>
          <a:p>
            <a:pPr marL="342900" indent="-342900" latinLnBrk="1">
              <a:buFontTx/>
              <a:buAutoNum type="arabicPlain"/>
            </a:pP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time_t</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st_mtime</a:t>
            </a:r>
            <a:r>
              <a:rPr lang="en-US" altLang="ko-KR" sz="1400" dirty="0">
                <a:solidFill>
                  <a:prstClr val="black"/>
                </a:solidFill>
                <a:latin typeface="Courier" pitchFamily="49" charset="0"/>
                <a:ea typeface="맑은 고딕" pitchFamily="50" charset="-127"/>
              </a:rPr>
              <a:t>; </a:t>
            </a:r>
            <a:r>
              <a:rPr lang="en-US" altLang="ko-KR" sz="1400" dirty="0">
                <a:solidFill>
                  <a:srgbClr val="00B0F0"/>
                </a:solidFill>
                <a:latin typeface="Courier" pitchFamily="49" charset="0"/>
                <a:ea typeface="맑은 고딕" pitchFamily="50" charset="-127"/>
              </a:rPr>
              <a:t>/* time of last modification */</a:t>
            </a:r>
          </a:p>
          <a:p>
            <a:pPr marL="342900" indent="-342900" latinLnBrk="1">
              <a:buFontTx/>
              <a:buAutoNum type="arabicPlain"/>
            </a:pP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time_t</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st_ctime</a:t>
            </a:r>
            <a:r>
              <a:rPr lang="en-US" altLang="ko-KR" sz="1400" dirty="0">
                <a:solidFill>
                  <a:prstClr val="black"/>
                </a:solidFill>
                <a:latin typeface="Courier" pitchFamily="49" charset="0"/>
                <a:ea typeface="맑은 고딕" pitchFamily="50" charset="-127"/>
              </a:rPr>
              <a:t>; </a:t>
            </a:r>
            <a:r>
              <a:rPr lang="en-US" altLang="ko-KR" sz="1400" dirty="0">
                <a:solidFill>
                  <a:srgbClr val="00B0F0"/>
                </a:solidFill>
                <a:latin typeface="Courier" pitchFamily="49" charset="0"/>
                <a:ea typeface="맑은 고딕" pitchFamily="50" charset="-127"/>
              </a:rPr>
              <a:t>/* time of last status change */</a:t>
            </a:r>
          </a:p>
          <a:p>
            <a:pPr marL="342900" indent="-342900" latinLnBrk="1">
              <a:buFontTx/>
              <a:buAutoNum type="arabicPlain"/>
            </a:pPr>
            <a:r>
              <a:rPr lang="en-US" altLang="ko-KR" sz="1400" dirty="0">
                <a:solidFill>
                  <a:prstClr val="black"/>
                </a:solidFill>
                <a:latin typeface="Courier" pitchFamily="49" charset="0"/>
                <a:ea typeface="맑은 고딕" pitchFamily="50" charset="-127"/>
              </a:rPr>
              <a:t>};</a:t>
            </a:r>
            <a:endParaRPr lang="en-US" altLang="ko-KR" sz="1400" dirty="0">
              <a:solidFill>
                <a:prstClr val="black"/>
              </a:solidFill>
              <a:latin typeface="Courier" pitchFamily="49" charset="0"/>
              <a:ea typeface="맑은 고딕" pitchFamily="50" charset="-127"/>
              <a:sym typeface="Wingdings" pitchFamily="2" charset="2"/>
            </a:endParaRPr>
          </a:p>
        </p:txBody>
      </p:sp>
    </p:spTree>
    <p:extLst>
      <p:ext uri="{BB962C8B-B14F-4D97-AF65-F5344CB8AC3E}">
        <p14:creationId xmlns:p14="http://schemas.microsoft.com/office/powerpoint/2010/main" val="2049374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2CFB8-E3D9-3749-B97B-28217F50ADC0}"/>
              </a:ext>
            </a:extLst>
          </p:cNvPr>
          <p:cNvSpPr>
            <a:spLocks noGrp="1"/>
          </p:cNvSpPr>
          <p:nvPr>
            <p:ph type="title"/>
          </p:nvPr>
        </p:nvSpPr>
        <p:spPr/>
        <p:txBody>
          <a:bodyPr/>
          <a:lstStyle/>
          <a:p>
            <a:r>
              <a:rPr lang="en-US" altLang="ko-KR" dirty="0"/>
              <a:t>Getting Information About Files (Cont.)</a:t>
            </a:r>
            <a:endParaRPr kumimoji="1" lang="zh-CN" altLang="en-US" dirty="0"/>
          </a:p>
        </p:txBody>
      </p:sp>
      <p:sp>
        <p:nvSpPr>
          <p:cNvPr id="4" name="灯片编号占位符 3">
            <a:extLst>
              <a:ext uri="{FF2B5EF4-FFF2-40B4-BE49-F238E27FC236}">
                <a16:creationId xmlns:a16="http://schemas.microsoft.com/office/drawing/2014/main" id="{B86C9717-30C8-3F45-82EE-C59BC7452F39}"/>
              </a:ext>
            </a:extLst>
          </p:cNvPr>
          <p:cNvSpPr>
            <a:spLocks noGrp="1"/>
          </p:cNvSpPr>
          <p:nvPr>
            <p:ph type="sldNum" sz="quarter" idx="12"/>
          </p:nvPr>
        </p:nvSpPr>
        <p:spPr/>
        <p:txBody>
          <a:bodyPr/>
          <a:lstStyle/>
          <a:p>
            <a:fld id="{516AE904-116B-CF46-80CD-420BCD58D1B7}" type="slidenum">
              <a:rPr kumimoji="1" lang="zh-CN" altLang="en-US" smtClean="0"/>
              <a:t>5</a:t>
            </a:fld>
            <a:endParaRPr kumimoji="1" lang="zh-CN" altLang="en-US"/>
          </a:p>
        </p:txBody>
      </p:sp>
      <p:sp>
        <p:nvSpPr>
          <p:cNvPr id="5" name="내용 개체 틀 2">
            <a:extLst>
              <a:ext uri="{FF2B5EF4-FFF2-40B4-BE49-F238E27FC236}">
                <a16:creationId xmlns:a16="http://schemas.microsoft.com/office/drawing/2014/main" id="{38CD919F-771B-8A40-92C6-007EDDF0FC6D}"/>
              </a:ext>
            </a:extLst>
          </p:cNvPr>
          <p:cNvSpPr>
            <a:spLocks noGrp="1"/>
          </p:cNvSpPr>
          <p:nvPr>
            <p:ph idx="1"/>
          </p:nvPr>
        </p:nvSpPr>
        <p:spPr>
          <a:xfrm>
            <a:off x="1247467" y="1877598"/>
            <a:ext cx="8786812" cy="5501258"/>
          </a:xfrm>
        </p:spPr>
        <p:txBody>
          <a:bodyPr/>
          <a:lstStyle/>
          <a:p>
            <a:r>
              <a:rPr lang="en-US" altLang="ko-KR" dirty="0"/>
              <a:t>An example of </a:t>
            </a:r>
            <a:r>
              <a:rPr lang="en-US" altLang="ko-KR" dirty="0">
                <a:latin typeface="Courier New" panose="02070309020205020404" pitchFamily="49" charset="0"/>
                <a:cs typeface="Courier New" panose="02070309020205020404" pitchFamily="49" charset="0"/>
              </a:rPr>
              <a:t>stat()</a:t>
            </a:r>
          </a:p>
          <a:p>
            <a:pPr lvl="1"/>
            <a:r>
              <a:rPr lang="en-US" altLang="ko-KR" dirty="0">
                <a:cs typeface="+mn-cs"/>
              </a:rPr>
              <a:t>All information is in a </a:t>
            </a:r>
            <a:r>
              <a:rPr lang="en-US" altLang="ko-KR" dirty="0" err="1">
                <a:cs typeface="+mn-cs"/>
              </a:rPr>
              <a:t>inode</a:t>
            </a:r>
            <a:endParaRPr lang="en-US" altLang="ko-KR" dirty="0">
              <a:cs typeface="+mn-cs"/>
            </a:endParaRPr>
          </a:p>
        </p:txBody>
      </p:sp>
      <p:sp>
        <p:nvSpPr>
          <p:cNvPr id="6" name="TextBox 10">
            <a:extLst>
              <a:ext uri="{FF2B5EF4-FFF2-40B4-BE49-F238E27FC236}">
                <a16:creationId xmlns:a16="http://schemas.microsoft.com/office/drawing/2014/main" id="{ACA2411E-7499-2E41-B324-1F655D9E6EDF}"/>
              </a:ext>
            </a:extLst>
          </p:cNvPr>
          <p:cNvSpPr txBox="1"/>
          <p:nvPr/>
        </p:nvSpPr>
        <p:spPr>
          <a:xfrm>
            <a:off x="1597968" y="2712481"/>
            <a:ext cx="7776864" cy="2462213"/>
          </a:xfrm>
          <a:prstGeom prst="rect">
            <a:avLst/>
          </a:prstGeom>
          <a:noFill/>
          <a:ln>
            <a:solidFill>
              <a:schemeClr val="tx1"/>
            </a:solidFill>
          </a:ln>
        </p:spPr>
        <p:txBody>
          <a:bodyPr wrap="square" rtlCol="0">
            <a:spAutoFit/>
          </a:bodyPr>
          <a:lstStyle/>
          <a:p>
            <a:pPr latinLnBrk="1"/>
            <a:r>
              <a:rPr lang="en-US" altLang="ko-KR" sz="1400" dirty="0">
                <a:solidFill>
                  <a:prstClr val="black"/>
                </a:solidFill>
                <a:latin typeface="Courier" pitchFamily="49" charset="0"/>
                <a:ea typeface="맑은 고딕" pitchFamily="50" charset="-127"/>
              </a:rPr>
              <a:t>prompt&gt; echo hello &gt; file</a:t>
            </a:r>
          </a:p>
          <a:p>
            <a:pPr latinLnBrk="1"/>
            <a:r>
              <a:rPr lang="en-US" altLang="ko-KR" sz="1400" dirty="0">
                <a:solidFill>
                  <a:prstClr val="black"/>
                </a:solidFill>
                <a:latin typeface="Courier" pitchFamily="49" charset="0"/>
                <a:ea typeface="맑은 고딕" pitchFamily="50" charset="-127"/>
              </a:rPr>
              <a:t>prompt&gt; stat file</a:t>
            </a:r>
          </a:p>
          <a:p>
            <a:pPr latinLnBrk="1"/>
            <a:endParaRPr lang="en-US" altLang="ko-KR" sz="1400" dirty="0">
              <a:solidFill>
                <a:prstClr val="black"/>
              </a:solidFill>
              <a:latin typeface="Courier" pitchFamily="49" charset="0"/>
              <a:ea typeface="맑은 고딕" pitchFamily="50" charset="-127"/>
            </a:endParaRPr>
          </a:p>
          <a:p>
            <a:pPr latinLnBrk="1"/>
            <a:r>
              <a:rPr lang="en-US" altLang="ko-KR" sz="1400" dirty="0">
                <a:solidFill>
                  <a:prstClr val="black"/>
                </a:solidFill>
                <a:latin typeface="Courier" pitchFamily="49" charset="0"/>
                <a:ea typeface="맑은 고딕" pitchFamily="50" charset="-127"/>
              </a:rPr>
              <a:t>File: ‘file’</a:t>
            </a:r>
          </a:p>
          <a:p>
            <a:pPr latinLnBrk="1"/>
            <a:r>
              <a:rPr lang="en-US" altLang="ko-KR" sz="1400" dirty="0">
                <a:solidFill>
                  <a:prstClr val="black"/>
                </a:solidFill>
                <a:latin typeface="Courier" pitchFamily="49" charset="0"/>
                <a:ea typeface="맑은 고딕" pitchFamily="50" charset="-127"/>
              </a:rPr>
              <a:t>Size: 6 Blocks: 8 IO Block: 4096 regular file</a:t>
            </a:r>
          </a:p>
          <a:p>
            <a:pPr latinLnBrk="1"/>
            <a:r>
              <a:rPr lang="en-US" altLang="ko-KR" sz="1400" dirty="0">
                <a:solidFill>
                  <a:prstClr val="black"/>
                </a:solidFill>
                <a:latin typeface="Courier" pitchFamily="49" charset="0"/>
                <a:ea typeface="맑은 고딕" pitchFamily="50" charset="-127"/>
              </a:rPr>
              <a:t>Device: </a:t>
            </a:r>
            <a:r>
              <a:rPr lang="en-US" altLang="ko-KR" sz="1400" dirty="0" err="1">
                <a:solidFill>
                  <a:prstClr val="black"/>
                </a:solidFill>
                <a:latin typeface="Courier" pitchFamily="49" charset="0"/>
                <a:ea typeface="맑은 고딕" pitchFamily="50" charset="-127"/>
              </a:rPr>
              <a:t>811h</a:t>
            </a:r>
            <a:r>
              <a:rPr lang="en-US" altLang="ko-KR" sz="1400" dirty="0">
                <a:solidFill>
                  <a:prstClr val="black"/>
                </a:solidFill>
                <a:latin typeface="Courier" pitchFamily="49" charset="0"/>
                <a:ea typeface="맑은 고딕" pitchFamily="50" charset="-127"/>
              </a:rPr>
              <a:t>/</a:t>
            </a:r>
            <a:r>
              <a:rPr lang="en-US" altLang="ko-KR" sz="1400" dirty="0" err="1">
                <a:solidFill>
                  <a:prstClr val="black"/>
                </a:solidFill>
                <a:latin typeface="Courier" pitchFamily="49" charset="0"/>
                <a:ea typeface="맑은 고딕" pitchFamily="50" charset="-127"/>
              </a:rPr>
              <a:t>2065d</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Inode</a:t>
            </a:r>
            <a:r>
              <a:rPr lang="en-US" altLang="ko-KR" sz="1400" dirty="0">
                <a:solidFill>
                  <a:prstClr val="black"/>
                </a:solidFill>
                <a:latin typeface="Courier" pitchFamily="49" charset="0"/>
                <a:ea typeface="맑은 고딕" pitchFamily="50" charset="-127"/>
              </a:rPr>
              <a:t>: 67158084 Links: 1</a:t>
            </a:r>
          </a:p>
          <a:p>
            <a:pPr latinLnBrk="1"/>
            <a:r>
              <a:rPr lang="en-US" altLang="ko-KR" sz="1400" dirty="0">
                <a:solidFill>
                  <a:prstClr val="black"/>
                </a:solidFill>
                <a:latin typeface="Courier" pitchFamily="49" charset="0"/>
                <a:ea typeface="맑은 고딕" pitchFamily="50" charset="-127"/>
              </a:rPr>
              <a:t>Access: (0640/-</a:t>
            </a:r>
            <a:r>
              <a:rPr lang="en-US" altLang="ko-KR" sz="1400" dirty="0" err="1">
                <a:solidFill>
                  <a:prstClr val="black"/>
                </a:solidFill>
                <a:latin typeface="Courier" pitchFamily="49" charset="0"/>
                <a:ea typeface="맑은 고딕" pitchFamily="50" charset="-127"/>
              </a:rPr>
              <a:t>rw</a:t>
            </a:r>
            <a:r>
              <a:rPr lang="en-US" altLang="ko-KR" sz="1400" dirty="0">
                <a:solidFill>
                  <a:prstClr val="black"/>
                </a:solidFill>
                <a:latin typeface="Courier" pitchFamily="49" charset="0"/>
                <a:ea typeface="맑은 고딕" pitchFamily="50" charset="-127"/>
              </a:rPr>
              <a:t>-r-----) </a:t>
            </a:r>
            <a:r>
              <a:rPr lang="en-US" altLang="ko-KR" sz="1400" dirty="0" err="1">
                <a:solidFill>
                  <a:prstClr val="black"/>
                </a:solidFill>
                <a:latin typeface="Courier" pitchFamily="49" charset="0"/>
                <a:ea typeface="맑은 고딕" pitchFamily="50" charset="-127"/>
              </a:rPr>
              <a:t>Uid</a:t>
            </a:r>
            <a:r>
              <a:rPr lang="en-US" altLang="ko-KR" sz="1400" dirty="0">
                <a:solidFill>
                  <a:prstClr val="black"/>
                </a:solidFill>
                <a:latin typeface="Courier" pitchFamily="49" charset="0"/>
                <a:ea typeface="맑은 고딕" pitchFamily="50" charset="-127"/>
              </a:rPr>
              <a:t>: (30686/ root) </a:t>
            </a:r>
            <a:r>
              <a:rPr lang="en-US" altLang="ko-KR" sz="1400" dirty="0" err="1">
                <a:solidFill>
                  <a:prstClr val="black"/>
                </a:solidFill>
                <a:latin typeface="Courier" pitchFamily="49" charset="0"/>
                <a:ea typeface="맑은 고딕" pitchFamily="50" charset="-127"/>
              </a:rPr>
              <a:t>Gid</a:t>
            </a:r>
            <a:r>
              <a:rPr lang="en-US" altLang="ko-KR" sz="1400" dirty="0">
                <a:solidFill>
                  <a:prstClr val="black"/>
                </a:solidFill>
                <a:latin typeface="Courier" pitchFamily="49" charset="0"/>
                <a:ea typeface="맑은 고딕" pitchFamily="50" charset="-127"/>
              </a:rPr>
              <a:t>: (30686/ </a:t>
            </a:r>
            <a:r>
              <a:rPr lang="en-US" altLang="ko-KR" sz="1400" dirty="0" err="1">
                <a:solidFill>
                  <a:prstClr val="black"/>
                </a:solidFill>
                <a:latin typeface="Courier" pitchFamily="49" charset="0"/>
                <a:ea typeface="맑은 고딕" pitchFamily="50" charset="-127"/>
              </a:rPr>
              <a:t>remzi</a:t>
            </a:r>
            <a:r>
              <a:rPr lang="en-US" altLang="ko-KR" sz="1400" dirty="0">
                <a:solidFill>
                  <a:prstClr val="black"/>
                </a:solidFill>
                <a:latin typeface="Courier" pitchFamily="49" charset="0"/>
                <a:ea typeface="맑은 고딕" pitchFamily="50" charset="-127"/>
              </a:rPr>
              <a:t>)</a:t>
            </a:r>
          </a:p>
          <a:p>
            <a:pPr latinLnBrk="1"/>
            <a:r>
              <a:rPr lang="en-US" altLang="ko-KR" sz="1400" dirty="0">
                <a:solidFill>
                  <a:prstClr val="black"/>
                </a:solidFill>
                <a:latin typeface="Courier" pitchFamily="49" charset="0"/>
                <a:ea typeface="맑은 고딕" pitchFamily="50" charset="-127"/>
              </a:rPr>
              <a:t>Access: 2011-05-03 15:50:20.157594748 -0500</a:t>
            </a:r>
          </a:p>
          <a:p>
            <a:pPr latinLnBrk="1"/>
            <a:r>
              <a:rPr lang="en-US" altLang="ko-KR" sz="1400" dirty="0">
                <a:solidFill>
                  <a:prstClr val="black"/>
                </a:solidFill>
                <a:latin typeface="Courier" pitchFamily="49" charset="0"/>
                <a:ea typeface="맑은 고딕" pitchFamily="50" charset="-127"/>
              </a:rPr>
              <a:t>Modify: 2011-05-03 15:50:20.157594748 -0500</a:t>
            </a:r>
          </a:p>
          <a:p>
            <a:pPr latinLnBrk="1"/>
            <a:r>
              <a:rPr lang="en-US" altLang="ko-KR" sz="1400" dirty="0">
                <a:solidFill>
                  <a:prstClr val="black"/>
                </a:solidFill>
                <a:latin typeface="Courier" pitchFamily="49" charset="0"/>
                <a:ea typeface="맑은 고딕" pitchFamily="50" charset="-127"/>
              </a:rPr>
              <a:t>Change: 2011-05-03 15:50:20.157594748 -0500</a:t>
            </a:r>
          </a:p>
          <a:p>
            <a:pPr latinLnBrk="1"/>
            <a:endParaRPr lang="en-US" altLang="ko-KR" sz="1400" dirty="0">
              <a:solidFill>
                <a:prstClr val="black"/>
              </a:solidFill>
              <a:latin typeface="Courier" pitchFamily="49" charset="0"/>
              <a:ea typeface="맑은 고딕" pitchFamily="50" charset="-127"/>
              <a:sym typeface="Wingdings" pitchFamily="2" charset="2"/>
            </a:endParaRPr>
          </a:p>
        </p:txBody>
      </p:sp>
    </p:spTree>
    <p:extLst>
      <p:ext uri="{BB962C8B-B14F-4D97-AF65-F5344CB8AC3E}">
        <p14:creationId xmlns:p14="http://schemas.microsoft.com/office/powerpoint/2010/main" val="1425596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3260C-BFDE-0C49-B74E-E9F265A4B94A}"/>
              </a:ext>
            </a:extLst>
          </p:cNvPr>
          <p:cNvSpPr>
            <a:spLocks noGrp="1"/>
          </p:cNvSpPr>
          <p:nvPr>
            <p:ph type="title"/>
          </p:nvPr>
        </p:nvSpPr>
        <p:spPr/>
        <p:txBody>
          <a:bodyPr/>
          <a:lstStyle/>
          <a:p>
            <a:r>
              <a:rPr lang="en-US" altLang="ko-KR" dirty="0"/>
              <a:t>Removing Files</a:t>
            </a:r>
            <a:endParaRPr kumimoji="1" lang="zh-CN" altLang="en-US" dirty="0"/>
          </a:p>
        </p:txBody>
      </p:sp>
      <p:sp>
        <p:nvSpPr>
          <p:cNvPr id="4" name="灯片编号占位符 3">
            <a:extLst>
              <a:ext uri="{FF2B5EF4-FFF2-40B4-BE49-F238E27FC236}">
                <a16:creationId xmlns:a16="http://schemas.microsoft.com/office/drawing/2014/main" id="{FE3BC3E6-ADA0-774E-A3FA-6311612773DF}"/>
              </a:ext>
            </a:extLst>
          </p:cNvPr>
          <p:cNvSpPr>
            <a:spLocks noGrp="1"/>
          </p:cNvSpPr>
          <p:nvPr>
            <p:ph type="sldNum" sz="quarter" idx="12"/>
          </p:nvPr>
        </p:nvSpPr>
        <p:spPr/>
        <p:txBody>
          <a:bodyPr/>
          <a:lstStyle/>
          <a:p>
            <a:fld id="{516AE904-116B-CF46-80CD-420BCD58D1B7}" type="slidenum">
              <a:rPr kumimoji="1" lang="zh-CN" altLang="en-US" smtClean="0"/>
              <a:t>6</a:t>
            </a:fld>
            <a:endParaRPr kumimoji="1" lang="zh-CN" altLang="en-US"/>
          </a:p>
        </p:txBody>
      </p:sp>
      <p:sp>
        <p:nvSpPr>
          <p:cNvPr id="5" name="내용 개체 틀 2">
            <a:extLst>
              <a:ext uri="{FF2B5EF4-FFF2-40B4-BE49-F238E27FC236}">
                <a16:creationId xmlns:a16="http://schemas.microsoft.com/office/drawing/2014/main" id="{C23E6BA5-3387-774D-83F9-4DCF83847A8D}"/>
              </a:ext>
            </a:extLst>
          </p:cNvPr>
          <p:cNvSpPr>
            <a:spLocks noGrp="1"/>
          </p:cNvSpPr>
          <p:nvPr>
            <p:ph idx="1"/>
          </p:nvPr>
        </p:nvSpPr>
        <p:spPr>
          <a:xfrm>
            <a:off x="1235592" y="1925098"/>
            <a:ext cx="8786812" cy="5501258"/>
          </a:xfrm>
        </p:spPr>
        <p:txBody>
          <a:bodyPr/>
          <a:lstStyle/>
          <a:p>
            <a:r>
              <a:rPr lang="en-US" altLang="ko-KR" dirty="0"/>
              <a:t>The result of </a:t>
            </a:r>
            <a:r>
              <a:rPr lang="en-US" altLang="ko-KR" dirty="0" err="1">
                <a:latin typeface="Courier New" panose="02070309020205020404" pitchFamily="49" charset="0"/>
                <a:cs typeface="Courier New" panose="02070309020205020404" pitchFamily="49" charset="0"/>
              </a:rPr>
              <a:t>strace</a:t>
            </a:r>
            <a:r>
              <a:rPr lang="en-US" altLang="ko-KR" dirty="0"/>
              <a:t> to figure out what </a:t>
            </a:r>
            <a:r>
              <a:rPr lang="en-US" altLang="ko-KR" dirty="0" err="1">
                <a:latin typeface="Courier New" panose="02070309020205020404" pitchFamily="49" charset="0"/>
                <a:cs typeface="Courier New" panose="02070309020205020404" pitchFamily="49" charset="0"/>
              </a:rPr>
              <a:t>rm</a:t>
            </a:r>
            <a:r>
              <a:rPr lang="en-US" altLang="ko-KR" dirty="0"/>
              <a:t> is doing.</a:t>
            </a:r>
          </a:p>
          <a:p>
            <a:pPr lvl="1"/>
            <a:r>
              <a:rPr lang="en-US" altLang="ko-KR" dirty="0" err="1">
                <a:latin typeface="Courier New" panose="02070309020205020404" pitchFamily="49" charset="0"/>
                <a:cs typeface="Courier New" panose="02070309020205020404" pitchFamily="49" charset="0"/>
              </a:rPr>
              <a:t>rm</a:t>
            </a:r>
            <a:r>
              <a:rPr lang="en-US" altLang="ko-KR" dirty="0"/>
              <a:t> is Linux command to remove a file</a:t>
            </a:r>
          </a:p>
          <a:p>
            <a:pPr lvl="1"/>
            <a:r>
              <a:rPr lang="en-US" altLang="ko-KR" dirty="0" err="1">
                <a:latin typeface="Courier New" panose="02070309020205020404" pitchFamily="49" charset="0"/>
                <a:cs typeface="Courier New" panose="02070309020205020404" pitchFamily="49" charset="0"/>
              </a:rPr>
              <a:t>rm</a:t>
            </a:r>
            <a:r>
              <a:rPr lang="en-US" altLang="ko-KR" dirty="0"/>
              <a:t> calls </a:t>
            </a:r>
            <a:r>
              <a:rPr lang="en-US" altLang="ko-KR" dirty="0">
                <a:solidFill>
                  <a:schemeClr val="accent6"/>
                </a:solidFill>
                <a:latin typeface="Courier New" panose="02070309020205020404" pitchFamily="49" charset="0"/>
                <a:cs typeface="Courier New" panose="02070309020205020404" pitchFamily="49" charset="0"/>
              </a:rPr>
              <a:t>unlink()</a:t>
            </a:r>
            <a:r>
              <a:rPr lang="en-US" altLang="ko-KR" dirty="0">
                <a:latin typeface="Courier New" panose="02070309020205020404" pitchFamily="49" charset="0"/>
                <a:cs typeface="Courier New" panose="02070309020205020404" pitchFamily="49" charset="0"/>
              </a:rPr>
              <a:t> </a:t>
            </a:r>
            <a:r>
              <a:rPr lang="en-US" altLang="ko-KR" dirty="0"/>
              <a:t>to remove a file.</a:t>
            </a:r>
            <a:endParaRPr lang="en-US" altLang="ko-KR" dirty="0">
              <a:solidFill>
                <a:schemeClr val="accent6"/>
              </a:solidFill>
              <a:latin typeface="Courier New" panose="02070309020205020404" pitchFamily="49" charset="0"/>
              <a:cs typeface="Courier New" panose="02070309020205020404" pitchFamily="49" charset="0"/>
            </a:endParaRPr>
          </a:p>
        </p:txBody>
      </p:sp>
      <p:sp>
        <p:nvSpPr>
          <p:cNvPr id="6" name="TextBox 6">
            <a:extLst>
              <a:ext uri="{FF2B5EF4-FFF2-40B4-BE49-F238E27FC236}">
                <a16:creationId xmlns:a16="http://schemas.microsoft.com/office/drawing/2014/main" id="{29E8BC80-73C6-4045-8319-FD27B4A832E8}"/>
              </a:ext>
            </a:extLst>
          </p:cNvPr>
          <p:cNvSpPr txBox="1"/>
          <p:nvPr/>
        </p:nvSpPr>
        <p:spPr>
          <a:xfrm>
            <a:off x="1360462" y="3199869"/>
            <a:ext cx="7776864" cy="1169551"/>
          </a:xfrm>
          <a:prstGeom prst="rect">
            <a:avLst/>
          </a:prstGeom>
          <a:noFill/>
          <a:ln>
            <a:solidFill>
              <a:schemeClr val="tx1"/>
            </a:solidFill>
          </a:ln>
        </p:spPr>
        <p:txBody>
          <a:bodyPr wrap="square" rtlCol="0">
            <a:spAutoFit/>
          </a:bodyPr>
          <a:lstStyle/>
          <a:p>
            <a:pPr marL="342900" indent="-342900" latinLnBrk="1">
              <a:buFontTx/>
              <a:buAutoNum type="arabicPlain"/>
            </a:pPr>
            <a:r>
              <a:rPr lang="en-US" altLang="ko-KR" sz="1400" dirty="0">
                <a:solidFill>
                  <a:prstClr val="black"/>
                </a:solidFill>
                <a:latin typeface="Courier" pitchFamily="49" charset="0"/>
                <a:ea typeface="맑은 고딕" pitchFamily="50" charset="-127"/>
              </a:rPr>
              <a:t>prompt&gt; </a:t>
            </a:r>
            <a:r>
              <a:rPr lang="en-US" altLang="ko-KR" sz="1400" dirty="0" err="1">
                <a:solidFill>
                  <a:prstClr val="black"/>
                </a:solidFill>
                <a:latin typeface="Courier" pitchFamily="49" charset="0"/>
                <a:ea typeface="맑은 고딕" pitchFamily="50" charset="-127"/>
              </a:rPr>
              <a:t>strace</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rm</a:t>
            </a:r>
            <a:r>
              <a:rPr lang="en-US" altLang="ko-KR" sz="1400" dirty="0">
                <a:solidFill>
                  <a:prstClr val="black"/>
                </a:solidFill>
                <a:latin typeface="Courier" pitchFamily="49" charset="0"/>
                <a:ea typeface="맑은 고딕" pitchFamily="50" charset="-127"/>
              </a:rPr>
              <a:t> foo</a:t>
            </a:r>
          </a:p>
          <a:p>
            <a:pPr marL="342900" indent="-342900" latinLnBrk="1">
              <a:buFontTx/>
              <a:buAutoNum type="arabicPlain"/>
            </a:pPr>
            <a:r>
              <a:rPr lang="en-US" altLang="ko-KR" sz="1400" dirty="0">
                <a:solidFill>
                  <a:prstClr val="black"/>
                </a:solidFill>
                <a:latin typeface="Courier" pitchFamily="49" charset="0"/>
                <a:ea typeface="맑은 고딕" pitchFamily="50" charset="-127"/>
              </a:rPr>
              <a:t>...</a:t>
            </a:r>
          </a:p>
          <a:p>
            <a:pPr marL="342900" indent="-342900" latinLnBrk="1">
              <a:buFontTx/>
              <a:buAutoNum type="arabicPlain"/>
            </a:pPr>
            <a:r>
              <a:rPr lang="en-US" altLang="ko-KR" sz="1400" dirty="0">
                <a:solidFill>
                  <a:prstClr val="black"/>
                </a:solidFill>
                <a:latin typeface="Courier" pitchFamily="49" charset="0"/>
                <a:ea typeface="맑은 고딕" pitchFamily="50" charset="-127"/>
              </a:rPr>
              <a:t>unlink(“foo”)</a:t>
            </a:r>
          </a:p>
          <a:p>
            <a:pPr marL="342900" indent="-342900" latinLnBrk="1">
              <a:buFontTx/>
              <a:buAutoNum type="arabicPlain"/>
            </a:pPr>
            <a:r>
              <a:rPr lang="en-US" altLang="ko-KR" sz="1400" dirty="0">
                <a:solidFill>
                  <a:prstClr val="black"/>
                </a:solidFill>
                <a:latin typeface="Courier" pitchFamily="49" charset="0"/>
                <a:ea typeface="맑은 고딕" pitchFamily="50" charset="-127"/>
              </a:rPr>
              <a:t>...</a:t>
            </a:r>
          </a:p>
          <a:p>
            <a:pPr marL="342900" indent="-342900" latinLnBrk="1">
              <a:buFontTx/>
              <a:buAutoNum type="arabicPlain"/>
            </a:pPr>
            <a:r>
              <a:rPr lang="en-US" altLang="ko-KR" sz="1400" dirty="0">
                <a:solidFill>
                  <a:prstClr val="black"/>
                </a:solidFill>
                <a:latin typeface="Courier" pitchFamily="49" charset="0"/>
                <a:ea typeface="맑은 고딕" pitchFamily="50" charset="-127"/>
              </a:rPr>
              <a:t>prompt&gt;</a:t>
            </a:r>
            <a:endParaRPr lang="en-US" altLang="ko-KR" sz="1400" dirty="0">
              <a:solidFill>
                <a:prstClr val="black"/>
              </a:solidFill>
              <a:latin typeface="Courier" pitchFamily="49" charset="0"/>
              <a:ea typeface="맑은 고딕" pitchFamily="50" charset="-127"/>
              <a:sym typeface="Wingdings" pitchFamily="2" charset="2"/>
            </a:endParaRPr>
          </a:p>
        </p:txBody>
      </p:sp>
      <p:sp>
        <p:nvSpPr>
          <p:cNvPr id="7" name="직사각형 7">
            <a:extLst>
              <a:ext uri="{FF2B5EF4-FFF2-40B4-BE49-F238E27FC236}">
                <a16:creationId xmlns:a16="http://schemas.microsoft.com/office/drawing/2014/main" id="{7741F866-8E3C-2040-9D8F-37CF1D849554}"/>
              </a:ext>
            </a:extLst>
          </p:cNvPr>
          <p:cNvSpPr/>
          <p:nvPr/>
        </p:nvSpPr>
        <p:spPr>
          <a:xfrm>
            <a:off x="1595732" y="3651754"/>
            <a:ext cx="2031092" cy="297879"/>
          </a:xfrm>
          <a:prstGeom prst="rect">
            <a:avLst/>
          </a:prstGeom>
          <a:noFill/>
          <a:ln w="19050">
            <a:solidFill>
              <a:srgbClr val="FF0000"/>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latinLnBrk="1"/>
            <a:endParaRPr lang="ko-KR" altLang="en-US" sz="1600" dirty="0">
              <a:solidFill>
                <a:srgbClr val="00B050"/>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2934276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6A34ECF-A75F-1C4F-91CF-1197EA184A82}"/>
              </a:ext>
            </a:extLst>
          </p:cNvPr>
          <p:cNvSpPr>
            <a:spLocks noGrp="1"/>
          </p:cNvSpPr>
          <p:nvPr>
            <p:ph type="sldNum" sz="quarter" idx="12"/>
          </p:nvPr>
        </p:nvSpPr>
        <p:spPr/>
        <p:txBody>
          <a:bodyPr/>
          <a:lstStyle/>
          <a:p>
            <a:fld id="{516AE904-116B-CF46-80CD-420BCD58D1B7}" type="slidenum">
              <a:rPr kumimoji="1" lang="zh-CN" altLang="en-US" smtClean="0"/>
              <a:t>7</a:t>
            </a:fld>
            <a:endParaRPr kumimoji="1" lang="zh-CN" altLang="en-US"/>
          </a:p>
        </p:txBody>
      </p:sp>
      <p:sp>
        <p:nvSpPr>
          <p:cNvPr id="6" name="제목 1">
            <a:extLst>
              <a:ext uri="{FF2B5EF4-FFF2-40B4-BE49-F238E27FC236}">
                <a16:creationId xmlns:a16="http://schemas.microsoft.com/office/drawing/2014/main" id="{F5964544-89B2-A344-9794-445994D59ADF}"/>
              </a:ext>
            </a:extLst>
          </p:cNvPr>
          <p:cNvSpPr>
            <a:spLocks noGrp="1"/>
          </p:cNvSpPr>
          <p:nvPr>
            <p:ph type="title"/>
          </p:nvPr>
        </p:nvSpPr>
        <p:spPr/>
        <p:txBody>
          <a:bodyPr/>
          <a:lstStyle/>
          <a:p>
            <a:r>
              <a:rPr lang="en-US" altLang="ko-KR" dirty="0"/>
              <a:t>Making Directories</a:t>
            </a:r>
            <a:endParaRPr lang="ko-KR" altLang="en-US" dirty="0"/>
          </a:p>
        </p:txBody>
      </p:sp>
      <p:sp>
        <p:nvSpPr>
          <p:cNvPr id="7" name="내용 개체 틀 2">
            <a:extLst>
              <a:ext uri="{FF2B5EF4-FFF2-40B4-BE49-F238E27FC236}">
                <a16:creationId xmlns:a16="http://schemas.microsoft.com/office/drawing/2014/main" id="{E7A38876-5BF2-5945-8695-1DB1B1DDA357}"/>
              </a:ext>
            </a:extLst>
          </p:cNvPr>
          <p:cNvSpPr>
            <a:spLocks noGrp="1"/>
          </p:cNvSpPr>
          <p:nvPr>
            <p:ph idx="1"/>
          </p:nvPr>
        </p:nvSpPr>
        <p:spPr>
          <a:xfrm>
            <a:off x="1223717" y="1901348"/>
            <a:ext cx="8786812" cy="5501258"/>
          </a:xfrm>
        </p:spPr>
        <p:txBody>
          <a:bodyPr/>
          <a:lstStyle/>
          <a:p>
            <a:r>
              <a:rPr lang="en-US" altLang="ko-KR" dirty="0" err="1">
                <a:solidFill>
                  <a:schemeClr val="accent6"/>
                </a:solidFill>
                <a:latin typeface="Courier New" panose="02070309020205020404" pitchFamily="49" charset="0"/>
                <a:cs typeface="Courier New" panose="02070309020205020404" pitchFamily="49" charset="0"/>
              </a:rPr>
              <a:t>mkdir</a:t>
            </a:r>
            <a:r>
              <a:rPr lang="en-US" altLang="ko-KR" dirty="0">
                <a:solidFill>
                  <a:schemeClr val="accent6"/>
                </a:solidFill>
                <a:latin typeface="Courier New" panose="02070309020205020404" pitchFamily="49" charset="0"/>
                <a:cs typeface="Courier New" panose="02070309020205020404" pitchFamily="49" charset="0"/>
              </a:rPr>
              <a:t>()</a:t>
            </a:r>
            <a:r>
              <a:rPr lang="en-US" altLang="ko-KR" dirty="0"/>
              <a:t>: Make a directory</a:t>
            </a:r>
          </a:p>
          <a:p>
            <a:pPr lvl="1"/>
            <a:r>
              <a:rPr lang="en-US" altLang="ko-KR" dirty="0"/>
              <a:t>When a directory is created, it is </a:t>
            </a:r>
            <a:r>
              <a:rPr lang="en-US" altLang="ko-KR" dirty="0">
                <a:solidFill>
                  <a:schemeClr val="accent1"/>
                </a:solidFill>
              </a:rPr>
              <a:t>empty</a:t>
            </a:r>
            <a:r>
              <a:rPr lang="en-US" altLang="ko-KR" dirty="0"/>
              <a:t>.</a:t>
            </a:r>
          </a:p>
          <a:p>
            <a:pPr lvl="1"/>
            <a:r>
              <a:rPr lang="en-US" altLang="ko-KR" dirty="0"/>
              <a:t>Empty directory have two entries: </a:t>
            </a:r>
            <a:r>
              <a:rPr lang="en-US" altLang="ko-KR" dirty="0">
                <a:solidFill>
                  <a:schemeClr val="accent6"/>
                </a:solidFill>
              </a:rPr>
              <a:t>. </a:t>
            </a:r>
            <a:r>
              <a:rPr lang="en-US" altLang="ko-KR" dirty="0"/>
              <a:t>(itself), </a:t>
            </a:r>
            <a:r>
              <a:rPr lang="en-US" altLang="ko-KR" dirty="0">
                <a:solidFill>
                  <a:schemeClr val="accent6"/>
                </a:solidFill>
              </a:rPr>
              <a:t>..</a:t>
            </a:r>
            <a:r>
              <a:rPr lang="en-US" altLang="ko-KR" dirty="0"/>
              <a:t>(parent)</a:t>
            </a:r>
            <a:br>
              <a:rPr lang="en-US" altLang="ko-KR" dirty="0"/>
            </a:br>
            <a:endParaRPr lang="en-US" altLang="ko-KR" dirty="0"/>
          </a:p>
        </p:txBody>
      </p:sp>
      <p:pic>
        <p:nvPicPr>
          <p:cNvPr id="8" name="Picture 5">
            <a:extLst>
              <a:ext uri="{FF2B5EF4-FFF2-40B4-BE49-F238E27FC236}">
                <a16:creationId xmlns:a16="http://schemas.microsoft.com/office/drawing/2014/main" id="{41105C39-40A8-0C44-A058-3FD8A3CA2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917" y="2995440"/>
            <a:ext cx="5699107" cy="1338188"/>
          </a:xfrm>
          <a:prstGeom prst="rect">
            <a:avLst/>
          </a:prstGeom>
        </p:spPr>
      </p:pic>
      <p:sp>
        <p:nvSpPr>
          <p:cNvPr id="9" name="TextBox 6">
            <a:extLst>
              <a:ext uri="{FF2B5EF4-FFF2-40B4-BE49-F238E27FC236}">
                <a16:creationId xmlns:a16="http://schemas.microsoft.com/office/drawing/2014/main" id="{65F444F0-36E4-4046-B608-183CD9E6237C}"/>
              </a:ext>
            </a:extLst>
          </p:cNvPr>
          <p:cNvSpPr txBox="1"/>
          <p:nvPr/>
        </p:nvSpPr>
        <p:spPr>
          <a:xfrm>
            <a:off x="1598724" y="4796398"/>
            <a:ext cx="7776864" cy="954107"/>
          </a:xfrm>
          <a:prstGeom prst="rect">
            <a:avLst/>
          </a:prstGeom>
          <a:noFill/>
          <a:ln>
            <a:solidFill>
              <a:schemeClr val="tx1"/>
            </a:solidFill>
          </a:ln>
        </p:spPr>
        <p:txBody>
          <a:bodyPr wrap="square" rtlCol="0">
            <a:spAutoFit/>
          </a:bodyPr>
          <a:lstStyle/>
          <a:p>
            <a:pPr marL="342900" indent="-342900" latinLnBrk="1">
              <a:buFontTx/>
              <a:buAutoNum type="arabicPlain"/>
            </a:pPr>
            <a:r>
              <a:rPr lang="en-US" altLang="ko-KR" sz="1400" dirty="0">
                <a:solidFill>
                  <a:prstClr val="black"/>
                </a:solidFill>
                <a:latin typeface="Courier New" panose="02070309020205020404" pitchFamily="49" charset="0"/>
                <a:ea typeface="굴림"/>
                <a:cs typeface="Courier New" panose="02070309020205020404" pitchFamily="49" charset="0"/>
              </a:rPr>
              <a:t>prompt&gt; </a:t>
            </a:r>
            <a:r>
              <a:rPr lang="en-US" altLang="ko-KR" sz="1400" dirty="0" err="1">
                <a:solidFill>
                  <a:prstClr val="black"/>
                </a:solidFill>
                <a:latin typeface="Courier New" panose="02070309020205020404" pitchFamily="49" charset="0"/>
                <a:ea typeface="굴림"/>
                <a:cs typeface="Courier New" panose="02070309020205020404" pitchFamily="49" charset="0"/>
              </a:rPr>
              <a:t>ls</a:t>
            </a:r>
            <a:r>
              <a:rPr lang="en-US" altLang="ko-KR" sz="1400" dirty="0">
                <a:solidFill>
                  <a:prstClr val="black"/>
                </a:solidFill>
                <a:latin typeface="Courier New" panose="02070309020205020404" pitchFamily="49" charset="0"/>
                <a:ea typeface="굴림"/>
                <a:cs typeface="Courier New" panose="02070309020205020404" pitchFamily="49" charset="0"/>
              </a:rPr>
              <a:t> -al</a:t>
            </a:r>
          </a:p>
          <a:p>
            <a:pPr marL="342900" indent="-342900" latinLnBrk="1">
              <a:buFontTx/>
              <a:buAutoNum type="arabicPlain"/>
            </a:pPr>
            <a:r>
              <a:rPr lang="en-US" altLang="ko-KR" sz="1400" dirty="0">
                <a:solidFill>
                  <a:prstClr val="black"/>
                </a:solidFill>
                <a:latin typeface="Courier New" panose="02070309020205020404" pitchFamily="49" charset="0"/>
                <a:ea typeface="굴림"/>
                <a:cs typeface="Courier New" panose="02070309020205020404" pitchFamily="49" charset="0"/>
              </a:rPr>
              <a:t>total 8</a:t>
            </a:r>
          </a:p>
          <a:p>
            <a:pPr marL="342900" indent="-342900" latinLnBrk="1">
              <a:buFontTx/>
              <a:buAutoNum type="arabicPlain"/>
            </a:pPr>
            <a:r>
              <a:rPr lang="en-US" altLang="ko-KR" sz="1400" dirty="0" err="1">
                <a:solidFill>
                  <a:prstClr val="black"/>
                </a:solidFill>
                <a:latin typeface="Courier New" panose="02070309020205020404" pitchFamily="49" charset="0"/>
                <a:ea typeface="굴림"/>
                <a:cs typeface="Courier New" panose="02070309020205020404" pitchFamily="49" charset="0"/>
              </a:rPr>
              <a:t>drwxr</a:t>
            </a:r>
            <a:r>
              <a:rPr lang="en-US" altLang="ko-KR" sz="1400" dirty="0">
                <a:solidFill>
                  <a:prstClr val="black"/>
                </a:solidFill>
                <a:latin typeface="Courier New" panose="02070309020205020404" pitchFamily="49" charset="0"/>
                <a:ea typeface="굴림"/>
                <a:cs typeface="Courier New" panose="02070309020205020404" pitchFamily="49" charset="0"/>
              </a:rPr>
              <a:t>-x--- 2 </a:t>
            </a:r>
            <a:r>
              <a:rPr lang="en-US" altLang="ko-KR" sz="1400" dirty="0" err="1">
                <a:solidFill>
                  <a:prstClr val="black"/>
                </a:solidFill>
                <a:latin typeface="Courier New" panose="02070309020205020404" pitchFamily="49" charset="0"/>
                <a:ea typeface="굴림"/>
                <a:cs typeface="Courier New" panose="02070309020205020404" pitchFamily="49" charset="0"/>
              </a:rPr>
              <a:t>roo</a:t>
            </a:r>
            <a:r>
              <a:rPr lang="en-US" altLang="ko-KR" sz="1400" dirty="0">
                <a:solidFill>
                  <a:prstClr val="black"/>
                </a:solidFill>
                <a:latin typeface="Courier New" panose="02070309020205020404" pitchFamily="49" charset="0"/>
                <a:ea typeface="굴림"/>
                <a:cs typeface="Courier New" panose="02070309020205020404" pitchFamily="49" charset="0"/>
              </a:rPr>
              <a:t> root 6 Apr 30 16:17 ./</a:t>
            </a:r>
          </a:p>
          <a:p>
            <a:pPr marL="342900" indent="-342900" latinLnBrk="1">
              <a:buFontTx/>
              <a:buAutoNum type="arabicPlain"/>
            </a:pPr>
            <a:r>
              <a:rPr lang="en-US" altLang="ko-KR" sz="1400" dirty="0" err="1">
                <a:solidFill>
                  <a:prstClr val="black"/>
                </a:solidFill>
                <a:latin typeface="Courier New" panose="02070309020205020404" pitchFamily="49" charset="0"/>
                <a:ea typeface="굴림"/>
                <a:cs typeface="Courier New" panose="02070309020205020404" pitchFamily="49" charset="0"/>
              </a:rPr>
              <a:t>drwxr</a:t>
            </a:r>
            <a:r>
              <a:rPr lang="en-US" altLang="ko-KR" sz="1400" dirty="0">
                <a:solidFill>
                  <a:prstClr val="black"/>
                </a:solidFill>
                <a:latin typeface="Courier New" panose="02070309020205020404" pitchFamily="49" charset="0"/>
                <a:ea typeface="굴림"/>
                <a:cs typeface="Courier New" panose="02070309020205020404" pitchFamily="49" charset="0"/>
              </a:rPr>
              <a:t>-x--- 26 root root 4096 Apr 30 16:17 ../</a:t>
            </a:r>
            <a:endParaRPr lang="en-US" altLang="ko-KR" sz="1400" dirty="0">
              <a:solidFill>
                <a:prstClr val="black"/>
              </a:solidFill>
              <a:latin typeface="Courier New" panose="02070309020205020404" pitchFamily="49" charset="0"/>
              <a:ea typeface="맑은 고딕" pitchFamily="50" charset="-127"/>
              <a:cs typeface="Courier New" panose="02070309020205020404" pitchFamily="49" charset="0"/>
              <a:sym typeface="Wingdings" pitchFamily="2" charset="2"/>
            </a:endParaRPr>
          </a:p>
        </p:txBody>
      </p:sp>
    </p:spTree>
    <p:extLst>
      <p:ext uri="{BB962C8B-B14F-4D97-AF65-F5344CB8AC3E}">
        <p14:creationId xmlns:p14="http://schemas.microsoft.com/office/powerpoint/2010/main" val="2736485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2A3E83-F493-364A-B7D5-AEDF8BB74ADC}"/>
              </a:ext>
            </a:extLst>
          </p:cNvPr>
          <p:cNvSpPr>
            <a:spLocks noGrp="1"/>
          </p:cNvSpPr>
          <p:nvPr>
            <p:ph type="title"/>
          </p:nvPr>
        </p:nvSpPr>
        <p:spPr/>
        <p:txBody>
          <a:bodyPr/>
          <a:lstStyle/>
          <a:p>
            <a:r>
              <a:rPr lang="en-US" altLang="ko-KR" dirty="0"/>
              <a:t>Reading Directories </a:t>
            </a:r>
            <a:endParaRPr kumimoji="1" lang="zh-CN" altLang="en-US" dirty="0"/>
          </a:p>
        </p:txBody>
      </p:sp>
      <p:sp>
        <p:nvSpPr>
          <p:cNvPr id="4" name="灯片编号占位符 3">
            <a:extLst>
              <a:ext uri="{FF2B5EF4-FFF2-40B4-BE49-F238E27FC236}">
                <a16:creationId xmlns:a16="http://schemas.microsoft.com/office/drawing/2014/main" id="{680EECAB-BEE1-3740-B25A-45D0F10ED0D9}"/>
              </a:ext>
            </a:extLst>
          </p:cNvPr>
          <p:cNvSpPr>
            <a:spLocks noGrp="1"/>
          </p:cNvSpPr>
          <p:nvPr>
            <p:ph type="sldNum" sz="quarter" idx="12"/>
          </p:nvPr>
        </p:nvSpPr>
        <p:spPr/>
        <p:txBody>
          <a:bodyPr/>
          <a:lstStyle/>
          <a:p>
            <a:fld id="{516AE904-116B-CF46-80CD-420BCD58D1B7}" type="slidenum">
              <a:rPr kumimoji="1" lang="zh-CN" altLang="en-US" smtClean="0"/>
              <a:t>8</a:t>
            </a:fld>
            <a:endParaRPr kumimoji="1" lang="zh-CN" altLang="en-US"/>
          </a:p>
        </p:txBody>
      </p:sp>
      <p:sp>
        <p:nvSpPr>
          <p:cNvPr id="5" name="내용 개체 틀 2">
            <a:extLst>
              <a:ext uri="{FF2B5EF4-FFF2-40B4-BE49-F238E27FC236}">
                <a16:creationId xmlns:a16="http://schemas.microsoft.com/office/drawing/2014/main" id="{10808365-BFE8-D64C-8EE9-1BC5D85DE33C}"/>
              </a:ext>
            </a:extLst>
          </p:cNvPr>
          <p:cNvSpPr>
            <a:spLocks noGrp="1"/>
          </p:cNvSpPr>
          <p:nvPr>
            <p:ph idx="1"/>
          </p:nvPr>
        </p:nvSpPr>
        <p:spPr>
          <a:xfrm>
            <a:off x="1520598" y="1854295"/>
            <a:ext cx="8786812" cy="5501258"/>
          </a:xfrm>
        </p:spPr>
        <p:txBody>
          <a:bodyPr/>
          <a:lstStyle/>
          <a:p>
            <a:r>
              <a:rPr lang="en-US" altLang="ko-KR" sz="1800" dirty="0" err="1">
                <a:latin typeface="Courier New" charset="0"/>
                <a:ea typeface="Courier New" charset="0"/>
                <a:cs typeface="Courier New" charset="0"/>
              </a:rPr>
              <a:t>readdir</a:t>
            </a:r>
            <a:r>
              <a:rPr lang="en-US" altLang="ko-KR" sz="1800" dirty="0">
                <a:latin typeface="Courier New" charset="0"/>
                <a:ea typeface="Courier New" charset="0"/>
                <a:cs typeface="Courier New" charset="0"/>
              </a:rPr>
              <a:t>()</a:t>
            </a:r>
          </a:p>
          <a:p>
            <a:pPr lvl="1"/>
            <a:r>
              <a:rPr lang="en-US" altLang="ko-KR" sz="1600" dirty="0"/>
              <a:t>Directory is a file, but with a specific structure.</a:t>
            </a:r>
          </a:p>
          <a:p>
            <a:pPr lvl="1"/>
            <a:r>
              <a:rPr lang="en-US" altLang="ko-KR" sz="1600" dirty="0"/>
              <a:t>When reading a directory, we use specific system call other than read().</a:t>
            </a:r>
          </a:p>
          <a:p>
            <a:pPr lvl="1"/>
            <a:r>
              <a:rPr lang="en-US" altLang="ko-KR" sz="1600" dirty="0"/>
              <a:t>A sample code to read directory entries.</a:t>
            </a:r>
          </a:p>
          <a:p>
            <a:endParaRPr lang="en-US" altLang="ko-KR" sz="1800" dirty="0"/>
          </a:p>
          <a:p>
            <a:endParaRPr lang="en-US" altLang="ko-KR" sz="1800" dirty="0"/>
          </a:p>
        </p:txBody>
      </p:sp>
      <p:sp>
        <p:nvSpPr>
          <p:cNvPr id="6" name="TextBox 6">
            <a:extLst>
              <a:ext uri="{FF2B5EF4-FFF2-40B4-BE49-F238E27FC236}">
                <a16:creationId xmlns:a16="http://schemas.microsoft.com/office/drawing/2014/main" id="{60604AA2-6814-F846-985A-17D487363156}"/>
              </a:ext>
            </a:extLst>
          </p:cNvPr>
          <p:cNvSpPr txBox="1"/>
          <p:nvPr/>
        </p:nvSpPr>
        <p:spPr>
          <a:xfrm>
            <a:off x="1884590" y="3042185"/>
            <a:ext cx="7776864" cy="3297056"/>
          </a:xfrm>
          <a:prstGeom prst="rect">
            <a:avLst/>
          </a:prstGeom>
          <a:noFill/>
          <a:ln>
            <a:solidFill>
              <a:schemeClr val="tx1"/>
            </a:solidFill>
          </a:ln>
        </p:spPr>
        <p:txBody>
          <a:bodyPr wrap="square" rtlCol="0">
            <a:spAutoFit/>
          </a:bodyPr>
          <a:lstStyle/>
          <a:p>
            <a:pPr marL="342900" indent="-342900" latinLnBrk="1">
              <a:lnSpc>
                <a:spcPct val="150000"/>
              </a:lnSpc>
              <a:buFontTx/>
              <a:buAutoNum type="arabicPlain"/>
            </a:pPr>
            <a:r>
              <a:rPr lang="en-US" altLang="ko-KR" sz="1400" dirty="0">
                <a:solidFill>
                  <a:prstClr val="black"/>
                </a:solidFill>
                <a:latin typeface="Courier New" panose="02070309020205020404" pitchFamily="49" charset="0"/>
                <a:ea typeface="굴림"/>
                <a:cs typeface="Courier New" panose="02070309020205020404" pitchFamily="49" charset="0"/>
              </a:rPr>
              <a:t> </a:t>
            </a:r>
            <a:r>
              <a:rPr lang="en-US" altLang="ko-KR" sz="1400" dirty="0">
                <a:solidFill>
                  <a:srgbClr val="00B050"/>
                </a:solidFill>
                <a:latin typeface="Courier New" panose="02070309020205020404" pitchFamily="49" charset="0"/>
                <a:ea typeface="굴림"/>
                <a:cs typeface="Courier New" panose="02070309020205020404" pitchFamily="49" charset="0"/>
              </a:rPr>
              <a:t>int </a:t>
            </a:r>
            <a:r>
              <a:rPr lang="en-US" altLang="ko-KR" sz="1400" dirty="0">
                <a:solidFill>
                  <a:prstClr val="black"/>
                </a:solidFill>
                <a:latin typeface="Courier New" panose="02070309020205020404" pitchFamily="49" charset="0"/>
                <a:ea typeface="굴림"/>
                <a:cs typeface="Courier New" panose="02070309020205020404" pitchFamily="49" charset="0"/>
              </a:rPr>
              <a:t>main(</a:t>
            </a:r>
            <a:r>
              <a:rPr lang="en-US" altLang="ko-KR" sz="1400" dirty="0" err="1">
                <a:solidFill>
                  <a:prstClr val="black"/>
                </a:solidFill>
                <a:latin typeface="Courier New" panose="02070309020205020404" pitchFamily="49" charset="0"/>
                <a:ea typeface="굴림"/>
                <a:cs typeface="Courier New" panose="02070309020205020404" pitchFamily="49" charset="0"/>
              </a:rPr>
              <a:t>int</a:t>
            </a:r>
            <a:r>
              <a:rPr lang="en-US" altLang="ko-KR" sz="1400" dirty="0">
                <a:solidFill>
                  <a:prstClr val="black"/>
                </a:solidFill>
                <a:latin typeface="Courier New" panose="02070309020205020404" pitchFamily="49" charset="0"/>
                <a:ea typeface="굴림"/>
                <a:cs typeface="Courier New" panose="02070309020205020404" pitchFamily="49" charset="0"/>
              </a:rPr>
              <a:t> </a:t>
            </a:r>
            <a:r>
              <a:rPr lang="en-US" altLang="ko-KR" sz="1400" dirty="0" err="1">
                <a:solidFill>
                  <a:prstClr val="black"/>
                </a:solidFill>
                <a:latin typeface="Courier New" panose="02070309020205020404" pitchFamily="49" charset="0"/>
                <a:ea typeface="굴림"/>
                <a:cs typeface="Courier New" panose="02070309020205020404" pitchFamily="49" charset="0"/>
              </a:rPr>
              <a:t>argc</a:t>
            </a:r>
            <a:r>
              <a:rPr lang="en-US" altLang="ko-KR" sz="1400" dirty="0">
                <a:solidFill>
                  <a:prstClr val="black"/>
                </a:solidFill>
                <a:latin typeface="Courier New" panose="02070309020205020404" pitchFamily="49" charset="0"/>
                <a:ea typeface="굴림"/>
                <a:cs typeface="Courier New" panose="02070309020205020404" pitchFamily="49" charset="0"/>
              </a:rPr>
              <a:t>, char *</a:t>
            </a:r>
            <a:r>
              <a:rPr lang="en-US" altLang="ko-KR" sz="1400" dirty="0" err="1">
                <a:solidFill>
                  <a:prstClr val="black"/>
                </a:solidFill>
                <a:latin typeface="Courier New" panose="02070309020205020404" pitchFamily="49" charset="0"/>
                <a:ea typeface="굴림"/>
                <a:cs typeface="Courier New" panose="02070309020205020404" pitchFamily="49" charset="0"/>
              </a:rPr>
              <a:t>argv</a:t>
            </a:r>
            <a:r>
              <a:rPr lang="en-US" altLang="ko-KR" sz="1400" dirty="0">
                <a:solidFill>
                  <a:prstClr val="black"/>
                </a:solidFill>
                <a:latin typeface="Courier New" panose="02070309020205020404" pitchFamily="49" charset="0"/>
                <a:ea typeface="굴림"/>
                <a:cs typeface="Courier New" panose="02070309020205020404" pitchFamily="49" charset="0"/>
              </a:rPr>
              <a:t>[]) {</a:t>
            </a:r>
          </a:p>
          <a:p>
            <a:pPr marL="342900" indent="-342900" latinLnBrk="1">
              <a:lnSpc>
                <a:spcPct val="150000"/>
              </a:lnSpc>
              <a:buFontTx/>
              <a:buAutoNum type="arabicPlain"/>
            </a:pPr>
            <a:r>
              <a:rPr lang="en-US" altLang="ko-KR" sz="1400" dirty="0">
                <a:solidFill>
                  <a:prstClr val="black"/>
                </a:solidFill>
                <a:latin typeface="Courier New" panose="02070309020205020404" pitchFamily="49" charset="0"/>
                <a:ea typeface="굴림"/>
                <a:cs typeface="Courier New" panose="02070309020205020404" pitchFamily="49" charset="0"/>
              </a:rPr>
              <a:t>  </a:t>
            </a:r>
            <a:r>
              <a:rPr lang="en-US" altLang="ko-KR" sz="1400" dirty="0" err="1">
                <a:solidFill>
                  <a:prstClr val="black"/>
                </a:solidFill>
                <a:latin typeface="Courier New" panose="02070309020205020404" pitchFamily="49" charset="0"/>
                <a:ea typeface="굴림"/>
                <a:cs typeface="Courier New" panose="02070309020205020404" pitchFamily="49" charset="0"/>
              </a:rPr>
              <a:t>DIR</a:t>
            </a:r>
            <a:r>
              <a:rPr lang="en-US" altLang="ko-KR" sz="1400" dirty="0">
                <a:solidFill>
                  <a:prstClr val="black"/>
                </a:solidFill>
                <a:latin typeface="Courier New" panose="02070309020205020404" pitchFamily="49" charset="0"/>
                <a:ea typeface="굴림"/>
                <a:cs typeface="Courier New" panose="02070309020205020404" pitchFamily="49" charset="0"/>
              </a:rPr>
              <a:t> *</a:t>
            </a:r>
            <a:r>
              <a:rPr lang="en-US" altLang="ko-KR" sz="1400" dirty="0" err="1">
                <a:solidFill>
                  <a:prstClr val="black"/>
                </a:solidFill>
                <a:latin typeface="Courier New" panose="02070309020205020404" pitchFamily="49" charset="0"/>
                <a:ea typeface="굴림"/>
                <a:cs typeface="Courier New" panose="02070309020205020404" pitchFamily="49" charset="0"/>
              </a:rPr>
              <a:t>dp</a:t>
            </a:r>
            <a:r>
              <a:rPr lang="en-US" altLang="ko-KR" sz="1400" dirty="0">
                <a:solidFill>
                  <a:prstClr val="black"/>
                </a:solidFill>
                <a:latin typeface="Courier New" panose="02070309020205020404" pitchFamily="49" charset="0"/>
                <a:ea typeface="굴림"/>
                <a:cs typeface="Courier New" panose="02070309020205020404" pitchFamily="49" charset="0"/>
              </a:rPr>
              <a:t> = </a:t>
            </a:r>
            <a:r>
              <a:rPr lang="en-US" altLang="ko-KR" sz="1400" dirty="0" err="1">
                <a:solidFill>
                  <a:srgbClr val="F79646"/>
                </a:solidFill>
                <a:latin typeface="Courier New" panose="02070309020205020404" pitchFamily="49" charset="0"/>
                <a:ea typeface="굴림"/>
                <a:cs typeface="Courier New" panose="02070309020205020404" pitchFamily="49" charset="0"/>
              </a:rPr>
              <a:t>opendir</a:t>
            </a:r>
            <a:r>
              <a:rPr lang="en-US" altLang="ko-KR" sz="1400" dirty="0">
                <a:solidFill>
                  <a:prstClr val="black"/>
                </a:solidFill>
                <a:latin typeface="Courier New" panose="02070309020205020404" pitchFamily="49" charset="0"/>
                <a:ea typeface="굴림"/>
                <a:cs typeface="Courier New" panose="02070309020205020404" pitchFamily="49" charset="0"/>
              </a:rPr>
              <a:t>("."); </a:t>
            </a:r>
            <a:r>
              <a:rPr lang="en-US" altLang="ko-KR" sz="1400" dirty="0">
                <a:solidFill>
                  <a:srgbClr val="00B0F0"/>
                </a:solidFill>
                <a:latin typeface="Courier New" panose="02070309020205020404" pitchFamily="49" charset="0"/>
                <a:ea typeface="굴림"/>
                <a:cs typeface="Courier New" panose="02070309020205020404" pitchFamily="49" charset="0"/>
              </a:rPr>
              <a:t>/* open current directory */</a:t>
            </a:r>
          </a:p>
          <a:p>
            <a:pPr marL="342900" indent="-342900" latinLnBrk="1">
              <a:lnSpc>
                <a:spcPct val="150000"/>
              </a:lnSpc>
              <a:buFontTx/>
              <a:buAutoNum type="arabicPlain"/>
            </a:pPr>
            <a:r>
              <a:rPr lang="en-US" altLang="ko-KR" sz="1400" dirty="0">
                <a:solidFill>
                  <a:prstClr val="black"/>
                </a:solidFill>
                <a:latin typeface="Courier New" panose="02070309020205020404" pitchFamily="49" charset="0"/>
                <a:ea typeface="굴림"/>
                <a:cs typeface="Courier New" panose="02070309020205020404" pitchFamily="49" charset="0"/>
              </a:rPr>
              <a:t>  assert(</a:t>
            </a:r>
            <a:r>
              <a:rPr lang="en-US" altLang="ko-KR" sz="1400" dirty="0" err="1">
                <a:solidFill>
                  <a:prstClr val="black"/>
                </a:solidFill>
                <a:latin typeface="Courier New" panose="02070309020205020404" pitchFamily="49" charset="0"/>
                <a:ea typeface="굴림"/>
                <a:cs typeface="Courier New" panose="02070309020205020404" pitchFamily="49" charset="0"/>
              </a:rPr>
              <a:t>dp</a:t>
            </a:r>
            <a:r>
              <a:rPr lang="en-US" altLang="ko-KR" sz="1400" dirty="0">
                <a:solidFill>
                  <a:prstClr val="black"/>
                </a:solidFill>
                <a:latin typeface="Courier New" panose="02070309020205020404" pitchFamily="49" charset="0"/>
                <a:ea typeface="굴림"/>
                <a:cs typeface="Courier New" panose="02070309020205020404" pitchFamily="49" charset="0"/>
              </a:rPr>
              <a:t> != NULL);</a:t>
            </a:r>
          </a:p>
          <a:p>
            <a:pPr marL="342900" indent="-342900" latinLnBrk="1">
              <a:lnSpc>
                <a:spcPct val="150000"/>
              </a:lnSpc>
              <a:buFontTx/>
              <a:buAutoNum type="arabicPlain"/>
            </a:pPr>
            <a:r>
              <a:rPr lang="en-US" altLang="ko-KR" sz="1400" dirty="0">
                <a:solidFill>
                  <a:prstClr val="black"/>
                </a:solidFill>
                <a:latin typeface="Courier New" panose="02070309020205020404" pitchFamily="49" charset="0"/>
                <a:ea typeface="굴림"/>
                <a:cs typeface="Courier New" panose="02070309020205020404" pitchFamily="49" charset="0"/>
              </a:rPr>
              <a:t>  struct </a:t>
            </a:r>
            <a:r>
              <a:rPr lang="en-US" altLang="ko-KR" sz="1400" dirty="0" err="1">
                <a:solidFill>
                  <a:prstClr val="black"/>
                </a:solidFill>
                <a:latin typeface="Courier New" panose="02070309020205020404" pitchFamily="49" charset="0"/>
                <a:ea typeface="굴림"/>
                <a:cs typeface="Courier New" panose="02070309020205020404" pitchFamily="49" charset="0"/>
              </a:rPr>
              <a:t>dirent</a:t>
            </a:r>
            <a:r>
              <a:rPr lang="en-US" altLang="ko-KR" sz="1400" dirty="0">
                <a:solidFill>
                  <a:prstClr val="black"/>
                </a:solidFill>
                <a:latin typeface="Courier New" panose="02070309020205020404" pitchFamily="49" charset="0"/>
                <a:ea typeface="굴림"/>
                <a:cs typeface="Courier New" panose="02070309020205020404" pitchFamily="49" charset="0"/>
              </a:rPr>
              <a:t> *d;</a:t>
            </a:r>
          </a:p>
          <a:p>
            <a:pPr marL="342900" indent="-342900" latinLnBrk="1">
              <a:lnSpc>
                <a:spcPct val="150000"/>
              </a:lnSpc>
              <a:buFontTx/>
              <a:buAutoNum type="arabicPlain"/>
            </a:pPr>
            <a:r>
              <a:rPr lang="en-US" altLang="ko-KR" sz="1400" dirty="0">
                <a:solidFill>
                  <a:prstClr val="black"/>
                </a:solidFill>
                <a:latin typeface="Courier New" panose="02070309020205020404" pitchFamily="49" charset="0"/>
                <a:ea typeface="굴림"/>
                <a:cs typeface="Courier New" panose="02070309020205020404" pitchFamily="49" charset="0"/>
              </a:rPr>
              <a:t>  while ((d = </a:t>
            </a:r>
            <a:r>
              <a:rPr lang="en-US" altLang="ko-KR" sz="1400" dirty="0" err="1">
                <a:solidFill>
                  <a:srgbClr val="F79646"/>
                </a:solidFill>
                <a:latin typeface="Courier New" panose="02070309020205020404" pitchFamily="49" charset="0"/>
                <a:ea typeface="굴림"/>
                <a:cs typeface="Courier New" panose="02070309020205020404" pitchFamily="49" charset="0"/>
              </a:rPr>
              <a:t>readdir</a:t>
            </a:r>
            <a:r>
              <a:rPr lang="en-US" altLang="ko-KR" sz="1400" dirty="0">
                <a:solidFill>
                  <a:prstClr val="black"/>
                </a:solidFill>
                <a:latin typeface="Courier New" panose="02070309020205020404" pitchFamily="49" charset="0"/>
                <a:ea typeface="굴림"/>
                <a:cs typeface="Courier New" panose="02070309020205020404" pitchFamily="49" charset="0"/>
              </a:rPr>
              <a:t>(</a:t>
            </a:r>
            <a:r>
              <a:rPr lang="en-US" altLang="ko-KR" sz="1400" dirty="0" err="1">
                <a:solidFill>
                  <a:prstClr val="black"/>
                </a:solidFill>
                <a:latin typeface="Courier New" panose="02070309020205020404" pitchFamily="49" charset="0"/>
                <a:ea typeface="굴림"/>
                <a:cs typeface="Courier New" panose="02070309020205020404" pitchFamily="49" charset="0"/>
              </a:rPr>
              <a:t>dp</a:t>
            </a:r>
            <a:r>
              <a:rPr lang="en-US" altLang="ko-KR" sz="1400" dirty="0">
                <a:solidFill>
                  <a:prstClr val="black"/>
                </a:solidFill>
                <a:latin typeface="Courier New" panose="02070309020205020404" pitchFamily="49" charset="0"/>
                <a:ea typeface="굴림"/>
                <a:cs typeface="Courier New" panose="02070309020205020404" pitchFamily="49" charset="0"/>
              </a:rPr>
              <a:t>)) != NULL) { </a:t>
            </a:r>
            <a:r>
              <a:rPr lang="en-US" altLang="ko-KR" sz="1400" dirty="0">
                <a:solidFill>
                  <a:srgbClr val="00B0F0"/>
                </a:solidFill>
                <a:latin typeface="Courier New" panose="02070309020205020404" pitchFamily="49" charset="0"/>
                <a:ea typeface="굴림"/>
                <a:cs typeface="Courier New" panose="02070309020205020404" pitchFamily="49" charset="0"/>
              </a:rPr>
              <a:t>/* read one directory entry */</a:t>
            </a:r>
          </a:p>
          <a:p>
            <a:pPr marL="342900" indent="-342900" latinLnBrk="1">
              <a:lnSpc>
                <a:spcPct val="150000"/>
              </a:lnSpc>
              <a:buFontTx/>
              <a:buAutoNum type="arabicPlain"/>
            </a:pPr>
            <a:r>
              <a:rPr lang="en-US" altLang="ko-KR" sz="1400" dirty="0">
                <a:solidFill>
                  <a:prstClr val="black"/>
                </a:solidFill>
                <a:latin typeface="Courier New" panose="02070309020205020404" pitchFamily="49" charset="0"/>
                <a:ea typeface="굴림"/>
                <a:cs typeface="Courier New" panose="02070309020205020404" pitchFamily="49" charset="0"/>
              </a:rPr>
              <a:t>   </a:t>
            </a:r>
            <a:r>
              <a:rPr lang="en-US" altLang="ko-KR" sz="1400" dirty="0" err="1">
                <a:solidFill>
                  <a:prstClr val="black"/>
                </a:solidFill>
                <a:latin typeface="Courier New" panose="02070309020205020404" pitchFamily="49" charset="0"/>
                <a:ea typeface="굴림"/>
                <a:cs typeface="Courier New" panose="02070309020205020404" pitchFamily="49" charset="0"/>
              </a:rPr>
              <a:t>printf</a:t>
            </a:r>
            <a:r>
              <a:rPr lang="en-US" altLang="ko-KR" sz="1400" dirty="0">
                <a:solidFill>
                  <a:prstClr val="black"/>
                </a:solidFill>
                <a:latin typeface="Courier New" panose="02070309020205020404" pitchFamily="49" charset="0"/>
                <a:ea typeface="굴림"/>
                <a:cs typeface="Courier New" panose="02070309020205020404" pitchFamily="49" charset="0"/>
              </a:rPr>
              <a:t>("%d %s\n", (</a:t>
            </a:r>
            <a:r>
              <a:rPr lang="en-US" altLang="ko-KR" sz="1400" dirty="0" err="1">
                <a:solidFill>
                  <a:prstClr val="black"/>
                </a:solidFill>
                <a:latin typeface="Courier New" panose="02070309020205020404" pitchFamily="49" charset="0"/>
                <a:ea typeface="굴림"/>
                <a:cs typeface="Courier New" panose="02070309020205020404" pitchFamily="49" charset="0"/>
              </a:rPr>
              <a:t>int</a:t>
            </a:r>
            <a:r>
              <a:rPr lang="en-US" altLang="ko-KR" sz="1400" dirty="0">
                <a:solidFill>
                  <a:prstClr val="black"/>
                </a:solidFill>
                <a:latin typeface="Courier New" panose="02070309020205020404" pitchFamily="49" charset="0"/>
                <a:ea typeface="굴림"/>
                <a:cs typeface="Courier New" panose="02070309020205020404" pitchFamily="49" charset="0"/>
              </a:rPr>
              <a:t>) d-&gt;</a:t>
            </a:r>
            <a:r>
              <a:rPr lang="en-US" altLang="ko-KR" sz="1400" dirty="0" err="1">
                <a:solidFill>
                  <a:prstClr val="black"/>
                </a:solidFill>
                <a:latin typeface="Courier New" panose="02070309020205020404" pitchFamily="49" charset="0"/>
                <a:ea typeface="굴림"/>
                <a:cs typeface="Courier New" panose="02070309020205020404" pitchFamily="49" charset="0"/>
              </a:rPr>
              <a:t>d_ino</a:t>
            </a:r>
            <a:r>
              <a:rPr lang="en-US" altLang="ko-KR" sz="1400" dirty="0">
                <a:solidFill>
                  <a:prstClr val="black"/>
                </a:solidFill>
                <a:latin typeface="Courier New" panose="02070309020205020404" pitchFamily="49" charset="0"/>
                <a:ea typeface="굴림"/>
                <a:cs typeface="Courier New" panose="02070309020205020404" pitchFamily="49" charset="0"/>
              </a:rPr>
              <a:t>, d-&gt;</a:t>
            </a:r>
            <a:r>
              <a:rPr lang="en-US" altLang="ko-KR" sz="1400" dirty="0" err="1">
                <a:solidFill>
                  <a:prstClr val="black"/>
                </a:solidFill>
                <a:latin typeface="Courier New" panose="02070309020205020404" pitchFamily="49" charset="0"/>
                <a:ea typeface="굴림"/>
                <a:cs typeface="Courier New" panose="02070309020205020404" pitchFamily="49" charset="0"/>
              </a:rPr>
              <a:t>d_name</a:t>
            </a:r>
            <a:r>
              <a:rPr lang="en-US" altLang="ko-KR" sz="1400" dirty="0">
                <a:solidFill>
                  <a:prstClr val="black"/>
                </a:solidFill>
                <a:latin typeface="Courier New" panose="02070309020205020404" pitchFamily="49" charset="0"/>
                <a:ea typeface="굴림"/>
                <a:cs typeface="Courier New" panose="02070309020205020404" pitchFamily="49" charset="0"/>
              </a:rPr>
              <a:t>);</a:t>
            </a:r>
          </a:p>
          <a:p>
            <a:pPr marL="342900" indent="-342900" latinLnBrk="1">
              <a:lnSpc>
                <a:spcPct val="150000"/>
              </a:lnSpc>
              <a:buFontTx/>
              <a:buAutoNum type="arabicPlain"/>
            </a:pPr>
            <a:r>
              <a:rPr lang="en-US" altLang="ko-KR" sz="1400" dirty="0">
                <a:solidFill>
                  <a:prstClr val="black"/>
                </a:solidFill>
                <a:latin typeface="Courier New" panose="02070309020205020404" pitchFamily="49" charset="0"/>
                <a:ea typeface="굴림"/>
                <a:cs typeface="Courier New" panose="02070309020205020404" pitchFamily="49" charset="0"/>
              </a:rPr>
              <a:t>  }</a:t>
            </a:r>
          </a:p>
          <a:p>
            <a:pPr marL="342900" indent="-342900" latinLnBrk="1">
              <a:lnSpc>
                <a:spcPct val="150000"/>
              </a:lnSpc>
              <a:buFontTx/>
              <a:buAutoNum type="arabicPlain"/>
            </a:pPr>
            <a:r>
              <a:rPr lang="en-US" altLang="ko-KR" sz="1400" dirty="0">
                <a:solidFill>
                  <a:prstClr val="black"/>
                </a:solidFill>
                <a:latin typeface="Courier New" panose="02070309020205020404" pitchFamily="49" charset="0"/>
                <a:ea typeface="굴림"/>
                <a:cs typeface="Courier New" panose="02070309020205020404" pitchFamily="49" charset="0"/>
              </a:rPr>
              <a:t>  </a:t>
            </a:r>
            <a:r>
              <a:rPr lang="en-US" altLang="ko-KR" sz="1400" dirty="0" err="1">
                <a:solidFill>
                  <a:srgbClr val="F79646"/>
                </a:solidFill>
                <a:latin typeface="Courier New" panose="02070309020205020404" pitchFamily="49" charset="0"/>
                <a:ea typeface="굴림"/>
                <a:cs typeface="Courier New" panose="02070309020205020404" pitchFamily="49" charset="0"/>
              </a:rPr>
              <a:t>closedir</a:t>
            </a:r>
            <a:r>
              <a:rPr lang="en-US" altLang="ko-KR" sz="1400" dirty="0">
                <a:solidFill>
                  <a:prstClr val="black"/>
                </a:solidFill>
                <a:latin typeface="Courier New" panose="02070309020205020404" pitchFamily="49" charset="0"/>
                <a:ea typeface="굴림"/>
                <a:cs typeface="Courier New" panose="02070309020205020404" pitchFamily="49" charset="0"/>
              </a:rPr>
              <a:t>(</a:t>
            </a:r>
            <a:r>
              <a:rPr lang="en-US" altLang="ko-KR" sz="1400" dirty="0" err="1">
                <a:solidFill>
                  <a:prstClr val="black"/>
                </a:solidFill>
                <a:latin typeface="Courier New" panose="02070309020205020404" pitchFamily="49" charset="0"/>
                <a:ea typeface="굴림"/>
                <a:cs typeface="Courier New" panose="02070309020205020404" pitchFamily="49" charset="0"/>
              </a:rPr>
              <a:t>dp</a:t>
            </a:r>
            <a:r>
              <a:rPr lang="en-US" altLang="ko-KR" sz="1400" dirty="0">
                <a:solidFill>
                  <a:prstClr val="black"/>
                </a:solidFill>
                <a:latin typeface="Courier New" panose="02070309020205020404" pitchFamily="49" charset="0"/>
                <a:ea typeface="굴림"/>
                <a:cs typeface="Courier New" panose="02070309020205020404" pitchFamily="49" charset="0"/>
              </a:rPr>
              <a:t>); </a:t>
            </a:r>
            <a:r>
              <a:rPr lang="en-US" altLang="ko-KR" sz="1400" dirty="0">
                <a:solidFill>
                  <a:srgbClr val="00B0F0"/>
                </a:solidFill>
                <a:latin typeface="Courier New" panose="02070309020205020404" pitchFamily="49" charset="0"/>
                <a:ea typeface="굴림"/>
                <a:cs typeface="Courier New" panose="02070309020205020404" pitchFamily="49" charset="0"/>
              </a:rPr>
              <a:t>/*close current directory */</a:t>
            </a:r>
          </a:p>
          <a:p>
            <a:pPr marL="342900" indent="-342900" latinLnBrk="1">
              <a:lnSpc>
                <a:spcPct val="150000"/>
              </a:lnSpc>
              <a:buFontTx/>
              <a:buAutoNum type="arabicPlain"/>
            </a:pPr>
            <a:r>
              <a:rPr lang="en-US" altLang="ko-KR" sz="1400" dirty="0">
                <a:solidFill>
                  <a:prstClr val="black"/>
                </a:solidFill>
                <a:latin typeface="Courier New" panose="02070309020205020404" pitchFamily="49" charset="0"/>
                <a:ea typeface="굴림"/>
                <a:cs typeface="Courier New" panose="02070309020205020404" pitchFamily="49" charset="0"/>
              </a:rPr>
              <a:t>  </a:t>
            </a:r>
            <a:r>
              <a:rPr lang="en-US" altLang="ko-KR" sz="1400" dirty="0">
                <a:solidFill>
                  <a:srgbClr val="00B050"/>
                </a:solidFill>
                <a:latin typeface="Courier New" panose="02070309020205020404" pitchFamily="49" charset="0"/>
                <a:ea typeface="굴림"/>
                <a:cs typeface="Courier New" panose="02070309020205020404" pitchFamily="49" charset="0"/>
              </a:rPr>
              <a:t>return</a:t>
            </a:r>
            <a:r>
              <a:rPr lang="en-US" altLang="ko-KR" sz="1400" dirty="0">
                <a:solidFill>
                  <a:prstClr val="black"/>
                </a:solidFill>
                <a:latin typeface="Courier New" panose="02070309020205020404" pitchFamily="49" charset="0"/>
                <a:ea typeface="굴림"/>
                <a:cs typeface="Courier New" panose="02070309020205020404" pitchFamily="49" charset="0"/>
              </a:rPr>
              <a:t> 0;</a:t>
            </a:r>
          </a:p>
          <a:p>
            <a:pPr marL="342900" indent="-342900" latinLnBrk="1">
              <a:lnSpc>
                <a:spcPct val="150000"/>
              </a:lnSpc>
              <a:buFontTx/>
              <a:buAutoNum type="arabicPlain"/>
            </a:pPr>
            <a:r>
              <a:rPr lang="en-US" altLang="ko-KR" sz="1400" dirty="0">
                <a:solidFill>
                  <a:prstClr val="black"/>
                </a:solidFill>
                <a:latin typeface="Courier New" panose="02070309020205020404" pitchFamily="49" charset="0"/>
                <a:ea typeface="굴림"/>
                <a:cs typeface="Courier New" panose="02070309020205020404" pitchFamily="49" charset="0"/>
              </a:rPr>
              <a:t> }</a:t>
            </a:r>
          </a:p>
        </p:txBody>
      </p:sp>
    </p:spTree>
    <p:extLst>
      <p:ext uri="{BB962C8B-B14F-4D97-AF65-F5344CB8AC3E}">
        <p14:creationId xmlns:p14="http://schemas.microsoft.com/office/powerpoint/2010/main" val="1720812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Reading Directories </a:t>
            </a:r>
            <a:endParaRPr lang="ko-KR" altLang="en-US" dirty="0"/>
          </a:p>
        </p:txBody>
      </p:sp>
      <p:sp>
        <p:nvSpPr>
          <p:cNvPr id="3" name="내용 개체 틀 2"/>
          <p:cNvSpPr>
            <a:spLocks noGrp="1"/>
          </p:cNvSpPr>
          <p:nvPr>
            <p:ph idx="1"/>
          </p:nvPr>
        </p:nvSpPr>
        <p:spPr>
          <a:xfrm>
            <a:off x="1227674" y="2056175"/>
            <a:ext cx="8786812" cy="5501258"/>
          </a:xfrm>
        </p:spPr>
        <p:txBody>
          <a:bodyPr/>
          <a:lstStyle/>
          <a:p>
            <a:r>
              <a:rPr lang="en-US" altLang="ko-KR" sz="1800" dirty="0">
                <a:latin typeface="Helvetica" charset="0"/>
                <a:ea typeface="Helvetica" charset="0"/>
                <a:cs typeface="Helvetica" charset="0"/>
              </a:rPr>
              <a:t>Structure of the directory entry</a:t>
            </a:r>
          </a:p>
          <a:p>
            <a:pPr marL="400050" lvl="1" indent="0">
              <a:buNone/>
            </a:pPr>
            <a:r>
              <a:rPr lang="en-US" sz="1600" dirty="0" err="1">
                <a:latin typeface="Courier New" charset="0"/>
                <a:ea typeface="Courier New" charset="0"/>
                <a:cs typeface="Courier New" charset="0"/>
              </a:rPr>
              <a:t>struct</a:t>
            </a:r>
            <a:r>
              <a:rPr lang="en-US" sz="1600" dirty="0">
                <a:latin typeface="Courier New" charset="0"/>
                <a:ea typeface="Courier New" charset="0"/>
                <a:cs typeface="Courier New" charset="0"/>
              </a:rPr>
              <a:t> </a:t>
            </a:r>
            <a:r>
              <a:rPr lang="en-US" sz="1600" dirty="0" err="1">
                <a:latin typeface="Courier New" charset="0"/>
                <a:ea typeface="Courier New" charset="0"/>
                <a:cs typeface="Courier New" charset="0"/>
              </a:rPr>
              <a:t>dirent</a:t>
            </a:r>
            <a:r>
              <a:rPr lang="en-US" sz="1600" dirty="0">
                <a:latin typeface="Courier New" charset="0"/>
                <a:ea typeface="Courier New" charset="0"/>
                <a:cs typeface="Courier New" charset="0"/>
              </a:rPr>
              <a:t> {</a:t>
            </a:r>
          </a:p>
          <a:p>
            <a:pPr marL="800100" lvl="2" indent="0">
              <a:buNone/>
            </a:pPr>
            <a:r>
              <a:rPr lang="en-US" dirty="0">
                <a:latin typeface="Courier New" charset="0"/>
                <a:ea typeface="Courier New" charset="0"/>
                <a:cs typeface="Courier New" charset="0"/>
              </a:rPr>
              <a:t>char </a:t>
            </a:r>
            <a:r>
              <a:rPr lang="en-US" dirty="0" err="1">
                <a:latin typeface="Courier New" charset="0"/>
                <a:ea typeface="Courier New" charset="0"/>
                <a:cs typeface="Courier New" charset="0"/>
              </a:rPr>
              <a:t>d_name</a:t>
            </a:r>
            <a:r>
              <a:rPr lang="en-US" dirty="0">
                <a:latin typeface="Courier New" charset="0"/>
                <a:ea typeface="Courier New" charset="0"/>
                <a:cs typeface="Courier New" charset="0"/>
              </a:rPr>
              <a:t>[256]; /* filename */</a:t>
            </a:r>
          </a:p>
          <a:p>
            <a:pPr marL="800100" lvl="2" indent="0">
              <a:buNone/>
            </a:pPr>
            <a:r>
              <a:rPr lang="en-US" dirty="0" err="1">
                <a:latin typeface="Courier New" charset="0"/>
                <a:ea typeface="Courier New" charset="0"/>
                <a:cs typeface="Courier New" charset="0"/>
              </a:rPr>
              <a:t>ino_t</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d_ino</a:t>
            </a:r>
            <a:r>
              <a:rPr lang="en-US" dirty="0">
                <a:latin typeface="Courier New" charset="0"/>
                <a:ea typeface="Courier New" charset="0"/>
                <a:cs typeface="Courier New" charset="0"/>
              </a:rPr>
              <a:t>; /* </a:t>
            </a:r>
            <a:r>
              <a:rPr lang="en-US" dirty="0" err="1">
                <a:latin typeface="Courier New" charset="0"/>
                <a:ea typeface="Courier New" charset="0"/>
                <a:cs typeface="Courier New" charset="0"/>
              </a:rPr>
              <a:t>inode</a:t>
            </a:r>
            <a:r>
              <a:rPr lang="en-US" dirty="0">
                <a:latin typeface="Courier New" charset="0"/>
                <a:ea typeface="Courier New" charset="0"/>
                <a:cs typeface="Courier New" charset="0"/>
              </a:rPr>
              <a:t> number */</a:t>
            </a:r>
          </a:p>
          <a:p>
            <a:pPr marL="800100" lvl="2" indent="0">
              <a:buNone/>
            </a:pPr>
            <a:r>
              <a:rPr lang="en-US" dirty="0" err="1">
                <a:latin typeface="Courier New" charset="0"/>
                <a:ea typeface="Courier New" charset="0"/>
                <a:cs typeface="Courier New" charset="0"/>
              </a:rPr>
              <a:t>off_t</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d_off</a:t>
            </a:r>
            <a:r>
              <a:rPr lang="en-US" dirty="0">
                <a:latin typeface="Courier New" charset="0"/>
                <a:ea typeface="Courier New" charset="0"/>
                <a:cs typeface="Courier New" charset="0"/>
              </a:rPr>
              <a:t>; /* offset to the next </a:t>
            </a:r>
            <a:r>
              <a:rPr lang="en-US" dirty="0" err="1">
                <a:latin typeface="Courier New" charset="0"/>
                <a:ea typeface="Courier New" charset="0"/>
                <a:cs typeface="Courier New" charset="0"/>
              </a:rPr>
              <a:t>dirent</a:t>
            </a:r>
            <a:r>
              <a:rPr lang="en-US" dirty="0">
                <a:latin typeface="Courier New" charset="0"/>
                <a:ea typeface="Courier New" charset="0"/>
                <a:cs typeface="Courier New" charset="0"/>
              </a:rPr>
              <a:t> */</a:t>
            </a:r>
          </a:p>
          <a:p>
            <a:pPr marL="800100" lvl="2" indent="0">
              <a:buNone/>
            </a:pPr>
            <a:r>
              <a:rPr lang="en-US" dirty="0">
                <a:latin typeface="Courier New" charset="0"/>
                <a:ea typeface="Courier New" charset="0"/>
                <a:cs typeface="Courier New" charset="0"/>
              </a:rPr>
              <a:t>unsigned short </a:t>
            </a:r>
            <a:r>
              <a:rPr lang="en-US" dirty="0" err="1">
                <a:latin typeface="Courier New" charset="0"/>
                <a:ea typeface="Courier New" charset="0"/>
                <a:cs typeface="Courier New" charset="0"/>
              </a:rPr>
              <a:t>d_reclen</a:t>
            </a:r>
            <a:r>
              <a:rPr lang="en-US" dirty="0">
                <a:latin typeface="Courier New" charset="0"/>
                <a:ea typeface="Courier New" charset="0"/>
                <a:cs typeface="Courier New" charset="0"/>
              </a:rPr>
              <a:t>; /* length of this record */</a:t>
            </a:r>
          </a:p>
          <a:p>
            <a:pPr marL="800100" lvl="2" indent="0">
              <a:buNone/>
            </a:pPr>
            <a:r>
              <a:rPr lang="en-US" dirty="0">
                <a:latin typeface="Courier New" charset="0"/>
                <a:ea typeface="Courier New" charset="0"/>
                <a:cs typeface="Courier New" charset="0"/>
              </a:rPr>
              <a:t>unsigned char </a:t>
            </a:r>
            <a:r>
              <a:rPr lang="en-US" dirty="0" err="1">
                <a:latin typeface="Courier New" charset="0"/>
                <a:ea typeface="Courier New" charset="0"/>
                <a:cs typeface="Courier New" charset="0"/>
              </a:rPr>
              <a:t>d_type</a:t>
            </a:r>
            <a:r>
              <a:rPr lang="en-US" dirty="0">
                <a:latin typeface="Courier New" charset="0"/>
                <a:ea typeface="Courier New" charset="0"/>
                <a:cs typeface="Courier New" charset="0"/>
              </a:rPr>
              <a:t>; /* type of file */</a:t>
            </a:r>
          </a:p>
          <a:p>
            <a:pPr marL="400050" lvl="1" indent="0">
              <a:buNone/>
            </a:pPr>
            <a:r>
              <a:rPr lang="en-US" sz="1600" dirty="0">
                <a:latin typeface="Courier New" charset="0"/>
                <a:ea typeface="Courier New" charset="0"/>
                <a:cs typeface="Courier New" charset="0"/>
              </a:rPr>
              <a:t>};</a:t>
            </a:r>
          </a:p>
          <a:p>
            <a:endParaRPr lang="en-US" altLang="ko-KR" sz="1800" dirty="0"/>
          </a:p>
          <a:p>
            <a:endParaRPr lang="en-US" altLang="ko-KR" sz="1800" dirty="0"/>
          </a:p>
        </p:txBody>
      </p:sp>
      <p:sp>
        <p:nvSpPr>
          <p:cNvPr id="6" name="灯片编号占位符 5">
            <a:extLst>
              <a:ext uri="{FF2B5EF4-FFF2-40B4-BE49-F238E27FC236}">
                <a16:creationId xmlns:a16="http://schemas.microsoft.com/office/drawing/2014/main" id="{AD157895-13B7-7441-A46E-242C48FC9EB8}"/>
              </a:ext>
            </a:extLst>
          </p:cNvPr>
          <p:cNvSpPr>
            <a:spLocks noGrp="1"/>
          </p:cNvSpPr>
          <p:nvPr>
            <p:ph type="sldNum" sz="quarter" idx="12"/>
          </p:nvPr>
        </p:nvSpPr>
        <p:spPr/>
        <p:txBody>
          <a:bodyPr/>
          <a:lstStyle/>
          <a:p>
            <a:fld id="{516AE904-116B-CF46-80CD-420BCD58D1B7}" type="slidenum">
              <a:rPr kumimoji="1" lang="zh-CN" altLang="en-US" smtClean="0"/>
              <a:t>9</a:t>
            </a:fld>
            <a:endParaRPr kumimoji="1" lang="zh-CN" altLang="en-US"/>
          </a:p>
        </p:txBody>
      </p:sp>
    </p:spTree>
    <p:extLst>
      <p:ext uri="{BB962C8B-B14F-4D97-AF65-F5344CB8AC3E}">
        <p14:creationId xmlns:p14="http://schemas.microsoft.com/office/powerpoint/2010/main" val="1055509727"/>
      </p:ext>
    </p:extLst>
  </p:cSld>
  <p:clrMapOvr>
    <a:masterClrMapping/>
  </p:clrMapOvr>
</p:sld>
</file>

<file path=ppt/theme/theme1.xml><?xml version="1.0" encoding="utf-8"?>
<a:theme xmlns:a="http://schemas.openxmlformats.org/drawingml/2006/main" name="怀旧">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怀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怀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6352</TotalTime>
  <Words>2346</Words>
  <Application>Microsoft Macintosh PowerPoint</Application>
  <PresentationFormat>宽屏</PresentationFormat>
  <Paragraphs>269</Paragraphs>
  <Slides>28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-apple-system</vt:lpstr>
      <vt:lpstr>DengXian</vt:lpstr>
      <vt:lpstr>Söhne</vt:lpstr>
      <vt:lpstr>Arial</vt:lpstr>
      <vt:lpstr>Calibri</vt:lpstr>
      <vt:lpstr>Calibri Light</vt:lpstr>
      <vt:lpstr>Courier</vt:lpstr>
      <vt:lpstr>Courier New</vt:lpstr>
      <vt:lpstr>Helvetica</vt:lpstr>
      <vt:lpstr>怀旧</vt:lpstr>
      <vt:lpstr>Tutorial 10:  File System APIs &amp;&amp; Filesystem in  User Space</vt:lpstr>
      <vt:lpstr>File System APIs</vt:lpstr>
      <vt:lpstr>Renaming files</vt:lpstr>
      <vt:lpstr>Getting Information About Files</vt:lpstr>
      <vt:lpstr>Getting Information About Files (Cont.)</vt:lpstr>
      <vt:lpstr>Removing Files</vt:lpstr>
      <vt:lpstr>Making Directories</vt:lpstr>
      <vt:lpstr>Reading Directories </vt:lpstr>
      <vt:lpstr>Reading Directories </vt:lpstr>
      <vt:lpstr>Deleting Directories</vt:lpstr>
      <vt:lpstr>Hard Links</vt:lpstr>
      <vt:lpstr>Hard Links (Cont.)</vt:lpstr>
      <vt:lpstr>unlink Hard Links</vt:lpstr>
      <vt:lpstr>unlink Hard Links (Cont.)</vt:lpstr>
      <vt:lpstr>Symbolic Links</vt:lpstr>
      <vt:lpstr>Symbolic Links (Cont.)</vt:lpstr>
      <vt:lpstr>Filesystem in userspace</vt:lpstr>
      <vt:lpstr>What is FUSE?</vt:lpstr>
      <vt:lpstr>Why do we need FUSE?</vt:lpstr>
      <vt:lpstr>The main components of FUSE</vt:lpstr>
      <vt:lpstr>How FUSE works?</vt:lpstr>
      <vt:lpstr>How FUSE works? (A typical workflow)</vt:lpstr>
      <vt:lpstr>To Start</vt:lpstr>
      <vt:lpstr>An example</vt:lpstr>
      <vt:lpstr>An example</vt:lpstr>
      <vt:lpstr>An example</vt:lpstr>
      <vt:lpstr>Run the program</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Spatial-temporal big data index solution</dc:title>
  <dc:creator>Kenny</dc:creator>
  <cp:lastModifiedBy>TAN, Xin</cp:lastModifiedBy>
  <cp:revision>1575</cp:revision>
  <cp:lastPrinted>2020-01-13T12:05:32Z</cp:lastPrinted>
  <dcterms:created xsi:type="dcterms:W3CDTF">2019-08-13T01:55:28Z</dcterms:created>
  <dcterms:modified xsi:type="dcterms:W3CDTF">2023-03-30T06:11:53Z</dcterms:modified>
</cp:coreProperties>
</file>