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6" r:id="rId2"/>
  </p:sldMasterIdLst>
  <p:notesMasterIdLst>
    <p:notesMasterId r:id="rId30"/>
  </p:notesMasterIdLst>
  <p:sldIdLst>
    <p:sldId id="2877" r:id="rId3"/>
    <p:sldId id="2468" r:id="rId4"/>
    <p:sldId id="2469" r:id="rId5"/>
    <p:sldId id="2472" r:id="rId6"/>
    <p:sldId id="2473" r:id="rId7"/>
    <p:sldId id="2475" r:id="rId8"/>
    <p:sldId id="2878" r:id="rId9"/>
    <p:sldId id="2879" r:id="rId10"/>
    <p:sldId id="2476" r:id="rId11"/>
    <p:sldId id="2911" r:id="rId12"/>
    <p:sldId id="2492" r:id="rId13"/>
    <p:sldId id="2908" r:id="rId14"/>
    <p:sldId id="2493" r:id="rId15"/>
    <p:sldId id="2494" r:id="rId16"/>
    <p:sldId id="2495" r:id="rId17"/>
    <p:sldId id="2496" r:id="rId18"/>
    <p:sldId id="2497" r:id="rId19"/>
    <p:sldId id="2498" r:id="rId20"/>
    <p:sldId id="2499" r:id="rId21"/>
    <p:sldId id="2902" r:id="rId22"/>
    <p:sldId id="2903" r:id="rId23"/>
    <p:sldId id="2904" r:id="rId24"/>
    <p:sldId id="2905" r:id="rId25"/>
    <p:sldId id="2906" r:id="rId26"/>
    <p:sldId id="2910" r:id="rId27"/>
    <p:sldId id="2909" r:id="rId28"/>
    <p:sldId id="2907" r:id="rId2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7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CAB7283E-766C-E34F-AA4F-852A1A981379}" type="slidenum">
              <a:rPr kumimoji="0" lang="de-DE" altLang="ko-KR" sz="1300"/>
              <a:pPr eaLnBrk="1" hangingPunct="1"/>
              <a:t>20</a:t>
            </a:fld>
            <a:endParaRPr kumimoji="0" lang="de-DE" altLang="ko-KR" sz="1300"/>
          </a:p>
        </p:txBody>
      </p:sp>
    </p:spTree>
    <p:extLst>
      <p:ext uri="{BB962C8B-B14F-4D97-AF65-F5344CB8AC3E}">
        <p14:creationId xmlns:p14="http://schemas.microsoft.com/office/powerpoint/2010/main" val="166892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9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6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API,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Implementation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9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D0B2-984A-E280-6BED-0A80EBE7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DF86-4AB8-3AFE-182C-FB17B235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tutorials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D6791-72D1-B6AA-88EB-13AFD7025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CDCA-151A-D5C5-C79E-D8F77647D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1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ko-KR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altLang="ko-KR" dirty="0"/>
              <a:t>ystem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DEF1F-A60E-C72D-9A9F-D0CCB8D3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9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9E53-7B42-4179-B4D6-6092505A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40BF9-010C-4C4A-A2DD-217743E0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ko-KR" dirty="0"/>
              <a:t>study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very simple file system (</a:t>
            </a:r>
            <a:r>
              <a:rPr lang="en-US" altLang="ko-KR" dirty="0" err="1"/>
              <a:t>vsfs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Basic on-disk structures, access methods, and various policies of </a:t>
            </a:r>
            <a:r>
              <a:rPr lang="en-US" altLang="zh-CN" dirty="0"/>
              <a:t>fs</a:t>
            </a:r>
            <a:endParaRPr lang="en-US" altLang="ko-KR" dirty="0"/>
          </a:p>
          <a:p>
            <a:r>
              <a:rPr lang="en-US" altLang="ko-KR" dirty="0"/>
              <a:t>We will study...</a:t>
            </a:r>
          </a:p>
          <a:p>
            <a:pPr lvl="1"/>
            <a:r>
              <a:rPr lang="en-US" altLang="ko-KR" dirty="0"/>
              <a:t>How can we build a simple file system?</a:t>
            </a:r>
          </a:p>
          <a:p>
            <a:pPr lvl="1"/>
            <a:r>
              <a:rPr lang="en-US" altLang="ko-KR" dirty="0"/>
              <a:t>What structures are needed on the disk?</a:t>
            </a:r>
          </a:p>
          <a:p>
            <a:pPr lvl="1"/>
            <a:r>
              <a:rPr lang="en-US" altLang="ko-KR" dirty="0"/>
              <a:t>What do they need to track?</a:t>
            </a:r>
          </a:p>
          <a:p>
            <a:pPr lvl="1"/>
            <a:r>
              <a:rPr lang="en-US" altLang="ko-KR" dirty="0"/>
              <a:t>How are they accessed?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174A4-9FC1-415F-A400-B9BA290459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965C-BF20-CC56-9499-14457DF8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5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zh-CN" dirty="0"/>
              <a:t>S</a:t>
            </a:r>
            <a:r>
              <a:rPr lang="en-US" altLang="ko-KR" dirty="0"/>
              <a:t>ystem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types of </a:t>
            </a:r>
            <a:r>
              <a:rPr lang="en-US" altLang="ko-KR" dirty="0">
                <a:solidFill>
                  <a:schemeClr val="accent6"/>
                </a:solidFill>
              </a:rPr>
              <a:t>data structures </a:t>
            </a:r>
            <a:r>
              <a:rPr lang="en-US" altLang="ko-KR" dirty="0"/>
              <a:t>are utilized by the file system?  </a:t>
            </a:r>
          </a:p>
          <a:p>
            <a:r>
              <a:rPr lang="en-US" altLang="ko-KR" dirty="0"/>
              <a:t>How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file system organize its data and metadata? </a:t>
            </a:r>
          </a:p>
          <a:p>
            <a:r>
              <a:rPr lang="en-US" altLang="ko-KR" dirty="0"/>
              <a:t>Understand access methods of a file system.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read()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/>
              <a:t> etc.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42DAB-56C5-E79E-C279-0A40419E4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develop the overall organization of the file system data structure.</a:t>
            </a:r>
          </a:p>
          <a:p>
            <a:endParaRPr lang="en-US" altLang="ko-KR" dirty="0"/>
          </a:p>
          <a:p>
            <a:r>
              <a:rPr lang="en-US" altLang="ko-KR" dirty="0"/>
              <a:t>Divide the disk into </a:t>
            </a:r>
            <a:r>
              <a:rPr lang="en-US" altLang="ko-KR" dirty="0">
                <a:solidFill>
                  <a:schemeClr val="accent6"/>
                </a:solidFill>
              </a:rPr>
              <a:t>blocks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Block size is 4 KB. </a:t>
            </a:r>
          </a:p>
          <a:p>
            <a:pPr lvl="1"/>
            <a:r>
              <a:rPr lang="en-US" altLang="ko-KR" dirty="0"/>
              <a:t>The blocks are addressed from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0 to N -1.</a:t>
            </a:r>
          </a:p>
          <a:p>
            <a:pPr lvl="1"/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89851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898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89851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89851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941168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941168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941168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941168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98FBE-5D4A-3479-129B-A80C4A8A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1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zh-CN" dirty="0"/>
              <a:t>R</a:t>
            </a:r>
            <a:r>
              <a:rPr lang="en-US" altLang="ko-KR" dirty="0"/>
              <a:t>egion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data region</a:t>
            </a:r>
            <a:r>
              <a:rPr lang="en-US" altLang="ko-KR" dirty="0"/>
              <a:t> to store user data</a:t>
            </a: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zh-CN" dirty="0">
                <a:cs typeface="Courier New" panose="02070309020205020404" pitchFamily="49" charset="0"/>
              </a:rPr>
              <a:t>The</a:t>
            </a:r>
            <a:r>
              <a:rPr lang="zh-CN" altLang="en-US" dirty="0">
                <a:cs typeface="Courier New" panose="02070309020205020404" pitchFamily="49" charset="0"/>
              </a:rPr>
              <a:t> </a:t>
            </a:r>
            <a:r>
              <a:rPr lang="en-US" altLang="zh-CN" dirty="0">
                <a:cs typeface="Courier New" panose="02070309020205020404" pitchFamily="49" charset="0"/>
              </a:rPr>
              <a:t>FS</a:t>
            </a:r>
            <a:r>
              <a:rPr lang="zh-CN" altLang="en-US" dirty="0">
                <a:cs typeface="Courier New" panose="02070309020205020404" pitchFamily="49" charset="0"/>
              </a:rPr>
              <a:t> </a:t>
            </a:r>
            <a:r>
              <a:rPr lang="en-US" altLang="ko-KR" dirty="0">
                <a:cs typeface="Courier New" panose="02070309020205020404" pitchFamily="49" charset="0"/>
              </a:rPr>
              <a:t>has to track which data block comprise</a:t>
            </a:r>
            <a:r>
              <a:rPr lang="en-US" altLang="zh-CN" dirty="0">
                <a:cs typeface="Courier New" panose="02070309020205020404" pitchFamily="49" charset="0"/>
              </a:rPr>
              <a:t>s</a:t>
            </a:r>
            <a:r>
              <a:rPr lang="en-US" altLang="ko-KR" dirty="0">
                <a:cs typeface="Courier New" panose="02070309020205020404" pitchFamily="49" charset="0"/>
              </a:rPr>
              <a:t> a file, the size of the file, its owner, etc.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241914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24191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24191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24191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3409255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3409255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3409255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409255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2924944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1772816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2636912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14847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91680" y="5229200"/>
            <a:ext cx="5832648" cy="65734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How we store these 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inodes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in file system?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CD7BAA-522F-6650-FEFB-EDFA05E9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3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for </a:t>
            </a:r>
            <a:r>
              <a:rPr lang="en-US" altLang="ko-KR" dirty="0" err="1">
                <a:solidFill>
                  <a:schemeClr val="accent6"/>
                </a:solidFill>
              </a:rPr>
              <a:t>inode</a:t>
            </a:r>
            <a:r>
              <a:rPr lang="en-US" altLang="ko-KR" dirty="0">
                <a:solidFill>
                  <a:schemeClr val="accent6"/>
                </a:solidFill>
              </a:rPr>
              <a:t> table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This holds an array of on-disk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tables : 3 ~ 7,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size : 256 bytes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4-KB block can hold 16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The file system contains 80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 (maximum number of files)</a:t>
            </a:r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4186130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418613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4186130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4186130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353471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353471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353471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353471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869160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717032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581128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429000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717032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429000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083BFC-D8F3-05FB-43DD-A5480418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ko-KR" dirty="0"/>
              <a:t>llocation </a:t>
            </a:r>
            <a:r>
              <a:rPr lang="en-US" altLang="zh-CN" dirty="0"/>
              <a:t>S</a:t>
            </a:r>
            <a:r>
              <a:rPr lang="en-US" altLang="ko-KR" dirty="0"/>
              <a:t>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allocated. </a:t>
            </a:r>
          </a:p>
          <a:p>
            <a:r>
              <a:rPr lang="en-US" altLang="ko-KR" dirty="0"/>
              <a:t>Use </a:t>
            </a:r>
            <a:r>
              <a:rPr lang="en-US" altLang="ko-KR" dirty="0">
                <a:solidFill>
                  <a:schemeClr val="accent6"/>
                </a:solidFill>
              </a:rPr>
              <a:t>bitmap, </a:t>
            </a:r>
            <a:r>
              <a:rPr lang="en-US" altLang="ko-KR" dirty="0"/>
              <a:t>each bit indicates free(0) or in-use(1) </a:t>
            </a:r>
          </a:p>
          <a:p>
            <a:pPr lvl="1"/>
            <a:r>
              <a:rPr lang="en-US" altLang="ko-KR" dirty="0"/>
              <a:t>data bitmap: for data region for data region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bitmap: for </a:t>
            </a:r>
            <a:r>
              <a:rPr lang="en-US" altLang="ko-KR" dirty="0" err="1"/>
              <a:t>inode</a:t>
            </a:r>
            <a:r>
              <a:rPr lang="en-US" altLang="ko-KR" dirty="0"/>
              <a:t> table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7010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7010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7010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7010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13744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13744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13744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13744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65313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50100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36510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21297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50100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21297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A625A7-55C7-C1BF-D352-6E93FC4F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2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ko-KR" dirty="0"/>
              <a:t>uper </a:t>
            </a:r>
            <a:r>
              <a:rPr lang="en-US" altLang="zh-CN" dirty="0"/>
              <a:t>B</a:t>
            </a:r>
            <a:r>
              <a:rPr lang="en-US" altLang="ko-KR" dirty="0"/>
              <a:t>lock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block contains </a:t>
            </a:r>
            <a:r>
              <a:rPr lang="en-US" altLang="zh-CN" dirty="0"/>
              <a:t>meta</a:t>
            </a:r>
            <a:r>
              <a:rPr lang="zh-CN" altLang="en-US" dirty="0"/>
              <a:t> </a:t>
            </a:r>
            <a:r>
              <a:rPr lang="en-US" altLang="ko-KR" dirty="0"/>
              <a:t>information 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particular file system</a:t>
            </a:r>
          </a:p>
          <a:p>
            <a:pPr lvl="1"/>
            <a:r>
              <a:rPr lang="en-US" altLang="ko-KR" dirty="0"/>
              <a:t>Ex) The number of </a:t>
            </a:r>
            <a:r>
              <a:rPr lang="en-US" altLang="ko-KR" dirty="0" err="1"/>
              <a:t>inodes</a:t>
            </a:r>
            <a:r>
              <a:rPr lang="en-US" altLang="ko-KR" dirty="0"/>
              <a:t>, begin location of </a:t>
            </a:r>
            <a:r>
              <a:rPr lang="en-US" altLang="ko-KR" dirty="0" err="1"/>
              <a:t>inode</a:t>
            </a:r>
            <a:r>
              <a:rPr lang="en-US" altLang="ko-KR" dirty="0"/>
              <a:t> table.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ko-KR" dirty="0">
                <a:cs typeface="Courier New" panose="02070309020205020404" pitchFamily="49" charset="0"/>
              </a:rPr>
              <a:t>Thus, when mounting a file system, OS will read the superblock first, to initialize various information.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88998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88998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88998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88998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05732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05732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05732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05732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357301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242088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32849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213285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242088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213285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D34B9-B5E7-D3F4-F9F7-A2A029A1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5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84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107504" y="4048948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1636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38045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35211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66174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580239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694303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808368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22432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036496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35896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9889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63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6375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15885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3832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3728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3938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8396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609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1621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9633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0444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77358" y="3286263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29CA-9CC2-6376-7628-72BB843BF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Files and Directories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04DBB-F554-2B07-0408-0C6243CEB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0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>
            <a:spLocks noChangeArrowheads="1"/>
          </p:cNvSpPr>
          <p:nvPr/>
        </p:nvSpPr>
        <p:spPr bwMode="auto">
          <a:xfrm>
            <a:off x="5172075" y="4389438"/>
            <a:ext cx="446088" cy="731837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7" name="모서리가 둥근 직사각형 66"/>
          <p:cNvSpPr>
            <a:spLocks noChangeArrowheads="1"/>
          </p:cNvSpPr>
          <p:nvPr/>
        </p:nvSpPr>
        <p:spPr bwMode="auto">
          <a:xfrm>
            <a:off x="5719763" y="4073525"/>
            <a:ext cx="447675" cy="13684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5" name="모서리가 둥근 직사각형 64"/>
          <p:cNvSpPr>
            <a:spLocks noChangeArrowheads="1"/>
          </p:cNvSpPr>
          <p:nvPr/>
        </p:nvSpPr>
        <p:spPr bwMode="auto">
          <a:xfrm>
            <a:off x="3606800" y="3952875"/>
            <a:ext cx="538163" cy="7715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4" name="모서리가 둥근 직사각형 63"/>
          <p:cNvSpPr>
            <a:spLocks noChangeArrowheads="1"/>
          </p:cNvSpPr>
          <p:nvPr/>
        </p:nvSpPr>
        <p:spPr bwMode="auto">
          <a:xfrm>
            <a:off x="4276725" y="1798638"/>
            <a:ext cx="762000" cy="21431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07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File Structure: Indexed Allocation</a:t>
            </a:r>
            <a:endParaRPr lang="ko-KR" altLang="en-US" dirty="0">
              <a:ea typeface="굴림" charset="-127"/>
            </a:endParaRPr>
          </a:p>
        </p:txBody>
      </p:sp>
      <p:grpSp>
        <p:nvGrpSpPr>
          <p:cNvPr id="30727" name="그룹 78"/>
          <p:cNvGrpSpPr>
            <a:grpSpLocks/>
          </p:cNvGrpSpPr>
          <p:nvPr/>
        </p:nvGrpSpPr>
        <p:grpSpPr bwMode="auto">
          <a:xfrm>
            <a:off x="1685925" y="1096963"/>
            <a:ext cx="5273675" cy="4332287"/>
            <a:chOff x="1480176" y="1210297"/>
            <a:chExt cx="6063624" cy="4939043"/>
          </a:xfrm>
        </p:grpSpPr>
        <p:grpSp>
          <p:nvGrpSpPr>
            <p:cNvPr id="30740" name="그룹 77"/>
            <p:cNvGrpSpPr>
              <a:grpSpLocks/>
            </p:cNvGrpSpPr>
            <p:nvPr/>
          </p:nvGrpSpPr>
          <p:grpSpPr bwMode="auto">
            <a:xfrm>
              <a:off x="1480176" y="1210297"/>
              <a:ext cx="1957186" cy="4626386"/>
              <a:chOff x="1480176" y="1210297"/>
              <a:chExt cx="1957186" cy="4626386"/>
            </a:xfrm>
          </p:grpSpPr>
          <p:sp>
            <p:nvSpPr>
              <p:cNvPr id="53" name="직사각형 3"/>
              <p:cNvSpPr>
                <a:spLocks noChangeArrowheads="1"/>
              </p:cNvSpPr>
              <p:nvPr/>
            </p:nvSpPr>
            <p:spPr bwMode="auto">
              <a:xfrm>
                <a:off x="1482002" y="1210297"/>
                <a:ext cx="1954889" cy="4625941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direct blocks</a:t>
                </a: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0789" name="TextBox 4"/>
              <p:cNvSpPr txBox="1">
                <a:spLocks noChangeArrowheads="1"/>
              </p:cNvSpPr>
              <p:nvPr/>
            </p:nvSpPr>
            <p:spPr bwMode="auto">
              <a:xfrm>
                <a:off x="1480176" y="1223001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mode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0" name="TextBox 5"/>
              <p:cNvSpPr txBox="1">
                <a:spLocks noChangeArrowheads="1"/>
              </p:cNvSpPr>
              <p:nvPr/>
            </p:nvSpPr>
            <p:spPr bwMode="auto">
              <a:xfrm>
                <a:off x="1480176" y="1543994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owners (2)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1" name="TextBox 6"/>
              <p:cNvSpPr txBox="1">
                <a:spLocks noChangeArrowheads="1"/>
              </p:cNvSpPr>
              <p:nvPr/>
            </p:nvSpPr>
            <p:spPr bwMode="auto">
              <a:xfrm>
                <a:off x="1480176" y="186784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timestamp (3)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2" name="TextBox 7"/>
              <p:cNvSpPr txBox="1">
                <a:spLocks noChangeArrowheads="1"/>
              </p:cNvSpPr>
              <p:nvPr/>
            </p:nvSpPr>
            <p:spPr bwMode="auto">
              <a:xfrm>
                <a:off x="1480176" y="2196456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size block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3" name="TextBox 8"/>
              <p:cNvSpPr txBox="1">
                <a:spLocks noChangeArrowheads="1"/>
              </p:cNvSpPr>
              <p:nvPr/>
            </p:nvSpPr>
            <p:spPr bwMode="auto">
              <a:xfrm>
                <a:off x="1480176" y="251554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count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59" name="TextBox 9"/>
              <p:cNvSpPr txBox="1"/>
              <p:nvPr/>
            </p:nvSpPr>
            <p:spPr>
              <a:xfrm>
                <a:off x="1480176" y="4866166"/>
                <a:ext cx="1949413" cy="3221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 latinLnBrk="0">
                  <a:defRPr/>
                </a:pPr>
                <a:r>
                  <a:rPr kumimoji="0" lang="en-US" altLang="ko-KR" sz="15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single indirect</a:t>
                </a:r>
                <a:endParaRPr kumimoji="0" lang="ko-KR" altLang="en-US" sz="15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60" name="TextBox 10"/>
              <p:cNvSpPr txBox="1"/>
              <p:nvPr/>
            </p:nvSpPr>
            <p:spPr>
              <a:xfrm>
                <a:off x="1480176" y="5186507"/>
                <a:ext cx="1949413" cy="3221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 latinLnBrk="0">
                  <a:defRPr/>
                </a:pPr>
                <a:r>
                  <a:rPr kumimoji="0" lang="en-US" altLang="ko-KR" sz="15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double indirect</a:t>
                </a:r>
                <a:endParaRPr kumimoji="0" lang="ko-KR" altLang="en-US" sz="15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0796" name="TextBox 11"/>
              <p:cNvSpPr txBox="1">
                <a:spLocks noChangeArrowheads="1"/>
              </p:cNvSpPr>
              <p:nvPr/>
            </p:nvSpPr>
            <p:spPr bwMode="auto">
              <a:xfrm>
                <a:off x="1480176" y="550639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triple indirect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7" name="TextBox 12"/>
              <p:cNvSpPr txBox="1">
                <a:spLocks noChangeArrowheads="1"/>
              </p:cNvSpPr>
              <p:nvPr/>
            </p:nvSpPr>
            <p:spPr bwMode="auto">
              <a:xfrm>
                <a:off x="3185160" y="3688080"/>
                <a:ext cx="245580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</a:p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</a:p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  <a:endParaRPr kumimoji="0" lang="ko-KR" altLang="en-US" sz="1500">
                  <a:latin typeface="Tahoma" charset="0"/>
                </a:endParaRPr>
              </a:p>
            </p:txBody>
          </p:sp>
        </p:grpSp>
        <p:grpSp>
          <p:nvGrpSpPr>
            <p:cNvPr id="30741" name="그룹 75"/>
            <p:cNvGrpSpPr>
              <a:grpSpLocks/>
            </p:cNvGrpSpPr>
            <p:nvPr/>
          </p:nvGrpSpPr>
          <p:grpSpPr bwMode="auto">
            <a:xfrm>
              <a:off x="3238944" y="2224452"/>
              <a:ext cx="1965122" cy="1479174"/>
              <a:chOff x="3238944" y="2224452"/>
              <a:chExt cx="1965122" cy="1479174"/>
            </a:xfrm>
          </p:grpSpPr>
          <p:sp>
            <p:nvSpPr>
              <p:cNvPr id="44" name="직사각형 43"/>
              <p:cNvSpPr>
                <a:spLocks noChangeArrowheads="1"/>
              </p:cNvSpPr>
              <p:nvPr/>
            </p:nvSpPr>
            <p:spPr bwMode="auto">
              <a:xfrm>
                <a:off x="4594127" y="2223806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5" name="직사각형 14"/>
              <p:cNvSpPr>
                <a:spLocks noChangeArrowheads="1"/>
              </p:cNvSpPr>
              <p:nvPr/>
            </p:nvSpPr>
            <p:spPr bwMode="auto">
              <a:xfrm>
                <a:off x="4594127" y="2688933"/>
                <a:ext cx="609648" cy="229850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6" name="직사각형 15"/>
              <p:cNvSpPr>
                <a:spLocks noChangeArrowheads="1"/>
              </p:cNvSpPr>
              <p:nvPr/>
            </p:nvSpPr>
            <p:spPr bwMode="auto">
              <a:xfrm>
                <a:off x="4594127" y="3139583"/>
                <a:ext cx="609648" cy="22984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7" name="직사각형 46"/>
              <p:cNvSpPr>
                <a:spLocks noChangeArrowheads="1"/>
              </p:cNvSpPr>
              <p:nvPr/>
            </p:nvSpPr>
            <p:spPr bwMode="auto">
              <a:xfrm>
                <a:off x="3239759" y="3078048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48" name="직사각형 47"/>
              <p:cNvSpPr>
                <a:spLocks noChangeArrowheads="1"/>
              </p:cNvSpPr>
              <p:nvPr/>
            </p:nvSpPr>
            <p:spPr bwMode="auto">
              <a:xfrm>
                <a:off x="3239759" y="3331426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49" name="직사각형 48"/>
              <p:cNvSpPr>
                <a:spLocks noChangeArrowheads="1"/>
              </p:cNvSpPr>
              <p:nvPr/>
            </p:nvSpPr>
            <p:spPr bwMode="auto">
              <a:xfrm>
                <a:off x="3239759" y="3590232"/>
                <a:ext cx="89440" cy="1140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50" name="꺾인 연결선 49"/>
              <p:cNvCxnSpPr>
                <a:cxnSpLocks noChangeShapeType="1"/>
                <a:stCxn id="47" idx="3"/>
                <a:endCxn id="44" idx="1"/>
              </p:cNvCxnSpPr>
              <p:nvPr/>
            </p:nvCxnSpPr>
            <p:spPr bwMode="auto">
              <a:xfrm flipV="1">
                <a:off x="3329199" y="2337825"/>
                <a:ext cx="1264928" cy="798138"/>
              </a:xfrm>
              <a:prstGeom prst="bentConnector3">
                <a:avLst>
                  <a:gd name="adj1" fmla="val 3317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1" name="꺾인 연결선 50"/>
              <p:cNvCxnSpPr>
                <a:cxnSpLocks noChangeShapeType="1"/>
                <a:stCxn id="48" idx="3"/>
              </p:cNvCxnSpPr>
              <p:nvPr/>
            </p:nvCxnSpPr>
            <p:spPr bwMode="auto">
              <a:xfrm flipV="1">
                <a:off x="3329199" y="2802953"/>
                <a:ext cx="1264928" cy="584577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2" name="꺾인 연결선 51"/>
              <p:cNvCxnSpPr>
                <a:cxnSpLocks noChangeShapeType="1"/>
                <a:stCxn id="49" idx="3"/>
              </p:cNvCxnSpPr>
              <p:nvPr/>
            </p:nvCxnSpPr>
            <p:spPr bwMode="auto">
              <a:xfrm flipV="1">
                <a:off x="3329199" y="3255412"/>
                <a:ext cx="1264928" cy="390925"/>
              </a:xfrm>
              <a:prstGeom prst="bentConnector3">
                <a:avLst>
                  <a:gd name="adj1" fmla="val 680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30742" name="그룹 73"/>
            <p:cNvGrpSpPr>
              <a:grpSpLocks/>
            </p:cNvGrpSpPr>
            <p:nvPr/>
          </p:nvGrpSpPr>
          <p:grpSpPr bwMode="auto">
            <a:xfrm>
              <a:off x="3238944" y="4098812"/>
              <a:ext cx="1965122" cy="1144297"/>
              <a:chOff x="3238944" y="4098812"/>
              <a:chExt cx="1965122" cy="1144297"/>
            </a:xfrm>
          </p:grpSpPr>
          <p:sp>
            <p:nvSpPr>
              <p:cNvPr id="32" name="직사각형 16"/>
              <p:cNvSpPr>
                <a:spLocks noChangeArrowheads="1"/>
              </p:cNvSpPr>
              <p:nvPr/>
            </p:nvSpPr>
            <p:spPr bwMode="auto">
              <a:xfrm>
                <a:off x="4594127" y="4098796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3" name="직사각형 32"/>
              <p:cNvSpPr>
                <a:spLocks noChangeArrowheads="1"/>
              </p:cNvSpPr>
              <p:nvPr/>
            </p:nvSpPr>
            <p:spPr bwMode="auto">
              <a:xfrm>
                <a:off x="4594127" y="4563924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4" name="직사각형 33"/>
              <p:cNvSpPr>
                <a:spLocks noChangeArrowheads="1"/>
              </p:cNvSpPr>
              <p:nvPr/>
            </p:nvSpPr>
            <p:spPr bwMode="auto">
              <a:xfrm>
                <a:off x="4594127" y="5014574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5" name="직사각형 34"/>
              <p:cNvSpPr>
                <a:spLocks noChangeArrowheads="1"/>
              </p:cNvSpPr>
              <p:nvPr/>
            </p:nvSpPr>
            <p:spPr bwMode="auto">
              <a:xfrm>
                <a:off x="3239759" y="4580213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6" name="직사각형 35"/>
              <p:cNvSpPr>
                <a:spLocks noChangeArrowheads="1"/>
              </p:cNvSpPr>
              <p:nvPr/>
            </p:nvSpPr>
            <p:spPr bwMode="auto">
              <a:xfrm>
                <a:off x="3239759" y="5029052"/>
                <a:ext cx="89440" cy="1158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37" name="꺾인 연결선 36"/>
              <p:cNvCxnSpPr>
                <a:cxnSpLocks noChangeShapeType="1"/>
                <a:stCxn id="35" idx="3"/>
              </p:cNvCxnSpPr>
              <p:nvPr/>
            </p:nvCxnSpPr>
            <p:spPr bwMode="auto">
              <a:xfrm flipV="1">
                <a:off x="3329199" y="4212815"/>
                <a:ext cx="1264928" cy="423502"/>
              </a:xfrm>
              <a:prstGeom prst="bentConnector3">
                <a:avLst>
                  <a:gd name="adj1" fmla="val 3076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grpSp>
            <p:nvGrpSpPr>
              <p:cNvPr id="30773" name="그룹 39"/>
              <p:cNvGrpSpPr>
                <a:grpSpLocks/>
              </p:cNvGrpSpPr>
              <p:nvPr/>
            </p:nvGrpSpPr>
            <p:grpSpPr bwMode="auto">
              <a:xfrm>
                <a:off x="3863340" y="4564380"/>
                <a:ext cx="245580" cy="623180"/>
                <a:chOff x="3863340" y="4564380"/>
                <a:chExt cx="245580" cy="623180"/>
              </a:xfrm>
            </p:grpSpPr>
            <p:sp>
              <p:nvSpPr>
                <p:cNvPr id="42" name="직사각형 41"/>
                <p:cNvSpPr>
                  <a:spLocks noChangeArrowheads="1"/>
                </p:cNvSpPr>
                <p:nvPr/>
              </p:nvSpPr>
              <p:spPr bwMode="auto">
                <a:xfrm>
                  <a:off x="3878611" y="4585642"/>
                  <a:ext cx="198957" cy="593626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endParaRPr kumimoji="0" lang="ko-KR" altLang="en-US" sz="1400" dirty="0">
                    <a:latin typeface="Tahoma" pitchFamily="34" charset="0"/>
                    <a:ea typeface="굴림" pitchFamily="50" charset="-127"/>
                    <a:cs typeface="Tahoma" pitchFamily="34" charset="0"/>
                  </a:endParaRPr>
                </a:p>
              </p:txBody>
            </p:sp>
            <p:sp>
              <p:nvSpPr>
                <p:cNvPr id="30778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3863340" y="4564380"/>
                  <a:ext cx="245580" cy="600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</a:p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</a:p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  <a:endParaRPr kumimoji="0" lang="ko-KR" altLang="en-US" sz="1100">
                    <a:latin typeface="Tahoma" charset="0"/>
                  </a:endParaRPr>
                </a:p>
              </p:txBody>
            </p:sp>
          </p:grpSp>
          <p:cxnSp>
            <p:nvCxnSpPr>
              <p:cNvPr id="39" name="꺾인 연결선 38"/>
              <p:cNvCxnSpPr>
                <a:cxnSpLocks noChangeShapeType="1"/>
                <a:stCxn id="36" idx="3"/>
                <a:endCxn id="30778" idx="1"/>
              </p:cNvCxnSpPr>
              <p:nvPr/>
            </p:nvCxnSpPr>
            <p:spPr bwMode="auto">
              <a:xfrm flipV="1">
                <a:off x="3329199" y="4864357"/>
                <a:ext cx="534810" cy="22080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" name="직선 화살표 연결선 39"/>
              <p:cNvCxnSpPr>
                <a:cxnSpLocks noChangeShapeType="1"/>
                <a:endCxn id="33" idx="1"/>
              </p:cNvCxnSpPr>
              <p:nvPr/>
            </p:nvCxnSpPr>
            <p:spPr bwMode="auto">
              <a:xfrm flipV="1">
                <a:off x="4031937" y="4677944"/>
                <a:ext cx="562190" cy="723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" name="직선 화살표 연결선 40"/>
              <p:cNvCxnSpPr>
                <a:cxnSpLocks noChangeShapeType="1"/>
              </p:cNvCxnSpPr>
              <p:nvPr/>
            </p:nvCxnSpPr>
            <p:spPr bwMode="auto">
              <a:xfrm flipV="1">
                <a:off x="4031937" y="5097826"/>
                <a:ext cx="562190" cy="723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30743" name="그룹 76"/>
            <p:cNvGrpSpPr>
              <a:grpSpLocks/>
            </p:cNvGrpSpPr>
            <p:nvPr/>
          </p:nvGrpSpPr>
          <p:grpSpPr bwMode="auto">
            <a:xfrm>
              <a:off x="3238944" y="4587638"/>
              <a:ext cx="4304856" cy="1561702"/>
              <a:chOff x="3238944" y="4587638"/>
              <a:chExt cx="4304856" cy="1561702"/>
            </a:xfrm>
          </p:grpSpPr>
          <p:sp>
            <p:nvSpPr>
              <p:cNvPr id="10" name="직사각형 9"/>
              <p:cNvSpPr>
                <a:spLocks noChangeArrowheads="1"/>
              </p:cNvSpPr>
              <p:nvPr/>
            </p:nvSpPr>
            <p:spPr bwMode="auto">
              <a:xfrm>
                <a:off x="3239759" y="5327674"/>
                <a:ext cx="89440" cy="1140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11" name="직선 화살표 연결선 10"/>
              <p:cNvCxnSpPr>
                <a:cxnSpLocks noChangeShapeType="1"/>
                <a:stCxn id="10" idx="3"/>
                <a:endCxn id="30762" idx="1"/>
              </p:cNvCxnSpPr>
              <p:nvPr/>
            </p:nvCxnSpPr>
            <p:spPr bwMode="auto">
              <a:xfrm flipV="1">
                <a:off x="3329199" y="5381970"/>
                <a:ext cx="2287092" cy="181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grpSp>
            <p:nvGrpSpPr>
              <p:cNvPr id="30747" name="그룹 72"/>
              <p:cNvGrpSpPr>
                <a:grpSpLocks/>
              </p:cNvGrpSpPr>
              <p:nvPr/>
            </p:nvGrpSpPr>
            <p:grpSpPr bwMode="auto">
              <a:xfrm>
                <a:off x="5615940" y="4587638"/>
                <a:ext cx="1927860" cy="1561702"/>
                <a:chOff x="5615940" y="4587638"/>
                <a:chExt cx="1927860" cy="1561702"/>
              </a:xfrm>
            </p:grpSpPr>
            <p:sp>
              <p:nvSpPr>
                <p:cNvPr id="13" name="직사각형 12"/>
                <p:cNvSpPr>
                  <a:spLocks noChangeArrowheads="1"/>
                </p:cNvSpPr>
                <p:nvPr/>
              </p:nvSpPr>
              <p:spPr bwMode="auto">
                <a:xfrm>
                  <a:off x="6934152" y="4587452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4" name="직사각형 13"/>
                <p:cNvSpPr>
                  <a:spLocks noChangeArrowheads="1"/>
                </p:cNvSpPr>
                <p:nvPr/>
              </p:nvSpPr>
              <p:spPr bwMode="auto">
                <a:xfrm>
                  <a:off x="6934152" y="5052579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5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6934152" y="5501419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6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6926851" y="5921301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grpSp>
              <p:nvGrpSpPr>
                <p:cNvPr id="30752" name="그룹 40"/>
                <p:cNvGrpSpPr>
                  <a:grpSpLocks/>
                </p:cNvGrpSpPr>
                <p:nvPr/>
              </p:nvGrpSpPr>
              <p:grpSpPr bwMode="auto">
                <a:xfrm>
                  <a:off x="6271260" y="4640580"/>
                  <a:ext cx="245580" cy="602528"/>
                  <a:chOff x="3863340" y="4572000"/>
                  <a:chExt cx="245580" cy="602528"/>
                </a:xfrm>
              </p:grpSpPr>
              <p:sp>
                <p:nvSpPr>
                  <p:cNvPr id="30" name="직사각형 29"/>
                  <p:cNvSpPr>
                    <a:spLocks noChangeArrowheads="1"/>
                  </p:cNvSpPr>
                  <p:nvPr/>
                </p:nvSpPr>
                <p:spPr bwMode="auto">
                  <a:xfrm>
                    <a:off x="3892856" y="4600314"/>
                    <a:ext cx="184354" cy="573719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6" name="Text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grpSp>
              <p:nvGrpSpPr>
                <p:cNvPr id="30753" name="그룹 43"/>
                <p:cNvGrpSpPr>
                  <a:grpSpLocks/>
                </p:cNvGrpSpPr>
                <p:nvPr/>
              </p:nvGrpSpPr>
              <p:grpSpPr bwMode="auto">
                <a:xfrm>
                  <a:off x="6271260" y="5501640"/>
                  <a:ext cx="245580" cy="601675"/>
                  <a:chOff x="3863340" y="4572000"/>
                  <a:chExt cx="245580" cy="601675"/>
                </a:xfrm>
              </p:grpSpPr>
              <p:sp>
                <p:nvSpPr>
                  <p:cNvPr id="28" name="직사각형 27"/>
                  <p:cNvSpPr>
                    <a:spLocks noChangeArrowheads="1"/>
                  </p:cNvSpPr>
                  <p:nvPr/>
                </p:nvSpPr>
                <p:spPr bwMode="auto">
                  <a:xfrm>
                    <a:off x="3892856" y="4588068"/>
                    <a:ext cx="184354" cy="586387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4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grpSp>
              <p:nvGrpSpPr>
                <p:cNvPr id="30754" name="그룹 46"/>
                <p:cNvGrpSpPr>
                  <a:grpSpLocks/>
                </p:cNvGrpSpPr>
                <p:nvPr/>
              </p:nvGrpSpPr>
              <p:grpSpPr bwMode="auto">
                <a:xfrm>
                  <a:off x="5615940" y="5082540"/>
                  <a:ext cx="245580" cy="601782"/>
                  <a:chOff x="3863340" y="4572000"/>
                  <a:chExt cx="245580" cy="601782"/>
                </a:xfrm>
              </p:grpSpPr>
              <p:sp>
                <p:nvSpPr>
                  <p:cNvPr id="26" name="직사각형 25"/>
                  <p:cNvSpPr>
                    <a:spLocks noChangeArrowheads="1"/>
                  </p:cNvSpPr>
                  <p:nvPr/>
                </p:nvSpPr>
                <p:spPr bwMode="auto">
                  <a:xfrm>
                    <a:off x="3892895" y="4580047"/>
                    <a:ext cx="206258" cy="593626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2" name="Text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cxnSp>
              <p:nvCxnSpPr>
                <p:cNvPr id="20" name="직선 화살표 연결선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69615" y="5204606"/>
                  <a:ext cx="564016" cy="905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1" name="직선 화살표 연결선 2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69615" y="5624488"/>
                  <a:ext cx="564016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86564" y="4748527"/>
                  <a:ext cx="564016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3" name="직선 화살표 연결선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86564" y="5166600"/>
                  <a:ext cx="564016" cy="904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70137" y="5615439"/>
                  <a:ext cx="564015" cy="904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5" name="직선 화살표 연결선 2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70137" y="6035321"/>
                  <a:ext cx="564015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</p:grpSp>
        </p:grpSp>
        <p:sp>
          <p:nvSpPr>
            <p:cNvPr id="30744" name="TextBox 74"/>
            <p:cNvSpPr txBox="1">
              <a:spLocks noChangeArrowheads="1"/>
            </p:cNvSpPr>
            <p:nvPr/>
          </p:nvSpPr>
          <p:spPr bwMode="auto">
            <a:xfrm>
              <a:off x="4777740" y="3352800"/>
              <a:ext cx="24558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</a:p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</a:p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  <a:endParaRPr kumimoji="0" lang="ko-KR" altLang="en-US" sz="1500">
                <a:latin typeface="Tahoma" charset="0"/>
              </a:endParaRPr>
            </a:p>
          </p:txBody>
        </p:sp>
      </p:grpSp>
      <p:grpSp>
        <p:nvGrpSpPr>
          <p:cNvPr id="18" name="그룹 75"/>
          <p:cNvGrpSpPr>
            <a:grpSpLocks/>
          </p:cNvGrpSpPr>
          <p:nvPr/>
        </p:nvGrpSpPr>
        <p:grpSpPr bwMode="auto">
          <a:xfrm>
            <a:off x="4772025" y="1046163"/>
            <a:ext cx="3132138" cy="744537"/>
            <a:chOff x="4771494" y="1046480"/>
            <a:chExt cx="3132986" cy="743981"/>
          </a:xfrm>
        </p:grpSpPr>
        <p:sp>
          <p:nvSpPr>
            <p:cNvPr id="30738" name="TextBox 62"/>
            <p:cNvSpPr txBox="1">
              <a:spLocks noChangeArrowheads="1"/>
            </p:cNvSpPr>
            <p:nvPr/>
          </p:nvSpPr>
          <p:spPr bwMode="auto">
            <a:xfrm>
              <a:off x="5049520" y="1046480"/>
              <a:ext cx="28549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Small files  does not require separate index block</a:t>
              </a:r>
              <a:endParaRPr kumimoji="0" lang="ko-KR" altLang="en-US" sz="1500">
                <a:latin typeface="Tahoma" charset="0"/>
              </a:endParaRPr>
            </a:p>
          </p:txBody>
        </p:sp>
        <p:sp>
          <p:nvSpPr>
            <p:cNvPr id="72" name="오른쪽 화살표 71"/>
            <p:cNvSpPr>
              <a:spLocks noChangeArrowheads="1"/>
            </p:cNvSpPr>
            <p:nvPr/>
          </p:nvSpPr>
          <p:spPr bwMode="auto">
            <a:xfrm rot="7206823">
              <a:off x="4701044" y="1443711"/>
              <a:ext cx="417200" cy="276300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9" name="그룹 76"/>
          <p:cNvGrpSpPr>
            <a:grpSpLocks/>
          </p:cNvGrpSpPr>
          <p:nvPr/>
        </p:nvGrpSpPr>
        <p:grpSpPr bwMode="auto">
          <a:xfrm>
            <a:off x="1889125" y="4929188"/>
            <a:ext cx="2297113" cy="1290637"/>
            <a:chOff x="1889760" y="4929900"/>
            <a:chExt cx="2296160" cy="1290530"/>
          </a:xfrm>
        </p:grpSpPr>
        <p:sp>
          <p:nvSpPr>
            <p:cNvPr id="30736" name="TextBox 67"/>
            <p:cNvSpPr txBox="1">
              <a:spLocks noChangeArrowheads="1"/>
            </p:cNvSpPr>
            <p:nvPr/>
          </p:nvSpPr>
          <p:spPr bwMode="auto">
            <a:xfrm>
              <a:off x="1889760" y="5435600"/>
              <a:ext cx="229616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Index block, contains addresses of blocks that contains data</a:t>
              </a:r>
              <a:endParaRPr kumimoji="0" lang="ko-KR" altLang="en-US" sz="1500">
                <a:latin typeface="Tahoma" charset="0"/>
              </a:endParaRPr>
            </a:p>
          </p:txBody>
        </p:sp>
        <p:sp>
          <p:nvSpPr>
            <p:cNvPr id="73" name="오른쪽 화살표 72"/>
            <p:cNvSpPr>
              <a:spLocks noChangeArrowheads="1"/>
            </p:cNvSpPr>
            <p:nvPr/>
          </p:nvSpPr>
          <p:spPr bwMode="auto">
            <a:xfrm rot="-4808882">
              <a:off x="3624109" y="4999790"/>
              <a:ext cx="415891" cy="276110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7" name="그룹 77"/>
          <p:cNvGrpSpPr>
            <a:grpSpLocks/>
          </p:cNvGrpSpPr>
          <p:nvPr/>
        </p:nvGrpSpPr>
        <p:grpSpPr bwMode="auto">
          <a:xfrm>
            <a:off x="5303838" y="2967038"/>
            <a:ext cx="3027362" cy="1292225"/>
            <a:chOff x="5303520" y="2966720"/>
            <a:chExt cx="3027680" cy="1292621"/>
          </a:xfrm>
        </p:grpSpPr>
        <p:sp>
          <p:nvSpPr>
            <p:cNvPr id="30734" name="TextBox 69"/>
            <p:cNvSpPr txBox="1">
              <a:spLocks noChangeArrowheads="1"/>
            </p:cNvSpPr>
            <p:nvPr/>
          </p:nvSpPr>
          <p:spPr bwMode="auto">
            <a:xfrm>
              <a:off x="5303520" y="2966720"/>
              <a:ext cx="302768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Contains the addresses of blocks that contain pointers to the actual data blocks</a:t>
              </a:r>
              <a:endParaRPr kumimoji="0" lang="ko-KR" altLang="en-US" sz="1500">
                <a:latin typeface="Tahoma" charset="0"/>
              </a:endParaRPr>
            </a:p>
          </p:txBody>
        </p:sp>
        <p:sp>
          <p:nvSpPr>
            <p:cNvPr id="74" name="오른쪽 화살표 73"/>
            <p:cNvSpPr>
              <a:spLocks noChangeArrowheads="1"/>
            </p:cNvSpPr>
            <p:nvPr/>
          </p:nvSpPr>
          <p:spPr bwMode="auto">
            <a:xfrm rot="6395997">
              <a:off x="5259817" y="3913982"/>
              <a:ext cx="416052" cy="274667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9" name="그룹 78"/>
          <p:cNvGrpSpPr>
            <a:grpSpLocks/>
          </p:cNvGrpSpPr>
          <p:nvPr/>
        </p:nvGrpSpPr>
        <p:grpSpPr bwMode="auto">
          <a:xfrm>
            <a:off x="5211763" y="5529263"/>
            <a:ext cx="3394075" cy="849312"/>
            <a:chOff x="5212080" y="5529341"/>
            <a:chExt cx="3393440" cy="849184"/>
          </a:xfrm>
        </p:grpSpPr>
        <p:sp>
          <p:nvSpPr>
            <p:cNvPr id="30732" name="TextBox 70"/>
            <p:cNvSpPr txBox="1">
              <a:spLocks noChangeArrowheads="1"/>
            </p:cNvSpPr>
            <p:nvPr/>
          </p:nvSpPr>
          <p:spPr bwMode="auto">
            <a:xfrm>
              <a:off x="5212080" y="6055360"/>
              <a:ext cx="339344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Pointers to the actual data blocks</a:t>
              </a:r>
              <a:endParaRPr kumimoji="0" lang="ko-KR" altLang="en-US" sz="1500">
                <a:latin typeface="Tahoma" charset="0"/>
              </a:endParaRPr>
            </a:p>
          </p:txBody>
        </p:sp>
        <p:sp>
          <p:nvSpPr>
            <p:cNvPr id="75" name="오른쪽 화살표 74"/>
            <p:cNvSpPr>
              <a:spLocks noChangeArrowheads="1"/>
            </p:cNvSpPr>
            <p:nvPr/>
          </p:nvSpPr>
          <p:spPr bwMode="auto">
            <a:xfrm rot="-5200090">
              <a:off x="5717596" y="5599979"/>
              <a:ext cx="415862" cy="2745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7157F-EAA1-7862-550E-F48605BC0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C6CC5-2006-6AC8-46D9-39B58A827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5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Directory Structure</a:t>
            </a:r>
            <a:endParaRPr lang="ko-KR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853" y="4112205"/>
            <a:ext cx="4222229" cy="210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804082" y="87636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</a:rPr>
              <a:t>VSFS</a:t>
            </a:r>
            <a:endParaRPr lang="en-US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+mn-ea"/>
              </a:rPr>
              <a:t>inum</a:t>
            </a:r>
            <a:r>
              <a:rPr lang="en-US" sz="1400" dirty="0">
                <a:latin typeface="+mn-ea"/>
              </a:rPr>
              <a:t> | </a:t>
            </a:r>
            <a:r>
              <a:rPr lang="en-US" sz="1400" dirty="0" err="1">
                <a:latin typeface="+mn-ea"/>
              </a:rPr>
              <a:t>reclen</a:t>
            </a:r>
            <a:r>
              <a:rPr lang="en-US" sz="1400" dirty="0">
                <a:latin typeface="+mn-ea"/>
              </a:rPr>
              <a:t> | </a:t>
            </a:r>
            <a:r>
              <a:rPr lang="en-US" sz="1400" dirty="0" err="1">
                <a:latin typeface="+mn-ea"/>
              </a:rPr>
              <a:t>strlen</a:t>
            </a:r>
            <a:r>
              <a:rPr lang="en-US" sz="1400" dirty="0">
                <a:latin typeface="+mn-ea"/>
              </a:rPr>
              <a:t> | name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+mn-ea"/>
              </a:rPr>
              <a:t>5 	4 	2 	.</a:t>
            </a:r>
          </a:p>
          <a:p>
            <a:pPr>
              <a:lnSpc>
                <a:spcPct val="150000"/>
              </a:lnSpc>
            </a:pPr>
            <a:r>
              <a:rPr lang="is-IS" sz="1400" dirty="0">
                <a:latin typeface="+mn-ea"/>
              </a:rPr>
              <a:t>2 	4 	3 	. 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</a:rPr>
              <a:t>12	4 	4 	foo</a:t>
            </a:r>
          </a:p>
          <a:p>
            <a:pPr>
              <a:lnSpc>
                <a:spcPct val="150000"/>
              </a:lnSpc>
            </a:pPr>
            <a:r>
              <a:rPr lang="sk-SK" sz="1400" dirty="0">
                <a:latin typeface="+mn-ea"/>
              </a:rPr>
              <a:t>13 	4 	4 	bar</a:t>
            </a:r>
          </a:p>
          <a:p>
            <a:pPr marL="342900" indent="-342900">
              <a:lnSpc>
                <a:spcPct val="150000"/>
              </a:lnSpc>
              <a:buAutoNum type="arabicPlain" startAt="24"/>
            </a:pPr>
            <a:r>
              <a:rPr lang="en-US" sz="1400">
                <a:latin typeface="+mn-ea"/>
              </a:rPr>
              <a:t>          8 </a:t>
            </a:r>
            <a:r>
              <a:rPr lang="en-US" sz="1400" dirty="0">
                <a:latin typeface="+mn-ea"/>
              </a:rPr>
              <a:t>	7 	</a:t>
            </a:r>
            <a:r>
              <a:rPr lang="en-US" sz="1400" dirty="0" err="1">
                <a:latin typeface="+mn-ea"/>
              </a:rPr>
              <a:t>foobar</a:t>
            </a: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</a:rPr>
              <a:t>EXT4</a:t>
            </a:r>
            <a:endParaRPr lang="en-US" sz="1400" b="1" dirty="0">
              <a:latin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C8DDE-FEB7-F4B9-FE87-166367725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81186-E39E-BC67-1CAC-0958ACB99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0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F7DDF895-0AAB-49D9-B5D9-21A8813964FE}"/>
              </a:ext>
            </a:extLst>
          </p:cNvPr>
          <p:cNvGraphicFramePr>
            <a:graphicFrameLocks noGrp="1"/>
          </p:cNvGraphicFramePr>
          <p:nvPr/>
        </p:nvGraphicFramePr>
        <p:xfrm>
          <a:off x="350388" y="1412776"/>
          <a:ext cx="8639040" cy="42976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321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26944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21598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085581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5871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91863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30846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150875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336384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2846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77454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393083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325161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29769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70458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EB595-C0B8-70B2-C96F-06EFBEF9D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06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17FA043-8670-427F-9E38-7C77E4BDD4AA}"/>
              </a:ext>
            </a:extLst>
          </p:cNvPr>
          <p:cNvGraphicFramePr>
            <a:graphicFrameLocks noGrp="1"/>
          </p:cNvGraphicFramePr>
          <p:nvPr/>
        </p:nvGraphicFramePr>
        <p:xfrm>
          <a:off x="288199" y="836712"/>
          <a:ext cx="8639040" cy="48463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21598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0855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5871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9186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30846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15087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336384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2846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77454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39308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32516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29769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7045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031997"/>
                  </a:ext>
                </a:extLst>
              </a:tr>
              <a:tr h="192021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6508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F86E9-5455-645B-22B8-1CFFFCAC8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Creation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17FA043-8670-427F-9E38-7C77E4BDD4AA}"/>
              </a:ext>
            </a:extLst>
          </p:cNvPr>
          <p:cNvGraphicFramePr>
            <a:graphicFrameLocks noGrp="1"/>
          </p:cNvGraphicFramePr>
          <p:nvPr/>
        </p:nvGraphicFramePr>
        <p:xfrm>
          <a:off x="288199" y="1052736"/>
          <a:ext cx="8639040" cy="34747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0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486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664759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92586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541267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991643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41852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6508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4188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12556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37148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C3A96-6924-00E3-F95A-49A0DEADE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70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858A-2075-894A-A4E7-56F762E5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Caching and Buffering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5FEA3-A14D-424B-A9A7-A34FB8EF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678371"/>
            <a:ext cx="8786812" cy="5501258"/>
          </a:xfrm>
        </p:spPr>
        <p:txBody>
          <a:bodyPr/>
          <a:lstStyle/>
          <a:p>
            <a:r>
              <a:rPr kumimoji="1" lang="en-US" altLang="ko-KR" sz="1800" dirty="0"/>
              <a:t>Reading and writing can very IO intensive.</a:t>
            </a:r>
          </a:p>
          <a:p>
            <a:pPr lvl="1"/>
            <a:r>
              <a:rPr lang="en-US" altLang="ko-KR" sz="1600" dirty="0"/>
              <a:t>File open: two IO for each directory component and one read for the data.</a:t>
            </a:r>
          </a:p>
          <a:p>
            <a:r>
              <a:rPr kumimoji="1" lang="en-US" altLang="ko-KR" sz="1800" dirty="0"/>
              <a:t>Buffer Cache</a:t>
            </a:r>
          </a:p>
          <a:p>
            <a:pPr lvl="1"/>
            <a:r>
              <a:rPr lang="en-US" altLang="ko-KR" sz="1600" dirty="0"/>
              <a:t>cache the disk blocks to reduce the IO.</a:t>
            </a:r>
          </a:p>
          <a:p>
            <a:pPr lvl="1"/>
            <a:r>
              <a:rPr lang="en-US" altLang="ko-KR" sz="1600" dirty="0"/>
              <a:t>LRU replacement</a:t>
            </a:r>
          </a:p>
          <a:p>
            <a:pPr lvl="1"/>
            <a:r>
              <a:rPr lang="en-US" altLang="ko-KR" sz="1600" dirty="0"/>
              <a:t>Static partitioning: 10% of DRAM, inefficient usage</a:t>
            </a:r>
          </a:p>
          <a:p>
            <a:pPr lvl="2"/>
            <a:endParaRPr lang="en-US" altLang="ko-KR" sz="1400" dirty="0"/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9C95-0FED-EE41-A900-764384E4F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A99591-0AFE-3244-A297-FDE6CCAFB144}"/>
              </a:ext>
            </a:extLst>
          </p:cNvPr>
          <p:cNvSpPr/>
          <p:nvPr/>
        </p:nvSpPr>
        <p:spPr>
          <a:xfrm>
            <a:off x="683283" y="4293096"/>
            <a:ext cx="777742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76573EE-9D07-8C45-A4F1-9B30E046AB34}"/>
              </a:ext>
            </a:extLst>
          </p:cNvPr>
          <p:cNvCxnSpPr/>
          <p:nvPr/>
        </p:nvCxnSpPr>
        <p:spPr>
          <a:xfrm>
            <a:off x="7020272" y="3933054"/>
            <a:ext cx="0" cy="12961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F1B278-D4F0-4C46-B0B4-00751505D4A4}"/>
              </a:ext>
            </a:extLst>
          </p:cNvPr>
          <p:cNvCxnSpPr>
            <a:cxnSpLocks/>
          </p:cNvCxnSpPr>
          <p:nvPr/>
        </p:nvCxnSpPr>
        <p:spPr>
          <a:xfrm>
            <a:off x="683283" y="5157192"/>
            <a:ext cx="63369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170EF5-FCBB-2343-AF32-7CC878ED0DAC}"/>
              </a:ext>
            </a:extLst>
          </p:cNvPr>
          <p:cNvCxnSpPr>
            <a:cxnSpLocks/>
          </p:cNvCxnSpPr>
          <p:nvPr/>
        </p:nvCxnSpPr>
        <p:spPr>
          <a:xfrm>
            <a:off x="7020272" y="5157192"/>
            <a:ext cx="15118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B4FC95-6719-8342-A8A5-E26A8FE5B243}"/>
              </a:ext>
            </a:extLst>
          </p:cNvPr>
          <p:cNvSpPr txBox="1"/>
          <p:nvPr/>
        </p:nvSpPr>
        <p:spPr>
          <a:xfrm>
            <a:off x="3024399" y="5171255"/>
            <a:ext cx="23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Virtua memory</a:t>
            </a:r>
          </a:p>
          <a:p>
            <a:pPr algn="ctr"/>
            <a:r>
              <a:rPr kumimoji="1" lang="en-US" altLang="ko-KR" sz="1200" dirty="0"/>
              <a:t>(90% of page frame)</a:t>
            </a:r>
            <a:endParaRPr kumimoji="1"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D7863-9875-B741-8B4B-4751F019B751}"/>
              </a:ext>
            </a:extLst>
          </p:cNvPr>
          <p:cNvSpPr txBox="1"/>
          <p:nvPr/>
        </p:nvSpPr>
        <p:spPr>
          <a:xfrm>
            <a:off x="6495460" y="5168048"/>
            <a:ext cx="244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Buffer cache</a:t>
            </a:r>
          </a:p>
          <a:p>
            <a:pPr algn="ctr"/>
            <a:r>
              <a:rPr kumimoji="1" lang="en-US" altLang="ko-KR" sz="1200" dirty="0"/>
              <a:t>(10% of page frame)</a:t>
            </a:r>
            <a:endParaRPr kumimoji="1"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2515E-56AD-884E-BD96-960D98415CD1}"/>
              </a:ext>
            </a:extLst>
          </p:cNvPr>
          <p:cNvSpPr/>
          <p:nvPr/>
        </p:nvSpPr>
        <p:spPr>
          <a:xfrm>
            <a:off x="683282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318D1-62FA-AA43-8962-B76B52CADA6D}"/>
              </a:ext>
            </a:extLst>
          </p:cNvPr>
          <p:cNvSpPr/>
          <p:nvPr/>
        </p:nvSpPr>
        <p:spPr>
          <a:xfrm>
            <a:off x="96494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85A811-084A-B24C-B097-FAD6181BF761}"/>
              </a:ext>
            </a:extLst>
          </p:cNvPr>
          <p:cNvSpPr/>
          <p:nvPr/>
        </p:nvSpPr>
        <p:spPr>
          <a:xfrm>
            <a:off x="1259632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AE301F-52EB-8D43-887E-DCD3DA202C23}"/>
              </a:ext>
            </a:extLst>
          </p:cNvPr>
          <p:cNvSpPr/>
          <p:nvPr/>
        </p:nvSpPr>
        <p:spPr>
          <a:xfrm>
            <a:off x="154765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6716C-8C9E-1C43-AF1C-D5DCA32E46DC}"/>
              </a:ext>
            </a:extLst>
          </p:cNvPr>
          <p:cNvSpPr/>
          <p:nvPr/>
        </p:nvSpPr>
        <p:spPr>
          <a:xfrm>
            <a:off x="183569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530665-E312-3349-A949-9FF5F1AEE830}"/>
              </a:ext>
            </a:extLst>
          </p:cNvPr>
          <p:cNvSpPr/>
          <p:nvPr/>
        </p:nvSpPr>
        <p:spPr>
          <a:xfrm>
            <a:off x="2123164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9DE32B-9911-4A44-9569-A7CF31C21457}"/>
              </a:ext>
            </a:extLst>
          </p:cNvPr>
          <p:cNvSpPr/>
          <p:nvPr/>
        </p:nvSpPr>
        <p:spPr>
          <a:xfrm>
            <a:off x="241204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1959BE-5586-AD40-9101-BAAA14286264}"/>
              </a:ext>
            </a:extLst>
          </p:cNvPr>
          <p:cNvSpPr/>
          <p:nvPr/>
        </p:nvSpPr>
        <p:spPr>
          <a:xfrm>
            <a:off x="2699514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AED07-0613-154E-980E-143F4FDE4171}"/>
              </a:ext>
            </a:extLst>
          </p:cNvPr>
          <p:cNvSpPr/>
          <p:nvPr/>
        </p:nvSpPr>
        <p:spPr>
          <a:xfrm>
            <a:off x="298782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B75A8A-90E4-B14B-8FB8-666F254BC5B1}"/>
              </a:ext>
            </a:extLst>
          </p:cNvPr>
          <p:cNvSpPr/>
          <p:nvPr/>
        </p:nvSpPr>
        <p:spPr>
          <a:xfrm>
            <a:off x="327529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0187B-8109-654D-835D-7EB5C484225C}"/>
              </a:ext>
            </a:extLst>
          </p:cNvPr>
          <p:cNvSpPr/>
          <p:nvPr/>
        </p:nvSpPr>
        <p:spPr>
          <a:xfrm>
            <a:off x="356417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A6ED07-034D-4F40-9143-0CF05268A275}"/>
              </a:ext>
            </a:extLst>
          </p:cNvPr>
          <p:cNvSpPr/>
          <p:nvPr/>
        </p:nvSpPr>
        <p:spPr>
          <a:xfrm>
            <a:off x="385164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933B3B-52AE-EC49-85E0-EF7329671CC4}"/>
              </a:ext>
            </a:extLst>
          </p:cNvPr>
          <p:cNvSpPr/>
          <p:nvPr/>
        </p:nvSpPr>
        <p:spPr>
          <a:xfrm>
            <a:off x="4140238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C1E81E-546A-4143-8EF0-817DEE8A4429}"/>
              </a:ext>
            </a:extLst>
          </p:cNvPr>
          <p:cNvSpPr/>
          <p:nvPr/>
        </p:nvSpPr>
        <p:spPr>
          <a:xfrm>
            <a:off x="442770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747A9D-C9D7-404C-ACBA-539DA86610DE}"/>
              </a:ext>
            </a:extLst>
          </p:cNvPr>
          <p:cNvSpPr/>
          <p:nvPr/>
        </p:nvSpPr>
        <p:spPr>
          <a:xfrm>
            <a:off x="4716588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4BD472-02DD-E440-B5F1-8FD1B8A59641}"/>
              </a:ext>
            </a:extLst>
          </p:cNvPr>
          <p:cNvSpPr/>
          <p:nvPr/>
        </p:nvSpPr>
        <p:spPr>
          <a:xfrm>
            <a:off x="500405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8087E4-DA9D-E148-91A7-638102631DDE}"/>
              </a:ext>
            </a:extLst>
          </p:cNvPr>
          <p:cNvSpPr/>
          <p:nvPr/>
        </p:nvSpPr>
        <p:spPr>
          <a:xfrm>
            <a:off x="5292080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B74F90-EA09-BF4A-B4F0-B3397D8E5369}"/>
              </a:ext>
            </a:extLst>
          </p:cNvPr>
          <p:cNvSpPr/>
          <p:nvPr/>
        </p:nvSpPr>
        <p:spPr>
          <a:xfrm>
            <a:off x="5579548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5EC17E-6473-0548-B639-F3E72BF907A0}"/>
              </a:ext>
            </a:extLst>
          </p:cNvPr>
          <p:cNvSpPr/>
          <p:nvPr/>
        </p:nvSpPr>
        <p:spPr>
          <a:xfrm>
            <a:off x="5868430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BF68E6-3CEC-434C-A72B-FCF87B15B353}"/>
              </a:ext>
            </a:extLst>
          </p:cNvPr>
          <p:cNvSpPr/>
          <p:nvPr/>
        </p:nvSpPr>
        <p:spPr>
          <a:xfrm>
            <a:off x="6155898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B3FB43-CF35-364F-89D3-AE340A228A1C}"/>
              </a:ext>
            </a:extLst>
          </p:cNvPr>
          <p:cNvSpPr/>
          <p:nvPr/>
        </p:nvSpPr>
        <p:spPr>
          <a:xfrm>
            <a:off x="644449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0E0895-693F-5D4D-A4D2-FFA5C0556675}"/>
              </a:ext>
            </a:extLst>
          </p:cNvPr>
          <p:cNvSpPr/>
          <p:nvPr/>
        </p:nvSpPr>
        <p:spPr>
          <a:xfrm>
            <a:off x="673196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7DC8DF-692E-F64B-A69E-2D1EBDDDD8AE}"/>
              </a:ext>
            </a:extLst>
          </p:cNvPr>
          <p:cNvSpPr/>
          <p:nvPr/>
        </p:nvSpPr>
        <p:spPr>
          <a:xfrm>
            <a:off x="7019430" y="4295131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94903C-B5E7-1C49-95B8-BF0FA776FEF6}"/>
              </a:ext>
            </a:extLst>
          </p:cNvPr>
          <p:cNvSpPr/>
          <p:nvPr/>
        </p:nvSpPr>
        <p:spPr>
          <a:xfrm>
            <a:off x="7308304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2B4C480-11F3-DF4C-B9BF-C6327BAAFD5E}"/>
              </a:ext>
            </a:extLst>
          </p:cNvPr>
          <p:cNvSpPr/>
          <p:nvPr/>
        </p:nvSpPr>
        <p:spPr>
          <a:xfrm>
            <a:off x="7596336" y="4295131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64F31-0058-C64C-BD73-B9B3E7F80FAB}"/>
              </a:ext>
            </a:extLst>
          </p:cNvPr>
          <p:cNvSpPr/>
          <p:nvPr/>
        </p:nvSpPr>
        <p:spPr>
          <a:xfrm>
            <a:off x="7885210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11615C-DF0C-A34F-AAAD-34B80F5041AB}"/>
              </a:ext>
            </a:extLst>
          </p:cNvPr>
          <p:cNvSpPr/>
          <p:nvPr/>
        </p:nvSpPr>
        <p:spPr>
          <a:xfrm>
            <a:off x="8172400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1BF101-CFA5-B541-9E1E-9561325C574E}"/>
              </a:ext>
            </a:extLst>
          </p:cNvPr>
          <p:cNvSpPr/>
          <p:nvPr/>
        </p:nvSpPr>
        <p:spPr>
          <a:xfrm>
            <a:off x="1253256" y="3429000"/>
            <a:ext cx="366416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6CE2209C-219A-ED4C-9C2B-5B4445BF444C}"/>
              </a:ext>
            </a:extLst>
          </p:cNvPr>
          <p:cNvCxnSpPr>
            <a:stCxn id="48" idx="4"/>
          </p:cNvCxnSpPr>
          <p:nvPr/>
        </p:nvCxnSpPr>
        <p:spPr>
          <a:xfrm rot="5400000">
            <a:off x="1024014" y="3880642"/>
            <a:ext cx="504053" cy="3208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21684D9-F145-1342-8BAE-2458C9489434}"/>
              </a:ext>
            </a:extLst>
          </p:cNvPr>
          <p:cNvCxnSpPr>
            <a:stCxn id="48" idx="4"/>
            <a:endCxn id="21" idx="0"/>
          </p:cNvCxnSpPr>
          <p:nvPr/>
        </p:nvCxnSpPr>
        <p:spPr>
          <a:xfrm rot="16200000" flipH="1">
            <a:off x="1456129" y="3769374"/>
            <a:ext cx="504056" cy="5433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88E838DB-1F01-F44B-804A-69076A9A0501}"/>
              </a:ext>
            </a:extLst>
          </p:cNvPr>
          <p:cNvCxnSpPr>
            <a:stCxn id="48" idx="4"/>
            <a:endCxn id="23" idx="0"/>
          </p:cNvCxnSpPr>
          <p:nvPr/>
        </p:nvCxnSpPr>
        <p:spPr>
          <a:xfrm rot="16200000" flipH="1">
            <a:off x="1744304" y="3481199"/>
            <a:ext cx="504056" cy="11197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 59">
            <a:extLst>
              <a:ext uri="{FF2B5EF4-FFF2-40B4-BE49-F238E27FC236}">
                <a16:creationId xmlns:a16="http://schemas.microsoft.com/office/drawing/2014/main" id="{D25AB428-D586-5E46-B637-70E6906507E3}"/>
              </a:ext>
            </a:extLst>
          </p:cNvPr>
          <p:cNvSpPr/>
          <p:nvPr/>
        </p:nvSpPr>
        <p:spPr>
          <a:xfrm>
            <a:off x="1403787" y="3508182"/>
            <a:ext cx="68876" cy="219310"/>
          </a:xfrm>
          <a:custGeom>
            <a:avLst/>
            <a:gdLst>
              <a:gd name="connsiteX0" fmla="*/ 41460 w 65314"/>
              <a:gd name="connsiteY0" fmla="*/ 0 h 294198"/>
              <a:gd name="connsiteX1" fmla="*/ 49412 w 65314"/>
              <a:gd name="connsiteY1" fmla="*/ 63610 h 294198"/>
              <a:gd name="connsiteX2" fmla="*/ 65314 w 65314"/>
              <a:gd name="connsiteY2" fmla="*/ 87464 h 294198"/>
              <a:gd name="connsiteX3" fmla="*/ 1704 w 65314"/>
              <a:gd name="connsiteY3" fmla="*/ 143123 h 294198"/>
              <a:gd name="connsiteX4" fmla="*/ 9655 w 65314"/>
              <a:gd name="connsiteY4" fmla="*/ 166977 h 294198"/>
              <a:gd name="connsiteX5" fmla="*/ 65314 w 65314"/>
              <a:gd name="connsiteY5" fmla="*/ 190831 h 294198"/>
              <a:gd name="connsiteX6" fmla="*/ 57363 w 65314"/>
              <a:gd name="connsiteY6" fmla="*/ 214685 h 294198"/>
              <a:gd name="connsiteX7" fmla="*/ 33509 w 65314"/>
              <a:gd name="connsiteY7" fmla="*/ 222636 h 294198"/>
              <a:gd name="connsiteX8" fmla="*/ 9655 w 65314"/>
              <a:gd name="connsiteY8" fmla="*/ 246490 h 294198"/>
              <a:gd name="connsiteX9" fmla="*/ 1704 w 65314"/>
              <a:gd name="connsiteY9" fmla="*/ 270344 h 294198"/>
              <a:gd name="connsiteX10" fmla="*/ 49412 w 65314"/>
              <a:gd name="connsiteY10" fmla="*/ 286247 h 294198"/>
              <a:gd name="connsiteX11" fmla="*/ 57363 w 65314"/>
              <a:gd name="connsiteY11" fmla="*/ 294198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14" h="294198">
                <a:moveTo>
                  <a:pt x="41460" y="0"/>
                </a:moveTo>
                <a:cubicBezTo>
                  <a:pt x="12722" y="100586"/>
                  <a:pt x="11828" y="33543"/>
                  <a:pt x="49412" y="63610"/>
                </a:cubicBezTo>
                <a:cubicBezTo>
                  <a:pt x="56874" y="69580"/>
                  <a:pt x="60013" y="79513"/>
                  <a:pt x="65314" y="87464"/>
                </a:cubicBezTo>
                <a:cubicBezTo>
                  <a:pt x="9655" y="124570"/>
                  <a:pt x="28207" y="103366"/>
                  <a:pt x="1704" y="143123"/>
                </a:cubicBezTo>
                <a:cubicBezTo>
                  <a:pt x="4354" y="151074"/>
                  <a:pt x="4419" y="160432"/>
                  <a:pt x="9655" y="166977"/>
                </a:cubicBezTo>
                <a:cubicBezTo>
                  <a:pt x="23383" y="184137"/>
                  <a:pt x="46215" y="186056"/>
                  <a:pt x="65314" y="190831"/>
                </a:cubicBezTo>
                <a:cubicBezTo>
                  <a:pt x="62664" y="198782"/>
                  <a:pt x="63290" y="208758"/>
                  <a:pt x="57363" y="214685"/>
                </a:cubicBezTo>
                <a:cubicBezTo>
                  <a:pt x="51436" y="220612"/>
                  <a:pt x="40483" y="217987"/>
                  <a:pt x="33509" y="222636"/>
                </a:cubicBezTo>
                <a:cubicBezTo>
                  <a:pt x="24153" y="228873"/>
                  <a:pt x="17606" y="238539"/>
                  <a:pt x="9655" y="246490"/>
                </a:cubicBezTo>
                <a:cubicBezTo>
                  <a:pt x="7005" y="254441"/>
                  <a:pt x="-4223" y="264417"/>
                  <a:pt x="1704" y="270344"/>
                </a:cubicBezTo>
                <a:cubicBezTo>
                  <a:pt x="13557" y="282197"/>
                  <a:pt x="37559" y="274394"/>
                  <a:pt x="49412" y="286247"/>
                </a:cubicBezTo>
                <a:lnTo>
                  <a:pt x="57363" y="29419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68C5EF-515D-1A40-8483-507B378D139F}"/>
              </a:ext>
            </a:extLst>
          </p:cNvPr>
          <p:cNvSpPr/>
          <p:nvPr/>
        </p:nvSpPr>
        <p:spPr>
          <a:xfrm>
            <a:off x="7488606" y="3508182"/>
            <a:ext cx="323754" cy="324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B2B6E60D-A3A8-E748-B101-9A80DDF35B7B}"/>
              </a:ext>
            </a:extLst>
          </p:cNvPr>
          <p:cNvCxnSpPr>
            <a:cxnSpLocks/>
            <a:endCxn id="44" idx="0"/>
          </p:cNvCxnSpPr>
          <p:nvPr/>
        </p:nvCxnSpPr>
        <p:spPr>
          <a:xfrm rot="5400000">
            <a:off x="7310408" y="3980718"/>
            <a:ext cx="454430" cy="1703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C4E093DB-E631-EA48-B076-1B2F9C0CB856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7612284" y="3876015"/>
            <a:ext cx="460880" cy="37328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0BEF02-3836-EA4D-B567-B359ECFCC0A6}"/>
              </a:ext>
            </a:extLst>
          </p:cNvPr>
          <p:cNvSpPr txBox="1"/>
          <p:nvPr/>
        </p:nvSpPr>
        <p:spPr>
          <a:xfrm>
            <a:off x="7460615" y="3519010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FD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94214A-07B2-7634-3F19-4B24F01F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32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858A-2075-894A-A4E7-56F762E5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Caching and Buffering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5FEA3-A14D-424B-A9A7-A34FB8EF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6" y="676333"/>
            <a:ext cx="8786812" cy="5501258"/>
          </a:xfrm>
        </p:spPr>
        <p:txBody>
          <a:bodyPr/>
          <a:lstStyle/>
          <a:p>
            <a:r>
              <a:rPr lang="en-US" altLang="ko-KR" sz="1800" dirty="0"/>
              <a:t>Page Cache</a:t>
            </a:r>
          </a:p>
          <a:p>
            <a:pPr lvl="1"/>
            <a:r>
              <a:rPr lang="en-US" altLang="ko-KR" sz="1600" dirty="0"/>
              <a:t>Merge virtual memory and buffer cache</a:t>
            </a:r>
          </a:p>
          <a:p>
            <a:pPr lvl="1"/>
            <a:r>
              <a:rPr lang="en-US" altLang="ko-KR" sz="1600" dirty="0"/>
              <a:t>A physical page frame can host either a page in the process address space or a file block.</a:t>
            </a:r>
          </a:p>
          <a:p>
            <a:pPr lvl="2"/>
            <a:r>
              <a:rPr lang="en-US" altLang="ko-KR" sz="1400" dirty="0"/>
              <a:t>Process uses page table to map a virtual page to a page frame.</a:t>
            </a:r>
          </a:p>
          <a:p>
            <a:pPr lvl="2"/>
            <a:r>
              <a:rPr lang="en-US" altLang="ko-KR" sz="1400" dirty="0"/>
              <a:t>A file IO uses “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address_space</a:t>
            </a:r>
            <a:r>
              <a:rPr lang="en-US" altLang="ko-KR" sz="1400" dirty="0"/>
              <a:t>”(Linux) to map a file block to a physical page frame.</a:t>
            </a:r>
          </a:p>
          <a:p>
            <a:pPr lvl="1"/>
            <a:r>
              <a:rPr lang="en-US" altLang="ko-KR" sz="1600" dirty="0"/>
              <a:t>Dynamic partitioning</a:t>
            </a:r>
          </a:p>
          <a:p>
            <a:pPr lvl="2"/>
            <a:endParaRPr lang="en-US" altLang="ko-KR" sz="1400" dirty="0"/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9C95-0FED-EE41-A900-764384E4F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6D870-CE6A-A846-AC39-554DCDE6770C}"/>
              </a:ext>
            </a:extLst>
          </p:cNvPr>
          <p:cNvSpPr/>
          <p:nvPr/>
        </p:nvSpPr>
        <p:spPr>
          <a:xfrm>
            <a:off x="683283" y="4600441"/>
            <a:ext cx="777742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18E960-B5F3-D44D-9C12-7AFB58F2A338}"/>
              </a:ext>
            </a:extLst>
          </p:cNvPr>
          <p:cNvCxnSpPr>
            <a:cxnSpLocks/>
          </p:cNvCxnSpPr>
          <p:nvPr/>
        </p:nvCxnSpPr>
        <p:spPr>
          <a:xfrm>
            <a:off x="683283" y="5464537"/>
            <a:ext cx="7777421" cy="140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0E2B16-EA7E-0348-ABB3-18514085D271}"/>
              </a:ext>
            </a:extLst>
          </p:cNvPr>
          <p:cNvSpPr txBox="1"/>
          <p:nvPr/>
        </p:nvSpPr>
        <p:spPr>
          <a:xfrm>
            <a:off x="3239573" y="5528265"/>
            <a:ext cx="233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Page cache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AB59CC-18E1-7045-9D24-DD305C4013FB}"/>
              </a:ext>
            </a:extLst>
          </p:cNvPr>
          <p:cNvSpPr/>
          <p:nvPr/>
        </p:nvSpPr>
        <p:spPr>
          <a:xfrm>
            <a:off x="683282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3D9B07-2740-5640-B93B-9C35CC8451AE}"/>
              </a:ext>
            </a:extLst>
          </p:cNvPr>
          <p:cNvSpPr/>
          <p:nvPr/>
        </p:nvSpPr>
        <p:spPr>
          <a:xfrm>
            <a:off x="96494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721EC9-A1A8-CD4C-B895-EE7E0A3EEC0C}"/>
              </a:ext>
            </a:extLst>
          </p:cNvPr>
          <p:cNvSpPr/>
          <p:nvPr/>
        </p:nvSpPr>
        <p:spPr>
          <a:xfrm>
            <a:off x="1259632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B4D5E-C1F6-1D4B-A114-742D23F4D53E}"/>
              </a:ext>
            </a:extLst>
          </p:cNvPr>
          <p:cNvSpPr/>
          <p:nvPr/>
        </p:nvSpPr>
        <p:spPr>
          <a:xfrm>
            <a:off x="7316165" y="4599447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8BED5D-2FB0-E84D-9963-38793626CD11}"/>
              </a:ext>
            </a:extLst>
          </p:cNvPr>
          <p:cNvSpPr/>
          <p:nvPr/>
        </p:nvSpPr>
        <p:spPr>
          <a:xfrm>
            <a:off x="183569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A5CAB6-796D-AE44-AE56-081F6CFAFEE4}"/>
              </a:ext>
            </a:extLst>
          </p:cNvPr>
          <p:cNvSpPr/>
          <p:nvPr/>
        </p:nvSpPr>
        <p:spPr>
          <a:xfrm>
            <a:off x="2123164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5896BD-5950-0545-8311-7A16077C7896}"/>
              </a:ext>
            </a:extLst>
          </p:cNvPr>
          <p:cNvSpPr/>
          <p:nvPr/>
        </p:nvSpPr>
        <p:spPr>
          <a:xfrm>
            <a:off x="241204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F2857-ABAC-3847-BB7F-B8F68419B8AA}"/>
              </a:ext>
            </a:extLst>
          </p:cNvPr>
          <p:cNvSpPr/>
          <p:nvPr/>
        </p:nvSpPr>
        <p:spPr>
          <a:xfrm>
            <a:off x="2699514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5CAFE3-6B12-0447-B00C-408D779EF35A}"/>
              </a:ext>
            </a:extLst>
          </p:cNvPr>
          <p:cNvSpPr/>
          <p:nvPr/>
        </p:nvSpPr>
        <p:spPr>
          <a:xfrm>
            <a:off x="759633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F523D1-781E-C240-A5F2-5D5F84BE761A}"/>
              </a:ext>
            </a:extLst>
          </p:cNvPr>
          <p:cNvSpPr/>
          <p:nvPr/>
        </p:nvSpPr>
        <p:spPr>
          <a:xfrm>
            <a:off x="7885011" y="4599447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2560ED-37FD-8D48-A5C4-5F71AB2877FA}"/>
              </a:ext>
            </a:extLst>
          </p:cNvPr>
          <p:cNvSpPr/>
          <p:nvPr/>
        </p:nvSpPr>
        <p:spPr>
          <a:xfrm>
            <a:off x="3564174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8CF30D-3B59-C743-8BF8-228301635ADC}"/>
              </a:ext>
            </a:extLst>
          </p:cNvPr>
          <p:cNvSpPr/>
          <p:nvPr/>
        </p:nvSpPr>
        <p:spPr>
          <a:xfrm>
            <a:off x="3851642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512728-E902-FE4A-A83F-F598CD040848}"/>
              </a:ext>
            </a:extLst>
          </p:cNvPr>
          <p:cNvSpPr/>
          <p:nvPr/>
        </p:nvSpPr>
        <p:spPr>
          <a:xfrm>
            <a:off x="4140238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39DEC-121B-DD4B-9FD1-05E61DFF5E32}"/>
              </a:ext>
            </a:extLst>
          </p:cNvPr>
          <p:cNvSpPr/>
          <p:nvPr/>
        </p:nvSpPr>
        <p:spPr>
          <a:xfrm>
            <a:off x="442770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6CEFB7-5A25-1E47-9B33-51AA169D883E}"/>
              </a:ext>
            </a:extLst>
          </p:cNvPr>
          <p:cNvSpPr/>
          <p:nvPr/>
        </p:nvSpPr>
        <p:spPr>
          <a:xfrm>
            <a:off x="4716588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55D35-E070-ED4D-8CB6-7C568FC41212}"/>
              </a:ext>
            </a:extLst>
          </p:cNvPr>
          <p:cNvSpPr/>
          <p:nvPr/>
        </p:nvSpPr>
        <p:spPr>
          <a:xfrm>
            <a:off x="500405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9ED337-9CD4-DC4D-911A-7BFD3724DC95}"/>
              </a:ext>
            </a:extLst>
          </p:cNvPr>
          <p:cNvSpPr/>
          <p:nvPr/>
        </p:nvSpPr>
        <p:spPr>
          <a:xfrm>
            <a:off x="5292080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3FC91B-F0F5-3847-8FF3-A8F1A26BBFAA}"/>
              </a:ext>
            </a:extLst>
          </p:cNvPr>
          <p:cNvSpPr/>
          <p:nvPr/>
        </p:nvSpPr>
        <p:spPr>
          <a:xfrm>
            <a:off x="5579548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54C533-349D-3A41-80A8-4FF441403057}"/>
              </a:ext>
            </a:extLst>
          </p:cNvPr>
          <p:cNvSpPr/>
          <p:nvPr/>
        </p:nvSpPr>
        <p:spPr>
          <a:xfrm>
            <a:off x="5868430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B5F751-CFF4-F64E-A62F-85B373AB06CB}"/>
              </a:ext>
            </a:extLst>
          </p:cNvPr>
          <p:cNvSpPr/>
          <p:nvPr/>
        </p:nvSpPr>
        <p:spPr>
          <a:xfrm>
            <a:off x="6155898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C72BCB-6412-654E-B91B-C8787CFAB484}"/>
              </a:ext>
            </a:extLst>
          </p:cNvPr>
          <p:cNvSpPr/>
          <p:nvPr/>
        </p:nvSpPr>
        <p:spPr>
          <a:xfrm>
            <a:off x="6444494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0EA149-DF06-EA40-AEB9-E5AA480ADF1B}"/>
              </a:ext>
            </a:extLst>
          </p:cNvPr>
          <p:cNvSpPr/>
          <p:nvPr/>
        </p:nvSpPr>
        <p:spPr>
          <a:xfrm>
            <a:off x="6731962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67E5DC-143A-E84D-80A4-7B545004F735}"/>
              </a:ext>
            </a:extLst>
          </p:cNvPr>
          <p:cNvSpPr/>
          <p:nvPr/>
        </p:nvSpPr>
        <p:spPr>
          <a:xfrm>
            <a:off x="1554318" y="4600438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30C795-C6AB-6C40-8E6B-2A5136425AC7}"/>
              </a:ext>
            </a:extLst>
          </p:cNvPr>
          <p:cNvSpPr/>
          <p:nvPr/>
        </p:nvSpPr>
        <p:spPr>
          <a:xfrm>
            <a:off x="7018590" y="4600438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2DE805-E69F-2649-835E-52295E328692}"/>
              </a:ext>
            </a:extLst>
          </p:cNvPr>
          <p:cNvSpPr/>
          <p:nvPr/>
        </p:nvSpPr>
        <p:spPr>
          <a:xfrm>
            <a:off x="2980243" y="4600438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075B5C-8A13-7B44-9CDE-312E87E5F5A8}"/>
              </a:ext>
            </a:extLst>
          </p:cNvPr>
          <p:cNvSpPr/>
          <p:nvPr/>
        </p:nvSpPr>
        <p:spPr>
          <a:xfrm>
            <a:off x="3277551" y="4600438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5A3D5F-A2D1-8B44-829C-693511A26757}"/>
              </a:ext>
            </a:extLst>
          </p:cNvPr>
          <p:cNvSpPr/>
          <p:nvPr/>
        </p:nvSpPr>
        <p:spPr>
          <a:xfrm>
            <a:off x="8172400" y="4600441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A9784E4-BC33-5F48-B1B3-161E7E5B7DB5}"/>
              </a:ext>
            </a:extLst>
          </p:cNvPr>
          <p:cNvSpPr/>
          <p:nvPr/>
        </p:nvSpPr>
        <p:spPr>
          <a:xfrm>
            <a:off x="2957318" y="3764156"/>
            <a:ext cx="366416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9A10DDBF-BCE5-9249-9A68-18F23BD925F0}"/>
              </a:ext>
            </a:extLst>
          </p:cNvPr>
          <p:cNvCxnSpPr>
            <a:stCxn id="40" idx="4"/>
          </p:cNvCxnSpPr>
          <p:nvPr/>
        </p:nvCxnSpPr>
        <p:spPr>
          <a:xfrm rot="5400000">
            <a:off x="2728076" y="4215798"/>
            <a:ext cx="504053" cy="3208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4502DC0-F944-BE43-9357-C0B4289B19BA}"/>
              </a:ext>
            </a:extLst>
          </p:cNvPr>
          <p:cNvCxnSpPr>
            <a:stCxn id="40" idx="4"/>
          </p:cNvCxnSpPr>
          <p:nvPr/>
        </p:nvCxnSpPr>
        <p:spPr>
          <a:xfrm rot="16200000" flipH="1">
            <a:off x="3160191" y="4104530"/>
            <a:ext cx="504056" cy="5433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D737CCD8-222B-6746-B9CB-7BF27E6972CA}"/>
              </a:ext>
            </a:extLst>
          </p:cNvPr>
          <p:cNvCxnSpPr>
            <a:stCxn id="40" idx="4"/>
          </p:cNvCxnSpPr>
          <p:nvPr/>
        </p:nvCxnSpPr>
        <p:spPr>
          <a:xfrm rot="16200000" flipH="1">
            <a:off x="3448366" y="3816355"/>
            <a:ext cx="504056" cy="11197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>
            <a:extLst>
              <a:ext uri="{FF2B5EF4-FFF2-40B4-BE49-F238E27FC236}">
                <a16:creationId xmlns:a16="http://schemas.microsoft.com/office/drawing/2014/main" id="{0F0EA6A3-FDA3-8A43-98F1-9BBC859C2A23}"/>
              </a:ext>
            </a:extLst>
          </p:cNvPr>
          <p:cNvSpPr/>
          <p:nvPr/>
        </p:nvSpPr>
        <p:spPr>
          <a:xfrm>
            <a:off x="3107849" y="3843338"/>
            <a:ext cx="68876" cy="219310"/>
          </a:xfrm>
          <a:custGeom>
            <a:avLst/>
            <a:gdLst>
              <a:gd name="connsiteX0" fmla="*/ 41460 w 65314"/>
              <a:gd name="connsiteY0" fmla="*/ 0 h 294198"/>
              <a:gd name="connsiteX1" fmla="*/ 49412 w 65314"/>
              <a:gd name="connsiteY1" fmla="*/ 63610 h 294198"/>
              <a:gd name="connsiteX2" fmla="*/ 65314 w 65314"/>
              <a:gd name="connsiteY2" fmla="*/ 87464 h 294198"/>
              <a:gd name="connsiteX3" fmla="*/ 1704 w 65314"/>
              <a:gd name="connsiteY3" fmla="*/ 143123 h 294198"/>
              <a:gd name="connsiteX4" fmla="*/ 9655 w 65314"/>
              <a:gd name="connsiteY4" fmla="*/ 166977 h 294198"/>
              <a:gd name="connsiteX5" fmla="*/ 65314 w 65314"/>
              <a:gd name="connsiteY5" fmla="*/ 190831 h 294198"/>
              <a:gd name="connsiteX6" fmla="*/ 57363 w 65314"/>
              <a:gd name="connsiteY6" fmla="*/ 214685 h 294198"/>
              <a:gd name="connsiteX7" fmla="*/ 33509 w 65314"/>
              <a:gd name="connsiteY7" fmla="*/ 222636 h 294198"/>
              <a:gd name="connsiteX8" fmla="*/ 9655 w 65314"/>
              <a:gd name="connsiteY8" fmla="*/ 246490 h 294198"/>
              <a:gd name="connsiteX9" fmla="*/ 1704 w 65314"/>
              <a:gd name="connsiteY9" fmla="*/ 270344 h 294198"/>
              <a:gd name="connsiteX10" fmla="*/ 49412 w 65314"/>
              <a:gd name="connsiteY10" fmla="*/ 286247 h 294198"/>
              <a:gd name="connsiteX11" fmla="*/ 57363 w 65314"/>
              <a:gd name="connsiteY11" fmla="*/ 294198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14" h="294198">
                <a:moveTo>
                  <a:pt x="41460" y="0"/>
                </a:moveTo>
                <a:cubicBezTo>
                  <a:pt x="12722" y="100586"/>
                  <a:pt x="11828" y="33543"/>
                  <a:pt x="49412" y="63610"/>
                </a:cubicBezTo>
                <a:cubicBezTo>
                  <a:pt x="56874" y="69580"/>
                  <a:pt x="60013" y="79513"/>
                  <a:pt x="65314" y="87464"/>
                </a:cubicBezTo>
                <a:cubicBezTo>
                  <a:pt x="9655" y="124570"/>
                  <a:pt x="28207" y="103366"/>
                  <a:pt x="1704" y="143123"/>
                </a:cubicBezTo>
                <a:cubicBezTo>
                  <a:pt x="4354" y="151074"/>
                  <a:pt x="4419" y="160432"/>
                  <a:pt x="9655" y="166977"/>
                </a:cubicBezTo>
                <a:cubicBezTo>
                  <a:pt x="23383" y="184137"/>
                  <a:pt x="46215" y="186056"/>
                  <a:pt x="65314" y="190831"/>
                </a:cubicBezTo>
                <a:cubicBezTo>
                  <a:pt x="62664" y="198782"/>
                  <a:pt x="63290" y="208758"/>
                  <a:pt x="57363" y="214685"/>
                </a:cubicBezTo>
                <a:cubicBezTo>
                  <a:pt x="51436" y="220612"/>
                  <a:pt x="40483" y="217987"/>
                  <a:pt x="33509" y="222636"/>
                </a:cubicBezTo>
                <a:cubicBezTo>
                  <a:pt x="24153" y="228873"/>
                  <a:pt x="17606" y="238539"/>
                  <a:pt x="9655" y="246490"/>
                </a:cubicBezTo>
                <a:cubicBezTo>
                  <a:pt x="7005" y="254441"/>
                  <a:pt x="-4223" y="264417"/>
                  <a:pt x="1704" y="270344"/>
                </a:cubicBezTo>
                <a:cubicBezTo>
                  <a:pt x="13557" y="282197"/>
                  <a:pt x="37559" y="274394"/>
                  <a:pt x="49412" y="286247"/>
                </a:cubicBezTo>
                <a:lnTo>
                  <a:pt x="57363" y="29419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E8CEF1-4316-CA45-A161-709E9E514C36}"/>
              </a:ext>
            </a:extLst>
          </p:cNvPr>
          <p:cNvSpPr/>
          <p:nvPr/>
        </p:nvSpPr>
        <p:spPr>
          <a:xfrm>
            <a:off x="7228434" y="3805590"/>
            <a:ext cx="323754" cy="324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AA1ACF51-C279-3240-95E5-784295F39E84}"/>
              </a:ext>
            </a:extLst>
          </p:cNvPr>
          <p:cNvCxnSpPr>
            <a:cxnSpLocks/>
          </p:cNvCxnSpPr>
          <p:nvPr/>
        </p:nvCxnSpPr>
        <p:spPr>
          <a:xfrm rot="5400000">
            <a:off x="7050236" y="4278126"/>
            <a:ext cx="454430" cy="1703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9CFAC60C-C834-5647-A640-7335E28CB2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6836" y="3919975"/>
            <a:ext cx="418982" cy="88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6483CF-8D87-3945-B746-021C94E5E033}"/>
              </a:ext>
            </a:extLst>
          </p:cNvPr>
          <p:cNvSpPr txBox="1"/>
          <p:nvPr/>
        </p:nvSpPr>
        <p:spPr>
          <a:xfrm>
            <a:off x="7200443" y="3816418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FD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B07D5B-EDE2-35C7-F143-5B554C64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1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D9A8B-528D-4957-B7A9-D65475F5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D22BA-44C2-40FE-AAC5-29DFA603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Requirements for building filesystem</a:t>
            </a:r>
          </a:p>
          <a:p>
            <a:pPr lvl="1"/>
            <a:r>
              <a:rPr lang="en-US" altLang="ko-KR" dirty="0"/>
              <a:t>File information: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r>
              <a:rPr lang="en-US" altLang="ko-KR" dirty="0"/>
              <a:t>File structure: indexed file</a:t>
            </a:r>
          </a:p>
          <a:p>
            <a:pPr lvl="1"/>
            <a:r>
              <a:rPr lang="en-US" altLang="ko-KR" dirty="0"/>
              <a:t>Directory (name</a:t>
            </a:r>
            <a:r>
              <a:rPr lang="ko-KR" altLang="en-US" dirty="0"/>
              <a:t>→</a:t>
            </a:r>
            <a:r>
              <a:rPr lang="en-US" altLang="ko-KR" dirty="0" err="1"/>
              <a:t>inode</a:t>
            </a:r>
            <a:r>
              <a:rPr lang="en-US" altLang="ko-KR" dirty="0"/>
              <a:t>-number): array of &lt;</a:t>
            </a:r>
            <a:r>
              <a:rPr lang="en-US" altLang="ko-KR" dirty="0" err="1"/>
              <a:t>inode</a:t>
            </a:r>
            <a:r>
              <a:rPr lang="en-US" altLang="ko-KR" dirty="0"/>
              <a:t> #, name&gt;’s</a:t>
            </a:r>
          </a:p>
          <a:p>
            <a:pPr lvl="1"/>
            <a:r>
              <a:rPr lang="en-US" altLang="ko-KR" dirty="0"/>
              <a:t>Free block information: Bitmap</a:t>
            </a:r>
          </a:p>
          <a:p>
            <a:r>
              <a:rPr lang="en-US" altLang="ko-KR" dirty="0"/>
              <a:t>All are flexible.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FC3B9-CF0B-4757-8B1D-FCF00273D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85DC-C54A-55DA-46B5-65999B6EE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62738"/>
            <a:ext cx="8786812" cy="5501258"/>
          </a:xfrm>
        </p:spPr>
        <p:txBody>
          <a:bodyPr/>
          <a:lstStyle/>
          <a:p>
            <a:r>
              <a:rPr lang="en-US" altLang="ko-KR" sz="1800" dirty="0"/>
              <a:t>File</a:t>
            </a:r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f</a:t>
            </a:r>
            <a:r>
              <a:rPr lang="en-US" altLang="ko-KR" sz="1600" dirty="0"/>
              <a:t>ile is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some</a:t>
            </a:r>
            <a:r>
              <a:rPr lang="zh-CN" altLang="en-US" sz="1600" dirty="0"/>
              <a:t> </a:t>
            </a:r>
            <a:r>
              <a:rPr lang="en-US" altLang="zh-CN" sz="1600" dirty="0"/>
              <a:t>properties</a:t>
            </a:r>
            <a:r>
              <a:rPr lang="zh-CN" altLang="en-US" sz="1600" dirty="0"/>
              <a:t> </a:t>
            </a:r>
            <a:r>
              <a:rPr lang="en-US" altLang="zh-CN" sz="1600" dirty="0"/>
              <a:t>(name,</a:t>
            </a:r>
            <a:r>
              <a:rPr lang="zh-CN" altLang="en-US" sz="1600" dirty="0"/>
              <a:t> </a:t>
            </a:r>
            <a:r>
              <a:rPr lang="en-US" altLang="zh-CN" sz="1600" dirty="0"/>
              <a:t>type,</a:t>
            </a:r>
            <a:r>
              <a:rPr lang="zh-CN" altLang="en-US" sz="1600" dirty="0"/>
              <a:t> </a:t>
            </a:r>
            <a:r>
              <a:rPr lang="en-US" altLang="zh-CN" sz="1600" dirty="0"/>
              <a:t>permissions,</a:t>
            </a:r>
            <a:r>
              <a:rPr lang="zh-CN" altLang="en-US" sz="1600" dirty="0"/>
              <a:t> </a:t>
            </a:r>
            <a:r>
              <a:rPr lang="en-US" altLang="zh-CN" sz="1600" dirty="0"/>
              <a:t>etc.)</a:t>
            </a:r>
          </a:p>
          <a:p>
            <a:pPr lvl="1"/>
            <a:r>
              <a:rPr lang="en-US" altLang="zh-CN" sz="1600" dirty="0" err="1">
                <a:solidFill>
                  <a:srgbClr val="FF0000"/>
                </a:solidFill>
              </a:rPr>
              <a:t>inode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structure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describes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FS</a:t>
            </a:r>
            <a:r>
              <a:rPr lang="zh-CN" altLang="en-US" sz="1600" dirty="0"/>
              <a:t> </a:t>
            </a:r>
            <a:r>
              <a:rPr lang="en-US" altLang="zh-CN" sz="1600" dirty="0"/>
              <a:t>object</a:t>
            </a:r>
            <a:endParaRPr lang="en-US" altLang="ko-KR" sz="1600" dirty="0"/>
          </a:p>
          <a:p>
            <a:pPr lvl="1"/>
            <a:r>
              <a:rPr lang="en-US" altLang="ko-KR" sz="1600" dirty="0"/>
              <a:t>Each file has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low-level name as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’</a:t>
            </a:r>
            <a:r>
              <a:rPr lang="en-US" altLang="ko-KR" sz="1600" dirty="0" err="1">
                <a:solidFill>
                  <a:schemeClr val="accent1"/>
                </a:solidFill>
              </a:rPr>
              <a:t>inode</a:t>
            </a:r>
            <a:r>
              <a:rPr lang="en-US" altLang="ko-KR" sz="1600" dirty="0">
                <a:solidFill>
                  <a:schemeClr val="accent1"/>
                </a:solidFill>
              </a:rPr>
              <a:t> number’</a:t>
            </a:r>
          </a:p>
          <a:p>
            <a:r>
              <a:rPr lang="en-US" altLang="ko-KR" sz="1800" dirty="0"/>
              <a:t>Directory</a:t>
            </a:r>
          </a:p>
          <a:p>
            <a:pPr lvl="1"/>
            <a:r>
              <a:rPr lang="en-US" altLang="ko-KR" sz="1600" dirty="0"/>
              <a:t>A file</a:t>
            </a:r>
            <a:r>
              <a:rPr lang="en-US" altLang="zh-CN" sz="1600" dirty="0"/>
              <a:t>;</a:t>
            </a:r>
            <a:r>
              <a:rPr lang="zh-CN" altLang="en-US" sz="1600" dirty="0"/>
              <a:t> </a:t>
            </a:r>
            <a:r>
              <a:rPr lang="en-US" altLang="ko-KR" sz="1600" dirty="0"/>
              <a:t>A list of &lt;user-readable filename, low-level name&gt; pairs</a:t>
            </a:r>
          </a:p>
          <a:p>
            <a:pPr lvl="1"/>
            <a:endParaRPr lang="en-US" altLang="ko-KR" sz="1600" dirty="0"/>
          </a:p>
          <a:p>
            <a:endParaRPr lang="en-US" altLang="ko-KR" sz="1800" dirty="0">
              <a:solidFill>
                <a:schemeClr val="accent1"/>
              </a:solidFill>
            </a:endParaRP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2083" y="603526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 Example Directory Tree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257" y="3363258"/>
            <a:ext cx="3408922" cy="2552032"/>
            <a:chOff x="1742083" y="2857128"/>
            <a:chExt cx="3408922" cy="2552032"/>
          </a:xfrm>
        </p:grpSpPr>
        <p:sp>
          <p:nvSpPr>
            <p:cNvPr id="8" name="타원 5"/>
            <p:cNvSpPr/>
            <p:nvPr/>
          </p:nvSpPr>
          <p:spPr>
            <a:xfrm>
              <a:off x="3152545" y="2857128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/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타원 6"/>
            <p:cNvSpPr/>
            <p:nvPr/>
          </p:nvSpPr>
          <p:spPr>
            <a:xfrm>
              <a:off x="2429336" y="3527805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foo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타원 7"/>
            <p:cNvSpPr/>
            <p:nvPr/>
          </p:nvSpPr>
          <p:spPr>
            <a:xfrm>
              <a:off x="1742083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bar.txt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타원 8"/>
            <p:cNvSpPr/>
            <p:nvPr/>
          </p:nvSpPr>
          <p:spPr>
            <a:xfrm>
              <a:off x="3929404" y="3527805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타원 9"/>
            <p:cNvSpPr/>
            <p:nvPr/>
          </p:nvSpPr>
          <p:spPr>
            <a:xfrm>
              <a:off x="4536056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foo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타원 10"/>
            <p:cNvSpPr/>
            <p:nvPr/>
          </p:nvSpPr>
          <p:spPr>
            <a:xfrm>
              <a:off x="3214503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타원 11"/>
            <p:cNvSpPr/>
            <p:nvPr/>
          </p:nvSpPr>
          <p:spPr>
            <a:xfrm>
              <a:off x="3929404" y="4869160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bar.txt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cxnSp>
          <p:nvCxnSpPr>
            <p:cNvPr id="15" name="직선 연결선 18"/>
            <p:cNvCxnSpPr>
              <a:stCxn id="10" idx="3"/>
              <a:endCxn id="11" idx="7"/>
            </p:cNvCxnSpPr>
            <p:nvPr/>
          </p:nvCxnSpPr>
          <p:spPr>
            <a:xfrm flipH="1">
              <a:off x="2890255" y="3318047"/>
              <a:ext cx="341371" cy="2888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9"/>
            <p:cNvCxnSpPr>
              <a:stCxn id="11" idx="3"/>
              <a:endCxn id="12" idx="7"/>
            </p:cNvCxnSpPr>
            <p:nvPr/>
          </p:nvCxnSpPr>
          <p:spPr>
            <a:xfrm flipH="1">
              <a:off x="2203002" y="3988724"/>
              <a:ext cx="305415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2"/>
            <p:cNvCxnSpPr>
              <a:stCxn id="13" idx="3"/>
              <a:endCxn id="15" idx="7"/>
            </p:cNvCxnSpPr>
            <p:nvPr/>
          </p:nvCxnSpPr>
          <p:spPr>
            <a:xfrm flipH="1">
              <a:off x="3675422" y="3988724"/>
              <a:ext cx="333063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7"/>
            <p:cNvCxnSpPr>
              <a:stCxn id="14" idx="3"/>
              <a:endCxn id="16" idx="7"/>
            </p:cNvCxnSpPr>
            <p:nvPr/>
          </p:nvCxnSpPr>
          <p:spPr>
            <a:xfrm flipH="1">
              <a:off x="4390323" y="4645971"/>
              <a:ext cx="224814" cy="30227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30"/>
            <p:cNvCxnSpPr>
              <a:stCxn id="13" idx="5"/>
              <a:endCxn id="14" idx="1"/>
            </p:cNvCxnSpPr>
            <p:nvPr/>
          </p:nvCxnSpPr>
          <p:spPr>
            <a:xfrm>
              <a:off x="4390323" y="3988724"/>
              <a:ext cx="224814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33"/>
            <p:cNvCxnSpPr>
              <a:stCxn id="10" idx="5"/>
              <a:endCxn id="13" idx="1"/>
            </p:cNvCxnSpPr>
            <p:nvPr/>
          </p:nvCxnSpPr>
          <p:spPr>
            <a:xfrm>
              <a:off x="3613464" y="3318047"/>
              <a:ext cx="395021" cy="2888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79912" y="2973239"/>
              <a:ext cx="1371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root directory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62151" y="3603391"/>
            <a:ext cx="20882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vaild</a:t>
            </a:r>
            <a:r>
              <a:rPr lang="en-US" altLang="ko-KR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files 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vaild</a:t>
            </a:r>
            <a:r>
              <a:rPr lang="en-US" altLang="ko-KR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directory 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오른쪽 화살표 72"/>
          <p:cNvSpPr/>
          <p:nvPr/>
        </p:nvSpPr>
        <p:spPr>
          <a:xfrm>
            <a:off x="5570063" y="4467487"/>
            <a:ext cx="576064" cy="235769"/>
          </a:xfrm>
          <a:prstGeom prst="rightArrow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E6B0-9E9E-8AEA-C512-C0948045E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ko-KR" dirty="0"/>
              <a:t>Interface: Creating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Use 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ko-KR" sz="1800" dirty="0">
                <a:solidFill>
                  <a:srgbClr val="FFC000"/>
                </a:solidFill>
              </a:rPr>
              <a:t> </a:t>
            </a:r>
            <a:r>
              <a:rPr lang="en-US" altLang="ko-KR" sz="1800" dirty="0"/>
              <a:t>system call with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/>
              <a:t>flag</a:t>
            </a:r>
          </a:p>
          <a:p>
            <a:pPr marL="0" indent="0" algn="ctr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open("foo", O_CREAT|O_WRONLY|O_TRUNC, S_IRUSR|S_IWUSR);</a:t>
            </a:r>
            <a:endParaRPr lang="en-US" altLang="ko-KR" dirty="0"/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:</a:t>
            </a:r>
            <a:r>
              <a:rPr lang="en-US" altLang="ko-KR" sz="1600" dirty="0"/>
              <a:t> create file.</a:t>
            </a:r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altLang="ko-KR" sz="1600" dirty="0"/>
              <a:t> : only write to that file while opened.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O_TRUNC</a:t>
            </a:r>
            <a:r>
              <a:rPr lang="en-US" altLang="ko-KR" sz="1600" dirty="0"/>
              <a:t> : make the file size zero (remove any existing content).</a:t>
            </a: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ko-KR" sz="1800" dirty="0"/>
              <a:t> system call returns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file descriptor</a:t>
            </a:r>
            <a:endParaRPr lang="en-US" altLang="ko-KR" sz="1800" dirty="0"/>
          </a:p>
          <a:p>
            <a:pPr lvl="1"/>
            <a:r>
              <a:rPr lang="en-US" altLang="zh-CN" sz="1600" dirty="0" err="1"/>
              <a:t>fd</a:t>
            </a:r>
            <a:r>
              <a:rPr lang="zh-CN" altLang="en-US" sz="1600" dirty="0"/>
              <a:t> </a:t>
            </a:r>
            <a:r>
              <a:rPr lang="en-US" altLang="ko-KR" sz="1600" dirty="0"/>
              <a:t>is an integer, is used to access files.</a:t>
            </a:r>
          </a:p>
          <a:p>
            <a:pPr lvl="1"/>
            <a:r>
              <a:rPr lang="en-US" altLang="ko-KR" sz="1600" dirty="0"/>
              <a:t>Ex)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(file descriptor)</a:t>
            </a:r>
          </a:p>
          <a:p>
            <a:pPr lvl="1"/>
            <a:r>
              <a:rPr lang="en-US" altLang="ko-KR" sz="1600" dirty="0">
                <a:latin typeface="Helvetica" charset="0"/>
                <a:ea typeface="Helvetica" charset="0"/>
                <a:cs typeface="Helvetica" charset="0"/>
              </a:rPr>
              <a:t>File descriptor table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proc {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file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[NOFILE]; // Open files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A707-B508-62C9-7974-14C7F7774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Interface: Reading and Writing Files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41350"/>
            <a:ext cx="8786812" cy="5501258"/>
          </a:xfrm>
        </p:spPr>
        <p:txBody>
          <a:bodyPr/>
          <a:lstStyle/>
          <a:p>
            <a:r>
              <a:rPr lang="en-US" altLang="ko-KR" dirty="0"/>
              <a:t>An Example of reading and writing ‘foo’ file.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result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dirty="0"/>
              <a:t> to figure out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ko-KR" dirty="0"/>
              <a:t> is doing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: open file for reading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O_RDOLY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O_LARGEFILE</a:t>
            </a:r>
            <a:r>
              <a:rPr lang="en-US" altLang="ko-KR" dirty="0"/>
              <a:t> flags.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returns file descriptor 3 ( 0,1,2, is for standard input/output/error)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: read bytes from the file.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/>
              <a:t>:  write buffer to standard output.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124" y="1268760"/>
            <a:ext cx="70716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echo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hello &gt; foo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//save the output to the file foo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//dump the contents to the screen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714" y="2852936"/>
            <a:ext cx="76477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</a:t>
            </a:r>
            <a:r>
              <a:rPr lang="en-US" altLang="zh-CN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cat foo   //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figure out what cat is doing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open(“foo”,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O_RDONLY|O_LARGEFILE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 = 3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“hello\n”, 4096)   	= 6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/*the number of bytes to read*/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write(1, “hello\n”, 6)		= 6	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“hello\n”, 4096)     	= 0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write(1, “hello\n”, 6)		= 0 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13" name="직사각형 7"/>
          <p:cNvSpPr/>
          <p:nvPr/>
        </p:nvSpPr>
        <p:spPr>
          <a:xfrm>
            <a:off x="890067" y="3154909"/>
            <a:ext cx="5631492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0E107-E915-7641-948D-E1390963C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3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890" y="856685"/>
            <a:ext cx="8246119" cy="5501258"/>
          </a:xfrm>
        </p:spPr>
        <p:txBody>
          <a:bodyPr/>
          <a:lstStyle/>
          <a:p>
            <a:r>
              <a:rPr lang="en-US" altLang="ko-KR" sz="1800" dirty="0"/>
              <a:t>OFFSET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en-US" altLang="ko-KR" sz="1600" dirty="0"/>
              <a:t>The position of the file where we start read and write.</a:t>
            </a:r>
          </a:p>
          <a:p>
            <a:pPr lvl="1"/>
            <a:r>
              <a:rPr lang="en-US" altLang="ko-KR" sz="1600" dirty="0"/>
              <a:t>When a file is open, “an offset” is allocated.</a:t>
            </a:r>
          </a:p>
          <a:p>
            <a:pPr lvl="1"/>
            <a:r>
              <a:rPr lang="en-US" altLang="ko-KR" sz="1600" dirty="0"/>
              <a:t>Updated after read/write</a:t>
            </a:r>
          </a:p>
          <a:p>
            <a:r>
              <a:rPr lang="en-US" altLang="ko-KR" sz="1800" dirty="0"/>
              <a:t>How to read or write to a specific offset within a file ?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600" dirty="0"/>
              <a:t>Third argument is how the seek is performed.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SEEK_SET</a:t>
            </a:r>
            <a:r>
              <a:rPr lang="en-US" altLang="ko-KR" sz="1400" dirty="0"/>
              <a:t> : to offset bytes.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SEEK_CUR</a:t>
            </a:r>
            <a:r>
              <a:rPr lang="en-US" altLang="ko-KR" sz="1400" dirty="0"/>
              <a:t>: to its current location plus offset bytes.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SEEK_END</a:t>
            </a:r>
            <a:r>
              <a:rPr lang="en-US" altLang="ko-KR" sz="1400" dirty="0"/>
              <a:t>: to the size of the file plus offset bytes.</a:t>
            </a:r>
          </a:p>
          <a:p>
            <a:pPr lvl="2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7618" y="3957367"/>
            <a:ext cx="692020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lseek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 /*location */,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whence);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1443773"/>
            <a:ext cx="673618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33713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7532" y="1922348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offset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731805"/>
            <a:ext cx="0" cy="46090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9592" y="1962257"/>
            <a:ext cx="21341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D19E-EA5C-70EB-E4DC-3EDF86C9B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82" y="1079842"/>
            <a:ext cx="2520280" cy="26255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file {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ref;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char readable;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char writable;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inode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uint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off;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59901" y="1515039"/>
            <a:ext cx="4069655" cy="17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spinlock lock;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file file[NFILE];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ftable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en-US" sz="1400" kern="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400" kern="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22" y="4077072"/>
            <a:ext cx="5875107" cy="205256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703CC-D251-3834-8624-08322044A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6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traces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6566288" cy="22322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93069"/>
            <a:ext cx="5366156" cy="15968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B6725-0023-0B0A-8E76-D490C71F5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fsync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59421"/>
            <a:ext cx="8786812" cy="5501258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Helvetica" charset="0"/>
                <a:cs typeface="Helvetica" charset="0"/>
              </a:rPr>
              <a:t>Persistency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dirty="0"/>
              <a:t>write data to the buffer. Later, save it to the storage. </a:t>
            </a:r>
          </a:p>
          <a:p>
            <a:pPr lvl="1"/>
            <a:r>
              <a:rPr lang="en-US" altLang="ko-KR" dirty="0"/>
              <a:t>some applications require more than eventual guarantee. Ex) DBMS</a:t>
            </a:r>
          </a:p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dirty="0"/>
              <a:t>the writes are forced immediately to disk. 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An Example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a file is created, it needs to be durably a part of the directory. </a:t>
            </a:r>
          </a:p>
          <a:p>
            <a:pPr lvl="2"/>
            <a:r>
              <a:rPr lang="en-US" altLang="ko-KR" dirty="0"/>
              <a:t>Above code requires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to directory also.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978368"/>
            <a:ext cx="79357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fsync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/*for the file referred to by the specified file*/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490536"/>
            <a:ext cx="712879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open("foo",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O_CREAT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|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O_WRONLY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|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O_TRUNC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write(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, buffer, size);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2A41-C44F-D133-8BF6-2FE220125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12733"/>
      </p:ext>
    </p:extLst>
  </p:cSld>
  <p:clrMapOvr>
    <a:masterClrMapping/>
  </p:clrMapOvr>
</p:sld>
</file>

<file path=ppt/theme/theme1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</Template>
  <TotalTime>110351</TotalTime>
  <Words>2213</Words>
  <Application>Microsoft Macintosh PowerPoint</Application>
  <PresentationFormat>On-screen Show (4:3)</PresentationFormat>
  <Paragraphs>822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Adobe 고딕 Std B</vt:lpstr>
      <vt:lpstr>굴림</vt:lpstr>
      <vt:lpstr>HY견고딕</vt:lpstr>
      <vt:lpstr>맑은 고딕</vt:lpstr>
      <vt:lpstr>Arial</vt:lpstr>
      <vt:lpstr>Courier</vt:lpstr>
      <vt:lpstr>Courier New</vt:lpstr>
      <vt:lpstr>Helvetica</vt:lpstr>
      <vt:lpstr>Tahoma</vt:lpstr>
      <vt:lpstr>Wingdings</vt:lpstr>
      <vt:lpstr>1_양식_공청회_발표자료-총괄-양식</vt:lpstr>
      <vt:lpstr>2_양식_공청회_발표자료-총괄-양식</vt:lpstr>
      <vt:lpstr>Operating Systems </vt:lpstr>
      <vt:lpstr>PowerPoint Presentation</vt:lpstr>
      <vt:lpstr>Abstractions</vt:lpstr>
      <vt:lpstr>File System Interface: Creating a file</vt:lpstr>
      <vt:lpstr>Interface: Reading and Writing Files </vt:lpstr>
      <vt:lpstr>Reading and Writing Files (Cont.)</vt:lpstr>
      <vt:lpstr>Data structures</vt:lpstr>
      <vt:lpstr>Sample traces</vt:lpstr>
      <vt:lpstr>fsync()</vt:lpstr>
      <vt:lpstr>More API calls</vt:lpstr>
      <vt:lpstr>PowerPoint Presentation</vt:lpstr>
      <vt:lpstr>Overview</vt:lpstr>
      <vt:lpstr>File System Implementation</vt:lpstr>
      <vt:lpstr>Overall Organization</vt:lpstr>
      <vt:lpstr>Data Region in a FS</vt:lpstr>
      <vt:lpstr>Inode Table</vt:lpstr>
      <vt:lpstr>Allocation Structures</vt:lpstr>
      <vt:lpstr>Super Blocks</vt:lpstr>
      <vt:lpstr>File Organization: The inode</vt:lpstr>
      <vt:lpstr>File Structure: Indexed Allocation</vt:lpstr>
      <vt:lpstr>Directory Structure</vt:lpstr>
      <vt:lpstr>File Read</vt:lpstr>
      <vt:lpstr>File Creation</vt:lpstr>
      <vt:lpstr>File Creation (Cont.)</vt:lpstr>
      <vt:lpstr>Caching and Buffering</vt:lpstr>
      <vt:lpstr>Caching and Buffering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4210</cp:revision>
  <cp:lastPrinted>2019-09-09T02:10:38Z</cp:lastPrinted>
  <dcterms:created xsi:type="dcterms:W3CDTF">2011-05-01T06:09:10Z</dcterms:created>
  <dcterms:modified xsi:type="dcterms:W3CDTF">2023-03-23T03:00:51Z</dcterms:modified>
  <cp:category/>
</cp:coreProperties>
</file>