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4" r:id="rId2"/>
  </p:sldMasterIdLst>
  <p:notesMasterIdLst>
    <p:notesMasterId r:id="rId56"/>
  </p:notesMasterIdLst>
  <p:sldIdLst>
    <p:sldId id="2966" r:id="rId3"/>
    <p:sldId id="2967" r:id="rId4"/>
    <p:sldId id="2970" r:id="rId5"/>
    <p:sldId id="2083" r:id="rId6"/>
    <p:sldId id="2084" r:id="rId7"/>
    <p:sldId id="2085" r:id="rId8"/>
    <p:sldId id="2086" r:id="rId9"/>
    <p:sldId id="2087" r:id="rId10"/>
    <p:sldId id="2088" r:id="rId11"/>
    <p:sldId id="2089" r:id="rId12"/>
    <p:sldId id="2090" r:id="rId13"/>
    <p:sldId id="2091" r:id="rId14"/>
    <p:sldId id="2092" r:id="rId15"/>
    <p:sldId id="2093" r:id="rId16"/>
    <p:sldId id="2094" r:id="rId17"/>
    <p:sldId id="2095" r:id="rId18"/>
    <p:sldId id="2096" r:id="rId19"/>
    <p:sldId id="2097" r:id="rId20"/>
    <p:sldId id="2969" r:id="rId21"/>
    <p:sldId id="2098" r:id="rId22"/>
    <p:sldId id="2099" r:id="rId23"/>
    <p:sldId id="3397" r:id="rId24"/>
    <p:sldId id="2100" r:id="rId25"/>
    <p:sldId id="2101" r:id="rId26"/>
    <p:sldId id="2102" r:id="rId27"/>
    <p:sldId id="2103" r:id="rId28"/>
    <p:sldId id="2104" r:id="rId29"/>
    <p:sldId id="2105" r:id="rId30"/>
    <p:sldId id="2106" r:id="rId31"/>
    <p:sldId id="2107" r:id="rId32"/>
    <p:sldId id="2108" r:id="rId33"/>
    <p:sldId id="2109" r:id="rId34"/>
    <p:sldId id="2110" r:id="rId35"/>
    <p:sldId id="2111" r:id="rId36"/>
    <p:sldId id="3396" r:id="rId37"/>
    <p:sldId id="2112" r:id="rId38"/>
    <p:sldId id="2113" r:id="rId39"/>
    <p:sldId id="2114" r:id="rId40"/>
    <p:sldId id="2115" r:id="rId41"/>
    <p:sldId id="2116" r:id="rId42"/>
    <p:sldId id="2117" r:id="rId43"/>
    <p:sldId id="2118" r:id="rId44"/>
    <p:sldId id="2119" r:id="rId45"/>
    <p:sldId id="2120" r:id="rId46"/>
    <p:sldId id="2121" r:id="rId47"/>
    <p:sldId id="3387" r:id="rId48"/>
    <p:sldId id="3388" r:id="rId49"/>
    <p:sldId id="3389" r:id="rId50"/>
    <p:sldId id="3390" r:id="rId51"/>
    <p:sldId id="3391" r:id="rId52"/>
    <p:sldId id="3392" r:id="rId53"/>
    <p:sldId id="3393" r:id="rId54"/>
    <p:sldId id="3394" r:id="rId5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2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current Linux approach achieves similar goals in an alternate manner.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Fair-sharing scheduling, but spending little time making scheduling decision.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Scheduling uses about 5% of overall datacenter CPU time. (Study of Google datacenters, </a:t>
            </a:r>
            <a:r>
              <a:rPr lang="en-US" altLang="ko-KR" dirty="0" err="1"/>
              <a:t>Kanev</a:t>
            </a:r>
            <a:r>
              <a:rPr lang="en-US" altLang="ko-KR" dirty="0"/>
              <a:t> et al)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Recuing overhead is a key goal in modern scheduler architecture.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개의 프로세스가 실행되고 있고</a:t>
            </a:r>
            <a:r>
              <a:rPr lang="en-US" altLang="ko-KR" dirty="0"/>
              <a:t>, </a:t>
            </a:r>
            <a:r>
              <a:rPr lang="ko-KR" altLang="en-US" dirty="0"/>
              <a:t>하나의 프로세스가 반복적으로 </a:t>
            </a:r>
            <a:r>
              <a:rPr lang="en-US" altLang="ko-KR" dirty="0"/>
              <a:t>Sleeping </a:t>
            </a:r>
            <a:r>
              <a:rPr lang="ko-KR" altLang="en-US" dirty="0"/>
              <a:t>상태에 들어간다고 가정하자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개의 프로세스의 </a:t>
            </a:r>
            <a:r>
              <a:rPr lang="en-US" altLang="ko-KR" dirty="0"/>
              <a:t>vruntime</a:t>
            </a:r>
            <a:r>
              <a:rPr lang="ko-KR" altLang="en-US" dirty="0"/>
              <a:t>의 꾸준히 높아지고 남은 하나는 반복적으로 같은 </a:t>
            </a:r>
            <a:r>
              <a:rPr lang="en-US" altLang="ko-KR" dirty="0"/>
              <a:t>vruntime</a:t>
            </a:r>
            <a:r>
              <a:rPr lang="ko-KR" altLang="en-US" dirty="0"/>
              <a:t>을 할당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슬립 프로세스는 </a:t>
            </a:r>
            <a:r>
              <a:rPr lang="en-US" altLang="ko-KR" dirty="0"/>
              <a:t>CPU</a:t>
            </a:r>
            <a:r>
              <a:rPr lang="ko-KR" altLang="en-US" dirty="0"/>
              <a:t>를 할당 받지 못하였음에도 </a:t>
            </a:r>
            <a:r>
              <a:rPr lang="en-US" altLang="ko-KR" dirty="0"/>
              <a:t>vruntime</a:t>
            </a:r>
            <a:r>
              <a:rPr lang="ko-KR" altLang="en-US" dirty="0"/>
              <a:t>이 지속적으로 올라간다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219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870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658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9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CPU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</a:t>
            </a:r>
            <a:r>
              <a:rPr lang="en-US" altLang="zh-CN" dirty="0"/>
              <a:t>n</a:t>
            </a:r>
            <a:r>
              <a:rPr lang="en-US" altLang="ko-KR" dirty="0"/>
              <a:t> as Preemptive Shortest Job First (PSJF)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ko-KR" dirty="0"/>
              <a:t>of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ko-KR" dirty="0"/>
              <a:t>job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dirty="0"/>
              <a:t>Schedule the job which has the le</a:t>
            </a:r>
            <a:r>
              <a:rPr lang="en-US" altLang="zh-CN" dirty="0"/>
              <a:t>a</a:t>
            </a:r>
            <a:r>
              <a:rPr lang="en-US" altLang="ko-KR" dirty="0"/>
              <a:t>st time left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2896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9392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399688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zh-CN" dirty="0"/>
              <a:t>slice:</a:t>
            </a:r>
            <a:endParaRPr lang="en-US" altLang="ko-KR" dirty="0"/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</a:t>
            </a:r>
            <a:r>
              <a:rPr lang="en-US" altLang="zh-CN" dirty="0"/>
              <a:t>all</a:t>
            </a:r>
            <a:r>
              <a:rPr lang="en-US" altLang="ko-KR" dirty="0"/>
              <a:t> jobs are finished.</a:t>
            </a:r>
          </a:p>
          <a:p>
            <a:pPr lvl="2"/>
            <a:r>
              <a:rPr lang="en-US" altLang="ko-KR" dirty="0"/>
              <a:t>Time slice is sometimes also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</a:t>
            </a:r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JCT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New Article on Geodesy and Quantum Mechanics |">
            <a:extLst>
              <a:ext uri="{FF2B5EF4-FFF2-40B4-BE49-F238E27FC236}">
                <a16:creationId xmlns:a16="http://schemas.microsoft.com/office/drawing/2014/main" id="{A1E81F36-18FE-CDFF-8B49-E5DDA52C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44824"/>
            <a:ext cx="1368152" cy="141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6166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</a:t>
            </a:r>
            <a:r>
              <a:rPr lang="en-US" altLang="zh-CN" dirty="0"/>
              <a:t>es</a:t>
            </a:r>
            <a:r>
              <a:rPr lang="en-US" altLang="ko-KR" dirty="0"/>
              <a:t> to run for 5 seconds.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394B24-1631-E467-8F5C-A1BAD09E2E05}"/>
              </a:ext>
            </a:extLst>
          </p:cNvPr>
          <p:cNvSpPr txBox="1"/>
          <p:nvPr/>
        </p:nvSpPr>
        <p:spPr>
          <a:xfrm>
            <a:off x="5940152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about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JCT?</a:t>
            </a:r>
            <a:endParaRPr lang="en-US" b="1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1600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ko-KR" dirty="0"/>
              <a:t>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pic>
        <p:nvPicPr>
          <p:cNvPr id="1026" name="Picture 2" descr="Making trade-offs in corporate portfolio decisions | McKinsey">
            <a:extLst>
              <a:ext uri="{FF2B5EF4-FFF2-40B4-BE49-F238E27FC236}">
                <a16:creationId xmlns:a16="http://schemas.microsoft.com/office/drawing/2014/main" id="{9193BEE5-D504-C5B9-89B2-C8E7DCE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2952"/>
            <a:ext cx="1748160" cy="17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40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take</a:t>
            </a:r>
            <a:r>
              <a:rPr lang="en-US" altLang="zh-CN" dirty="0"/>
              <a:t>s</a:t>
            </a:r>
            <a:r>
              <a:rPr lang="en-US" altLang="ko-KR" dirty="0"/>
              <a:t> 10ms</a:t>
            </a:r>
            <a:r>
              <a:rPr lang="zh-CN" altLang="en-US" dirty="0"/>
              <a:t> </a:t>
            </a:r>
            <a:r>
              <a:rPr lang="en-US" altLang="ko-KR" dirty="0"/>
              <a:t>each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647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423237356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job</a:t>
            </a:r>
            <a:r>
              <a:rPr lang="en-US" altLang="zh-CN" dirty="0"/>
              <a:t>s</a:t>
            </a:r>
            <a:r>
              <a:rPr lang="en-US" altLang="ko-KR" dirty="0"/>
              <a:t>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ko-KR" dirty="0"/>
              <a:t>to the ready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1149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5333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8A5-7E54-E284-71BB-32A304C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0D2-C962-58D5-EF73-4F86514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DD-FA0D-A2FA-FDA7-34B64BD6D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4744-65AC-0551-1EF1-1454792A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5647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for!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you’ll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altLang="ko-KR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well!</a:t>
            </a:r>
          </a:p>
          <a:p>
            <a:pPr latinLnBrk="0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job’s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altLang="ko-KR" dirty="0"/>
          </a:p>
          <a:p>
            <a:pPr lvl="1"/>
            <a:r>
              <a:rPr lang="en-US" altLang="ko-KR" dirty="0"/>
              <a:t>Optimize </a:t>
            </a:r>
            <a:r>
              <a:rPr lang="en-US" altLang="zh-CN" b="1" dirty="0"/>
              <a:t>JCT</a:t>
            </a:r>
            <a:r>
              <a:rPr lang="en-US" altLang="ko-KR" b="1" dirty="0"/>
              <a:t>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Also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response time</a:t>
            </a:r>
          </a:p>
          <a:p>
            <a:pPr lvl="1"/>
            <a:r>
              <a:rPr lang="en-US" altLang="zh-CN" b="1" dirty="0">
                <a:sym typeface="Wingdings" pitchFamily="2" charset="2"/>
              </a:rPr>
              <a:t>“huh?”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Mission: Impossible (1996) - IMDb">
            <a:extLst>
              <a:ext uri="{FF2B5EF4-FFF2-40B4-BE49-F238E27FC236}">
                <a16:creationId xmlns:a16="http://schemas.microsoft.com/office/drawing/2014/main" id="{AB4C7381-05BD-9495-9780-2C08B906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6" y="3140968"/>
            <a:ext cx="213937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5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latency-sensitive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ko-KR" dirty="0"/>
              <a:t>priority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altLang="ko-KR" dirty="0"/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 latinLnBrk="0"/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(shorter)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JCT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085184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645" y="5230071"/>
            <a:ext cx="60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wrong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beginning,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that’s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HK" altLang="zh-CN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necessary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price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practicality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024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9172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6919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412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54259416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1220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8" y="2962121"/>
            <a:ext cx="3586653" cy="30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458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47929204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“cheat”</a:t>
            </a:r>
            <a:endParaRPr lang="en-US" altLang="ko-KR" dirty="0"/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</a:t>
            </a:r>
          </a:p>
          <a:p>
            <a:pPr lvl="1"/>
            <a:r>
              <a:rPr lang="en-US" altLang="ko-KR" dirty="0"/>
              <a:t>CPU bound </a:t>
            </a:r>
            <a:r>
              <a:rPr lang="en-US" altLang="ko-KR" dirty="0">
                <a:sym typeface="Wingdings" pitchFamily="2" charset="2"/>
              </a:rPr>
              <a:t> I/O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244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3346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jobs in the system to the top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</a:t>
            </a:r>
            <a:r>
              <a:rPr lang="zh-CN" altLang="en-US" dirty="0"/>
              <a:t> </a:t>
            </a:r>
            <a:r>
              <a:rPr lang="en-US" altLang="ko-KR" dirty="0"/>
              <a:t>(A) with two short-running interactive job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512" y="3212976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567074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ko-KR" dirty="0"/>
              <a:t>gaming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zh-CN" altLang="en-US" b="1" dirty="0"/>
              <a:t> 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48788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9625690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implementation: on Solaris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Solaris Operating System: 10 curious facts that you should know">
            <a:extLst>
              <a:ext uri="{FF2B5EF4-FFF2-40B4-BE49-F238E27FC236}">
                <a16:creationId xmlns:a16="http://schemas.microsoft.com/office/drawing/2014/main" id="{42574C5C-4629-012B-D5A4-BC6776CC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1" y="3722629"/>
            <a:ext cx="4194497" cy="26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4878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(and 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and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 (i.e., it moves down one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9080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3E941F-7972-5B1D-A973-3DC4E6D6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Scheduling,</a:t>
            </a:r>
            <a:r>
              <a:rPr lang="zh-CN" altLang="en-US" dirty="0"/>
              <a:t> </a:t>
            </a:r>
            <a:r>
              <a:rPr lang="en-US" altLang="zh-CN" dirty="0"/>
              <a:t>Fair-share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A8B2-9FCA-59DD-87C9-721A0EFFF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96C4-5F5A-37B4-3E96-B3B85B7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6386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JCT or response time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81700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2913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1767445247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05875560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61799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7331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276" y="730163"/>
            <a:ext cx="8786812" cy="5501258"/>
          </a:xfrm>
        </p:spPr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</a:t>
            </a:r>
            <a:r>
              <a:rPr lang="ko-KR" altLang="en-US" dirty="0"/>
              <a:t> </a:t>
            </a:r>
            <a:r>
              <a:rPr lang="en-US" altLang="ko-KR" dirty="0"/>
              <a:t>sorted with the ticket size: highest ticket first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3647156670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47486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24848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Approach: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110075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628800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910461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9104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707773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660" y="4741410"/>
            <a:ext cx="6264696" cy="12891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Stride scheduling needs to maintain the per process pass value.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If new job enters with pass value 0 i</a:t>
            </a:r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t will monopolize the CPU!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Advantage of Lottery scheduling: no per-process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1875754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Linux Completely Fair Scheduling (CFS)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The current CPU scheduler in Linux</a:t>
            </a:r>
          </a:p>
          <a:p>
            <a:pPr lvl="1"/>
            <a:r>
              <a:rPr lang="en-US" altLang="ko-KR" dirty="0"/>
              <a:t>Non-fixed timeslice.</a:t>
            </a:r>
          </a:p>
          <a:p>
            <a:pPr lvl="2"/>
            <a:r>
              <a:rPr lang="en-US" altLang="ko-KR" dirty="0"/>
              <a:t>CFS assigns process`s timeslice a proportion of the processor.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Enables control over priority by using nice value.</a:t>
            </a:r>
          </a:p>
          <a:p>
            <a:pPr lvl="1"/>
            <a:r>
              <a:rPr lang="en-US" altLang="ko-KR" dirty="0"/>
              <a:t>Efficient data structure.</a:t>
            </a:r>
          </a:p>
          <a:p>
            <a:pPr lvl="2"/>
            <a:r>
              <a:rPr lang="en-US" altLang="ko-KR" dirty="0"/>
              <a:t>Use red-black tree for efficient search, insertion and deletion of a process.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0519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Virtual runtime (vruntime)</a:t>
            </a:r>
          </a:p>
          <a:p>
            <a:pPr lvl="1"/>
            <a:r>
              <a:rPr lang="en-US" altLang="ko-KR" sz="1400" dirty="0"/>
              <a:t>Denote how long the process has been executing.</a:t>
            </a:r>
          </a:p>
          <a:p>
            <a:pPr lvl="1"/>
            <a:r>
              <a:rPr lang="en-US" altLang="ko-KR" sz="1400" dirty="0"/>
              <a:t>Per-process variable</a:t>
            </a:r>
          </a:p>
          <a:p>
            <a:pPr lvl="1"/>
            <a:r>
              <a:rPr lang="en-US" altLang="ko-KR" sz="1400" dirty="0"/>
              <a:t>Increase in </a:t>
            </a:r>
            <a:r>
              <a:rPr lang="en-US" altLang="ko-KR" sz="1400" b="1" dirty="0"/>
              <a:t>proportion with physical (real) time </a:t>
            </a:r>
            <a:r>
              <a:rPr lang="en-US" altLang="ko-KR" sz="1400" dirty="0"/>
              <a:t>when it runs.</a:t>
            </a:r>
          </a:p>
          <a:p>
            <a:pPr lvl="1"/>
            <a:r>
              <a:rPr lang="en-US" altLang="ko-KR" sz="1400" dirty="0"/>
              <a:t>CFS will pick the process with the </a:t>
            </a:r>
            <a:r>
              <a:rPr lang="en-US" altLang="ko-KR" sz="1400" b="1" dirty="0"/>
              <a:t>lowest vruntime </a:t>
            </a:r>
            <a:r>
              <a:rPr lang="en-US" altLang="ko-KR" sz="1400" dirty="0"/>
              <a:t>to run next.</a:t>
            </a:r>
          </a:p>
          <a:p>
            <a:r>
              <a:rPr lang="en-US" altLang="ko-KR" sz="1600" dirty="0"/>
              <a:t>sched_latency </a:t>
            </a:r>
          </a:p>
          <a:p>
            <a:pPr lvl="1"/>
            <a:r>
              <a:rPr lang="en-US" altLang="ko-KR" sz="1400" dirty="0"/>
              <a:t>A typical value is 48 (milliseconds)</a:t>
            </a:r>
          </a:p>
          <a:p>
            <a:pPr lvl="1"/>
            <a:r>
              <a:rPr lang="en-US" altLang="ko-KR" sz="1400" dirty="0"/>
              <a:t>process`s timeslice = sched_latency / (the number of process)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0442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pPr lvl="1"/>
            <a:r>
              <a:rPr lang="en-US" altLang="ko-KR" dirty="0"/>
              <a:t>Simple Example</a:t>
            </a:r>
          </a:p>
          <a:p>
            <a:pPr lvl="2"/>
            <a:r>
              <a:rPr lang="en-US" altLang="ko-KR" dirty="0"/>
              <a:t>4 processes ( A,B,C,D ) and then 2 processes(C,D) complete.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min_granularity</a:t>
            </a:r>
            <a:endParaRPr lang="en-US" altLang="ko-KR" dirty="0"/>
          </a:p>
          <a:p>
            <a:pPr lvl="2"/>
            <a:r>
              <a:rPr lang="en-US" altLang="ko-KR" dirty="0"/>
              <a:t>The minimum timeslice ( 6ms)</a:t>
            </a:r>
          </a:p>
          <a:p>
            <a:pPr lvl="2"/>
            <a:r>
              <a:rPr lang="en-US" altLang="ko-KR" dirty="0"/>
              <a:t>Ensure that not too much time is spent in scheduling overhead, When there are too many processes running.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B289A-D342-45FB-AFD7-222962DE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69" y="1988840"/>
            <a:ext cx="63421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9723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Nice value</a:t>
            </a:r>
          </a:p>
          <a:p>
            <a:pPr lvl="2"/>
            <a:r>
              <a:rPr lang="en-US" altLang="ko-KR" dirty="0"/>
              <a:t>CFS enables controls over process priority.</a:t>
            </a:r>
          </a:p>
          <a:p>
            <a:pPr lvl="2"/>
            <a:r>
              <a:rPr lang="en-US" altLang="ko-KR" dirty="0"/>
              <a:t>Nice parameter is integer value and can be set from -20 to +19.</a:t>
            </a:r>
          </a:p>
          <a:p>
            <a:pPr lvl="2"/>
            <a:r>
              <a:rPr lang="en-US" altLang="ko-KR" dirty="0"/>
              <a:t>The nice value is mapped to a weight ( value is not important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130F-FAEA-4D72-A2CC-46494F91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6" y="3439280"/>
            <a:ext cx="5550366" cy="17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933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completion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JCT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45361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Weighting (Niceness)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New timeslice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  <a:p>
                <a:pPr lvl="2"/>
                <a:r>
                  <a:rPr lang="en-US" altLang="ko-KR" dirty="0"/>
                  <a:t>Assign Process `A` a nice value of -5 and process `B` a nice value of 0.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C7046E-9B3C-4FE1-BEB8-3E2D297790B9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 slice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51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vruntime</a:t>
            </a:r>
            <a:r>
              <a:rPr lang="en-US" altLang="ko-KR" dirty="0"/>
              <a:t> with weight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Weighting (Niceness)</a:t>
                </a:r>
              </a:p>
              <a:p>
                <a:pPr lvl="1"/>
                <a:r>
                  <a:rPr lang="en-US" altLang="ko-KR" dirty="0"/>
                  <a:t>vruntime formula</a:t>
                </a:r>
              </a:p>
              <a:p>
                <a:pPr lvl="2"/>
                <a:r>
                  <a:rPr lang="en-US" altLang="ko-KR" dirty="0"/>
                  <a:t>Calculate the actual run time. Scales it inversely by the weight of process.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4CF2F9-311D-4901-906F-97B3BE2BCC23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Accumulated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42323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ready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Balanced binary tree ( can address worst-case insertion )</a:t>
            </a:r>
          </a:p>
          <a:p>
            <a:pPr lvl="1"/>
            <a:r>
              <a:rPr lang="en-US" altLang="ko-KR" dirty="0"/>
              <a:t>Ordering of Red-Black Tree : O(log n)</a:t>
            </a:r>
          </a:p>
          <a:p>
            <a:pPr lvl="1"/>
            <a:r>
              <a:rPr lang="en-US" altLang="ko-KR" dirty="0"/>
              <a:t>Efficiently find the process with minimum virtual runtime.</a:t>
            </a:r>
          </a:p>
          <a:p>
            <a:pPr lvl="1"/>
            <a:r>
              <a:rPr lang="en-US" altLang="ko-KR" dirty="0"/>
              <a:t>Only running (or runnable) processes are kept therein.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8AC23-A748-46FA-B3E6-EC28FF2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2254720" y="3647719"/>
            <a:ext cx="4634560" cy="2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467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and sleeping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Dealing with I/O and Sleeping processes</a:t>
            </a:r>
          </a:p>
          <a:p>
            <a:pPr lvl="1"/>
            <a:r>
              <a:rPr lang="en-US" altLang="ko-KR" dirty="0"/>
              <a:t>Avoid the situation where some process monopolizes the CPU, if process have significantly small vruntime after sleeping.</a:t>
            </a:r>
          </a:p>
          <a:p>
            <a:pPr lvl="1"/>
            <a:r>
              <a:rPr lang="en-US" altLang="ko-KR" dirty="0"/>
              <a:t>Set the vruntime of process to the minimum value found in tree when it wakes up.</a:t>
            </a:r>
          </a:p>
          <a:p>
            <a:pPr lvl="1"/>
            <a:r>
              <a:rPr lang="en-US" altLang="ko-KR" dirty="0"/>
              <a:t>Process that sleep for short periods of time frequently do not ever get their fair share of the CPU.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36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8568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0014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ko-KR" dirty="0"/>
              <a:t>xample: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20862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5811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110652</TotalTime>
  <Words>3807</Words>
  <Application>Microsoft Macintosh PowerPoint</Application>
  <PresentationFormat>On-screen Show (4:3)</PresentationFormat>
  <Paragraphs>786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Helvetica</vt:lpstr>
      <vt:lpstr>Wingdings</vt:lpstr>
      <vt:lpstr>양식_공청회_발표자료-총괄-양식</vt:lpstr>
      <vt:lpstr>1_양식_공청회_발표자료-총괄-양식</vt:lpstr>
      <vt:lpstr>Operating Systems CSCI 3150 </vt:lpstr>
      <vt:lpstr>Roadmap: CPU Scheduling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Length of the time slice is critical</vt:lpstr>
      <vt:lpstr>Incorporating I/O</vt:lpstr>
      <vt:lpstr>Incorporating I/O (Cont.)</vt:lpstr>
      <vt:lpstr>Incorporating I/O (Cont.)</vt:lpstr>
      <vt:lpstr>PowerPoint Presentation</vt:lpstr>
      <vt:lpstr>Motivation</vt:lpstr>
      <vt:lpstr>MLFQ: Key idea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MLFQ implementation: on Solaris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Deterministic Approach: Stride Scheduling</vt:lpstr>
      <vt:lpstr>Stride Scheduling Example</vt:lpstr>
      <vt:lpstr>The Linux Completely Fair Scheduling (CFS)</vt:lpstr>
      <vt:lpstr>Basic </vt:lpstr>
      <vt:lpstr>Example </vt:lpstr>
      <vt:lpstr>Weight</vt:lpstr>
      <vt:lpstr>Weighting (Niceness)</vt:lpstr>
      <vt:lpstr>vruntime with weight</vt:lpstr>
      <vt:lpstr>Structure of ready queue</vt:lpstr>
      <vt:lpstr>IO and sleeping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4260</cp:revision>
  <cp:lastPrinted>2019-09-09T02:10:38Z</cp:lastPrinted>
  <dcterms:created xsi:type="dcterms:W3CDTF">2011-05-01T06:09:10Z</dcterms:created>
  <dcterms:modified xsi:type="dcterms:W3CDTF">2023-02-15T14:07:00Z</dcterms:modified>
  <cp:category/>
</cp:coreProperties>
</file>