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44"/>
  </p:notesMasterIdLst>
  <p:sldIdLst>
    <p:sldId id="2966" r:id="rId2"/>
    <p:sldId id="2967" r:id="rId3"/>
    <p:sldId id="2737" r:id="rId4"/>
    <p:sldId id="2879" r:id="rId5"/>
    <p:sldId id="2884" r:id="rId6"/>
    <p:sldId id="2738" r:id="rId7"/>
    <p:sldId id="2739" r:id="rId8"/>
    <p:sldId id="2740" r:id="rId9"/>
    <p:sldId id="2741" r:id="rId10"/>
    <p:sldId id="2742" r:id="rId11"/>
    <p:sldId id="2752" r:id="rId12"/>
    <p:sldId id="2968" r:id="rId13"/>
    <p:sldId id="2755" r:id="rId14"/>
    <p:sldId id="2756" r:id="rId15"/>
    <p:sldId id="2757" r:id="rId16"/>
    <p:sldId id="2758" r:id="rId17"/>
    <p:sldId id="2759" r:id="rId18"/>
    <p:sldId id="2760" r:id="rId19"/>
    <p:sldId id="2762" r:id="rId20"/>
    <p:sldId id="2763" r:id="rId21"/>
    <p:sldId id="2764" r:id="rId22"/>
    <p:sldId id="2765" r:id="rId23"/>
    <p:sldId id="2878" r:id="rId24"/>
    <p:sldId id="2766" r:id="rId25"/>
    <p:sldId id="2767" r:id="rId26"/>
    <p:sldId id="2768" r:id="rId27"/>
    <p:sldId id="2769" r:id="rId28"/>
    <p:sldId id="2969" r:id="rId29"/>
    <p:sldId id="2771" r:id="rId30"/>
    <p:sldId id="2772" r:id="rId31"/>
    <p:sldId id="2773" r:id="rId32"/>
    <p:sldId id="2774" r:id="rId33"/>
    <p:sldId id="2775" r:id="rId34"/>
    <p:sldId id="2776" r:id="rId35"/>
    <p:sldId id="2777" r:id="rId36"/>
    <p:sldId id="2778" r:id="rId37"/>
    <p:sldId id="2779" r:id="rId38"/>
    <p:sldId id="2780" r:id="rId39"/>
    <p:sldId id="2782" r:id="rId40"/>
    <p:sldId id="2783" r:id="rId41"/>
    <p:sldId id="2971" r:id="rId42"/>
    <p:sldId id="2970" r:id="rId4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89258" autoAdjust="0"/>
  </p:normalViewPr>
  <p:slideViewPr>
    <p:cSldViewPr>
      <p:cViewPr varScale="1">
        <p:scale>
          <a:sx n="144" d="100"/>
          <a:sy n="144" d="100"/>
        </p:scale>
        <p:origin x="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5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0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API’s we are going to explain in this </a:t>
            </a:r>
            <a:r>
              <a:rPr lang="en-US" dirty="0" err="1"/>
              <a:t>lsecture</a:t>
            </a:r>
            <a:r>
              <a:rPr lang="en-US" baseline="0" dirty="0"/>
              <a:t> is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a process is first created, it allocates the virtual address space for code, data heap and stack. In this picture, OS allocated 4 Kbyte pages for stack and heap respectively. A program uses </a:t>
            </a:r>
            <a:r>
              <a:rPr lang="en-US" baseline="0" dirty="0" err="1"/>
              <a:t>malloc</a:t>
            </a:r>
            <a:r>
              <a:rPr lang="en-US" baseline="0" dirty="0"/>
              <a:t>, free, </a:t>
            </a:r>
            <a:r>
              <a:rPr lang="en-US" baseline="0" dirty="0" err="1"/>
              <a:t>calloc</a:t>
            </a:r>
            <a:r>
              <a:rPr lang="en-US" baseline="0" dirty="0"/>
              <a:t> or </a:t>
            </a:r>
            <a:r>
              <a:rPr lang="en-US" baseline="0" dirty="0" err="1"/>
              <a:t>realloc</a:t>
            </a:r>
            <a:r>
              <a:rPr lang="en-US" baseline="0" dirty="0"/>
              <a:t> to manage the memory chunks within a heap. These functions are defined in </a:t>
            </a:r>
            <a:r>
              <a:rPr lang="en-US" baseline="0" dirty="0" err="1"/>
              <a:t>libc</a:t>
            </a:r>
            <a:r>
              <a:rPr lang="en-US" baseline="0" dirty="0"/>
              <a:t>. These functions are responsible for managing the virtual memory areas in the heap. There are a number of system calls that are used to adjust the </a:t>
            </a:r>
            <a:r>
              <a:rPr lang="en-US" baseline="0" dirty="0" err="1"/>
              <a:t>isze</a:t>
            </a:r>
            <a:r>
              <a:rPr lang="en-US" baseline="0" dirty="0"/>
              <a:t> of the virtual memory allocated to the process. These are system calls. They are </a:t>
            </a:r>
            <a:r>
              <a:rPr lang="en-US" baseline="0" dirty="0" err="1"/>
              <a:t>brk</a:t>
            </a:r>
            <a:r>
              <a:rPr lang="en-US" baseline="0" dirty="0"/>
              <a:t>/</a:t>
            </a:r>
            <a:r>
              <a:rPr lang="en-US" baseline="0" dirty="0" err="1"/>
              <a:t>sbrk</a:t>
            </a:r>
            <a:r>
              <a:rPr lang="en-US" baseline="0" dirty="0"/>
              <a:t> and </a:t>
            </a:r>
            <a:r>
              <a:rPr lang="en-US" baseline="0" dirty="0" err="1"/>
              <a:t>mmap</a:t>
            </a:r>
            <a:r>
              <a:rPr lang="en-US" baseline="0" dirty="0"/>
              <a:t>. </a:t>
            </a:r>
            <a:r>
              <a:rPr lang="en-US" baseline="0" dirty="0" err="1"/>
              <a:t>Brk</a:t>
            </a:r>
            <a:r>
              <a:rPr lang="en-US" baseline="0" dirty="0"/>
              <a:t> and </a:t>
            </a:r>
            <a:r>
              <a:rPr lang="en-US" baseline="0" dirty="0" err="1"/>
              <a:t>sbrk</a:t>
            </a:r>
            <a:r>
              <a:rPr lang="en-US" baseline="0" dirty="0"/>
              <a:t> are used to adjust the “break” point. “break” point is a end address of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Malloc</a:t>
            </a:r>
            <a:r>
              <a:rPr lang="en-US" baseline="0" dirty="0"/>
              <a:t> is defined in a </a:t>
            </a:r>
            <a:r>
              <a:rPr lang="en-US" baseline="0" dirty="0" err="1"/>
              <a:t>libc</a:t>
            </a:r>
            <a:r>
              <a:rPr lang="en-US" baseline="0" dirty="0"/>
              <a:t> library. It allocates a </a:t>
            </a:r>
            <a:r>
              <a:rPr lang="en-US" baseline="0" dirty="0" err="1"/>
              <a:t>memorh</a:t>
            </a:r>
            <a:r>
              <a:rPr lang="en-US" baseline="0" dirty="0"/>
              <a:t> region on the heap. It takes the size of a memory chunk that needs to allocated. When it succeeds, it returns the pointer to a memory chunk.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returns the size of a variable</a:t>
            </a:r>
            <a:r>
              <a:rPr lang="en-US" baseline="0" dirty="0"/>
              <a:t> or the size of an object. There are two distinct usage as below. First, the </a:t>
            </a:r>
            <a:r>
              <a:rPr lang="en-US" baseline="0" dirty="0" err="1"/>
              <a:t>sizeof</a:t>
            </a:r>
            <a:r>
              <a:rPr lang="en-US" baseline="0" dirty="0"/>
              <a:t> function is used to return the size of an array. The return value of a </a:t>
            </a:r>
            <a:r>
              <a:rPr lang="en-US" baseline="0" dirty="0" err="1"/>
              <a:t>sizeof</a:t>
            </a:r>
            <a:r>
              <a:rPr lang="en-US" baseline="0" dirty="0"/>
              <a:t> function is determined at run time. Second, the size of ‘x’ is known at compile-time.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free() deallocates the memory chunk pointed by </a:t>
            </a:r>
            <a:r>
              <a:rPr lang="en-US" baseline="0" dirty="0" err="1"/>
              <a:t>ptr</a:t>
            </a:r>
            <a:r>
              <a:rPr lang="en-US" baseline="0" dirty="0"/>
              <a:t>. The </a:t>
            </a:r>
            <a:r>
              <a:rPr lang="en-US" baseline="0" dirty="0" err="1"/>
              <a:t>ptr</a:t>
            </a:r>
            <a:r>
              <a:rPr lang="en-US" baseline="0" dirty="0"/>
              <a:t> pointer should point to the address of the memory chunk allocated by </a:t>
            </a:r>
            <a:r>
              <a:rPr lang="en-US" baseline="0" dirty="0" err="1"/>
              <a:t>malloc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 us look at the </a:t>
            </a:r>
            <a:r>
              <a:rPr lang="en-US" dirty="0" err="1"/>
              <a:t>exmaple</a:t>
            </a:r>
            <a:r>
              <a:rPr lang="en-US" dirty="0"/>
              <a:t>. In this example,</a:t>
            </a:r>
            <a:r>
              <a:rPr lang="en-US" baseline="0" dirty="0"/>
              <a:t> the stack starts from 16KByte and heap starts from 2 Kbyte.  </a:t>
            </a:r>
            <a:r>
              <a:rPr lang="en-US" dirty="0"/>
              <a:t>A program</a:t>
            </a:r>
            <a:r>
              <a:rPr lang="en-US" baseline="0" dirty="0"/>
              <a:t> defines a local variable pi that is a pointer to integer. This pointer variable resides at the stack region.</a:t>
            </a:r>
          </a:p>
          <a:p>
            <a:r>
              <a:rPr lang="en-US" baseline="0" dirty="0"/>
              <a:t>The program called </a:t>
            </a:r>
            <a:r>
              <a:rPr lang="en-US" baseline="0" dirty="0" err="1"/>
              <a:t>malloc</a:t>
            </a:r>
            <a:r>
              <a:rPr lang="en-US" baseline="0" dirty="0"/>
              <a:t> (16). Then, the </a:t>
            </a:r>
            <a:r>
              <a:rPr lang="en-US" baseline="0" dirty="0" err="1"/>
              <a:t>malloc</a:t>
            </a:r>
            <a:r>
              <a:rPr lang="en-US" baseline="0" dirty="0"/>
              <a:t> function of </a:t>
            </a:r>
            <a:r>
              <a:rPr lang="en-US" baseline="0" dirty="0" err="1"/>
              <a:t>libc</a:t>
            </a:r>
            <a:r>
              <a:rPr lang="en-US" baseline="0" dirty="0"/>
              <a:t> allocates 16 byte from the heap. The </a:t>
            </a:r>
            <a:r>
              <a:rPr lang="en-US" baseline="0" dirty="0" err="1"/>
              <a:t>malloc</a:t>
            </a:r>
            <a:r>
              <a:rPr lang="en-US" baseline="0" dirty="0"/>
              <a:t> returns the address of the memory </a:t>
            </a:r>
            <a:r>
              <a:rPr lang="en-US" baseline="0" dirty="0" err="1"/>
              <a:t>chunck</a:t>
            </a:r>
            <a:r>
              <a:rPr lang="en-US" baseline="0" dirty="0"/>
              <a:t> it has allocated, 2 Kbyte.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Now, we call free(pi).</a:t>
            </a:r>
          </a:p>
          <a:p>
            <a:r>
              <a:rPr lang="en-US" dirty="0"/>
              <a:t>Then, the</a:t>
            </a:r>
            <a:r>
              <a:rPr lang="en-US" baseline="0" dirty="0"/>
              <a:t> function free deallocates the memory object pointed by pi from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Basics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Freeing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183857" y="2019357"/>
            <a:ext cx="169239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98158" y="2447985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98158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404839" y="2447985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404839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698158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698155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98156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8157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58763" y="310058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105926" y="3254474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698154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98154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13790" y="505442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4892" y="4376117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404282" y="4010582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404839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58206" y="578551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111523" y="593940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8923" y="339124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94036" y="609329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0778" y="117127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6889" y="319323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3769" y="14368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3769" y="1729026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3687" y="2000722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88050" y="5928395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4868" y="3856693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124227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784E8-E671-58DB-7E15-9FCFFB04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48974"/>
            <a:ext cx="4173533" cy="4360346"/>
          </a:xfrm>
        </p:spPr>
        <p:txBody>
          <a:bodyPr/>
          <a:lstStyle/>
          <a:p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There lacks of heap space. 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  <a:sym typeface="Wingdings"/>
              </a:rPr>
              <a:t> Ask OS to expand heap.</a:t>
            </a:r>
          </a:p>
          <a:p>
            <a:pPr marL="342900" lvl="2" indent="-342900">
              <a:buFont typeface="Wingdings" pitchFamily="2" charset="2"/>
              <a:buChar char=""/>
            </a:pPr>
            <a:r>
              <a:rPr lang="en-US" altLang="ko-KR" sz="1800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ko-KR" sz="1800" dirty="0"/>
              <a:t>: The location of </a:t>
            </a:r>
            <a:r>
              <a:rPr lang="en-US" altLang="ko-KR" sz="1800" b="1" dirty="0"/>
              <a:t>the end of the heap</a:t>
            </a:r>
            <a:r>
              <a:rPr lang="en-US" altLang="ko-KR" sz="1800" dirty="0"/>
              <a:t> in address space</a:t>
            </a:r>
          </a:p>
          <a:p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800" dirty="0"/>
              <a:t> uses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dirty="0"/>
              <a:t>system call. </a:t>
            </a:r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/>
              <a:t> is called to expand the program’s </a:t>
            </a:r>
            <a:r>
              <a:rPr lang="en-US" altLang="ko-KR" sz="1600" i="1" dirty="0"/>
              <a:t>break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/>
              <a:t> is similar 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Programmers </a:t>
            </a:r>
            <a:r>
              <a:rPr lang="en-US" altLang="ko-KR" sz="1600" b="1" dirty="0">
                <a:cs typeface="Courier New" pitchFamily="49" charset="0"/>
              </a:rPr>
              <a:t>should never directly call</a:t>
            </a:r>
            <a:r>
              <a:rPr lang="en-US" altLang="ko-KR" sz="1600" dirty="0">
                <a:cs typeface="Courier New" pitchFamily="49" charset="0"/>
              </a:rPr>
              <a:t> either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cs typeface="Courier New" pitchFamily="49" charset="0"/>
              </a:rPr>
              <a:t>or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cs typeface="Courier New" pitchFamily="49" charset="0"/>
            </a:endParaRP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180958" y="6413171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871756"/>
            <a:ext cx="4320480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  <p:sp>
        <p:nvSpPr>
          <p:cNvPr id="8" name="직사각형 24"/>
          <p:cNvSpPr/>
          <p:nvPr/>
        </p:nvSpPr>
        <p:spPr>
          <a:xfrm>
            <a:off x="4820786" y="2704383"/>
            <a:ext cx="1321897" cy="237295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25"/>
          <p:cNvSpPr/>
          <p:nvPr/>
        </p:nvSpPr>
        <p:spPr>
          <a:xfrm>
            <a:off x="4820789" y="1377250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10" name="직사각형 27"/>
          <p:cNvSpPr/>
          <p:nvPr/>
        </p:nvSpPr>
        <p:spPr>
          <a:xfrm>
            <a:off x="4820785" y="5077342"/>
            <a:ext cx="1321897" cy="728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11" name="직선 화살표 연결선 28"/>
          <p:cNvCxnSpPr/>
          <p:nvPr/>
        </p:nvCxnSpPr>
        <p:spPr>
          <a:xfrm flipH="1" flipV="1">
            <a:off x="5481732" y="4226558"/>
            <a:ext cx="3" cy="85078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9"/>
          <p:cNvCxnSpPr/>
          <p:nvPr/>
        </p:nvCxnSpPr>
        <p:spPr>
          <a:xfrm flipH="1">
            <a:off x="6267946" y="3187378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024" y="1052736"/>
            <a:ext cx="162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4820788" y="1897941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15" name="직사각형 19"/>
          <p:cNvSpPr/>
          <p:nvPr/>
        </p:nvSpPr>
        <p:spPr>
          <a:xfrm>
            <a:off x="4820787" y="2418632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6" name="직사각형 20"/>
          <p:cNvSpPr/>
          <p:nvPr/>
        </p:nvSpPr>
        <p:spPr>
          <a:xfrm>
            <a:off x="4820784" y="5805857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6443" y="2613799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2262" y="53179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6195408" y="2414505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188936" y="5114623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62262" y="3187378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6317941" y="3818027"/>
            <a:ext cx="1194826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23" name="Oval 22"/>
          <p:cNvSpPr/>
          <p:nvPr/>
        </p:nvSpPr>
        <p:spPr>
          <a:xfrm>
            <a:off x="7740352" y="2532442"/>
            <a:ext cx="1348103" cy="19870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3231577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 System</a:t>
            </a:r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78694" y="3337913"/>
            <a:ext cx="288032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66A4-80A5-660E-A993-0155F072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with Efficiency and Control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takes a similar strategy known as </a:t>
            </a:r>
            <a:r>
              <a:rPr lang="en-US" altLang="ko-KR" b="1" dirty="0"/>
              <a:t>limited direct execution</a:t>
            </a:r>
            <a:r>
              <a:rPr lang="zh-CN" altLang="en-US" b="1" dirty="0"/>
              <a:t> </a:t>
            </a:r>
            <a:r>
              <a:rPr lang="en-US" altLang="ko-KR" b="1" dirty="0"/>
              <a:t>(LDE)</a:t>
            </a:r>
            <a:endParaRPr lang="en-US" altLang="ko-KR" dirty="0"/>
          </a:p>
          <a:p>
            <a:r>
              <a:rPr lang="en-US" altLang="zh-CN" dirty="0"/>
              <a:t>E</a:t>
            </a:r>
            <a:r>
              <a:rPr lang="en-US" altLang="ko-KR" dirty="0"/>
              <a:t>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(Translation Look-aside Buffer</a:t>
            </a:r>
            <a:r>
              <a:rPr lang="en-US" altLang="zh-CN" dirty="0"/>
              <a:t>s</a:t>
            </a:r>
            <a:r>
              <a:rPr lang="en-US" altLang="ko-KR" dirty="0"/>
              <a:t>), page-table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587" y="1628800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x=3000;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334741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23C1B2B9-5B29-5855-EA23-36526F26E908}"/>
              </a:ext>
            </a:extLst>
          </p:cNvPr>
          <p:cNvSpPr/>
          <p:nvPr/>
        </p:nvSpPr>
        <p:spPr>
          <a:xfrm>
            <a:off x="834356" y="1628800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4145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zh-CN" altLang="en-US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2665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8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 (Hardware base): Base and Bound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01389"/>
            <a:ext cx="8786812" cy="5501258"/>
          </a:xfrm>
        </p:spPr>
        <p:txBody>
          <a:bodyPr/>
          <a:lstStyle/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</a:t>
            </a:r>
            <a:r>
              <a:rPr lang="en-US" altLang="ko-KR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physical memory, not at address 0.</a:t>
            </a:r>
          </a:p>
          <a:p>
            <a:pPr lvl="1"/>
            <a:r>
              <a:rPr lang="en-US" altLang="ko-KR" dirty="0"/>
              <a:t>The address space start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5616" y="2271846"/>
            <a:ext cx="7091724" cy="4157492"/>
            <a:chOff x="904722" y="980728"/>
            <a:chExt cx="7091724" cy="5160109"/>
          </a:xfrm>
        </p:grpSpPr>
        <p:sp>
          <p:nvSpPr>
            <p:cNvPr id="7" name="직사각형 5"/>
            <p:cNvSpPr/>
            <p:nvPr/>
          </p:nvSpPr>
          <p:spPr>
            <a:xfrm>
              <a:off x="1528176" y="2737446"/>
              <a:ext cx="1681939" cy="22617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6"/>
            <p:cNvSpPr/>
            <p:nvPr/>
          </p:nvSpPr>
          <p:spPr>
            <a:xfrm>
              <a:off x="1528175" y="4999203"/>
              <a:ext cx="1681939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9" name="직선 화살표 연결선 7"/>
            <p:cNvCxnSpPr>
              <a:stCxn id="10" idx="2"/>
            </p:cNvCxnSpPr>
            <p:nvPr/>
          </p:nvCxnSpPr>
          <p:spPr>
            <a:xfrm flipH="1" flipV="1">
              <a:off x="2369142" y="4581070"/>
              <a:ext cx="4" cy="418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8"/>
            <p:cNvCxnSpPr/>
            <p:nvPr/>
          </p:nvCxnSpPr>
          <p:spPr>
            <a:xfrm flipH="1">
              <a:off x="2369142" y="2572083"/>
              <a:ext cx="5" cy="616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6768" y="4221437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768" y="3304472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1528177" y="1991873"/>
              <a:ext cx="1681939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28499" y="113461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4722" y="5602094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0672" y="980728"/>
              <a:ext cx="50699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22"/>
            <p:cNvSpPr/>
            <p:nvPr/>
          </p:nvSpPr>
          <p:spPr>
            <a:xfrm>
              <a:off x="5635961" y="4316211"/>
              <a:ext cx="1681939" cy="1285884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23"/>
            <p:cNvSpPr/>
            <p:nvPr/>
          </p:nvSpPr>
          <p:spPr>
            <a:xfrm>
              <a:off x="5635639" y="2058160"/>
              <a:ext cx="1681939" cy="10442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9" name="직사각형 24"/>
            <p:cNvSpPr/>
            <p:nvPr/>
          </p:nvSpPr>
          <p:spPr>
            <a:xfrm>
              <a:off x="5635961" y="1124990"/>
              <a:ext cx="1681939" cy="9331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5046" y="103864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5046" y="1882245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5722" y="278092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2040" y="416232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544820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0"/>
            <p:cNvSpPr/>
            <p:nvPr/>
          </p:nvSpPr>
          <p:spPr>
            <a:xfrm>
              <a:off x="5635961" y="2915415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Code</a:t>
              </a:r>
            </a:p>
          </p:txBody>
        </p:sp>
        <p:sp>
          <p:nvSpPr>
            <p:cNvPr id="26" name="직사각형 31"/>
            <p:cNvSpPr/>
            <p:nvPr/>
          </p:nvSpPr>
          <p:spPr>
            <a:xfrm>
              <a:off x="5635961" y="3315643"/>
              <a:ext cx="1681939" cy="800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(allocated                    but not in use)</a:t>
              </a: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5635638" y="3115529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8" name="직사각형 33"/>
            <p:cNvSpPr/>
            <p:nvPr/>
          </p:nvSpPr>
          <p:spPr>
            <a:xfrm>
              <a:off x="5635961" y="4116097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29" name="직선 화살표 연결선 34"/>
            <p:cNvCxnSpPr>
              <a:stCxn id="36" idx="0"/>
            </p:cNvCxnSpPr>
            <p:nvPr/>
          </p:nvCxnSpPr>
          <p:spPr>
            <a:xfrm flipH="1">
              <a:off x="6476607" y="3315643"/>
              <a:ext cx="324" cy="17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35"/>
            <p:cNvCxnSpPr>
              <a:stCxn id="36" idx="2"/>
            </p:cNvCxnSpPr>
            <p:nvPr/>
          </p:nvCxnSpPr>
          <p:spPr>
            <a:xfrm flipH="1" flipV="1">
              <a:off x="6476607" y="3930184"/>
              <a:ext cx="324" cy="185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6"/>
            <p:cNvCxnSpPr/>
            <p:nvPr/>
          </p:nvCxnSpPr>
          <p:spPr>
            <a:xfrm>
              <a:off x="7418331" y="2982864"/>
              <a:ext cx="12700" cy="1255109"/>
            </a:xfrm>
            <a:prstGeom prst="bentConnector3">
              <a:avLst>
                <a:gd name="adj1" fmla="val 1050000"/>
              </a:avLst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V="1">
              <a:off x="7596336" y="2774463"/>
              <a:ext cx="400110" cy="16719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Relocated Process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945" y="5833060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0112" y="5625300"/>
              <a:ext cx="175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5" name="직선 연결선 49"/>
            <p:cNvCxnSpPr/>
            <p:nvPr/>
          </p:nvCxnSpPr>
          <p:spPr>
            <a:xfrm>
              <a:off x="3210114" y="1134617"/>
              <a:ext cx="2425847" cy="17807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51"/>
            <p:cNvCxnSpPr/>
            <p:nvPr/>
          </p:nvCxnSpPr>
          <p:spPr>
            <a:xfrm flipV="1">
              <a:off x="3210438" y="4316212"/>
              <a:ext cx="2425200" cy="14794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39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04240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4239" y="4999203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945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945206" y="2572083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2832" y="4221437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2832" y="3304472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4241" y="1991873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04563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248" y="980728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7929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7607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47929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4079" y="10246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4079" y="1868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755" y="27669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755" y="41483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4755" y="543423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7929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47929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47606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47929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6188575" y="3315643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6188575" y="3930184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8009" y="583306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1548" y="5625300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86178" y="1134616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029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89327" y="2756100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6576" y="2448323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532032" y="5795626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8527" y="563631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535" y="5317523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86178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space,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memory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API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Base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and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bound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Segmentation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zh-CN" b="1" dirty="0"/>
              <a:t>s,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ko-KR" b="1" dirty="0"/>
              <a:t>negative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모서리가 둥근 직사각형 6"/>
              <p:cNvSpPr/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5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and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5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85083" y="5491441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7625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7625729" y="2675720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5942" y="4562158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4547" y="3213751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85083" y="1930147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35917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5083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68" y="60735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57163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97942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168" y="13586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1765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21224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168" y="25016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9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44771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4B8D-4AE8-E712-1106-26A731B4B404}"/>
              </a:ext>
            </a:extLst>
          </p:cNvPr>
          <p:cNvSpPr txBox="1"/>
          <p:nvPr/>
        </p:nvSpPr>
        <p:spPr>
          <a:xfrm>
            <a:off x="4343996" y="2938007"/>
            <a:ext cx="152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1KB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1024B</a:t>
            </a:r>
            <a:endParaRPr lang="en-US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5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4" y="5143219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2904462" y="4604568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2904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95736" y="2135889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6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4722" y="59295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0672" y="112474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941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4619" y="2202176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74941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4026" y="11826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4026" y="2026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4702" y="29249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4702" y="43063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702" y="55922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74941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74941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74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74941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5953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5953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7566" y="5933952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83772" y="5785753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613190" y="1278632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392734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46585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2163" y="3985319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613190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blipFill rotWithShape="1">
                <a:blip r:embed="rId2"/>
                <a:stretch>
                  <a:fillRect r="-1894" b="-5155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blipFill rotWithShape="1">
                <a:blip r:embed="rId3"/>
                <a:stretch>
                  <a:fillRect r="-4923" b="-2206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1150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75890" y="4011946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6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4" y="764704"/>
            <a:ext cx="8786812" cy="5501258"/>
          </a:xfrm>
        </p:spPr>
        <p:txBody>
          <a:bodyPr/>
          <a:lstStyle/>
          <a:p>
            <a:pPr latinLnBrk="0"/>
            <a:r>
              <a:rPr lang="en-US" sz="1800" dirty="0"/>
              <a:t>Privileged mode: prevent user-mode processes from executing privileged operations</a:t>
            </a:r>
          </a:p>
          <a:p>
            <a:pPr latinLnBrk="0"/>
            <a:r>
              <a:rPr lang="en-US" sz="1800" dirty="0"/>
              <a:t>Base/bounds registers: Need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pair of registers per CPU to support address translation and bounds checks</a:t>
            </a:r>
          </a:p>
          <a:p>
            <a:pPr latinLnBrk="0"/>
            <a:r>
              <a:rPr lang="en-US" sz="1800" dirty="0"/>
              <a:t>Ability to translate virtual addresses and check if within bounds limits; Circuitry to do translations.</a:t>
            </a:r>
          </a:p>
          <a:p>
            <a:pPr latinLnBrk="0"/>
            <a:r>
              <a:rPr lang="en-US" sz="1800" dirty="0"/>
              <a:t>Privileged instruction(s) to update base/bounds: OS must be able to set these values before letting a user program run</a:t>
            </a:r>
          </a:p>
          <a:p>
            <a:pPr latinLnBrk="0"/>
            <a:r>
              <a:rPr lang="en-US" sz="1800" dirty="0"/>
              <a:t>Privileged instruction(s) to register: OS must be able to tell hardware what exception handlers code to run if exception occurs</a:t>
            </a:r>
          </a:p>
          <a:p>
            <a:pPr latinLnBrk="0"/>
            <a:r>
              <a:rPr lang="en-US" sz="1800" dirty="0"/>
              <a:t>Ability to raise exceptions when processes try to access privileged instructions or out-of-bounds memory</a:t>
            </a:r>
          </a:p>
          <a:p>
            <a:pPr lvl="1" latinLnBrk="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</a:t>
            </a:r>
            <a:r>
              <a:rPr lang="en-US" altLang="zh-CN" dirty="0"/>
              <a:t>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sz="1800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sz="1800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sz="1800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6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 : A list of the range</a:t>
            </a:r>
            <a:r>
              <a:rPr lang="en-US" altLang="zh-CN" dirty="0"/>
              <a:t>s</a:t>
            </a:r>
            <a:r>
              <a:rPr lang="en-US" altLang="ko-KR" dirty="0"/>
              <a:t> of physical memory which are not in use.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13147" y="206084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13154" y="29481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71351" y="39546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09467" y="49432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09467" y="58124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56094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656090" y="4442625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5497061" y="4450722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27530" y="6029583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87624" y="268917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6095" y="3122062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56093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94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96" y="2141151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5497059" y="4732219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56096" y="5072078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5816" y="310204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16522" y="379277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2555775" y="340982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215826" y="479715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2555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7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648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0396" y="228832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394" y="299304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10" y="374341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394" y="449669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6410" y="514848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7324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97648" y="4571920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8493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227" y="221631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5225" y="292103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1241" y="367140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5225" y="442468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1241" y="507647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2565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8169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78167" y="456318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78169" y="3809903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97648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6491" y="229750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7197" y="298823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896450" y="260528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6501" y="399261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895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06285" y="2216314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96991" y="2907046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5436244" y="2524091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096295" y="391142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5435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096992" y="493681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5435548" y="4569366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8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OS Issues: When Context Switch Occurs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</a:t>
            </a:r>
            <a:r>
              <a:rPr lang="zh-CN" altLang="en-US" b="1" dirty="0"/>
              <a:t>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8782" y="2662319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30" y="264836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8" y="335308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0345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28" y="485673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50851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486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38458" y="341957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8458" y="4176829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8458" y="4934084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38304" y="4929288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95885" y="475160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4443830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38304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5885" y="400393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885" y="3696163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032" y="2708920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71230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3978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3976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9992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3976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992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632" y="5849835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70906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70906" y="4176830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170906" y="4934085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87167" y="476305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08305" y="401539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34961" y="1882858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6844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6844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49099" y="2191301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0278" y="4456773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4323" y="3709106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563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5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Inefficiency of Base and Bound</a:t>
            </a:r>
            <a:r>
              <a:rPr lang="en-US" altLang="zh-CN" sz="2000" dirty="0"/>
              <a:t>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>
                <a:solidFill>
                  <a:srgbClr val="C00000"/>
                </a:solidFill>
              </a:rPr>
              <a:t>takes up</a:t>
            </a:r>
            <a:r>
              <a:rPr lang="en-US" altLang="ko-KR" dirty="0"/>
              <a:t> physical memory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7504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5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ko-KR" dirty="0">
                <a:solidFill>
                  <a:srgbClr val="C00000"/>
                </a:solidFill>
              </a:rPr>
              <a:t>egment</a:t>
            </a:r>
            <a:r>
              <a:rPr lang="en-US" altLang="ko-KR" dirty="0"/>
              <a:t>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</a:t>
            </a:r>
          </a:p>
          <a:p>
            <a:pPr lvl="1"/>
            <a:r>
              <a:rPr lang="en-US" altLang="ko-KR" dirty="0"/>
              <a:t>Logically</a:t>
            </a:r>
            <a:r>
              <a:rPr lang="zh-CN" altLang="en-US" dirty="0"/>
              <a:t> </a:t>
            </a:r>
            <a:r>
              <a:rPr lang="en-US" altLang="ko-KR" dirty="0"/>
              <a:t>different segment</a:t>
            </a:r>
            <a:r>
              <a:rPr lang="en-US" altLang="zh-CN" dirty="0"/>
              <a:t>s</a:t>
            </a:r>
            <a:r>
              <a:rPr lang="en-US" altLang="ko-KR" dirty="0"/>
              <a:t>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</a:t>
            </a:r>
            <a:r>
              <a:rPr lang="en-US" altLang="zh-CN" b="1" dirty="0"/>
              <a:t>s</a:t>
            </a:r>
            <a:r>
              <a:rPr lang="en-US" altLang="ko-KR" b="1" dirty="0"/>
              <a:t> of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ko-KR" b="1" dirty="0"/>
              <a:t>physical memory</a:t>
            </a:r>
            <a:endParaRPr lang="en-US" altLang="ko-KR" dirty="0"/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zh-CN" dirty="0"/>
              <a:t>for</a:t>
            </a:r>
            <a:r>
              <a:rPr lang="en-US" altLang="ko-KR" b="1" dirty="0"/>
              <a:t> each </a:t>
            </a:r>
            <a:r>
              <a:rPr lang="en-US" altLang="ko-KR" dirty="0"/>
              <a:t>segment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9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i</a:t>
            </a:r>
            <a:r>
              <a:rPr lang="en-US" altLang="ko-KR" dirty="0"/>
              <a:t>n Physical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3516" y="145355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3523" y="23408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34738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836" y="43359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36" y="52051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463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36054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6464" y="2514770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6458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6462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6463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6465" y="1533859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3577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36465" y="3175075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3577427" y="3843430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076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83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</a:t>
            </a:r>
            <a:r>
              <a:rPr lang="en-US" altLang="zh-CN" dirty="0"/>
              <a:t>with</a:t>
            </a:r>
            <a:r>
              <a:rPr lang="en-US" altLang="ko-KR" dirty="0"/>
              <a:t> Segmentation: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525" y="3888282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52120" y="290246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2120" y="38882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9611" y="4100306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18" y="41178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3969427" y="4564708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402192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103585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80928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80928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699792" y="4570156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4162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4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Address Translation on Segmentation: heap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(4200-4096)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52120" y="379274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969427" y="4492700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3949916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031577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08920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08920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699792" y="5031577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3442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588619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34945" y="5553343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40753" y="610208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6816" y="4550931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27229" y="455093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52120" y="48776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모서리가 둥근 직사각형 68"/>
              <p:cNvSpPr/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4F81B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(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Offset</a:t>
                </a:r>
                <a:r>
                  <a:rPr lang="en-US" altLang="ko-KR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of 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𝒊𝒓𝒕𝒖𝒂𝒍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zh-CN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)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correct physical address.</a:t>
                </a:r>
              </a:p>
            </p:txBody>
          </p:sp>
        </mc:Choice>
        <mc:Fallback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1724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8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3062" y="422418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616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16634" y="3280113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286" y="3660683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154234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16633" y="4361423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4385434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9388" y="5499326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062" y="449740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062" y="4787279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07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Segment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Example: virtual address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609697" y="2348880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970279" y="4485722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395536" y="4490528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4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2067" y="1031830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7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ko-KR" dirty="0"/>
              <a:t>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zh-CN" b="1" dirty="0"/>
              <a:t>s</a:t>
            </a:r>
            <a:endParaRPr lang="en-US" altLang="ko-KR" dirty="0"/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91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26510" y="437445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26510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6510" y="4926083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326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008447" y="3212976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2167479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47517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42205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6508" y="5773789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6959" y="3193231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18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</a:t>
            </a:r>
            <a:r>
              <a:rPr lang="en-US" altLang="ko-KR" dirty="0"/>
              <a:t>between address space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</a:t>
            </a:r>
          </a:p>
          <a:p>
            <a:r>
              <a:rPr lang="en-US" altLang="ko-KR" dirty="0"/>
              <a:t>Extra hardware support is need for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permissions of read, write and execute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15617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28632" y="3779167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68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support: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individually</a:t>
            </a:r>
            <a:r>
              <a:rPr lang="en-US" altLang="ko-KR" dirty="0"/>
              <a:t> too small for segment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b="1" dirty="0"/>
              <a:t>20KB request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</a:t>
            </a:r>
            <a:r>
              <a:rPr lang="en-US" altLang="zh-CN" b="1" dirty="0"/>
              <a:t>-</a:t>
            </a:r>
            <a:r>
              <a:rPr lang="en-US" altLang="ko-KR" b="1" dirty="0"/>
              <a:t>arranging</a:t>
            </a:r>
            <a:r>
              <a:rPr lang="en-US" altLang="ko-KR" dirty="0"/>
              <a:t> the exiting segments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endParaRPr lang="en-US" altLang="ko-KR" dirty="0"/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</a:t>
            </a:r>
            <a:r>
              <a:rPr lang="en-US" altLang="zh-CN" dirty="0"/>
              <a:t>es</a:t>
            </a:r>
            <a:endParaRPr lang="en-US" altLang="ko-KR" dirty="0"/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030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18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1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62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62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4246" y="1459380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8122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031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62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62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49565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48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82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70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3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14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14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983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14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614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35164" y="2884215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4245" y="4686060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35164" y="339814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35164" y="3913310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164" y="417089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36636" y="5456327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56198" y="1483962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8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9E6-1A87-A164-F89D-8EC193E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23AC-5A4A-4A75-99F5-A70F5B4E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fragmentation</a:t>
            </a:r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inefficient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inflexible,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sparsely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  <a:r>
              <a:rPr lang="zh-CN" altLang="en-US" dirty="0"/>
              <a:t> </a:t>
            </a:r>
            <a:r>
              <a:rPr lang="en-US" altLang="zh-CN" dirty="0"/>
              <a:t>Yes!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61C3C-0CF6-12C2-E697-690CCAFC5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2C31-FECE-1D24-5F81-ED352F52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early days, OS used segmentation</a:t>
            </a:r>
          </a:p>
          <a:p>
            <a:pPr lvl="1"/>
            <a:r>
              <a:rPr lang="en-US" dirty="0"/>
              <a:t>Burroughs B5000 (first commercial machine with virtual memory)</a:t>
            </a:r>
          </a:p>
          <a:p>
            <a:pPr lvl="1"/>
            <a:r>
              <a:rPr lang="en-US" dirty="0"/>
              <a:t>IBM AS/400</a:t>
            </a:r>
          </a:p>
          <a:p>
            <a:pPr lvl="1"/>
            <a:r>
              <a:rPr lang="en-US" dirty="0"/>
              <a:t>Intel 8086, 80286</a:t>
            </a:r>
          </a:p>
          <a:p>
            <a:r>
              <a:rPr lang="en-US" dirty="0"/>
              <a:t>80386 and later Intel CPUs support paging</a:t>
            </a:r>
          </a:p>
          <a:p>
            <a:r>
              <a:rPr lang="en-US" dirty="0"/>
              <a:t>X86-64 does not use segmentation any more in 64</a:t>
            </a:r>
            <a:r>
              <a:rPr lang="en-US" altLang="zh-CN" dirty="0"/>
              <a:t>-</a:t>
            </a:r>
            <a:r>
              <a:rPr lang="en-US" dirty="0"/>
              <a:t>bit mode</a:t>
            </a:r>
          </a:p>
          <a:p>
            <a:pPr lvl="1"/>
            <a:r>
              <a:rPr lang="en-US" dirty="0"/>
              <a:t>CS,SS,DS and ES are forced to 0 and 2^24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 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532440" y="6592713"/>
            <a:ext cx="504056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832570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890" y="16704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17635" y="1037184"/>
            <a:ext cx="1348103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1989" y="121390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libc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81782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61733" y="159382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System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409274" y="1273089"/>
            <a:ext cx="117895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337513" y="1268760"/>
            <a:ext cx="138811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1886" y="1496413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4495" y="1460017"/>
            <a:ext cx="163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331886" y="2008991"/>
            <a:ext cx="4256338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212" y="2920638"/>
            <a:ext cx="119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3" name="직사각형 24"/>
          <p:cNvSpPr/>
          <p:nvPr/>
        </p:nvSpPr>
        <p:spPr>
          <a:xfrm>
            <a:off x="4815543" y="4003673"/>
            <a:ext cx="1321897" cy="16742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25"/>
          <p:cNvSpPr/>
          <p:nvPr/>
        </p:nvSpPr>
        <p:spPr>
          <a:xfrm>
            <a:off x="4815546" y="2492896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55" name="직사각형 27"/>
          <p:cNvSpPr/>
          <p:nvPr/>
        </p:nvSpPr>
        <p:spPr>
          <a:xfrm>
            <a:off x="4815542" y="5655017"/>
            <a:ext cx="1321897" cy="347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56" name="직선 화살표 연결선 28"/>
          <p:cNvCxnSpPr/>
          <p:nvPr/>
        </p:nvCxnSpPr>
        <p:spPr>
          <a:xfrm flipH="1" flipV="1">
            <a:off x="5476492" y="5229200"/>
            <a:ext cx="1" cy="40079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29"/>
          <p:cNvCxnSpPr/>
          <p:nvPr/>
        </p:nvCxnSpPr>
        <p:spPr>
          <a:xfrm flipH="1">
            <a:off x="6241378" y="4075831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18"/>
          <p:cNvSpPr/>
          <p:nvPr/>
        </p:nvSpPr>
        <p:spPr>
          <a:xfrm>
            <a:off x="4815545" y="3021191"/>
            <a:ext cx="1321897" cy="319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60" name="직사각형 19"/>
          <p:cNvSpPr/>
          <p:nvPr/>
        </p:nvSpPr>
        <p:spPr>
          <a:xfrm>
            <a:off x="4815544" y="3340215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61" name="직사각형 20"/>
          <p:cNvSpPr/>
          <p:nvPr/>
        </p:nvSpPr>
        <p:spPr>
          <a:xfrm>
            <a:off x="4815541" y="6002034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1200" y="3535382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7019" y="55141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6190165" y="3336088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>
            <a:off x="6183693" y="5310800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19"/>
          <p:cNvSpPr/>
          <p:nvPr/>
        </p:nvSpPr>
        <p:spPr>
          <a:xfrm>
            <a:off x="2727309" y="2703160"/>
            <a:ext cx="1105875" cy="369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3807429" y="2718512"/>
            <a:ext cx="1008112" cy="6322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833185" y="4051912"/>
            <a:ext cx="943128" cy="234035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27309" y="2716928"/>
            <a:ext cx="1105875" cy="38137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27309" y="3246127"/>
            <a:ext cx="1105875" cy="19246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27309" y="3986901"/>
            <a:ext cx="1105875" cy="103586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57634" y="3521972"/>
            <a:ext cx="1440160" cy="13234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libc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41200" y="4053831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961910" y="4977412"/>
            <a:ext cx="1682157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/>
              <a:t>To manage the memory in a heap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 bwMode="auto">
          <a:xfrm>
            <a:off x="6285181" y="4681450"/>
            <a:ext cx="2535291" cy="4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cxnSp>
        <p:nvCxnSpPr>
          <p:cNvPr id="41" name="직선 화살표 연결선 28"/>
          <p:cNvCxnSpPr/>
          <p:nvPr/>
        </p:nvCxnSpPr>
        <p:spPr>
          <a:xfrm flipH="1">
            <a:off x="5482546" y="4005064"/>
            <a:ext cx="4294" cy="5273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B310-2E17-35ED-906F-87B93973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</a:t>
            </a:r>
            <a:r>
              <a:rPr lang="zh-CN" altLang="en-US" dirty="0"/>
              <a:t> </a:t>
            </a:r>
            <a:r>
              <a:rPr lang="en-US" altLang="ko-KR" dirty="0"/>
              <a:t>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0537-8F20-EBBF-B344-4C2858F3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cs typeface="Courier New" pitchFamily="49" charset="0"/>
              </a:rPr>
              <a:t>withvariables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9F9E9-3295-A7C7-F0C5-98C57F85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free()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endParaRPr lang="en-US" altLang="ko-KR" dirty="0"/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6774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DB1C-4379-6B9D-0F96-0020E1D1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58046" y="2237382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2607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2607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8243" y="223738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9345" y="1559072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2468735" y="1193537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2469292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6662" y="2968475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9633" y="1032991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58046" y="4781978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62054" y="5112281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2054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2468735" y="5112281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2468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762054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62051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762052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62053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3175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266661" y="5764012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48118" y="3279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48118" y="604976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7115326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8384" y="1193537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1314" y="3068960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3" y="3805225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929" y="591877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584" y="409012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946" y="437497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0284" y="46726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D37E-6E08-C1DE-18E8-FD58F76E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46631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110303</TotalTime>
  <Words>3211</Words>
  <Application>Microsoft Macintosh PowerPoint</Application>
  <PresentationFormat>On-screen Show (4:3)</PresentationFormat>
  <Paragraphs>814</Paragraphs>
  <Slides>42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Overview </vt:lpstr>
      <vt:lpstr>Virtual Address Space</vt:lpstr>
      <vt:lpstr>malloc()</vt:lpstr>
      <vt:lpstr>sizeof()</vt:lpstr>
      <vt:lpstr>Memory API: free()</vt:lpstr>
      <vt:lpstr>Memory Allocating</vt:lpstr>
      <vt:lpstr>Memory Freeing</vt:lpstr>
      <vt:lpstr>System Calls</vt:lpstr>
      <vt:lpstr>PowerPoint Presentation</vt:lpstr>
      <vt:lpstr>Memory Virtualization with Efficiency and Control</vt:lpstr>
      <vt:lpstr>Address Translation</vt:lpstr>
      <vt:lpstr>Example: Address Translation </vt:lpstr>
      <vt:lpstr>Example: Address Translation(Cont.)</vt:lpstr>
      <vt:lpstr>Example: Address Translation (Cont.)</vt:lpstr>
      <vt:lpstr>Dynamic Relocation (Hardware base): Base and Bounds</vt:lpstr>
      <vt:lpstr>Base and Bounds Register</vt:lpstr>
      <vt:lpstr>Base and Bounds</vt:lpstr>
      <vt:lpstr>Relocation and Address Translation</vt:lpstr>
      <vt:lpstr>Two ways of Bounds Register</vt:lpstr>
      <vt:lpstr>Hardware Requirements</vt:lpstr>
      <vt:lpstr>OS Issues for Memory Virtualization</vt:lpstr>
      <vt:lpstr>OS Issues: When a Process Starts Running</vt:lpstr>
      <vt:lpstr>OS Issues: When a Process Is Terminated</vt:lpstr>
      <vt:lpstr>OS Issues: When Context Switch Occurs</vt:lpstr>
      <vt:lpstr>PowerPoint Presentation</vt:lpstr>
      <vt:lpstr>Inefficiency of Base and Bounds</vt:lpstr>
      <vt:lpstr>Segmentation</vt:lpstr>
      <vt:lpstr>Placing Segments in Physical Memory</vt:lpstr>
      <vt:lpstr>Address Translation with Segmentation: code</vt:lpstr>
      <vt:lpstr>Address Translation on Segmentation: heap</vt:lpstr>
      <vt:lpstr>Segmentation Fault or Violation</vt:lpstr>
      <vt:lpstr>Referring to A Segment</vt:lpstr>
      <vt:lpstr>Segment selection</vt:lpstr>
      <vt:lpstr>Referring to the Stack Segment</vt:lpstr>
      <vt:lpstr>Support for Sharing</vt:lpstr>
      <vt:lpstr>OS support: Fragmentation</vt:lpstr>
      <vt:lpstr>Memory Compaction</vt:lpstr>
      <vt:lpstr>Issues of Segmentation</vt:lpstr>
      <vt:lpstr>History of segmentation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4292</cp:revision>
  <cp:lastPrinted>2019-09-09T02:10:38Z</cp:lastPrinted>
  <dcterms:created xsi:type="dcterms:W3CDTF">2011-05-01T06:09:10Z</dcterms:created>
  <dcterms:modified xsi:type="dcterms:W3CDTF">2023-02-28T04:34:05Z</dcterms:modified>
  <cp:category/>
</cp:coreProperties>
</file>