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33"/>
  </p:notesMasterIdLst>
  <p:sldIdLst>
    <p:sldId id="2966" r:id="rId2"/>
    <p:sldId id="2968" r:id="rId3"/>
    <p:sldId id="2223" r:id="rId4"/>
    <p:sldId id="2225" r:id="rId5"/>
    <p:sldId id="2226" r:id="rId6"/>
    <p:sldId id="2227" r:id="rId7"/>
    <p:sldId id="2233" r:id="rId8"/>
    <p:sldId id="2229" r:id="rId9"/>
    <p:sldId id="2230" r:id="rId10"/>
    <p:sldId id="2232" r:id="rId11"/>
    <p:sldId id="2878" r:id="rId12"/>
    <p:sldId id="2672" r:id="rId13"/>
    <p:sldId id="2235" r:id="rId14"/>
    <p:sldId id="2236" r:id="rId15"/>
    <p:sldId id="2237" r:id="rId16"/>
    <p:sldId id="2238" r:id="rId17"/>
    <p:sldId id="2239" r:id="rId18"/>
    <p:sldId id="2240" r:id="rId19"/>
    <p:sldId id="2241" r:id="rId20"/>
    <p:sldId id="2243" r:id="rId21"/>
    <p:sldId id="2244" r:id="rId22"/>
    <p:sldId id="2245" r:id="rId23"/>
    <p:sldId id="2246" r:id="rId24"/>
    <p:sldId id="2247" r:id="rId25"/>
    <p:sldId id="2249" r:id="rId26"/>
    <p:sldId id="2251" r:id="rId27"/>
    <p:sldId id="2252" r:id="rId28"/>
    <p:sldId id="2254" r:id="rId29"/>
    <p:sldId id="2255" r:id="rId30"/>
    <p:sldId id="2256" r:id="rId31"/>
    <p:sldId id="2967" r:id="rId32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3333FF"/>
    <a:srgbClr val="6699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26" autoAdjust="0"/>
    <p:restoredTop sz="96327" autoAdjust="0"/>
  </p:normalViewPr>
  <p:slideViewPr>
    <p:cSldViewPr>
      <p:cViewPr varScale="1">
        <p:scale>
          <a:sx n="128" d="100"/>
          <a:sy n="128" d="100"/>
        </p:scale>
        <p:origin x="164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5178" y="120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Page Fault</c:v>
                </c:pt>
              </c:strCache>
            </c:strRef>
          </c:tx>
          <c:marker>
            <c:symbol val="none"/>
          </c:marker>
          <c:val>
            <c:numRef>
              <c:f>Sheet1!$B$2:$B$8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9</c:v>
                </c:pt>
                <c:pt idx="3">
                  <c:v>10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E0-4D8C-A537-09E0CFAEB1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3359168"/>
        <c:axId val="1574417920"/>
      </c:lineChart>
      <c:catAx>
        <c:axId val="15733591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latin typeface="맑은 고딕" pitchFamily="50" charset="-127"/>
                    <a:ea typeface="맑은 고딕" pitchFamily="50" charset="-127"/>
                  </a:defRPr>
                </a:pPr>
                <a:r>
                  <a:rPr lang="en-US" altLang="en-US">
                    <a:latin typeface="맑은 고딕" pitchFamily="50" charset="-127"/>
                    <a:ea typeface="맑은 고딕" pitchFamily="50" charset="-127"/>
                  </a:rPr>
                  <a:t>Page Frame Count</a:t>
                </a:r>
              </a:p>
            </c:rich>
          </c:tx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b="1">
                <a:latin typeface="맑은 고딕" pitchFamily="50" charset="-127"/>
                <a:ea typeface="맑은 고딕" pitchFamily="50" charset="-127"/>
              </a:defRPr>
            </a:pPr>
            <a:endParaRPr lang="en-US"/>
          </a:p>
        </c:txPr>
        <c:crossAx val="1574417920"/>
        <c:crosses val="autoZero"/>
        <c:auto val="1"/>
        <c:lblAlgn val="ctr"/>
        <c:lblOffset val="100"/>
        <c:noMultiLvlLbl val="0"/>
      </c:catAx>
      <c:valAx>
        <c:axId val="15744179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>
                    <a:latin typeface="맑은 고딕" pitchFamily="50" charset="-127"/>
                    <a:ea typeface="맑은 고딕" pitchFamily="50" charset="-127"/>
                  </a:defRPr>
                </a:pPr>
                <a:r>
                  <a:rPr lang="en-US" altLang="en-US">
                    <a:latin typeface="맑은 고딕" pitchFamily="50" charset="-127"/>
                    <a:ea typeface="맑은 고딕" pitchFamily="50" charset="-127"/>
                  </a:rPr>
                  <a:t>Page Fault Count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latin typeface="맑은 고딕" pitchFamily="50" charset="-127"/>
                <a:ea typeface="맑은 고딕" pitchFamily="50" charset="-127"/>
              </a:defRPr>
            </a:pPr>
            <a:endParaRPr lang="en-US"/>
          </a:p>
        </c:txPr>
        <c:crossAx val="15733591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2023. 3. 16.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35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89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71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 userDrawn="1"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99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59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 userDrawn="1"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3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69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59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93" r:id="rId6"/>
    <p:sldLayoutId id="2147483695" r:id="rId7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326009"/>
          </a:xfrm>
        </p:spPr>
        <p:txBody>
          <a:bodyPr/>
          <a:lstStyle/>
          <a:p>
            <a:r>
              <a:rPr lang="en-US" sz="3600" dirty="0"/>
              <a:t>Operating Systems</a:t>
            </a:r>
            <a:br>
              <a:rPr lang="en-US" sz="3600" dirty="0"/>
            </a:br>
            <a:r>
              <a:rPr lang="en-US" altLang="zh-CN" sz="3600" dirty="0"/>
              <a:t>CSCI</a:t>
            </a:r>
            <a:r>
              <a:rPr lang="zh-CN" altLang="en-US" sz="3600" dirty="0"/>
              <a:t> </a:t>
            </a:r>
            <a:r>
              <a:rPr lang="en-US" altLang="zh-CN" sz="3600" dirty="0"/>
              <a:t>3150</a:t>
            </a:r>
            <a:br>
              <a:rPr lang="en-US" sz="3600" dirty="0"/>
            </a:br>
            <a:endParaRPr lang="en-US" sz="16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54133-2D6D-01F0-16E0-938675560490}"/>
              </a:ext>
            </a:extLst>
          </p:cNvPr>
          <p:cNvSpPr txBox="1"/>
          <p:nvPr/>
        </p:nvSpPr>
        <p:spPr>
          <a:xfrm>
            <a:off x="683568" y="3933056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Lecture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12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: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Memory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Management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Part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III: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Swapping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174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Fault Control Flow – Software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1039271"/>
            <a:ext cx="7992888" cy="23544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1:	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FindFreePhysicalPage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2:	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-1)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no free page found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3:	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EvictPage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run replacement algorithm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4:	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DiskRead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PTE.DiskAddr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pfn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sleep (waiting for I/O)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5:	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PTE.present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True // update page table with present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6:	 PTE.PFN = PFN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bit and translation (PFN)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7:	</a:t>
            </a:r>
            <a:r>
              <a:rPr lang="en-US" altLang="ko-KR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RetryInstruction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retry instruction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70582" y="3429000"/>
            <a:ext cx="878681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dirty="0">
                <a:solidFill>
                  <a:prstClr val="black"/>
                </a:solidFill>
              </a:rPr>
              <a:t>The OS must find a physical frame for the </a:t>
            </a:r>
            <a:r>
              <a:rPr lang="en-US" altLang="ko-KR" dirty="0">
                <a:solidFill>
                  <a:srgbClr val="F79646"/>
                </a:solidFill>
              </a:rPr>
              <a:t>soon-be-faulted-in page </a:t>
            </a:r>
            <a:r>
              <a:rPr lang="en-US" altLang="ko-KR" dirty="0">
                <a:solidFill>
                  <a:prstClr val="black"/>
                </a:solidFill>
              </a:rPr>
              <a:t>to reside within.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If there is no such page, waiting for the </a:t>
            </a:r>
            <a:r>
              <a:rPr lang="en-US" altLang="ko-KR" dirty="0">
                <a:solidFill>
                  <a:srgbClr val="F79646"/>
                </a:solidFill>
              </a:rPr>
              <a:t>replacement algorithm </a:t>
            </a:r>
            <a:r>
              <a:rPr lang="en-US" altLang="ko-KR" dirty="0">
                <a:solidFill>
                  <a:prstClr val="black"/>
                </a:solidFill>
              </a:rPr>
              <a:t>to run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302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Swapping: making the part of disk as memory</a:t>
            </a:r>
          </a:p>
          <a:p>
            <a:r>
              <a:rPr lang="en-US"/>
              <a:t>Present bit required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200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22. Swapping: Policies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2328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 of Cache Management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altLang="ko-KR" dirty="0"/>
              <a:t>o minimize cache misses</a:t>
            </a:r>
          </a:p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improve</a:t>
            </a:r>
            <a:r>
              <a:rPr lang="en-US" altLang="ko-KR" dirty="0"/>
              <a:t> </a:t>
            </a:r>
            <a:r>
              <a:rPr lang="en-US" altLang="ko-KR" i="1" dirty="0"/>
              <a:t>average memory access time</a:t>
            </a:r>
            <a:r>
              <a:rPr lang="zh-CN" altLang="en-US" i="1" dirty="0"/>
              <a:t> </a:t>
            </a:r>
            <a:r>
              <a:rPr lang="en-US" altLang="ko-KR" i="1" dirty="0"/>
              <a:t>(AMAT)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2627784" y="2633935"/>
                <a:ext cx="3816424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𝐴𝑀𝐴𝑇</m:t>
                      </m:r>
                      <m:r>
                        <a:rPr kumimoji="0" lang="en-US" altLang="ko-KR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=</m:t>
                      </m:r>
                      <m:d>
                        <m:dPr>
                          <m:ctrlP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itchFamily="50" charset="-127"/>
                              <a:cs typeface="Courier New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맑은 고딕" pitchFamily="50" charset="-127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맑은 고딕" pitchFamily="50" charset="-127"/>
                                  <a:cs typeface="Courier New" pitchFamily="49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맑은 고딕" pitchFamily="50" charset="-127"/>
                                  <a:cs typeface="Courier New" pitchFamily="49" charset="0"/>
                                </a:rPr>
                                <m:t>𝐻𝑖𝑡</m:t>
                              </m:r>
                            </m:sub>
                          </m:sSub>
                          <m: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맑은 고딕" pitchFamily="50" charset="-127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맑은 고딕" pitchFamily="50" charset="-127"/>
                                  <a:cs typeface="Courier New" pitchFamily="49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맑은 고딕" pitchFamily="50" charset="-127"/>
                                  <a:cs typeface="Courier New" pitchFamily="49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r>
                        <a:rPr kumimoji="0" lang="en-US" altLang="ko-KR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+(</m:t>
                      </m:r>
                      <m:sSub>
                        <m:sSubPr>
                          <m:ctrlP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itchFamily="50" charset="-127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𝑀𝑖𝑠𝑠</m:t>
                          </m:r>
                        </m:sub>
                      </m:sSub>
                      <m:r>
                        <a:rPr kumimoji="0" lang="en-US" altLang="ko-KR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∗</m:t>
                      </m:r>
                      <m:sSub>
                        <m:sSubPr>
                          <m:ctrlP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itchFamily="50" charset="-127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𝐷</m:t>
                          </m:r>
                        </m:sub>
                      </m:sSub>
                      <m:r>
                        <a:rPr kumimoji="0" lang="en-US" altLang="ko-KR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633935"/>
                <a:ext cx="381642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1514343"/>
                  </p:ext>
                </p:extLst>
              </p:nvPr>
            </p:nvGraphicFramePr>
            <p:xfrm>
              <a:off x="1007319" y="3762401"/>
              <a:ext cx="7200800" cy="167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7587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9249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4401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zh-CN" sz="16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Notation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Meaning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724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</a:t>
                          </a:r>
                          <a:r>
                            <a:rPr lang="en-US" altLang="ko-KR" sz="16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cost of accessing memory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cost of accessing disk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6572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𝐻𝑖𝑡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probability</a:t>
                          </a:r>
                          <a:r>
                            <a:rPr lang="en-US" altLang="ko-KR" sz="16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of finding the data item in the cache(a hit)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4895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𝑀𝑖𝑠𝑠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probability</a:t>
                          </a:r>
                          <a:r>
                            <a:rPr lang="en-US" altLang="ko-KR" sz="16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of not finding the data in the cache(a miss)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1514343"/>
                  </p:ext>
                </p:extLst>
              </p:nvPr>
            </p:nvGraphicFramePr>
            <p:xfrm>
              <a:off x="1007319" y="3762401"/>
              <a:ext cx="7200800" cy="167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7587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9249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zh-CN" sz="16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Notation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Meaning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0" t="-111538" r="-463366" b="-3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</a:t>
                          </a:r>
                          <a:r>
                            <a:rPr lang="en-US" altLang="ko-KR" sz="16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cost of accessing memory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0" t="-203704" r="-463366" b="-21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cost of accessing disk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0" t="-315385" r="-463366" b="-1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probability</a:t>
                          </a:r>
                          <a:r>
                            <a:rPr lang="en-US" altLang="ko-KR" sz="16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of finding the data item in the cache(a hit)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0" t="-400000" r="-463366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probability</a:t>
                          </a:r>
                          <a:r>
                            <a:rPr lang="en-US" altLang="ko-KR" sz="16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of not finding the data in the cache(a miss)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93599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Optimal Replacement Policy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Lead to the fewest number of misses overall.</a:t>
            </a:r>
          </a:p>
          <a:p>
            <a:pPr lvl="1"/>
            <a:r>
              <a:rPr lang="en-US" altLang="ko-KR" dirty="0"/>
              <a:t>Replace the page that will be accessed </a:t>
            </a:r>
            <a:r>
              <a:rPr lang="en-US" altLang="ko-KR" u="sng" dirty="0"/>
              <a:t>furthest in the future.</a:t>
            </a:r>
          </a:p>
          <a:p>
            <a:pPr lvl="1"/>
            <a:r>
              <a:rPr lang="en-US" altLang="ko-KR" dirty="0"/>
              <a:t>Result in the </a:t>
            </a:r>
            <a:r>
              <a:rPr lang="en-US" altLang="ko-KR" dirty="0">
                <a:solidFill>
                  <a:schemeClr val="accent6"/>
                </a:solidFill>
              </a:rPr>
              <a:t>fewest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possible</a:t>
            </a:r>
            <a:r>
              <a:rPr lang="en-US" altLang="ko-KR" dirty="0"/>
              <a:t> cache misses.</a:t>
            </a:r>
          </a:p>
          <a:p>
            <a:r>
              <a:rPr lang="en-US" altLang="ko-KR" dirty="0"/>
              <a:t>Serve only as a comparison point, to know how close we are to </a:t>
            </a:r>
            <a:r>
              <a:rPr lang="en-US" altLang="ko-KR" dirty="0">
                <a:solidFill>
                  <a:schemeClr val="accent6"/>
                </a:solidFill>
              </a:rPr>
              <a:t>perfect</a:t>
            </a:r>
            <a:r>
              <a:rPr lang="en-US" altLang="zh-CN" dirty="0">
                <a:solidFill>
                  <a:schemeClr val="accent6"/>
                </a:solidFill>
              </a:rPr>
              <a:t>ion</a:t>
            </a:r>
            <a:r>
              <a:rPr lang="en-US" altLang="ko-KR" dirty="0">
                <a:solidFill>
                  <a:schemeClr val="accent6"/>
                </a:solidFill>
              </a:rPr>
              <a:t>.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094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Tracing the Optimal Policy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195736" y="861601"/>
            <a:ext cx="4608512" cy="1008113"/>
            <a:chOff x="1187624" y="2749451"/>
            <a:chExt cx="4608512" cy="100811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187624" y="2898156"/>
              <a:ext cx="4608512" cy="859408"/>
            </a:xfrm>
            <a:prstGeom prst="roundRect">
              <a:avLst>
                <a:gd name="adj" fmla="val 555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                                                                         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50948" y="2749451"/>
              <a:ext cx="1924907" cy="307777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Reference Row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50925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30104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109283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492800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876317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59834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43351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26868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410385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93902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177419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966711" y="2018789"/>
          <a:ext cx="504056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Access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Hit/Miss?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Evict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Resulting Cache State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1" name="모서리가 둥근 직사각형 20"/>
          <p:cNvSpPr/>
          <p:nvPr/>
        </p:nvSpPr>
        <p:spPr>
          <a:xfrm>
            <a:off x="5047541" y="5805264"/>
            <a:ext cx="2476787" cy="504056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Future is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un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known</a:t>
            </a:r>
            <a:r>
              <a:rPr lang="en-US" altLang="zh-CN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!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모서리가 둥근 직사각형 21"/>
              <p:cNvSpPr/>
              <p:nvPr/>
            </p:nvSpPr>
            <p:spPr>
              <a:xfrm>
                <a:off x="1031687" y="5805264"/>
                <a:ext cx="4260393" cy="504056"/>
              </a:xfrm>
              <a:prstGeom prst="roundRect">
                <a:avLst/>
              </a:prstGeom>
              <a:noFill/>
              <a:ln w="15875"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Hit rate is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itchFamily="50" charset="-127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𝐻𝑖𝑡𝑠</m:t>
                        </m:r>
                      </m:num>
                      <m:den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𝐻𝑖𝑡𝑠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+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𝑀𝑖𝑠𝑠𝑒𝑠</m:t>
                        </m:r>
                      </m:den>
                    </m:f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=</m:t>
                    </m:r>
                    <m:r>
                      <a:rPr kumimoji="0" lang="en-US" altLang="ko-KR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𝟓𝟒</m:t>
                    </m:r>
                    <m:r>
                      <a:rPr kumimoji="0" lang="en-US" altLang="ko-KR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.</m:t>
                    </m:r>
                    <m:r>
                      <a:rPr kumimoji="0" lang="en-US" altLang="ko-KR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𝟔</m:t>
                    </m:r>
                    <m:r>
                      <a:rPr kumimoji="0" lang="en-US" altLang="ko-KR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%</m:t>
                    </m:r>
                  </m:oMath>
                </a14:m>
                <a:endPara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2" name="모서리가 둥근 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687" y="5805264"/>
                <a:ext cx="4260393" cy="504056"/>
              </a:xfrm>
              <a:prstGeom prst="roundRect">
                <a:avLst/>
              </a:prstGeom>
              <a:blipFill rotWithShape="1">
                <a:blip r:embed="rId2"/>
                <a:stretch>
                  <a:fillRect b="-3614"/>
                </a:stretch>
              </a:blipFill>
              <a:ln w="15875"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293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Simple Policy: FIFO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Pages were placed in a queue when they enter the system.</a:t>
            </a:r>
          </a:p>
          <a:p>
            <a:r>
              <a:rPr lang="en-US" altLang="ko-KR" dirty="0"/>
              <a:t>When a replacement occurs, the page on the </a:t>
            </a:r>
            <a:r>
              <a:rPr lang="en-US" altLang="zh-CN" dirty="0"/>
              <a:t>head</a:t>
            </a:r>
            <a:r>
              <a:rPr lang="en-US" altLang="ko-KR" dirty="0"/>
              <a:t> of the queue</a:t>
            </a:r>
            <a:r>
              <a:rPr lang="zh-CN" altLang="en-US" dirty="0"/>
              <a:t> </a:t>
            </a:r>
            <a:r>
              <a:rPr lang="en-US" altLang="ko-KR" dirty="0"/>
              <a:t>(the “</a:t>
            </a:r>
            <a:r>
              <a:rPr lang="en-US" altLang="zh-CN" b="1" u="sng" dirty="0"/>
              <a:t>f</a:t>
            </a:r>
            <a:r>
              <a:rPr lang="en-US" altLang="ko-KR" b="1" u="sng" dirty="0"/>
              <a:t>irst-in</a:t>
            </a:r>
            <a:r>
              <a:rPr lang="en-US" altLang="ko-KR" dirty="0"/>
              <a:t>” page) is evicted.</a:t>
            </a:r>
          </a:p>
          <a:p>
            <a:pPr lvl="1"/>
            <a:r>
              <a:rPr lang="en-US" altLang="zh-CN" dirty="0"/>
              <a:t>S</a:t>
            </a:r>
            <a:r>
              <a:rPr lang="en-US" altLang="ko-KR" dirty="0"/>
              <a:t>imple to implement </a:t>
            </a:r>
          </a:p>
          <a:p>
            <a:pPr lvl="1"/>
            <a:r>
              <a:rPr lang="en-US" altLang="zh-CN" dirty="0"/>
              <a:t>Agnostic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en-US" altLang="ko-KR" dirty="0"/>
              <a:t> the importance of</a:t>
            </a:r>
            <a:r>
              <a:rPr lang="zh-CN" altLang="en-US" dirty="0"/>
              <a:t> </a:t>
            </a:r>
            <a:r>
              <a:rPr lang="en-US" altLang="zh-CN" dirty="0"/>
              <a:t>pages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6304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Tracing the FIFO Policy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195736" y="861601"/>
            <a:ext cx="4608512" cy="1008113"/>
            <a:chOff x="1187624" y="2749451"/>
            <a:chExt cx="4608512" cy="100811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187624" y="2898156"/>
              <a:ext cx="4608512" cy="859408"/>
            </a:xfrm>
            <a:prstGeom prst="roundRect">
              <a:avLst>
                <a:gd name="adj" fmla="val 555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                                                                         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50948" y="2749451"/>
              <a:ext cx="1924907" cy="307777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Reference Row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50925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30104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109283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492800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876317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59834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43351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26868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410385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93902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177419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966711" y="2018789"/>
          <a:ext cx="504056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Access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Hit/Miss?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Evict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Resulting Cache State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1,2,3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2,3,0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2,3,0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3,0,1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1" name="모서리가 둥근 직사각형 20"/>
          <p:cNvSpPr/>
          <p:nvPr/>
        </p:nvSpPr>
        <p:spPr>
          <a:xfrm>
            <a:off x="4086884" y="5805264"/>
            <a:ext cx="4877604" cy="576064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Even though page 0 had been accessed a number of times,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FIFO still kicks it out.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모서리가 둥근 직사각형 21"/>
              <p:cNvSpPr/>
              <p:nvPr/>
            </p:nvSpPr>
            <p:spPr>
              <a:xfrm>
                <a:off x="311607" y="5805264"/>
                <a:ext cx="4260393" cy="504056"/>
              </a:xfrm>
              <a:prstGeom prst="roundRect">
                <a:avLst/>
              </a:prstGeom>
              <a:noFill/>
              <a:ln w="15875"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Hit rate is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ko-K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itchFamily="50" charset="-127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kumimoji="0" lang="en-US" altLang="ko-K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𝐻𝑖𝑡𝑠</m:t>
                        </m:r>
                      </m:num>
                      <m:den>
                        <m:r>
                          <a:rPr kumimoji="0" lang="en-US" altLang="ko-K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𝐻𝑖𝑡𝑠</m:t>
                        </m:r>
                        <m:r>
                          <a:rPr kumimoji="0" lang="en-US" altLang="ko-K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+</m:t>
                        </m:r>
                        <m:r>
                          <a:rPr kumimoji="0" lang="en-US" altLang="ko-K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𝑀𝑖𝑠𝑠𝑒𝑠</m:t>
                        </m:r>
                      </m:den>
                    </m:f>
                    <m:r>
                      <a:rPr kumimoji="0" lang="en-US" altLang="ko-KR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=</m:t>
                    </m:r>
                    <m:r>
                      <a:rPr kumimoji="0" lang="en-US" altLang="ko-KR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𝟑𝟔</m:t>
                    </m:r>
                    <m:r>
                      <a:rPr kumimoji="0" lang="en-US" altLang="ko-KR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.</m:t>
                    </m:r>
                    <m:r>
                      <a:rPr kumimoji="0" lang="en-US" altLang="ko-KR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𝟒</m:t>
                    </m:r>
                    <m:r>
                      <a:rPr kumimoji="0" lang="en-US" altLang="ko-KR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%</m:t>
                    </m:r>
                  </m:oMath>
                </a14:m>
                <a:endPara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2" name="모서리가 둥근 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07" y="5805264"/>
                <a:ext cx="4260393" cy="504056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5875"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455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</a:t>
            </a:r>
            <a:r>
              <a:rPr lang="en-US" altLang="zh-CN" dirty="0" err="1"/>
              <a:t>elady</a:t>
            </a:r>
            <a:r>
              <a:rPr lang="en-US" altLang="ko-KR" dirty="0" err="1"/>
              <a:t>’</a:t>
            </a:r>
            <a:r>
              <a:rPr lang="en-US" altLang="zh-CN" dirty="0" err="1"/>
              <a:t>s</a:t>
            </a:r>
            <a:r>
              <a:rPr lang="en-US" altLang="ko-KR" dirty="0"/>
              <a:t> </a:t>
            </a:r>
            <a:r>
              <a:rPr lang="en-US" altLang="zh-CN" dirty="0"/>
              <a:t>Anomaly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would expect the cache hit rate to </a:t>
            </a:r>
            <a:r>
              <a:rPr lang="en-US" altLang="ko-KR" dirty="0">
                <a:solidFill>
                  <a:schemeClr val="accent6"/>
                </a:solidFill>
              </a:rPr>
              <a:t>increase</a:t>
            </a:r>
            <a:r>
              <a:rPr lang="en-US" altLang="ko-KR" dirty="0"/>
              <a:t> when the cache gets larger. But in this case, with FIFO, it gets worse.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6" name="차트 5"/>
          <p:cNvGraphicFramePr>
            <a:graphicFrameLocks/>
          </p:cNvGraphicFramePr>
          <p:nvPr/>
        </p:nvGraphicFramePr>
        <p:xfrm>
          <a:off x="2385942" y="32129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303954" y="2060848"/>
            <a:ext cx="4834515" cy="1007761"/>
            <a:chOff x="1187623" y="2749451"/>
            <a:chExt cx="4834515" cy="1007761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187623" y="2897804"/>
              <a:ext cx="4834515" cy="859408"/>
            </a:xfrm>
            <a:prstGeom prst="roundRect">
              <a:avLst>
                <a:gd name="adj" fmla="val 555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                                                                         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50948" y="2749451"/>
              <a:ext cx="1924907" cy="307777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Reference Row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350925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730104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09283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492800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4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876317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59834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43351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5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26868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410385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793902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177419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4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41071" y="2474124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5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609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Simple Policy: Random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Picks a random page to replace under memory pressure.</a:t>
            </a:r>
          </a:p>
          <a:p>
            <a:pPr lvl="1"/>
            <a:r>
              <a:rPr lang="en-US" altLang="ko-KR" dirty="0"/>
              <a:t>It doesn’t really try to be too intelligent in picking which </a:t>
            </a:r>
            <a:r>
              <a:rPr lang="en-US" altLang="zh-CN" dirty="0"/>
              <a:t>page</a:t>
            </a:r>
            <a:r>
              <a:rPr lang="en-US" altLang="ko-KR" dirty="0"/>
              <a:t> to evict</a:t>
            </a:r>
          </a:p>
          <a:p>
            <a:pPr lvl="1"/>
            <a:r>
              <a:rPr lang="en-US" altLang="ko-KR" dirty="0"/>
              <a:t>Random does depends entirely upon how lucky </a:t>
            </a:r>
            <a:r>
              <a:rPr lang="en-US" altLang="ko-KR" u="sng" dirty="0"/>
              <a:t>Random</a:t>
            </a:r>
            <a:r>
              <a:rPr lang="en-US" altLang="ko-KR" dirty="0"/>
              <a:t> gets in its choice.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907704" y="2492896"/>
          <a:ext cx="504056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Access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Hit/Miss?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Evict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Resulting Cache State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1,2,3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2,3,0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2,3,0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39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Mechanisms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  <a:cs typeface="Courier New" charset="0"/>
            </a:endParaRPr>
          </a:p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Policies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  <a:cs typeface="Courier New" charset="0"/>
            </a:endParaRPr>
          </a:p>
          <a:p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B1847-7751-AE23-B51F-C41E541B5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76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History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Learn on the past and use </a:t>
            </a:r>
            <a:r>
              <a:rPr lang="en-US" altLang="ko-KR" b="1" u="sng" dirty="0"/>
              <a:t>history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Two type</a:t>
            </a:r>
            <a:r>
              <a:rPr lang="en-US" altLang="zh-CN" dirty="0"/>
              <a:t>s</a:t>
            </a:r>
            <a:r>
              <a:rPr lang="en-US" altLang="ko-KR" dirty="0"/>
              <a:t> of historical information.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592983"/>
              </p:ext>
            </p:extLst>
          </p:nvPr>
        </p:nvGraphicFramePr>
        <p:xfrm>
          <a:off x="539552" y="2132856"/>
          <a:ext cx="770485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Historical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Information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Meaning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Algorithms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ecency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The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more recently a page has been accessed, the more likely it will be accessed again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LRU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requency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If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 page has been accessed many times, It should not be repla</a:t>
                      </a:r>
                      <a:r>
                        <a:rPr lang="en-US" altLang="zh-CN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 as it clearly has some value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LFU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031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History: LRU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Replace the least-recently-used page.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941913" y="1429331"/>
            <a:ext cx="4608512" cy="1008113"/>
            <a:chOff x="1187624" y="2749451"/>
            <a:chExt cx="4608512" cy="100811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187624" y="2898156"/>
              <a:ext cx="4608512" cy="859408"/>
            </a:xfrm>
            <a:prstGeom prst="roundRect">
              <a:avLst>
                <a:gd name="adj" fmla="val 555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                                                                         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50948" y="2749451"/>
              <a:ext cx="1924907" cy="307777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Reference Row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50925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30104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109283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492800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876317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59834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43351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26868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410385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93902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177419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712888" y="2586519"/>
          <a:ext cx="504056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Access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Hit/Miss?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Evict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Resulting Cache State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1,2,0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1,3,0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1,0,3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0,3,1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3,2,1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362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Workload Example : The No-Locality Workload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Each reference is to a random page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set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100</a:t>
            </a:r>
            <a:r>
              <a:rPr lang="zh-CN" altLang="en-US" sz="1800" dirty="0"/>
              <a:t> </a:t>
            </a:r>
            <a:r>
              <a:rPr lang="en-US" altLang="zh-CN" sz="1800" dirty="0"/>
              <a:t>pages</a:t>
            </a:r>
            <a:endParaRPr lang="en-US" altLang="ko-KR" sz="1800" dirty="0"/>
          </a:p>
          <a:p>
            <a:pPr lvl="1"/>
            <a:r>
              <a:rPr lang="en-US" altLang="ko-KR" sz="1600" dirty="0"/>
              <a:t>Workload </a:t>
            </a:r>
            <a:r>
              <a:rPr lang="en-US" altLang="zh-CN" sz="1600" dirty="0"/>
              <a:t>has</a:t>
            </a:r>
            <a:r>
              <a:rPr lang="en-US" altLang="ko-KR" sz="1600" dirty="0"/>
              <a:t> 100 </a:t>
            </a:r>
            <a:r>
              <a:rPr lang="en-US" altLang="zh-CN" sz="1600" dirty="0"/>
              <a:t>accesses</a:t>
            </a:r>
            <a:r>
              <a:rPr lang="en-US" altLang="ko-KR" sz="1600" dirty="0"/>
              <a:t> over time.</a:t>
            </a:r>
          </a:p>
          <a:p>
            <a:pPr lvl="1"/>
            <a:r>
              <a:rPr lang="en-US" altLang="ko-KR" sz="1600" dirty="0"/>
              <a:t>Choosing the next page to refer to at random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590954" y="2805395"/>
            <a:ext cx="0" cy="288498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90954" y="5690380"/>
            <a:ext cx="3925126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558642" y="4071477"/>
            <a:ext cx="786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Hit Rate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8031" y="6007158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Cache Size (Blocks)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592442" y="2824430"/>
            <a:ext cx="3134815" cy="2880129"/>
          </a:xfrm>
          <a:custGeom>
            <a:avLst/>
            <a:gdLst>
              <a:gd name="connsiteX0" fmla="*/ 0 w 2127849"/>
              <a:gd name="connsiteY0" fmla="*/ 2012830 h 2012830"/>
              <a:gd name="connsiteX1" fmla="*/ 644105 w 2127849"/>
              <a:gd name="connsiteY1" fmla="*/ 586596 h 2012830"/>
              <a:gd name="connsiteX2" fmla="*/ 2127849 w 2127849"/>
              <a:gd name="connsiteY2" fmla="*/ 0 h 201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7849" h="2012830">
                <a:moveTo>
                  <a:pt x="0" y="2012830"/>
                </a:moveTo>
                <a:cubicBezTo>
                  <a:pt x="144731" y="1467449"/>
                  <a:pt x="289463" y="922068"/>
                  <a:pt x="644105" y="586596"/>
                </a:cubicBezTo>
                <a:cubicBezTo>
                  <a:pt x="998747" y="251124"/>
                  <a:pt x="1563298" y="125562"/>
                  <a:pt x="2127849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651726" y="4243922"/>
            <a:ext cx="25554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67750" y="4098796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OPT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651726" y="4431660"/>
            <a:ext cx="255543" cy="0"/>
          </a:xfrm>
          <a:prstGeom prst="line">
            <a:avLst/>
          </a:prstGeom>
          <a:ln w="38100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67750" y="4286534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LRU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652178" y="4624679"/>
            <a:ext cx="255543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68202" y="4479553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FIFO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657477" y="4820455"/>
            <a:ext cx="255543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73501" y="4675329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RAND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192239" y="5680686"/>
            <a:ext cx="0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463235" y="569633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595245" y="5684778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58257" y="5294646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458257" y="4736584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458257" y="4178522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458257" y="362046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458257" y="3062398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10669" y="2916049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82436" y="3483366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82974" y="4042177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80850" y="4603321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86601" y="5159136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2221880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848515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475150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101785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4728421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49440" y="5766561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83014" y="5760810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08939" y="5761200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38901" y="5753242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18986" y="5760810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65552" y="2521325"/>
            <a:ext cx="2159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The No-Locality Workload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1604384" y="2802517"/>
            <a:ext cx="3122762" cy="2881223"/>
          </a:xfrm>
          <a:custGeom>
            <a:avLst/>
            <a:gdLst>
              <a:gd name="connsiteX0" fmla="*/ 0 w 3122762"/>
              <a:gd name="connsiteY0" fmla="*/ 2881223 h 2881223"/>
              <a:gd name="connsiteX1" fmla="*/ 3122762 w 3122762"/>
              <a:gd name="connsiteY1" fmla="*/ 0 h 288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2762" h="2881223">
                <a:moveTo>
                  <a:pt x="0" y="2881223"/>
                </a:moveTo>
                <a:lnTo>
                  <a:pt x="3122762" y="0"/>
                </a:lnTo>
              </a:path>
            </a:pathLst>
          </a:custGeom>
          <a:ln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0" name="자유형 49"/>
          <p:cNvSpPr/>
          <p:nvPr/>
        </p:nvSpPr>
        <p:spPr>
          <a:xfrm>
            <a:off x="1589488" y="2836588"/>
            <a:ext cx="3122762" cy="2881223"/>
          </a:xfrm>
          <a:custGeom>
            <a:avLst/>
            <a:gdLst>
              <a:gd name="connsiteX0" fmla="*/ 0 w 3122762"/>
              <a:gd name="connsiteY0" fmla="*/ 2881223 h 2881223"/>
              <a:gd name="connsiteX1" fmla="*/ 3122762 w 3122762"/>
              <a:gd name="connsiteY1" fmla="*/ 0 h 288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2762" h="2881223">
                <a:moveTo>
                  <a:pt x="0" y="2881223"/>
                </a:moveTo>
                <a:lnTo>
                  <a:pt x="3122762" y="0"/>
                </a:ln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1" name="자유형 50"/>
          <p:cNvSpPr/>
          <p:nvPr/>
        </p:nvSpPr>
        <p:spPr>
          <a:xfrm>
            <a:off x="1638492" y="2805740"/>
            <a:ext cx="3122762" cy="2881223"/>
          </a:xfrm>
          <a:custGeom>
            <a:avLst/>
            <a:gdLst>
              <a:gd name="connsiteX0" fmla="*/ 0 w 3122762"/>
              <a:gd name="connsiteY0" fmla="*/ 2881223 h 2881223"/>
              <a:gd name="connsiteX1" fmla="*/ 3122762 w 3122762"/>
              <a:gd name="connsiteY1" fmla="*/ 0 h 288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2762" h="2881223">
                <a:moveTo>
                  <a:pt x="0" y="2881223"/>
                </a:moveTo>
                <a:lnTo>
                  <a:pt x="3122762" y="0"/>
                </a:ln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761254" y="3642496"/>
            <a:ext cx="3600400" cy="1134960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When the cache is large enough to fit the entire workload,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it also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doesn’t matter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which policy you use.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360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Workload Example : The 80-20 Workload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Exhibits locality: 80% of the </a:t>
            </a:r>
            <a:r>
              <a:rPr lang="en-US" altLang="ko-KR" sz="1800" dirty="0">
                <a:solidFill>
                  <a:schemeClr val="accent6"/>
                </a:solidFill>
              </a:rPr>
              <a:t>reference</a:t>
            </a:r>
            <a:r>
              <a:rPr lang="en-US" altLang="ko-KR" sz="1800" dirty="0"/>
              <a:t> are made to 20% of the page</a:t>
            </a:r>
          </a:p>
          <a:p>
            <a:r>
              <a:rPr lang="en-US" altLang="ko-KR" sz="1800" dirty="0"/>
              <a:t>The remaining 20% of the </a:t>
            </a:r>
            <a:r>
              <a:rPr lang="en-US" altLang="ko-KR" sz="1800" dirty="0">
                <a:solidFill>
                  <a:schemeClr val="accent6"/>
                </a:solidFill>
              </a:rPr>
              <a:t>reference</a:t>
            </a:r>
            <a:r>
              <a:rPr lang="en-US" altLang="ko-KR" sz="1800" dirty="0"/>
              <a:t> are made to the remaining 80% of the pages.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590954" y="2805395"/>
            <a:ext cx="0" cy="288498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90954" y="5690380"/>
            <a:ext cx="3925126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558642" y="4071477"/>
            <a:ext cx="786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Hit Rate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8031" y="6007158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Cache Size (Blocks)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651726" y="4243922"/>
            <a:ext cx="25554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67750" y="4098796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OPT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651726" y="4431660"/>
            <a:ext cx="255543" cy="0"/>
          </a:xfrm>
          <a:prstGeom prst="line">
            <a:avLst/>
          </a:prstGeom>
          <a:ln w="38100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67750" y="4286534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LRU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652178" y="4624679"/>
            <a:ext cx="255543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68202" y="4479553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FIFO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657477" y="4820455"/>
            <a:ext cx="255543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73501" y="4675329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RAND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192239" y="5680686"/>
            <a:ext cx="0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463235" y="569633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595245" y="5684778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58257" y="5294646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458257" y="4736584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458257" y="4178522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458257" y="362046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458257" y="3062398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10669" y="2916049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82436" y="3483366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82974" y="4042177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80850" y="4603321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86601" y="5159136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2221880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848515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475150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101785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4728421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49440" y="5766561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83014" y="5760810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08939" y="5761200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38901" y="5753242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18986" y="5760810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65552" y="2521325"/>
            <a:ext cx="1744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The 80-20 Workload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657361" y="3431620"/>
            <a:ext cx="3240360" cy="746902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LRU is more likely to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hold onto the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hot pages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. 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1593011" y="2955985"/>
            <a:ext cx="3013495" cy="2720196"/>
          </a:xfrm>
          <a:custGeom>
            <a:avLst/>
            <a:gdLst>
              <a:gd name="connsiteX0" fmla="*/ 0 w 3013495"/>
              <a:gd name="connsiteY0" fmla="*/ 2720196 h 2720196"/>
              <a:gd name="connsiteX1" fmla="*/ 644106 w 3013495"/>
              <a:gd name="connsiteY1" fmla="*/ 621102 h 2720196"/>
              <a:gd name="connsiteX2" fmla="*/ 3013495 w 3013495"/>
              <a:gd name="connsiteY2" fmla="*/ 0 h 272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3495" h="2720196">
                <a:moveTo>
                  <a:pt x="0" y="2720196"/>
                </a:moveTo>
                <a:cubicBezTo>
                  <a:pt x="70928" y="1897332"/>
                  <a:pt x="141857" y="1074468"/>
                  <a:pt x="644106" y="621102"/>
                </a:cubicBezTo>
                <a:cubicBezTo>
                  <a:pt x="1146355" y="167736"/>
                  <a:pt x="2079925" y="83868"/>
                  <a:pt x="3013495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1581509" y="2955985"/>
            <a:ext cx="3082506" cy="2731698"/>
          </a:xfrm>
          <a:custGeom>
            <a:avLst/>
            <a:gdLst>
              <a:gd name="connsiteX0" fmla="*/ 0 w 3082506"/>
              <a:gd name="connsiteY0" fmla="*/ 2731698 h 2731698"/>
              <a:gd name="connsiteX1" fmla="*/ 937404 w 3082506"/>
              <a:gd name="connsiteY1" fmla="*/ 747623 h 2731698"/>
              <a:gd name="connsiteX2" fmla="*/ 3082506 w 3082506"/>
              <a:gd name="connsiteY2" fmla="*/ 0 h 273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2506" h="2731698">
                <a:moveTo>
                  <a:pt x="0" y="2731698"/>
                </a:moveTo>
                <a:cubicBezTo>
                  <a:pt x="211826" y="1967302"/>
                  <a:pt x="423653" y="1202906"/>
                  <a:pt x="937404" y="747623"/>
                </a:cubicBezTo>
                <a:cubicBezTo>
                  <a:pt x="1451155" y="292340"/>
                  <a:pt x="2266830" y="146170"/>
                  <a:pt x="3082506" y="0"/>
                </a:cubicBezTo>
              </a:path>
            </a:pathLst>
          </a:custGeom>
          <a:ln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1570008" y="2950234"/>
            <a:ext cx="3088256" cy="2743200"/>
          </a:xfrm>
          <a:custGeom>
            <a:avLst/>
            <a:gdLst>
              <a:gd name="connsiteX0" fmla="*/ 0 w 3088256"/>
              <a:gd name="connsiteY0" fmla="*/ 2743200 h 2743200"/>
              <a:gd name="connsiteX1" fmla="*/ 1098430 w 3088256"/>
              <a:gd name="connsiteY1" fmla="*/ 1000664 h 2743200"/>
              <a:gd name="connsiteX2" fmla="*/ 3088256 w 3088256"/>
              <a:gd name="connsiteY2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8256" h="2743200">
                <a:moveTo>
                  <a:pt x="0" y="2743200"/>
                </a:moveTo>
                <a:cubicBezTo>
                  <a:pt x="291860" y="2100532"/>
                  <a:pt x="583721" y="1457864"/>
                  <a:pt x="1098430" y="1000664"/>
                </a:cubicBezTo>
                <a:cubicBezTo>
                  <a:pt x="1613139" y="543464"/>
                  <a:pt x="3088256" y="0"/>
                  <a:pt x="3088256" y="0"/>
                </a:cubicBezTo>
              </a:path>
            </a:pathLst>
          </a:cu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4" name="자유형 53"/>
          <p:cNvSpPr/>
          <p:nvPr/>
        </p:nvSpPr>
        <p:spPr>
          <a:xfrm>
            <a:off x="1593254" y="2947948"/>
            <a:ext cx="3088256" cy="2743200"/>
          </a:xfrm>
          <a:custGeom>
            <a:avLst/>
            <a:gdLst>
              <a:gd name="connsiteX0" fmla="*/ 0 w 3088256"/>
              <a:gd name="connsiteY0" fmla="*/ 2743200 h 2743200"/>
              <a:gd name="connsiteX1" fmla="*/ 1098430 w 3088256"/>
              <a:gd name="connsiteY1" fmla="*/ 1000664 h 2743200"/>
              <a:gd name="connsiteX2" fmla="*/ 3088256 w 3088256"/>
              <a:gd name="connsiteY2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8256" h="2743200">
                <a:moveTo>
                  <a:pt x="0" y="2743200"/>
                </a:moveTo>
                <a:cubicBezTo>
                  <a:pt x="291860" y="2100532"/>
                  <a:pt x="583721" y="1457864"/>
                  <a:pt x="1098430" y="1000664"/>
                </a:cubicBezTo>
                <a:cubicBezTo>
                  <a:pt x="1613139" y="543464"/>
                  <a:pt x="3088256" y="0"/>
                  <a:pt x="3088256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7881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Workload Example : The Looping Sequential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Refer to 50 pages in sequence.</a:t>
            </a:r>
          </a:p>
          <a:p>
            <a:pPr lvl="1"/>
            <a:r>
              <a:rPr lang="en-US" altLang="ko-KR" sz="1600" dirty="0"/>
              <a:t>Starting at 0, then 1, … up to page 49, and then we </a:t>
            </a:r>
            <a:r>
              <a:rPr lang="en-US" altLang="zh-CN" sz="1600" dirty="0"/>
              <a:t>l</a:t>
            </a:r>
            <a:r>
              <a:rPr lang="en-US" altLang="ko-KR" sz="1600" dirty="0"/>
              <a:t>oop, repeating those accesses, for total of 10,000 accesses to 50 unique pages.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668031" y="2795701"/>
            <a:ext cx="0" cy="288498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668031" y="5680686"/>
            <a:ext cx="3925126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1635719" y="4061783"/>
            <a:ext cx="786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Hit Rate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108" y="5997464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Cache Size (Blocks)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728803" y="4234228"/>
            <a:ext cx="25554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44827" y="4089102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OPT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728803" y="4421966"/>
            <a:ext cx="255543" cy="0"/>
          </a:xfrm>
          <a:prstGeom prst="line">
            <a:avLst/>
          </a:prstGeom>
          <a:ln w="38100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44827" y="4276840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LRU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729255" y="4614985"/>
            <a:ext cx="255543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45279" y="4469859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FIFO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734554" y="4810761"/>
            <a:ext cx="255543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50578" y="4665635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RAND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2269316" y="5670992"/>
            <a:ext cx="0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540312" y="5686636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672322" y="5675084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535334" y="5284952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535334" y="472689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535334" y="4168828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535334" y="3610766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535334" y="3052704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87746" y="2906355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59513" y="3473672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60051" y="4032483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57927" y="4593627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63678" y="5149442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3298957" y="5683363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3925592" y="5683363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552227" y="5683363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5178862" y="5683363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5805498" y="5683363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26517" y="5756867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60091" y="5751116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86016" y="5751506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15978" y="5743548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96063" y="5751116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56789" y="2511631"/>
            <a:ext cx="2744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The Looping-Sequential Workload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675839" y="2980797"/>
            <a:ext cx="3045246" cy="2708694"/>
            <a:chOff x="1598762" y="2990491"/>
            <a:chExt cx="3045246" cy="2708694"/>
          </a:xfrm>
        </p:grpSpPr>
        <p:sp>
          <p:nvSpPr>
            <p:cNvPr id="12" name="자유형 11"/>
            <p:cNvSpPr/>
            <p:nvPr/>
          </p:nvSpPr>
          <p:spPr>
            <a:xfrm>
              <a:off x="1598762" y="2990491"/>
              <a:ext cx="1414732" cy="2708694"/>
            </a:xfrm>
            <a:custGeom>
              <a:avLst/>
              <a:gdLst>
                <a:gd name="connsiteX0" fmla="*/ 0 w 1414732"/>
                <a:gd name="connsiteY0" fmla="*/ 2708694 h 2708694"/>
                <a:gd name="connsiteX1" fmla="*/ 1414732 w 1414732"/>
                <a:gd name="connsiteY1" fmla="*/ 0 h 2708694"/>
                <a:gd name="connsiteX2" fmla="*/ 1414732 w 1414732"/>
                <a:gd name="connsiteY2" fmla="*/ 0 h 2708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4732" h="2708694">
                  <a:moveTo>
                    <a:pt x="0" y="2708694"/>
                  </a:moveTo>
                  <a:lnTo>
                    <a:pt x="1414732" y="0"/>
                  </a:lnTo>
                  <a:lnTo>
                    <a:pt x="1414732" y="0"/>
                  </a:ln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cxnSp>
          <p:nvCxnSpPr>
            <p:cNvPr id="49" name="직선 연결선 48"/>
            <p:cNvCxnSpPr>
              <a:stCxn id="12" idx="1"/>
            </p:cNvCxnSpPr>
            <p:nvPr/>
          </p:nvCxnSpPr>
          <p:spPr>
            <a:xfrm>
              <a:off x="3013494" y="2990491"/>
              <a:ext cx="1630514" cy="0"/>
            </a:xfrm>
            <a:prstGeom prst="line">
              <a:avLst/>
            </a:prstGeom>
            <a:ln w="127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자유형 52"/>
          <p:cNvSpPr/>
          <p:nvPr/>
        </p:nvSpPr>
        <p:spPr>
          <a:xfrm>
            <a:off x="2681590" y="2969295"/>
            <a:ext cx="1420483" cy="2702943"/>
          </a:xfrm>
          <a:custGeom>
            <a:avLst/>
            <a:gdLst>
              <a:gd name="connsiteX0" fmla="*/ 0 w 1420483"/>
              <a:gd name="connsiteY0" fmla="*/ 2702943 h 2702943"/>
              <a:gd name="connsiteX1" fmla="*/ 868393 w 1420483"/>
              <a:gd name="connsiteY1" fmla="*/ 2058837 h 2702943"/>
              <a:gd name="connsiteX2" fmla="*/ 1420483 w 1420483"/>
              <a:gd name="connsiteY2" fmla="*/ 0 h 270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0483" h="2702943">
                <a:moveTo>
                  <a:pt x="0" y="2702943"/>
                </a:moveTo>
                <a:cubicBezTo>
                  <a:pt x="315823" y="2606135"/>
                  <a:pt x="631646" y="2509327"/>
                  <a:pt x="868393" y="2058837"/>
                </a:cubicBezTo>
                <a:cubicBezTo>
                  <a:pt x="1105140" y="1608347"/>
                  <a:pt x="1262811" y="804173"/>
                  <a:pt x="1420483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56" name="직선 연결선 55"/>
          <p:cNvCxnSpPr>
            <a:stCxn id="53" idx="0"/>
          </p:cNvCxnSpPr>
          <p:nvPr/>
        </p:nvCxnSpPr>
        <p:spPr>
          <a:xfrm flipV="1">
            <a:off x="2681590" y="5670992"/>
            <a:ext cx="1455319" cy="1246"/>
          </a:xfrm>
          <a:prstGeom prst="line">
            <a:avLst/>
          </a:prstGeom>
          <a:ln w="12700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4090571" y="2986477"/>
            <a:ext cx="1630514" cy="781"/>
          </a:xfrm>
          <a:prstGeom prst="line">
            <a:avLst/>
          </a:prstGeom>
          <a:ln w="12700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096322" y="2993009"/>
            <a:ext cx="1630514" cy="781"/>
          </a:xfrm>
          <a:prstGeom prst="line">
            <a:avLst/>
          </a:prstGeom>
          <a:ln w="127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V="1">
            <a:off x="2653496" y="5682059"/>
            <a:ext cx="1455319" cy="1246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V="1">
            <a:off x="4140744" y="2994985"/>
            <a:ext cx="1455319" cy="1246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118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Approximating LRU: Clock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692696"/>
            <a:ext cx="8786812" cy="5501258"/>
          </a:xfrm>
        </p:spPr>
        <p:txBody>
          <a:bodyPr/>
          <a:lstStyle/>
          <a:p>
            <a:r>
              <a:rPr lang="en-US" altLang="ko-KR" sz="1800" dirty="0"/>
              <a:t>Require hardware support: a </a:t>
            </a:r>
            <a:r>
              <a:rPr lang="en-US" altLang="ko-KR" sz="1800" b="1" u="sng" dirty="0"/>
              <a:t>use bit</a:t>
            </a:r>
          </a:p>
          <a:p>
            <a:pPr lvl="1"/>
            <a:r>
              <a:rPr lang="en-US" altLang="ko-KR" sz="1600" dirty="0"/>
              <a:t>Whenever a </a:t>
            </a:r>
            <a:r>
              <a:rPr lang="en-US" altLang="ko-KR" sz="1600" dirty="0">
                <a:solidFill>
                  <a:schemeClr val="accent6"/>
                </a:solidFill>
              </a:rPr>
              <a:t>page is referenced</a:t>
            </a:r>
            <a:r>
              <a:rPr lang="en-US" altLang="ko-KR" sz="1600" dirty="0"/>
              <a:t>, the use bit is set by hardware to 1.</a:t>
            </a:r>
          </a:p>
          <a:p>
            <a:pPr lvl="1"/>
            <a:r>
              <a:rPr lang="en-US" altLang="ko-KR" sz="1600" dirty="0"/>
              <a:t>Hardware </a:t>
            </a:r>
            <a:r>
              <a:rPr lang="en-US" altLang="ko-KR" sz="1600" dirty="0">
                <a:solidFill>
                  <a:schemeClr val="accent6"/>
                </a:solidFill>
              </a:rPr>
              <a:t>never</a:t>
            </a:r>
            <a:r>
              <a:rPr lang="en-US" altLang="ko-KR" sz="1600" dirty="0"/>
              <a:t> clears the bit, though; that is the responsibility of the OS</a:t>
            </a:r>
          </a:p>
          <a:p>
            <a:r>
              <a:rPr lang="en-US" altLang="ko-KR" sz="1800" dirty="0"/>
              <a:t>Clock Algorithm</a:t>
            </a:r>
          </a:p>
          <a:p>
            <a:pPr lvl="1"/>
            <a:r>
              <a:rPr lang="en-US" altLang="ko-KR" sz="1600" dirty="0"/>
              <a:t>All pages of the system arranges in a circular list.</a:t>
            </a:r>
          </a:p>
          <a:p>
            <a:pPr lvl="1"/>
            <a:r>
              <a:rPr lang="en-US" altLang="ko-KR" sz="1600" dirty="0"/>
              <a:t>A clock hand points to some particular page to begin with.</a:t>
            </a:r>
          </a:p>
          <a:p>
            <a:pPr lvl="1"/>
            <a:r>
              <a:rPr lang="en-US" altLang="ko-KR" sz="1600" dirty="0"/>
              <a:t>The algorithm continues until it finds a use bit that is set to 0.</a:t>
            </a:r>
            <a:endParaRPr lang="ko-KR" altLang="en-US" sz="1600" dirty="0"/>
          </a:p>
          <a:p>
            <a:pPr lvl="1"/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7ABD7FC-86BE-E748-BFB5-C9CDB414DD18}"/>
              </a:ext>
            </a:extLst>
          </p:cNvPr>
          <p:cNvGrpSpPr/>
          <p:nvPr/>
        </p:nvGrpSpPr>
        <p:grpSpPr>
          <a:xfrm>
            <a:off x="1024944" y="4039970"/>
            <a:ext cx="2376264" cy="2212206"/>
            <a:chOff x="2339752" y="1320726"/>
            <a:chExt cx="3528392" cy="354843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9882260-A1BF-BE45-8021-154142516A50}"/>
                </a:ext>
              </a:extLst>
            </p:cNvPr>
            <p:cNvSpPr/>
            <p:nvPr/>
          </p:nvSpPr>
          <p:spPr>
            <a:xfrm>
              <a:off x="3851920" y="1320726"/>
              <a:ext cx="504056" cy="5040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B19A73D-C289-4640-A4F0-E6EAA2ABA171}"/>
                </a:ext>
              </a:extLst>
            </p:cNvPr>
            <p:cNvSpPr/>
            <p:nvPr/>
          </p:nvSpPr>
          <p:spPr>
            <a:xfrm>
              <a:off x="4860032" y="1824782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FA3D857-FCE8-BB47-B99B-05EFB093AB67}"/>
                </a:ext>
              </a:extLst>
            </p:cNvPr>
            <p:cNvSpPr/>
            <p:nvPr/>
          </p:nvSpPr>
          <p:spPr>
            <a:xfrm>
              <a:off x="5364088" y="2780928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A09713C-4C9E-4543-84B7-D23C9F83C176}"/>
                </a:ext>
              </a:extLst>
            </p:cNvPr>
            <p:cNvSpPr/>
            <p:nvPr/>
          </p:nvSpPr>
          <p:spPr>
            <a:xfrm>
              <a:off x="4860032" y="3789040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9304AC1-DF3F-C945-9B2A-26155A9488A3}"/>
                </a:ext>
              </a:extLst>
            </p:cNvPr>
            <p:cNvSpPr/>
            <p:nvPr/>
          </p:nvSpPr>
          <p:spPr>
            <a:xfrm>
              <a:off x="3851920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06271B0-3F46-BD45-A1DD-0A2DBDD17711}"/>
                </a:ext>
              </a:extLst>
            </p:cNvPr>
            <p:cNvSpPr/>
            <p:nvPr/>
          </p:nvSpPr>
          <p:spPr>
            <a:xfrm>
              <a:off x="2915816" y="3789040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6EF6AF5-C201-E242-B2DC-A9D42FFD1714}"/>
                </a:ext>
              </a:extLst>
            </p:cNvPr>
            <p:cNvSpPr/>
            <p:nvPr/>
          </p:nvSpPr>
          <p:spPr>
            <a:xfrm>
              <a:off x="2339752" y="2780928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45BC963-FDF5-A14D-9201-3C44C896CA1E}"/>
                </a:ext>
              </a:extLst>
            </p:cNvPr>
            <p:cNvSpPr/>
            <p:nvPr/>
          </p:nvSpPr>
          <p:spPr>
            <a:xfrm>
              <a:off x="2915816" y="1824782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cxnSp>
        <p:nvCxnSpPr>
          <p:cNvPr id="15" name="직선 연결선 15">
            <a:extLst>
              <a:ext uri="{FF2B5EF4-FFF2-40B4-BE49-F238E27FC236}">
                <a16:creationId xmlns:a16="http://schemas.microsoft.com/office/drawing/2014/main" id="{F0AF3B74-6DE4-C046-8703-B69F7DAD88A8}"/>
              </a:ext>
            </a:extLst>
          </p:cNvPr>
          <p:cNvCxnSpPr/>
          <p:nvPr/>
        </p:nvCxnSpPr>
        <p:spPr>
          <a:xfrm flipV="1">
            <a:off x="2246860" y="4646045"/>
            <a:ext cx="417320" cy="483912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93CF344-FA5D-594D-9CB5-5C9F23E59A8D}"/>
              </a:ext>
            </a:extLst>
          </p:cNvPr>
          <p:cNvGraphicFramePr>
            <a:graphicFrameLocks noGrp="1"/>
          </p:cNvGraphicFramePr>
          <p:nvPr/>
        </p:nvGraphicFramePr>
        <p:xfrm>
          <a:off x="3685456" y="4683068"/>
          <a:ext cx="460851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Use</a:t>
                      </a:r>
                      <a:r>
                        <a:rPr lang="en-US" altLang="ko-KR" sz="1400" b="0" baseline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bit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Meaning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Evict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the page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Clear </a:t>
                      </a:r>
                      <a:r>
                        <a:rPr lang="en-US" altLang="ko-KR" sz="1400" b="1" u="sng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Use</a:t>
                      </a:r>
                      <a:r>
                        <a:rPr lang="en-US" altLang="ko-KR" sz="1400" b="1" u="sng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bit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and advance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hand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9F82BED-15B4-CD42-9E71-E595DD54FF99}"/>
              </a:ext>
            </a:extLst>
          </p:cNvPr>
          <p:cNvSpPr txBox="1"/>
          <p:nvPr/>
        </p:nvSpPr>
        <p:spPr>
          <a:xfrm>
            <a:off x="2664180" y="6145559"/>
            <a:ext cx="3672408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The Clock page replacement algorithm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ECC6B2-9CB2-CB49-BAB1-D86BE7859A06}"/>
              </a:ext>
            </a:extLst>
          </p:cNvPr>
          <p:cNvSpPr txBox="1"/>
          <p:nvPr/>
        </p:nvSpPr>
        <p:spPr>
          <a:xfrm>
            <a:off x="2043343" y="401242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460F64-C02B-904C-B2C4-7B7A5E595804}"/>
              </a:ext>
            </a:extLst>
          </p:cNvPr>
          <p:cNvSpPr txBox="1"/>
          <p:nvPr/>
        </p:nvSpPr>
        <p:spPr>
          <a:xfrm>
            <a:off x="2718724" y="432667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08D651-94B9-3D49-8614-7B40A0C02998}"/>
              </a:ext>
            </a:extLst>
          </p:cNvPr>
          <p:cNvSpPr txBox="1"/>
          <p:nvPr/>
        </p:nvSpPr>
        <p:spPr>
          <a:xfrm>
            <a:off x="3064602" y="492276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6BA6B8-B2CD-9545-912E-55B3CEAAE1D8}"/>
              </a:ext>
            </a:extLst>
          </p:cNvPr>
          <p:cNvSpPr txBox="1"/>
          <p:nvPr/>
        </p:nvSpPr>
        <p:spPr>
          <a:xfrm>
            <a:off x="2736516" y="555125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9AF517-1E08-964E-A998-4592EFA486C9}"/>
              </a:ext>
            </a:extLst>
          </p:cNvPr>
          <p:cNvSpPr txBox="1"/>
          <p:nvPr/>
        </p:nvSpPr>
        <p:spPr>
          <a:xfrm>
            <a:off x="2049693" y="590153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E574C5-4B9E-E742-805A-7CE05B69DC5D}"/>
              </a:ext>
            </a:extLst>
          </p:cNvPr>
          <p:cNvSpPr txBox="1"/>
          <p:nvPr/>
        </p:nvSpPr>
        <p:spPr>
          <a:xfrm>
            <a:off x="1415765" y="55453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F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459214-399F-4E4F-881C-C2B6C291615B}"/>
              </a:ext>
            </a:extLst>
          </p:cNvPr>
          <p:cNvSpPr txBox="1"/>
          <p:nvPr/>
        </p:nvSpPr>
        <p:spPr>
          <a:xfrm>
            <a:off x="1024254" y="491600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EBC6CA-A5C0-D84D-9D00-F7C5955FCD5D}"/>
              </a:ext>
            </a:extLst>
          </p:cNvPr>
          <p:cNvSpPr txBox="1"/>
          <p:nvPr/>
        </p:nvSpPr>
        <p:spPr>
          <a:xfrm>
            <a:off x="1418625" y="4330031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0802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Workload with Clock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Clock algorithm doesn’t do as well as perfect LRU, it does better then approach that don’t consider history at all.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905464" y="2451917"/>
            <a:ext cx="0" cy="288498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905464" y="5336902"/>
            <a:ext cx="3925126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1873152" y="3717999"/>
            <a:ext cx="786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Hit Rate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82541" y="5653680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Cache Size (Blocks)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2915424" y="2446265"/>
            <a:ext cx="3067035" cy="2888360"/>
          </a:xfrm>
          <a:custGeom>
            <a:avLst/>
            <a:gdLst>
              <a:gd name="connsiteX0" fmla="*/ 0 w 2081841"/>
              <a:gd name="connsiteY0" fmla="*/ 2018582 h 2018582"/>
              <a:gd name="connsiteX1" fmla="*/ 483079 w 2081841"/>
              <a:gd name="connsiteY1" fmla="*/ 362310 h 2018582"/>
              <a:gd name="connsiteX2" fmla="*/ 2081841 w 2081841"/>
              <a:gd name="connsiteY2" fmla="*/ 0 h 201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1841" h="2018582">
                <a:moveTo>
                  <a:pt x="0" y="2018582"/>
                </a:moveTo>
                <a:cubicBezTo>
                  <a:pt x="68052" y="1358661"/>
                  <a:pt x="136105" y="698740"/>
                  <a:pt x="483079" y="362310"/>
                </a:cubicBezTo>
                <a:cubicBezTo>
                  <a:pt x="830053" y="25880"/>
                  <a:pt x="1455947" y="12940"/>
                  <a:pt x="2081841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2906952" y="2446265"/>
            <a:ext cx="3126343" cy="2896587"/>
          </a:xfrm>
          <a:custGeom>
            <a:avLst/>
            <a:gdLst>
              <a:gd name="connsiteX0" fmla="*/ 0 w 2122098"/>
              <a:gd name="connsiteY0" fmla="*/ 2024332 h 2024332"/>
              <a:gd name="connsiteX1" fmla="*/ 557841 w 2122098"/>
              <a:gd name="connsiteY1" fmla="*/ 638355 h 2024332"/>
              <a:gd name="connsiteX2" fmla="*/ 2122098 w 2122098"/>
              <a:gd name="connsiteY2" fmla="*/ 0 h 2024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2098" h="2024332">
                <a:moveTo>
                  <a:pt x="0" y="2024332"/>
                </a:moveTo>
                <a:cubicBezTo>
                  <a:pt x="102079" y="1500038"/>
                  <a:pt x="204158" y="975744"/>
                  <a:pt x="557841" y="638355"/>
                </a:cubicBezTo>
                <a:cubicBezTo>
                  <a:pt x="911524" y="300966"/>
                  <a:pt x="1516811" y="150483"/>
                  <a:pt x="2122098" y="0"/>
                </a:cubicBezTo>
              </a:path>
            </a:pathLst>
          </a:cu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2906952" y="2470952"/>
            <a:ext cx="3134815" cy="2880129"/>
          </a:xfrm>
          <a:custGeom>
            <a:avLst/>
            <a:gdLst>
              <a:gd name="connsiteX0" fmla="*/ 0 w 2127849"/>
              <a:gd name="connsiteY0" fmla="*/ 2012830 h 2012830"/>
              <a:gd name="connsiteX1" fmla="*/ 644105 w 2127849"/>
              <a:gd name="connsiteY1" fmla="*/ 586596 h 2012830"/>
              <a:gd name="connsiteX2" fmla="*/ 2127849 w 2127849"/>
              <a:gd name="connsiteY2" fmla="*/ 0 h 201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7849" h="2012830">
                <a:moveTo>
                  <a:pt x="0" y="2012830"/>
                </a:moveTo>
                <a:cubicBezTo>
                  <a:pt x="144731" y="1467449"/>
                  <a:pt x="289463" y="922068"/>
                  <a:pt x="644105" y="586596"/>
                </a:cubicBezTo>
                <a:cubicBezTo>
                  <a:pt x="998747" y="251124"/>
                  <a:pt x="1563298" y="125562"/>
                  <a:pt x="2127849" y="0"/>
                </a:cubicBezTo>
              </a:path>
            </a:pathLst>
          </a:cu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2906952" y="2470952"/>
            <a:ext cx="3126343" cy="2871900"/>
          </a:xfrm>
          <a:custGeom>
            <a:avLst/>
            <a:gdLst>
              <a:gd name="connsiteX0" fmla="*/ 0 w 2122098"/>
              <a:gd name="connsiteY0" fmla="*/ 2007079 h 2007079"/>
              <a:gd name="connsiteX1" fmla="*/ 724619 w 2122098"/>
              <a:gd name="connsiteY1" fmla="*/ 713117 h 2007079"/>
              <a:gd name="connsiteX2" fmla="*/ 2122098 w 2122098"/>
              <a:gd name="connsiteY2" fmla="*/ 0 h 200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2098" h="2007079">
                <a:moveTo>
                  <a:pt x="0" y="2007079"/>
                </a:moveTo>
                <a:cubicBezTo>
                  <a:pt x="185468" y="1527354"/>
                  <a:pt x="370936" y="1047630"/>
                  <a:pt x="724619" y="713117"/>
                </a:cubicBezTo>
                <a:cubicBezTo>
                  <a:pt x="1078302" y="378604"/>
                  <a:pt x="1600200" y="189302"/>
                  <a:pt x="2122098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2878004" y="2447079"/>
            <a:ext cx="3160233" cy="2880129"/>
          </a:xfrm>
          <a:custGeom>
            <a:avLst/>
            <a:gdLst>
              <a:gd name="connsiteX0" fmla="*/ 0 w 2145102"/>
              <a:gd name="connsiteY0" fmla="*/ 2012830 h 2012830"/>
              <a:gd name="connsiteX1" fmla="*/ 718868 w 2145102"/>
              <a:gd name="connsiteY1" fmla="*/ 764876 h 2012830"/>
              <a:gd name="connsiteX2" fmla="*/ 2145102 w 2145102"/>
              <a:gd name="connsiteY2" fmla="*/ 0 h 201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5102" h="2012830">
                <a:moveTo>
                  <a:pt x="0" y="2012830"/>
                </a:moveTo>
                <a:cubicBezTo>
                  <a:pt x="180675" y="1556589"/>
                  <a:pt x="361351" y="1100348"/>
                  <a:pt x="718868" y="764876"/>
                </a:cubicBezTo>
                <a:cubicBezTo>
                  <a:pt x="1076385" y="429404"/>
                  <a:pt x="1610743" y="214702"/>
                  <a:pt x="2145102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966236" y="3890444"/>
            <a:ext cx="25554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82260" y="3745318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OPT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966236" y="4078182"/>
            <a:ext cx="255543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82260" y="3933056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LRU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4966688" y="4271201"/>
            <a:ext cx="255543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82712" y="4126075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Clock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4971987" y="4466977"/>
            <a:ext cx="255543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88011" y="4321851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FIFO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4971987" y="4656206"/>
            <a:ext cx="255543" cy="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88011" y="451108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RAND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506749" y="5327208"/>
            <a:ext cx="0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777745" y="5342852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909755" y="5331300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2772767" y="4941168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772767" y="4383106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772767" y="3825044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772767" y="3266982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772767" y="270892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325179" y="2562571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96946" y="3129888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97484" y="3688699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95360" y="4249843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01111" y="4805658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536390" y="533957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4163025" y="533957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789660" y="533957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416295" y="533957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6042931" y="533957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363950" y="5413083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97524" y="5407332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623449" y="5407722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53411" y="5399764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33496" y="5407332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48541" y="2167847"/>
            <a:ext cx="1744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The 80-20 Workload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9978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Considering Dirty Pages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hardware includes a </a:t>
            </a:r>
            <a:r>
              <a:rPr lang="en-US" altLang="ko-KR" b="1" u="sng" dirty="0"/>
              <a:t>modified bit</a:t>
            </a:r>
            <a:r>
              <a:rPr lang="en-US" altLang="ko-KR" dirty="0"/>
              <a:t> (</a:t>
            </a:r>
            <a:r>
              <a:rPr lang="en-US" altLang="ko-KR" dirty="0" err="1"/>
              <a:t>a.k.a</a:t>
            </a:r>
            <a:r>
              <a:rPr lang="en-US" altLang="ko-KR" dirty="0"/>
              <a:t> </a:t>
            </a:r>
            <a:r>
              <a:rPr lang="en-US" altLang="ko-KR" b="1" u="sng" dirty="0"/>
              <a:t>dirty bit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Page has been </a:t>
            </a:r>
            <a:r>
              <a:rPr lang="en-US" altLang="ko-KR" b="1" u="sng" dirty="0"/>
              <a:t>modified</a:t>
            </a:r>
            <a:r>
              <a:rPr lang="en-US" altLang="ko-KR" dirty="0"/>
              <a:t> and is thus </a:t>
            </a:r>
            <a:r>
              <a:rPr lang="en-US" altLang="ko-KR" b="1" u="sng" dirty="0"/>
              <a:t>dirty</a:t>
            </a:r>
            <a:r>
              <a:rPr lang="en-US" altLang="ko-KR" dirty="0"/>
              <a:t>, it must be written back to disk to evict it.</a:t>
            </a:r>
          </a:p>
          <a:p>
            <a:pPr lvl="1"/>
            <a:r>
              <a:rPr lang="en-US" altLang="ko-KR" dirty="0"/>
              <a:t>Page has not been modified, the eviction is free.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8997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Prefetching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guesses that a page is about to be used, and thus bring it in ahead of time.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775883" y="2119021"/>
            <a:ext cx="2989602" cy="1531711"/>
            <a:chOff x="1619672" y="2183759"/>
            <a:chExt cx="4896544" cy="2279301"/>
          </a:xfrm>
        </p:grpSpPr>
        <p:sp>
          <p:nvSpPr>
            <p:cNvPr id="7" name="직사각형 6"/>
            <p:cNvSpPr/>
            <p:nvPr/>
          </p:nvSpPr>
          <p:spPr>
            <a:xfrm rot="5400000">
              <a:off x="3527884" y="944724"/>
              <a:ext cx="1080120" cy="48965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 rot="5400000">
              <a:off x="1452669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 rot="5400000">
              <a:off x="1939610" y="3176972"/>
              <a:ext cx="972108" cy="432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2460781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2964837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4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3468893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5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rot="5400000">
              <a:off x="5598114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아래쪽 화살표 13"/>
            <p:cNvSpPr/>
            <p:nvPr/>
          </p:nvSpPr>
          <p:spPr>
            <a:xfrm>
              <a:off x="1823097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86529" y="2183759"/>
              <a:ext cx="3935297" cy="41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 is brought into memory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39105" y="4005065"/>
              <a:ext cx="2811902" cy="45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Physical Memory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4007" y="3140968"/>
              <a:ext cx="1058778" cy="4121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…</a:t>
              </a:r>
            </a:p>
          </p:txBody>
        </p:sp>
      </p:grpSp>
      <p:sp>
        <p:nvSpPr>
          <p:cNvPr id="18" name="순서도: 자기 디스크 17"/>
          <p:cNvSpPr/>
          <p:nvPr/>
        </p:nvSpPr>
        <p:spPr>
          <a:xfrm>
            <a:off x="3252118" y="4010974"/>
            <a:ext cx="1961348" cy="115212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63084" y="5163102"/>
            <a:ext cx="107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Secondary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Storage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 rot="5400000">
            <a:off x="3394548" y="4637760"/>
            <a:ext cx="653265" cy="2637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 rot="5400000">
            <a:off x="3658338" y="4637759"/>
            <a:ext cx="653265" cy="2637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 rot="5400000">
            <a:off x="3922127" y="4637760"/>
            <a:ext cx="653265" cy="2637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3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 rot="5400000">
            <a:off x="4185916" y="4637760"/>
            <a:ext cx="653265" cy="2637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4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40302" y="4515030"/>
            <a:ext cx="64644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…</a:t>
            </a:r>
          </a:p>
        </p:txBody>
      </p:sp>
      <p:sp>
        <p:nvSpPr>
          <p:cNvPr id="31" name="아래쪽 화살표 30"/>
          <p:cNvSpPr/>
          <p:nvPr/>
        </p:nvSpPr>
        <p:spPr>
          <a:xfrm>
            <a:off x="3630152" y="4139135"/>
            <a:ext cx="131894" cy="290340"/>
          </a:xfrm>
          <a:prstGeom prst="downArrow">
            <a:avLst/>
          </a:prstGeom>
          <a:solidFill>
            <a:srgbClr val="FF000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아래쪽 화살표 31"/>
          <p:cNvSpPr/>
          <p:nvPr/>
        </p:nvSpPr>
        <p:spPr>
          <a:xfrm>
            <a:off x="3887544" y="4139135"/>
            <a:ext cx="131894" cy="290340"/>
          </a:xfrm>
          <a:prstGeom prst="downArrow">
            <a:avLst/>
          </a:prstGeom>
          <a:solidFill>
            <a:srgbClr val="FF000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728479" y="5733256"/>
            <a:ext cx="5040560" cy="504056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 likely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soon be accessed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and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thus should be brought into memory too</a:t>
            </a:r>
          </a:p>
        </p:txBody>
      </p:sp>
    </p:spTree>
    <p:extLst>
      <p:ext uri="{BB962C8B-B14F-4D97-AF65-F5344CB8AC3E}">
        <p14:creationId xmlns:p14="http://schemas.microsoft.com/office/powerpoint/2010/main" val="4164949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Clustering, Grouping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Collect a number of </a:t>
            </a:r>
            <a:r>
              <a:rPr lang="en-US" altLang="ko-KR" dirty="0">
                <a:solidFill>
                  <a:schemeClr val="accent6"/>
                </a:solidFill>
              </a:rPr>
              <a:t>pending writes </a:t>
            </a:r>
            <a:r>
              <a:rPr lang="en-US" altLang="ko-KR" dirty="0"/>
              <a:t>together in memory and write them to disk in </a:t>
            </a:r>
            <a:r>
              <a:rPr lang="en-US" altLang="ko-KR" dirty="0">
                <a:solidFill>
                  <a:schemeClr val="accent6"/>
                </a:solidFill>
              </a:rPr>
              <a:t>one write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Perform a </a:t>
            </a:r>
            <a:r>
              <a:rPr lang="en-US" altLang="ko-KR" b="1" u="sng" dirty="0"/>
              <a:t>single large write</a:t>
            </a:r>
            <a:r>
              <a:rPr lang="en-US" altLang="ko-KR" dirty="0"/>
              <a:t> more efficiently than </a:t>
            </a:r>
            <a:r>
              <a:rPr lang="en-US" altLang="ko-KR" b="1" u="sng" dirty="0"/>
              <a:t>many small ones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802149" y="2643231"/>
            <a:ext cx="2989602" cy="1562838"/>
            <a:chOff x="1619672" y="2065433"/>
            <a:chExt cx="4896544" cy="2325620"/>
          </a:xfrm>
        </p:grpSpPr>
        <p:sp>
          <p:nvSpPr>
            <p:cNvPr id="7" name="직사각형 6"/>
            <p:cNvSpPr/>
            <p:nvPr/>
          </p:nvSpPr>
          <p:spPr>
            <a:xfrm rot="5400000">
              <a:off x="3527884" y="944724"/>
              <a:ext cx="1080120" cy="48965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 rot="5400000">
              <a:off x="1452669" y="3176972"/>
              <a:ext cx="972108" cy="432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 rot="5400000">
              <a:off x="1939610" y="3176972"/>
              <a:ext cx="972108" cy="43204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2460781" y="3176972"/>
              <a:ext cx="972108" cy="432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2964837" y="3176972"/>
              <a:ext cx="972108" cy="432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4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3468893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5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rot="5400000">
              <a:off x="5598114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아래쪽 화살표 13"/>
            <p:cNvSpPr/>
            <p:nvPr/>
          </p:nvSpPr>
          <p:spPr>
            <a:xfrm>
              <a:off x="2317652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77947" y="2065433"/>
              <a:ext cx="1988967" cy="41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Pending writes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89351" y="3933058"/>
              <a:ext cx="2811903" cy="45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Physical Memory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4007" y="3140968"/>
              <a:ext cx="1058778" cy="4121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…</a:t>
              </a:r>
            </a:p>
          </p:txBody>
        </p:sp>
        <p:sp>
          <p:nvSpPr>
            <p:cNvPr id="28" name="아래쪽 화살표 27"/>
            <p:cNvSpPr/>
            <p:nvPr/>
          </p:nvSpPr>
          <p:spPr>
            <a:xfrm>
              <a:off x="3342877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아래쪽 화살표 28"/>
            <p:cNvSpPr/>
            <p:nvPr/>
          </p:nvSpPr>
          <p:spPr>
            <a:xfrm>
              <a:off x="2850228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아래쪽 화살표 32"/>
            <p:cNvSpPr/>
            <p:nvPr/>
          </p:nvSpPr>
          <p:spPr>
            <a:xfrm>
              <a:off x="1830710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8" name="순서도: 자기 디스크 17"/>
          <p:cNvSpPr/>
          <p:nvPr/>
        </p:nvSpPr>
        <p:spPr>
          <a:xfrm>
            <a:off x="3307329" y="4337701"/>
            <a:ext cx="1961348" cy="115212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18295" y="5489829"/>
            <a:ext cx="107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Secondary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Storage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 rot="5400000">
            <a:off x="3449759" y="4964487"/>
            <a:ext cx="653265" cy="2637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 rot="5400000">
            <a:off x="3713549" y="4964486"/>
            <a:ext cx="653265" cy="2637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 rot="5400000">
            <a:off x="3977338" y="4964487"/>
            <a:ext cx="653265" cy="2637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3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 rot="5400000">
            <a:off x="4241127" y="4964487"/>
            <a:ext cx="653265" cy="2637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4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95513" y="4841757"/>
            <a:ext cx="64644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…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3360197" y="3946681"/>
            <a:ext cx="735868" cy="775063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83850" y="4103840"/>
            <a:ext cx="1421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write in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one write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79646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77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Beyond Physical Memory: Mechanisms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 part of disk as memory</a:t>
            </a:r>
          </a:p>
          <a:p>
            <a:pPr lvl="1"/>
            <a:r>
              <a:rPr lang="en-US" altLang="ko-KR" dirty="0"/>
              <a:t>OS need</a:t>
            </a:r>
            <a:r>
              <a:rPr lang="en-US" altLang="zh-CN" dirty="0"/>
              <a:t>s</a:t>
            </a:r>
            <a:r>
              <a:rPr lang="en-US" altLang="ko-KR" dirty="0"/>
              <a:t> a place to stash away portions of address space that currently aren’t in great demand.</a:t>
            </a:r>
          </a:p>
          <a:p>
            <a:pPr lvl="1"/>
            <a:r>
              <a:rPr lang="en-US" altLang="ko-KR" dirty="0"/>
              <a:t>In modern systems, this role is usually served by a </a:t>
            </a:r>
            <a:r>
              <a:rPr lang="en-US" altLang="ko-KR" dirty="0">
                <a:solidFill>
                  <a:schemeClr val="accent6"/>
                </a:solidFill>
              </a:rPr>
              <a:t>hard disk drive.</a:t>
            </a:r>
          </a:p>
          <a:p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이등변 삼각형 5"/>
          <p:cNvSpPr/>
          <p:nvPr/>
        </p:nvSpPr>
        <p:spPr>
          <a:xfrm>
            <a:off x="2573410" y="2996952"/>
            <a:ext cx="4104456" cy="2736304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951084" y="5229200"/>
            <a:ext cx="3350867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95763" y="5327338"/>
            <a:ext cx="408858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Mass Storage</a:t>
            </a:r>
            <a:r>
              <a:rPr lang="zh-CN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(hard disk, tape, etc...)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3279396" y="4797152"/>
            <a:ext cx="269207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45269" y="4849415"/>
            <a:ext cx="408858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Memory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3656148" y="4293096"/>
            <a:ext cx="193857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33152" y="4354065"/>
            <a:ext cx="408858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Cache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89285" y="3763639"/>
            <a:ext cx="408858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Registers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71651" y="5857527"/>
            <a:ext cx="408858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Memory </a:t>
            </a:r>
            <a:r>
              <a:rPr lang="en-US" altLang="zh-CN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ierarchy </a:t>
            </a:r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 modern system</a:t>
            </a:r>
          </a:p>
        </p:txBody>
      </p:sp>
    </p:spTree>
    <p:extLst>
      <p:ext uri="{BB962C8B-B14F-4D97-AF65-F5344CB8AC3E}">
        <p14:creationId xmlns:p14="http://schemas.microsoft.com/office/powerpoint/2010/main" val="54777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Thrashing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Memory is </a:t>
            </a:r>
            <a:r>
              <a:rPr lang="en-US" altLang="ko-KR" sz="1800" dirty="0">
                <a:solidFill>
                  <a:schemeClr val="accent6"/>
                </a:solidFill>
              </a:rPr>
              <a:t>oversubscribed</a:t>
            </a:r>
            <a:r>
              <a:rPr lang="en-US" altLang="ko-KR" sz="1800" dirty="0"/>
              <a:t> and the memory demands of the set of running processes </a:t>
            </a:r>
            <a:r>
              <a:rPr lang="en-US" altLang="ko-KR" sz="1800" dirty="0">
                <a:solidFill>
                  <a:schemeClr val="accent6"/>
                </a:solidFill>
              </a:rPr>
              <a:t>exceeds</a:t>
            </a:r>
            <a:r>
              <a:rPr lang="en-US" altLang="ko-KR" sz="1800" dirty="0"/>
              <a:t> the available physical memory.</a:t>
            </a:r>
          </a:p>
          <a:p>
            <a:pPr lvl="1"/>
            <a:r>
              <a:rPr lang="en-US" altLang="ko-KR" sz="1600" dirty="0"/>
              <a:t>Decide not to run a subset of processes.</a:t>
            </a:r>
          </a:p>
          <a:p>
            <a:pPr lvl="1"/>
            <a:r>
              <a:rPr lang="en-US" altLang="ko-KR" sz="1600" dirty="0"/>
              <a:t>Reduced set of processes working sets fit in memory.</a:t>
            </a:r>
          </a:p>
          <a:p>
            <a:pPr lvl="1"/>
            <a:endParaRPr lang="en-US" altLang="ko-KR" sz="1600" dirty="0"/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3167760" y="3212976"/>
            <a:ext cx="0" cy="2016224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167760" y="5229200"/>
            <a:ext cx="2664296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 13"/>
          <p:cNvSpPr/>
          <p:nvPr/>
        </p:nvSpPr>
        <p:spPr>
          <a:xfrm>
            <a:off x="3455792" y="4272779"/>
            <a:ext cx="1857555" cy="959071"/>
          </a:xfrm>
          <a:custGeom>
            <a:avLst/>
            <a:gdLst>
              <a:gd name="connsiteX0" fmla="*/ 0 w 1857555"/>
              <a:gd name="connsiteY0" fmla="*/ 959071 h 959071"/>
              <a:gd name="connsiteX1" fmla="*/ 414068 w 1857555"/>
              <a:gd name="connsiteY1" fmla="*/ 498995 h 959071"/>
              <a:gd name="connsiteX2" fmla="*/ 1541253 w 1857555"/>
              <a:gd name="connsiteY2" fmla="*/ 4414 h 959071"/>
              <a:gd name="connsiteX3" fmla="*/ 1587260 w 1857555"/>
              <a:gd name="connsiteY3" fmla="*/ 798044 h 959071"/>
              <a:gd name="connsiteX4" fmla="*/ 1857555 w 1857555"/>
              <a:gd name="connsiteY4" fmla="*/ 947569 h 95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7555" h="959071">
                <a:moveTo>
                  <a:pt x="0" y="959071"/>
                </a:moveTo>
                <a:cubicBezTo>
                  <a:pt x="78596" y="808587"/>
                  <a:pt x="157193" y="658104"/>
                  <a:pt x="414068" y="498995"/>
                </a:cubicBezTo>
                <a:cubicBezTo>
                  <a:pt x="670943" y="339886"/>
                  <a:pt x="1345721" y="-45428"/>
                  <a:pt x="1541253" y="4414"/>
                </a:cubicBezTo>
                <a:cubicBezTo>
                  <a:pt x="1736785" y="54255"/>
                  <a:pt x="1534543" y="640851"/>
                  <a:pt x="1587260" y="798044"/>
                </a:cubicBezTo>
                <a:cubicBezTo>
                  <a:pt x="1639977" y="955236"/>
                  <a:pt x="1748766" y="951402"/>
                  <a:pt x="1857555" y="947569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039968" y="4005064"/>
            <a:ext cx="0" cy="288032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616032" y="4005064"/>
            <a:ext cx="0" cy="288032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039968" y="4149080"/>
            <a:ext cx="576064" cy="0"/>
          </a:xfrm>
          <a:prstGeom prst="line">
            <a:avLst/>
          </a:prstGeom>
          <a:ln w="12700">
            <a:solidFill>
              <a:srgbClr val="FF000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18956" y="377706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Trashing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03664" y="3140967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CPU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Utilization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86675" y="5229200"/>
            <a:ext cx="2257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Degree of multiprogramming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6911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Swapping: use part of disk as memory</a:t>
            </a:r>
          </a:p>
          <a:p>
            <a:r>
              <a:rPr lang="en-US" dirty="0"/>
              <a:t>LRU, LFU, RANDOM, FIFO</a:t>
            </a:r>
          </a:p>
          <a:p>
            <a:r>
              <a:rPr lang="en-US" dirty="0"/>
              <a:t>Approximation to LRU: Clock</a:t>
            </a:r>
          </a:p>
          <a:p>
            <a:r>
              <a:rPr lang="en-US" dirty="0"/>
              <a:t>Making the disk IO in larger unit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/>
              <a:t>Grouping</a:t>
            </a:r>
          </a:p>
          <a:p>
            <a:pPr lvl="1"/>
            <a:r>
              <a:rPr lang="en-US"/>
              <a:t>prefetching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29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Swap Space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Reserve some space on the disk for moving pages back and forth.</a:t>
            </a:r>
          </a:p>
          <a:p>
            <a:r>
              <a:rPr lang="en-US" altLang="ko-KR" dirty="0"/>
              <a:t>OS needs to remember the swap space, in </a:t>
            </a:r>
            <a:r>
              <a:rPr lang="en-US" altLang="ko-KR" dirty="0">
                <a:solidFill>
                  <a:schemeClr val="accent6"/>
                </a:solidFill>
              </a:rPr>
              <a:t>page-sized unit.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47666"/>
              </p:ext>
            </p:extLst>
          </p:nvPr>
        </p:nvGraphicFramePr>
        <p:xfrm>
          <a:off x="2267744" y="2636912"/>
          <a:ext cx="4464496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</a:t>
                      </a:r>
                    </a:p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3]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71598" y="2780928"/>
            <a:ext cx="161994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Physical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15953" y="2393330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PFN</a:t>
            </a:r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1840" y="2386360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PFN</a:t>
            </a:r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83968" y="2385740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PFN</a:t>
            </a:r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4088" y="2385740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PFN</a:t>
            </a:r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520122"/>
              </p:ext>
            </p:extLst>
          </p:nvPr>
        </p:nvGraphicFramePr>
        <p:xfrm>
          <a:off x="1259632" y="4201343"/>
          <a:ext cx="6678864" cy="72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</a:t>
                      </a:r>
                    </a:p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[Free]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3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3</a:t>
                      </a:r>
                    </a:p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7504" y="4273351"/>
            <a:ext cx="161994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Swap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9592" y="3924344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91680" y="391331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55776" y="391331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4105" y="391331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48201" y="391331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40289" y="391331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04385" y="391331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96473" y="391331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99792" y="5065439"/>
            <a:ext cx="3564633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Physical Memory and Swap Space</a:t>
            </a:r>
          </a:p>
        </p:txBody>
      </p:sp>
    </p:spTree>
    <p:extLst>
      <p:ext uri="{BB962C8B-B14F-4D97-AF65-F5344CB8AC3E}">
        <p14:creationId xmlns:p14="http://schemas.microsoft.com/office/powerpoint/2010/main" val="272664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Present Bit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 some machinery higher up in the system in order to support swapping the pages to and from the disk.</a:t>
            </a:r>
          </a:p>
          <a:p>
            <a:pPr lvl="1"/>
            <a:r>
              <a:rPr lang="en-US" altLang="ko-KR" dirty="0"/>
              <a:t>When the hardware looks in the </a:t>
            </a:r>
            <a:r>
              <a:rPr lang="en-US" altLang="ko-KR" dirty="0" err="1"/>
              <a:t>PTE</a:t>
            </a:r>
            <a:r>
              <a:rPr lang="en-US" altLang="ko-KR" dirty="0"/>
              <a:t>, it may find that the page is not </a:t>
            </a:r>
            <a:r>
              <a:rPr lang="en-US" altLang="ko-KR" u="sng" dirty="0"/>
              <a:t>present</a:t>
            </a:r>
            <a:r>
              <a:rPr lang="en-US" altLang="ko-KR" dirty="0"/>
              <a:t> in physical memory.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551357"/>
              </p:ext>
            </p:extLst>
          </p:nvPr>
        </p:nvGraphicFramePr>
        <p:xfrm>
          <a:off x="2051720" y="3090664"/>
          <a:ext cx="518457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7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Meaning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 is present in physical memory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The page is not in memory but rather on disk.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10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ko-KR" dirty="0"/>
              <a:t>oncept</a:t>
            </a:r>
            <a:r>
              <a:rPr lang="en-US" altLang="zh-CN" dirty="0"/>
              <a:t>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Page fault</a:t>
            </a:r>
          </a:p>
          <a:p>
            <a:pPr lvl="1"/>
            <a:r>
              <a:rPr lang="en-US" altLang="ko-KR" dirty="0"/>
              <a:t>Accessing page that is </a:t>
            </a:r>
            <a:r>
              <a:rPr lang="en-US" altLang="ko-KR" dirty="0">
                <a:solidFill>
                  <a:schemeClr val="accent6"/>
                </a:solidFill>
              </a:rPr>
              <a:t>not in physical memory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If a page is not present and has been swapped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en-US" altLang="ko-KR" dirty="0"/>
              <a:t> disk, the OS needs to swap the page back into memory in order to service the page fault.</a:t>
            </a:r>
          </a:p>
          <a:p>
            <a:r>
              <a:rPr lang="en-US" altLang="ko-KR" dirty="0"/>
              <a:t>Page replacement</a:t>
            </a:r>
          </a:p>
          <a:p>
            <a:pPr lvl="1"/>
            <a:r>
              <a:rPr lang="en-US" altLang="ko-KR" dirty="0"/>
              <a:t>The OS likes to page out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ko-KR" dirty="0"/>
              <a:t>pages to make room for the new </a:t>
            </a:r>
            <a:r>
              <a:rPr lang="en-US" altLang="zh-CN" dirty="0"/>
              <a:t>ones</a:t>
            </a:r>
            <a:r>
              <a:rPr lang="en-US" altLang="ko-KR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ko-KR" dirty="0"/>
              <a:t>is about to bring in</a:t>
            </a:r>
          </a:p>
          <a:p>
            <a:pPr lvl="1"/>
            <a:r>
              <a:rPr lang="en-US" altLang="ko-KR" dirty="0"/>
              <a:t>The process of picking a page to </a:t>
            </a:r>
            <a:r>
              <a:rPr lang="en-US" altLang="zh-CN" dirty="0"/>
              <a:t>evict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ko-KR" dirty="0"/>
              <a:t>or replace</a:t>
            </a:r>
            <a:r>
              <a:rPr lang="en-US" altLang="zh-CN" dirty="0"/>
              <a:t>)</a:t>
            </a:r>
            <a:r>
              <a:rPr lang="en-US" altLang="ko-KR" dirty="0"/>
              <a:t> is known as </a:t>
            </a:r>
            <a:r>
              <a:rPr lang="en-US" altLang="ko-KR" dirty="0">
                <a:solidFill>
                  <a:schemeClr val="accent6"/>
                </a:solidFill>
              </a:rPr>
              <a:t>page-replacement</a:t>
            </a:r>
            <a:r>
              <a:rPr lang="en-US" altLang="ko-KR" dirty="0"/>
              <a:t> policy.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80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When to </a:t>
            </a:r>
            <a:r>
              <a:rPr lang="en-US" altLang="zh-CN" dirty="0"/>
              <a:t>P</a:t>
            </a:r>
            <a:r>
              <a:rPr lang="en-US" altLang="ko-KR" dirty="0"/>
              <a:t>erform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en-US" altLang="ko-KR" dirty="0"/>
              <a:t>eplacement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Lazy approach</a:t>
            </a:r>
            <a:r>
              <a:rPr lang="en-US" altLang="zh-CN" dirty="0"/>
              <a:t>…</a:t>
            </a:r>
            <a:endParaRPr lang="en-US" altLang="ko-KR" dirty="0"/>
          </a:p>
          <a:p>
            <a:pPr lvl="1"/>
            <a:r>
              <a:rPr lang="en-US" altLang="ko-KR" dirty="0"/>
              <a:t>OS waits until memory is full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ko-KR" dirty="0"/>
              <a:t>replac</a:t>
            </a:r>
            <a:r>
              <a:rPr lang="en-US" altLang="zh-CN" dirty="0"/>
              <a:t>ing</a:t>
            </a:r>
            <a:r>
              <a:rPr lang="zh-CN" altLang="en-US" dirty="0"/>
              <a:t> </a:t>
            </a:r>
            <a:r>
              <a:rPr lang="en-US" altLang="zh-CN" dirty="0"/>
              <a:t>pages.</a:t>
            </a:r>
          </a:p>
          <a:p>
            <a:pPr lvl="1"/>
            <a:r>
              <a:rPr lang="en-US" altLang="ko-KR" dirty="0"/>
              <a:t>This is</a:t>
            </a:r>
            <a:r>
              <a:rPr lang="zh-CN" altLang="en-US" dirty="0"/>
              <a:t> </a:t>
            </a:r>
            <a:r>
              <a:rPr lang="en-US" altLang="zh-CN" dirty="0"/>
              <a:t>clearly</a:t>
            </a:r>
            <a:r>
              <a:rPr lang="en-US" altLang="ko-KR" dirty="0"/>
              <a:t> unrealistic</a:t>
            </a:r>
            <a:r>
              <a:rPr lang="en-US" altLang="zh-CN" dirty="0"/>
              <a:t>…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CC00CC"/>
                </a:solidFill>
              </a:rPr>
              <a:t>procrastinate</a:t>
            </a:r>
            <a:r>
              <a:rPr lang="en-US" altLang="zh-CN" dirty="0"/>
              <a:t>!</a:t>
            </a:r>
            <a:endParaRPr lang="en-US" altLang="ko-KR" dirty="0"/>
          </a:p>
          <a:p>
            <a:r>
              <a:rPr lang="en-US" altLang="ko-KR" dirty="0"/>
              <a:t>Swap Daemon, Page Daemon</a:t>
            </a:r>
          </a:p>
          <a:p>
            <a:pPr lvl="1"/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en-US" altLang="ko-KR" dirty="0"/>
              <a:t>here are fewer than </a:t>
            </a:r>
            <a:r>
              <a:rPr lang="en-US" altLang="ko-KR" dirty="0">
                <a:solidFill>
                  <a:schemeClr val="accent6"/>
                </a:solidFill>
              </a:rPr>
              <a:t>LW (low watermark) </a:t>
            </a:r>
            <a:r>
              <a:rPr lang="en-US" altLang="ko-KR" dirty="0"/>
              <a:t>pages available, a background thread that is responsible for freeing memory runs.</a:t>
            </a:r>
          </a:p>
          <a:p>
            <a:pPr lvl="1"/>
            <a:r>
              <a:rPr lang="en-US" altLang="ko-KR" dirty="0"/>
              <a:t>The thread evicts pages until there are </a:t>
            </a:r>
            <a:r>
              <a:rPr lang="en-US" altLang="ko-KR" dirty="0">
                <a:solidFill>
                  <a:schemeClr val="accent6"/>
                </a:solidFill>
              </a:rPr>
              <a:t>HW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(high watermark) </a:t>
            </a:r>
            <a:r>
              <a:rPr lang="en-US" altLang="ko-KR" dirty="0"/>
              <a:t>pages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en-US" altLang="ko-KR" dirty="0"/>
              <a:t>available.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15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내용 개체 틀 2"/>
          <p:cNvSpPr txBox="1">
            <a:spLocks/>
          </p:cNvSpPr>
          <p:nvPr/>
        </p:nvSpPr>
        <p:spPr bwMode="auto">
          <a:xfrm>
            <a:off x="235269" y="853802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 err="1">
                <a:solidFill>
                  <a:prstClr val="black"/>
                </a:solidFill>
              </a:rPr>
              <a:t>PTE</a:t>
            </a:r>
            <a:r>
              <a:rPr lang="en-US" altLang="ko-KR" dirty="0">
                <a:solidFill>
                  <a:prstClr val="black"/>
                </a:solidFill>
              </a:rPr>
              <a:t> used for data such as the </a:t>
            </a:r>
            <a:r>
              <a:rPr lang="en-US" altLang="ko-KR" dirty="0" err="1">
                <a:solidFill>
                  <a:prstClr val="black"/>
                </a:solidFill>
              </a:rPr>
              <a:t>PFN</a:t>
            </a:r>
            <a:r>
              <a:rPr lang="en-US" altLang="ko-KR" dirty="0">
                <a:solidFill>
                  <a:prstClr val="black"/>
                </a:solidFill>
              </a:rPr>
              <a:t> of the page for a disk address.</a:t>
            </a: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Fault Control Flow</a:t>
            </a:r>
            <a:endParaRPr lang="ko-KR" altLang="en-US" dirty="0"/>
          </a:p>
        </p:txBody>
      </p:sp>
      <p:graphicFrame>
        <p:nvGraphicFramePr>
          <p:cNvPr id="37" name="내용 개체 틀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9047895"/>
              </p:ext>
            </p:extLst>
          </p:nvPr>
        </p:nvGraphicFramePr>
        <p:xfrm>
          <a:off x="2438955" y="3737012"/>
          <a:ext cx="1653264" cy="1274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959"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959"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959">
                <a:tc>
                  <a:txBody>
                    <a:bodyPr/>
                    <a:lstStyle/>
                    <a:p>
                      <a:pPr latinLnBrk="1"/>
                      <a:endParaRPr lang="ko-KR" altLang="en-US" sz="105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i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959">
                <a:tc>
                  <a:txBody>
                    <a:bodyPr/>
                    <a:lstStyle/>
                    <a:p>
                      <a:pPr latinLnBrk="1"/>
                      <a:endParaRPr lang="ko-KR" altLang="en-US" sz="105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959"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22043" y="1713128"/>
            <a:ext cx="979153" cy="6965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24" y="1439389"/>
            <a:ext cx="3168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kernel</a:t>
            </a:r>
            <a:endParaRPr 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순서도: 자기 디스크 7"/>
          <p:cNvSpPr/>
          <p:nvPr/>
        </p:nvSpPr>
        <p:spPr>
          <a:xfrm>
            <a:off x="5482483" y="2385010"/>
            <a:ext cx="1296144" cy="1560011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18387" y="2101887"/>
            <a:ext cx="3168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Secondary Storage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986539" y="3165015"/>
            <a:ext cx="288032" cy="2398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2" name="직선 연결선 11"/>
          <p:cNvCxnSpPr>
            <a:stCxn id="6" idx="3"/>
          </p:cNvCxnSpPr>
          <p:nvPr/>
        </p:nvCxnSpPr>
        <p:spPr>
          <a:xfrm>
            <a:off x="2501196" y="2061396"/>
            <a:ext cx="202793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529126" y="2061396"/>
            <a:ext cx="1385405" cy="1103619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729955" y="3009272"/>
            <a:ext cx="864096" cy="2880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29956" y="3507335"/>
            <a:ext cx="864096" cy="6405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r>
              <a:rPr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Load 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-422173" y="5869847"/>
            <a:ext cx="3168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Address</a:t>
            </a:r>
            <a:r>
              <a:rPr lang="zh-CN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zh-CN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Space</a:t>
            </a:r>
            <a:endParaRPr 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06646" y="5025496"/>
            <a:ext cx="3168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Table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1594051" y="3511708"/>
            <a:ext cx="43204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011619" y="3507335"/>
            <a:ext cx="395349" cy="726073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66059" y="3225296"/>
            <a:ext cx="1091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Reference 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2011619" y="4374905"/>
            <a:ext cx="43204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097077" y="4374106"/>
            <a:ext cx="43204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529126" y="2721240"/>
            <a:ext cx="0" cy="165316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 flipV="1">
            <a:off x="2501196" y="2217184"/>
            <a:ext cx="2027930" cy="50405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 flipV="1">
            <a:off x="1594052" y="3657344"/>
            <a:ext cx="417567" cy="717561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97513" y="4425104"/>
            <a:ext cx="123085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6. reinstruction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85730" y="3117336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2.Trap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18187" y="1747166"/>
            <a:ext cx="3119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3. Check storage whether</a:t>
            </a:r>
            <a:r>
              <a:rPr lang="zh-CN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page exist</a:t>
            </a:r>
            <a:r>
              <a:rPr lang="en-US" altLang="zh-CN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 flipH="1">
            <a:off x="6130555" y="3404859"/>
            <a:ext cx="4837" cy="205268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4809837" y="4575915"/>
            <a:ext cx="864096" cy="1248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5673933" y="5457544"/>
            <a:ext cx="456622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4809837" y="4570444"/>
            <a:ext cx="864096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Frame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4809026" y="4767931"/>
            <a:ext cx="864096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Frame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4809026" y="5424470"/>
            <a:ext cx="864096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Frame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050435" y="510853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</a:rPr>
              <a:t>...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809026" y="5624525"/>
            <a:ext cx="864096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Frame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104404" y="5113676"/>
            <a:ext cx="1278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4. Get the page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2225287" y="5524497"/>
            <a:ext cx="257879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2225287" y="4702103"/>
            <a:ext cx="0" cy="82658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2225287" y="4521440"/>
            <a:ext cx="218382" cy="180663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674171" y="5529552"/>
            <a:ext cx="1569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5. Reset Page Table.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2128363" y="6023735"/>
            <a:ext cx="6504641" cy="283279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When the OS receives a page fault, it looks in the </a:t>
            </a:r>
            <a:r>
              <a:rPr lang="en-US" altLang="ko-KR" sz="12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PTE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and issues the request to disk.</a:t>
            </a:r>
          </a:p>
        </p:txBody>
      </p:sp>
    </p:spTree>
    <p:extLst>
      <p:ext uri="{BB962C8B-B14F-4D97-AF65-F5344CB8AC3E}">
        <p14:creationId xmlns:p14="http://schemas.microsoft.com/office/powerpoint/2010/main" val="492554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Fault Control Flow – Hardware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275" y="884453"/>
            <a:ext cx="7992888" cy="54457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1: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VPN_MASK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&gt;&gt; SHIFT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2: 	(Success,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TLB_Lookup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3: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(Success == True)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TLB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Hit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4: 	</a:t>
            </a:r>
            <a:r>
              <a:rPr lang="ko-KR" alt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CanAccess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== True)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5: 		Offset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OFFSET_MASK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6: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PhysAddr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SHIFT) | Offset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7: 		Register =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AccessMemory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PhysAddr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8: 	</a:t>
            </a:r>
            <a:r>
              <a:rPr lang="ko-KR" alt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PROTECTION_FAULT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9: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TLB Miss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10: </a:t>
            </a:r>
            <a:r>
              <a:rPr lang="ko-KR" alt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PTBR + (VPN *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(PTE))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11: 	</a:t>
            </a:r>
            <a:r>
              <a:rPr lang="ko-KR" alt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 =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AccessMemory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PTEAddr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12: 	</a:t>
            </a:r>
            <a:r>
              <a:rPr lang="ko-KR" alt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ko-KR" alt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PTE.Valid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False) 				  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SEGMENTATION_FAULT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14: 	</a:t>
            </a:r>
            <a:r>
              <a:rPr lang="ko-KR" alt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15: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	     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CanAccess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== False)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16: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PROTECTION_FAULT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17: 	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PTE.Present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True)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18: 	      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assuming hardware-managed TLB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19: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TLB_Insert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(VPN, PTE.PFN,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20: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RetryInstruction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21: 	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PTE.Present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False) 			  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PAGE_FAULT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47987"/>
      </p:ext>
    </p:extLst>
  </p:cSld>
  <p:clrMapOvr>
    <a:masterClrMapping/>
  </p:clrMapOvr>
</p:sld>
</file>

<file path=ppt/theme/theme1.xml><?xml version="1.0" encoding="utf-8"?>
<a:theme xmlns:a="http://schemas.openxmlformats.org/drawingml/2006/main" name="2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110270</TotalTime>
  <Words>2376</Words>
  <Application>Microsoft Macintosh PowerPoint</Application>
  <PresentationFormat>On-screen Show (4:3)</PresentationFormat>
  <Paragraphs>635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Adobe 고딕 Std B</vt:lpstr>
      <vt:lpstr>굴림</vt:lpstr>
      <vt:lpstr>HY견고딕</vt:lpstr>
      <vt:lpstr>Malgun Gothic</vt:lpstr>
      <vt:lpstr>Malgun Gothic</vt:lpstr>
      <vt:lpstr>Arial</vt:lpstr>
      <vt:lpstr>Cambria Math</vt:lpstr>
      <vt:lpstr>Courier New</vt:lpstr>
      <vt:lpstr>Wingdings</vt:lpstr>
      <vt:lpstr>2_양식_공청회_발표자료-총괄-양식</vt:lpstr>
      <vt:lpstr>Operating Systems CSCI 3150 </vt:lpstr>
      <vt:lpstr>Overview </vt:lpstr>
      <vt:lpstr>Beyond Physical Memory: Mechanisms</vt:lpstr>
      <vt:lpstr>Swap Space</vt:lpstr>
      <vt:lpstr>Present Bit</vt:lpstr>
      <vt:lpstr>Concepts</vt:lpstr>
      <vt:lpstr>When to Perform Page Replacement</vt:lpstr>
      <vt:lpstr>Page Fault Control Flow</vt:lpstr>
      <vt:lpstr>Page Fault Control Flow – Hardware</vt:lpstr>
      <vt:lpstr>Page Fault Control Flow – Software</vt:lpstr>
      <vt:lpstr>Summary </vt:lpstr>
      <vt:lpstr>PowerPoint Presentation</vt:lpstr>
      <vt:lpstr>Goal of Cache Management</vt:lpstr>
      <vt:lpstr>The Optimal Replacement Policy</vt:lpstr>
      <vt:lpstr>Tracing the Optimal Policy</vt:lpstr>
      <vt:lpstr>A Simple Policy: FIFO</vt:lpstr>
      <vt:lpstr>Tracing the FIFO Policy</vt:lpstr>
      <vt:lpstr>Belady’s Anomaly</vt:lpstr>
      <vt:lpstr>Another Simple Policy: Random</vt:lpstr>
      <vt:lpstr>Using History</vt:lpstr>
      <vt:lpstr>Using History: LRU</vt:lpstr>
      <vt:lpstr>Workload Example : The No-Locality Workload</vt:lpstr>
      <vt:lpstr>Workload Example : The 80-20 Workload</vt:lpstr>
      <vt:lpstr>Workload Example : The Looping Sequential</vt:lpstr>
      <vt:lpstr>Approximating LRU: Clock Algorithm</vt:lpstr>
      <vt:lpstr>Workload with Clock Algorithm</vt:lpstr>
      <vt:lpstr>Considering Dirty Pages</vt:lpstr>
      <vt:lpstr>Prefetching</vt:lpstr>
      <vt:lpstr>Clustering, Grouping</vt:lpstr>
      <vt:lpstr>Thrashing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subject/>
  <dc:creator>유진수 (jedisty@hanyang.ac.kr)</dc:creator>
  <cp:keywords/>
  <dc:description/>
  <cp:lastModifiedBy>Hong Xu (CSD)</cp:lastModifiedBy>
  <cp:revision>4218</cp:revision>
  <cp:lastPrinted>2019-09-09T02:10:38Z</cp:lastPrinted>
  <dcterms:created xsi:type="dcterms:W3CDTF">2011-05-01T06:09:10Z</dcterms:created>
  <dcterms:modified xsi:type="dcterms:W3CDTF">2023-03-16T02:29:41Z</dcterms:modified>
  <cp:category/>
</cp:coreProperties>
</file>