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7" r:id="rId1"/>
    <p:sldMasterId id="2147483781" r:id="rId2"/>
  </p:sldMasterIdLst>
  <p:notesMasterIdLst>
    <p:notesMasterId r:id="rId34"/>
  </p:notesMasterIdLst>
  <p:handoutMasterIdLst>
    <p:handoutMasterId r:id="rId35"/>
  </p:handoutMasterIdLst>
  <p:sldIdLst>
    <p:sldId id="2991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83" r:id="rId18"/>
    <p:sldId id="284" r:id="rId19"/>
    <p:sldId id="285" r:id="rId20"/>
    <p:sldId id="274" r:id="rId21"/>
    <p:sldId id="275" r:id="rId22"/>
    <p:sldId id="276" r:id="rId23"/>
    <p:sldId id="287" r:id="rId24"/>
    <p:sldId id="277" r:id="rId25"/>
    <p:sldId id="278" r:id="rId26"/>
    <p:sldId id="279" r:id="rId27"/>
    <p:sldId id="280" r:id="rId28"/>
    <p:sldId id="282" r:id="rId29"/>
    <p:sldId id="281" r:id="rId30"/>
    <p:sldId id="266" r:id="rId31"/>
    <p:sldId id="286" r:id="rId32"/>
    <p:sldId id="299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432FF"/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if one thread’s stack overflow into other threads?</a:t>
            </a:r>
          </a:p>
          <a:p>
            <a:r>
              <a:rPr lang="en-US" dirty="0"/>
              <a:t>By default, your stack get smashed. But generally</a:t>
            </a:r>
            <a:r>
              <a:rPr lang="en-US" baseline="0" dirty="0"/>
              <a:t> compiler will have support to protect (mark the white space as inaccessible)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PTHREAD_SCOPE_SYSTEM:</a:t>
            </a:r>
            <a:r>
              <a:rPr lang="en-US" baseline="0" dirty="0">
                <a:solidFill>
                  <a:srgbClr val="0000FF"/>
                </a:solidFill>
              </a:rPr>
              <a:t> this is scheduled by the 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 baseline="0" dirty="0"/>
              <a:t> of thread_join. facebook front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6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lang="en-HK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reads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Threads: Concurrent Servers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7924800" cy="960339"/>
          </a:xfrm>
        </p:spPr>
        <p:txBody>
          <a:bodyPr>
            <a:noAutofit/>
          </a:bodyPr>
          <a:lstStyle/>
          <a:p>
            <a:r>
              <a:rPr lang="en-US" dirty="0"/>
              <a:t>Instead, we can create a new thread for each request</a:t>
            </a:r>
          </a:p>
          <a:p>
            <a:endParaRPr lang="en-US" sz="1600" b="1" dirty="0">
              <a:latin typeface="Courier New" pitchFamily="-109" charset="0"/>
            </a:endParaRP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endParaRPr lang="en-US" b="1" dirty="0">
              <a:solidFill>
                <a:srgbClr val="0000FF"/>
              </a:solidFill>
              <a:latin typeface="Courier New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9990F1-9991-DD4F-8836-F23FAFD2F4C3}" type="slidenum">
              <a:rPr lang="en-US"/>
              <a:pPr/>
              <a:t>10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B488C-2B38-5AA7-BD3D-B8D513F75DE2}"/>
              </a:ext>
            </a:extLst>
          </p:cNvPr>
          <p:cNvSpPr txBox="1"/>
          <p:nvPr/>
        </p:nvSpPr>
        <p:spPr>
          <a:xfrm>
            <a:off x="977674" y="1997839"/>
            <a:ext cx="71505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</a:t>
            </a:r>
            <a:r>
              <a:rPr lang="en-US" b="1" dirty="0" err="1">
                <a:latin typeface="Courier New" pitchFamily="-109" charset="0"/>
              </a:rPr>
              <a:t>web_server</a:t>
            </a:r>
            <a:r>
              <a:rPr lang="en-US" b="1" dirty="0">
                <a:latin typeface="Courier New" pitchFamily="-109" charset="0"/>
              </a:rPr>
              <a:t>() {</a:t>
            </a:r>
          </a:p>
          <a:p>
            <a:pPr lvl="2"/>
            <a:r>
              <a:rPr lang="en-US" b="1" dirty="0">
                <a:latin typeface="Courier New" pitchFamily="-109" charset="0"/>
              </a:rPr>
              <a:t>    while (1) {</a:t>
            </a:r>
          </a:p>
          <a:p>
            <a:pPr lvl="2"/>
            <a:r>
              <a:rPr lang="en-US" b="1" dirty="0">
                <a:latin typeface="Courier New" pitchFamily="-109" charset="0"/>
              </a:rPr>
              <a:t>        int sock = accept();</a:t>
            </a:r>
          </a:p>
          <a:p>
            <a:pPr lvl="2"/>
            <a:r>
              <a:rPr lang="en-US" b="1" dirty="0">
                <a:latin typeface="Courier New" pitchFamily="-109" charset="0"/>
              </a:rPr>
              <a:t>        </a:t>
            </a:r>
            <a:r>
              <a:rPr lang="en-US" b="1" dirty="0" err="1">
                <a:latin typeface="Courier New" pitchFamily="-109" charset="0"/>
              </a:rPr>
              <a:t>thread_create</a:t>
            </a:r>
            <a:r>
              <a:rPr lang="en-US" b="1" dirty="0">
                <a:latin typeface="Courier New" pitchFamily="-109" charset="0"/>
              </a:rPr>
              <a:t>(</a:t>
            </a:r>
            <a:r>
              <a:rPr lang="en-US" b="1" dirty="0" err="1">
                <a:latin typeface="Courier New" pitchFamily="-109" charset="0"/>
              </a:rPr>
              <a:t>handle_request</a:t>
            </a:r>
            <a:r>
              <a:rPr lang="en-US" b="1" dirty="0">
                <a:latin typeface="Courier New" pitchFamily="-109" charset="0"/>
              </a:rPr>
              <a:t>, sock);</a:t>
            </a:r>
          </a:p>
          <a:p>
            <a:pPr lvl="2"/>
            <a:r>
              <a:rPr lang="en-US" b="1" dirty="0">
                <a:latin typeface="Courier New" pitchFamily="-109" charset="0"/>
              </a:rPr>
              <a:t>    }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  <a:endParaRPr lang="en-US" b="1" dirty="0">
              <a:solidFill>
                <a:srgbClr val="0000FF"/>
              </a:solidFill>
              <a:latin typeface="Courier New" pitchFamily="-109" charset="0"/>
            </a:endParaRP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-109" charset="0"/>
              </a:rPr>
              <a:t>handle_request</a:t>
            </a: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(int sock) {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request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close(sock);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usage: web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91" y="1390514"/>
            <a:ext cx="6150518" cy="4076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usage: word processor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82" y="1225644"/>
            <a:ext cx="6594535" cy="3320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118" y="5130263"/>
            <a:ext cx="781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 thread can wait for I/O, while the other threads can still run.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What if it is single-threaded?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Kernel-Level Threads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40374" cy="451552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We have taken the execution aspect of a process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and separated it into threads</a:t>
            </a:r>
          </a:p>
          <a:p>
            <a:pPr lvl="1"/>
            <a:r>
              <a:rPr lang="en-US" dirty="0"/>
              <a:t>To make concurrency cheaper</a:t>
            </a:r>
          </a:p>
          <a:p>
            <a:pPr latinLnBrk="0"/>
            <a:r>
              <a:rPr lang="en-US" dirty="0"/>
              <a:t>As such, the OS now manages threads </a:t>
            </a:r>
            <a:r>
              <a:rPr lang="en-US" i="1" dirty="0"/>
              <a:t>and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All thread operations are implemented in the kernel</a:t>
            </a:r>
          </a:p>
          <a:p>
            <a:pPr lvl="1"/>
            <a:r>
              <a:rPr lang="en-US" dirty="0"/>
              <a:t>The OS schedules all threads in the system</a:t>
            </a:r>
          </a:p>
          <a:p>
            <a:pPr latinLnBrk="0"/>
            <a:r>
              <a:rPr lang="en-US" dirty="0"/>
              <a:t>OS-managed threads are called </a:t>
            </a:r>
            <a:r>
              <a:rPr lang="en-US" dirty="0">
                <a:solidFill>
                  <a:srgbClr val="FF3300"/>
                </a:solidFill>
              </a:rPr>
              <a:t>kernel-level threads</a:t>
            </a:r>
            <a:r>
              <a:rPr lang="en-US" dirty="0"/>
              <a:t> or </a:t>
            </a:r>
            <a:r>
              <a:rPr lang="en-US" dirty="0">
                <a:solidFill>
                  <a:srgbClr val="FF3300"/>
                </a:solidFill>
              </a:rPr>
              <a:t>lightweight processes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rgbClr val="0000FF"/>
                </a:solidFill>
              </a:rPr>
              <a:t>threads</a:t>
            </a:r>
          </a:p>
          <a:p>
            <a:pPr lvl="1"/>
            <a:r>
              <a:rPr lang="en-US" dirty="0"/>
              <a:t>Solaris: </a:t>
            </a:r>
            <a:r>
              <a:rPr lang="en-US" dirty="0">
                <a:solidFill>
                  <a:srgbClr val="0000FF"/>
                </a:solidFill>
              </a:rPr>
              <a:t>lightweight processes (LWP)</a:t>
            </a:r>
          </a:p>
          <a:p>
            <a:pPr lvl="1"/>
            <a:r>
              <a:rPr lang="en-US" dirty="0"/>
              <a:t>POSIX Threads (pthreads): </a:t>
            </a:r>
            <a:r>
              <a:rPr lang="en-US" dirty="0">
                <a:solidFill>
                  <a:srgbClr val="0000FF"/>
                </a:solidFill>
              </a:rPr>
              <a:t>PTHREAD_SCOPE_SYSTEM 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673DD1-97C5-934B-A753-725A7B6FA933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Kernel-Level Thread Limitations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69583" cy="4572000"/>
          </a:xfrm>
        </p:spPr>
        <p:txBody>
          <a:bodyPr>
            <a:noAutofit/>
          </a:bodyPr>
          <a:lstStyle/>
          <a:p>
            <a:r>
              <a:rPr lang="en-US" dirty="0"/>
              <a:t>Kernel-level threads make concurrency much cheaper than processes</a:t>
            </a:r>
          </a:p>
          <a:p>
            <a:pPr lvl="1"/>
            <a:r>
              <a:rPr lang="en-US" dirty="0"/>
              <a:t>Much less state to allocate and initialize</a:t>
            </a:r>
          </a:p>
          <a:p>
            <a:r>
              <a:rPr lang="en-US" dirty="0"/>
              <a:t>However, for fine-grained concurrency, kernel-level threads still suffer from too much overhead</a:t>
            </a:r>
          </a:p>
          <a:p>
            <a:pPr lvl="1"/>
            <a:r>
              <a:rPr lang="en-US" dirty="0"/>
              <a:t>Thread operations still require system calls</a:t>
            </a:r>
          </a:p>
          <a:p>
            <a:pPr lvl="2"/>
            <a:r>
              <a:rPr lang="en-US" sz="1800" dirty="0"/>
              <a:t>Ideally, want thread operations to be </a:t>
            </a:r>
            <a:r>
              <a:rPr lang="en-US" sz="1800" dirty="0">
                <a:solidFill>
                  <a:srgbClr val="FF3300"/>
                </a:solidFill>
              </a:rPr>
              <a:t>as fast as a procedure call</a:t>
            </a:r>
          </a:p>
          <a:p>
            <a:r>
              <a:rPr lang="en-US" dirty="0"/>
              <a:t>For such fine-grained concurrency, need even “cheaper” threads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CD9B11-6004-3044-80E1-559D0D847A98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User-Level Threads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785125" cy="4953000"/>
          </a:xfrm>
        </p:spPr>
        <p:txBody>
          <a:bodyPr>
            <a:noAutofit/>
          </a:bodyPr>
          <a:lstStyle/>
          <a:p>
            <a:r>
              <a:rPr lang="en-US" dirty="0"/>
              <a:t>To make threads fast, they need to be implemented at user level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Kernel-level threads</a:t>
            </a:r>
            <a:r>
              <a:rPr lang="en-US" dirty="0"/>
              <a:t> are managed by the 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User-level threads</a:t>
            </a:r>
            <a:r>
              <a:rPr lang="en-US" dirty="0"/>
              <a:t> are managed by the run-time system (user-level library)</a:t>
            </a:r>
          </a:p>
          <a:p>
            <a:r>
              <a:rPr lang="en-US" dirty="0"/>
              <a:t>User-level threads are small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cheap,</a:t>
            </a:r>
            <a:r>
              <a:rPr lang="en-US" dirty="0"/>
              <a:t> and fast</a:t>
            </a:r>
          </a:p>
          <a:p>
            <a:pPr lvl="1"/>
            <a:r>
              <a:rPr lang="en-US" dirty="0"/>
              <a:t>A thread is simply represented by a PC, registers, stack, and small </a:t>
            </a:r>
            <a:r>
              <a:rPr lang="en-US" dirty="0">
                <a:solidFill>
                  <a:srgbClr val="0432FF"/>
                </a:solidFill>
              </a:rPr>
              <a:t>thread control block (TCB)</a:t>
            </a:r>
          </a:p>
          <a:p>
            <a:pPr lvl="1"/>
            <a:r>
              <a:rPr lang="en-US" dirty="0"/>
              <a:t>Creating a new thread, switching between threads, and synchronizing threads are done via </a:t>
            </a:r>
            <a:r>
              <a:rPr lang="en-US" dirty="0">
                <a:solidFill>
                  <a:srgbClr val="0000FF"/>
                </a:solidFill>
              </a:rPr>
              <a:t>procedure call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dirty="0"/>
              <a:t> </a:t>
            </a:r>
          </a:p>
          <a:p>
            <a:pPr lvl="2"/>
            <a:r>
              <a:rPr lang="en-US" sz="1800" dirty="0"/>
              <a:t>No kernel involvement</a:t>
            </a:r>
          </a:p>
          <a:p>
            <a:pPr lvl="1"/>
            <a:r>
              <a:rPr lang="en-US" dirty="0"/>
              <a:t>User-level thread operations </a:t>
            </a:r>
            <a:r>
              <a:rPr lang="en-US" dirty="0">
                <a:solidFill>
                  <a:srgbClr val="FF0000"/>
                </a:solidFill>
              </a:rPr>
              <a:t>100x faster</a:t>
            </a:r>
            <a:r>
              <a:rPr lang="en-US" dirty="0"/>
              <a:t> than kernel threads</a:t>
            </a:r>
          </a:p>
          <a:p>
            <a:pPr lvl="1"/>
            <a:r>
              <a:rPr lang="en-US" dirty="0"/>
              <a:t>pthreads: </a:t>
            </a:r>
            <a:r>
              <a:rPr lang="en-US" dirty="0">
                <a:solidFill>
                  <a:srgbClr val="0000FF"/>
                </a:solidFill>
              </a:rPr>
              <a:t>PTHREAD_SCOPE_PROCESS </a:t>
            </a:r>
          </a:p>
          <a:p>
            <a:pPr lvl="1"/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EE8A7A-B254-BD4B-AFB4-922E16A99C5C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User-</a:t>
            </a:r>
            <a:r>
              <a:rPr lang="en-US" altLang="zh-CN" dirty="0"/>
              <a:t>L</a:t>
            </a:r>
            <a:r>
              <a:rPr lang="en-US" dirty="0"/>
              <a:t>evel Thread Limitations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59643" cy="5154652"/>
          </a:xfrm>
        </p:spPr>
        <p:txBody>
          <a:bodyPr lIns="90000">
            <a:noAutofit/>
          </a:bodyPr>
          <a:lstStyle/>
          <a:p>
            <a:r>
              <a:rPr lang="en-US" altLang="zh-CN" dirty="0"/>
              <a:t>Ye</a:t>
            </a:r>
            <a:r>
              <a:rPr lang="en-US" dirty="0"/>
              <a:t>t, user-level threads are not a perfect solution</a:t>
            </a:r>
          </a:p>
          <a:p>
            <a:pPr lvl="1"/>
            <a:r>
              <a:rPr lang="en-US" dirty="0"/>
              <a:t>As with everything else, they are a tradeoff</a:t>
            </a:r>
          </a:p>
          <a:p>
            <a:r>
              <a:rPr lang="en-US" dirty="0"/>
              <a:t>User-level threads are </a:t>
            </a:r>
            <a:r>
              <a:rPr lang="en-US" dirty="0">
                <a:solidFill>
                  <a:srgbClr val="FF3300"/>
                </a:solidFill>
              </a:rPr>
              <a:t>invisible</a:t>
            </a:r>
            <a:r>
              <a:rPr lang="en-US" dirty="0"/>
              <a:t> to the OS</a:t>
            </a:r>
          </a:p>
          <a:p>
            <a:pPr lvl="1"/>
            <a:r>
              <a:rPr lang="en-US" dirty="0"/>
              <a:t>They are not well integrated with the OS</a:t>
            </a:r>
          </a:p>
          <a:p>
            <a:r>
              <a:rPr lang="en-US" dirty="0"/>
              <a:t>As a result, the OS can make poor decisions</a:t>
            </a:r>
          </a:p>
          <a:p>
            <a:pPr lvl="1"/>
            <a:r>
              <a:rPr lang="en-US" dirty="0"/>
              <a:t>Scheduling a process with idle threads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Blocking a process whose thread initiated an I/O, even though the process has other threads that can execute</a:t>
            </a:r>
          </a:p>
          <a:p>
            <a:r>
              <a:rPr lang="en-US" dirty="0"/>
              <a:t>Solving this requires communication between the kernel and the user-level thread manager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A18F1A-37EB-9447-93F0-8910627A2131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 vs. User-level Threads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709340" cy="4246083"/>
          </a:xfrm>
        </p:spPr>
        <p:txBody>
          <a:bodyPr lIns="90000" rIns="90000">
            <a:noAutofit/>
          </a:bodyPr>
          <a:lstStyle/>
          <a:p>
            <a:r>
              <a:rPr lang="en-US" dirty="0"/>
              <a:t>Kernel-level threads</a:t>
            </a:r>
          </a:p>
          <a:p>
            <a:pPr lvl="1"/>
            <a:r>
              <a:rPr lang="en-US" dirty="0"/>
              <a:t>Integrated with OS (informed scheduling)</a:t>
            </a:r>
          </a:p>
          <a:p>
            <a:pPr lvl="1"/>
            <a:r>
              <a:rPr lang="en-US" dirty="0"/>
              <a:t>Slow to create, manipulate, synchronize</a:t>
            </a:r>
          </a:p>
          <a:p>
            <a:r>
              <a:rPr lang="en-US" dirty="0"/>
              <a:t>User-level threads</a:t>
            </a:r>
          </a:p>
          <a:p>
            <a:pPr lvl="1"/>
            <a:r>
              <a:rPr lang="en-US" dirty="0"/>
              <a:t>Fast to create, manipulate, synchronize</a:t>
            </a:r>
          </a:p>
          <a:p>
            <a:pPr lvl="1"/>
            <a:r>
              <a:rPr lang="en-US" dirty="0"/>
              <a:t>Not integrated with OS (uninformed scheduling)</a:t>
            </a:r>
          </a:p>
          <a:p>
            <a:r>
              <a:rPr lang="en-US" dirty="0"/>
              <a:t>Understanding the differences between kernel- and user-level threads is important</a:t>
            </a:r>
          </a:p>
          <a:p>
            <a:pPr lvl="1"/>
            <a:r>
              <a:rPr lang="en-US" dirty="0"/>
              <a:t>For programming (correctness, performance)</a:t>
            </a:r>
          </a:p>
          <a:p>
            <a:pPr lvl="1"/>
            <a:r>
              <a:rPr lang="en-US" dirty="0"/>
              <a:t>For test-taking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AD34BB-34CC-1B44-B6AC-F42F32C31C60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 </a:t>
            </a:r>
            <a:r>
              <a:rPr lang="en-US" altLang="zh-CN" dirty="0"/>
              <a:t>vs.</a:t>
            </a:r>
            <a:r>
              <a:rPr lang="en-US" dirty="0"/>
              <a:t> User-level Threads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0252" cy="4488068"/>
          </a:xfrm>
        </p:spPr>
        <p:txBody>
          <a:bodyPr lIns="90000">
            <a:noAutofit/>
          </a:bodyPr>
          <a:lstStyle/>
          <a:p>
            <a:r>
              <a:rPr lang="en-US" dirty="0"/>
              <a:t>Or use </a:t>
            </a:r>
            <a:r>
              <a:rPr lang="en-US" dirty="0">
                <a:solidFill>
                  <a:srgbClr val="0000FF"/>
                </a:solidFill>
              </a:rPr>
              <a:t>both</a:t>
            </a:r>
            <a:r>
              <a:rPr lang="en-US" dirty="0"/>
              <a:t> kernel- and user-level threads</a:t>
            </a:r>
          </a:p>
          <a:p>
            <a:pPr lvl="1"/>
            <a:r>
              <a:rPr lang="en-US" dirty="0"/>
              <a:t>Can associate a user-level thread with a kernel-level thread</a:t>
            </a:r>
          </a:p>
          <a:p>
            <a:pPr lvl="1"/>
            <a:r>
              <a:rPr lang="en-US" dirty="0"/>
              <a:t>Or, multiplex user-level threads on top of kernel-level threads</a:t>
            </a:r>
          </a:p>
          <a:p>
            <a:r>
              <a:rPr lang="en-US" dirty="0"/>
              <a:t>Golang today uses user-level threads</a:t>
            </a:r>
          </a:p>
          <a:p>
            <a:pPr lvl="1"/>
            <a:r>
              <a:rPr lang="en-US" dirty="0"/>
              <a:t>Multiplex multiple Goroutines (user-level threads) on multiple kernel level threads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232B80-007D-5F4F-9A2E-74E024269829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Implementing Threads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955870"/>
          </a:xfrm>
        </p:spPr>
        <p:txBody>
          <a:bodyPr lIns="90000">
            <a:noAutofit/>
          </a:bodyPr>
          <a:lstStyle/>
          <a:p>
            <a:r>
              <a:rPr lang="en-US" dirty="0"/>
              <a:t>Implementing threads has a number of issues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Context switch</a:t>
            </a:r>
          </a:p>
          <a:p>
            <a:pPr lvl="1"/>
            <a:r>
              <a:rPr lang="en-US" dirty="0"/>
              <a:t>Preemptive vs. Non-preemptive</a:t>
            </a:r>
          </a:p>
          <a:p>
            <a:pPr lvl="2"/>
            <a:r>
              <a:rPr lang="en-US" dirty="0"/>
              <a:t>What do they mean?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Synchronization (next lecture)</a:t>
            </a:r>
          </a:p>
          <a:p>
            <a:r>
              <a:rPr lang="en-US" dirty="0"/>
              <a:t>Focus on user-level threads</a:t>
            </a:r>
          </a:p>
          <a:p>
            <a:pPr lvl="1"/>
            <a:r>
              <a:rPr lang="en-US" dirty="0"/>
              <a:t>Kernel-level threads are similar to original process management and implementation in the OS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B66231-C086-F94F-A9C6-FC7B0588F37B}" type="slidenum">
              <a:rPr lang="en-US"/>
              <a:pPr/>
              <a:t>19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42313" cy="5055261"/>
          </a:xfrm>
        </p:spPr>
        <p:txBody>
          <a:bodyPr wrap="square">
            <a:noAutofit/>
          </a:bodyPr>
          <a:lstStyle/>
          <a:p>
            <a:pPr latinLnBrk="0"/>
            <a:r>
              <a:rPr lang="en-US" dirty="0"/>
              <a:t>Recall that a process includes many things</a:t>
            </a:r>
          </a:p>
          <a:p>
            <a:pPr lvl="1"/>
            <a:r>
              <a:rPr lang="en-US" dirty="0"/>
              <a:t>An address space (all the code and data)</a:t>
            </a:r>
          </a:p>
          <a:p>
            <a:pPr lvl="1"/>
            <a:r>
              <a:rPr lang="en-US" dirty="0"/>
              <a:t>OS resources (e.g., open files) and accounting information</a:t>
            </a:r>
          </a:p>
          <a:p>
            <a:pPr lvl="1"/>
            <a:r>
              <a:rPr lang="en-US" dirty="0"/>
              <a:t>Execution state (PC, SP, regs, etc.)</a:t>
            </a:r>
          </a:p>
          <a:p>
            <a:pPr latinLnBrk="0"/>
            <a:r>
              <a:rPr lang="en-US" dirty="0"/>
              <a:t>Creating a new process is costly because of all the data structures that must be allocated and initialized</a:t>
            </a:r>
          </a:p>
          <a:p>
            <a:pPr lvl="1"/>
            <a:r>
              <a:rPr lang="en-US" dirty="0"/>
              <a:t>Recall struct proc in Solaris</a:t>
            </a:r>
          </a:p>
          <a:p>
            <a:pPr lvl="1"/>
            <a:r>
              <a:rPr lang="en-US" dirty="0"/>
              <a:t>…which does not even include page tables, perhaps TLB flushing, etc.</a:t>
            </a:r>
          </a:p>
          <a:p>
            <a:pPr latinLnBrk="0"/>
            <a:r>
              <a:rPr lang="en-US" dirty="0"/>
              <a:t>Communicati</a:t>
            </a:r>
            <a:r>
              <a:rPr lang="en-US" altLang="zh-CN" dirty="0"/>
              <a:t>on</a:t>
            </a:r>
            <a:r>
              <a:rPr lang="en-US" dirty="0"/>
              <a:t> between processes is costly because </a:t>
            </a:r>
            <a:r>
              <a:rPr lang="en-US" altLang="zh-CN" dirty="0"/>
              <a:t>it</a:t>
            </a:r>
            <a:r>
              <a:rPr lang="en-US" dirty="0"/>
              <a:t> goes through the OS</a:t>
            </a:r>
          </a:p>
          <a:p>
            <a:pPr lvl="1"/>
            <a:r>
              <a:rPr lang="en-US" dirty="0"/>
              <a:t>Overhead of system calls and copying data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28FA03-F2B9-EA48-87E0-59D13DA32267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Thread Interface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4815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thread_create</a:t>
            </a:r>
            <a:r>
              <a:rPr lang="en-US" dirty="0"/>
              <a:t>(procedure_t, arg)</a:t>
            </a:r>
          </a:p>
          <a:p>
            <a:pPr lvl="1"/>
            <a:r>
              <a:rPr lang="en-US" dirty="0"/>
              <a:t>Create a new thread of control</a:t>
            </a:r>
          </a:p>
          <a:p>
            <a:pPr lvl="1"/>
            <a:r>
              <a:rPr lang="en-US" dirty="0"/>
              <a:t>Start executing procedure_t</a:t>
            </a:r>
          </a:p>
          <a:p>
            <a:r>
              <a:rPr lang="en-US" dirty="0">
                <a:solidFill>
                  <a:srgbClr val="0000FF"/>
                </a:solidFill>
              </a:rPr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Voluntarily give up the processor</a:t>
            </a:r>
          </a:p>
          <a:p>
            <a:r>
              <a:rPr lang="en-US" dirty="0">
                <a:solidFill>
                  <a:srgbClr val="0000FF"/>
                </a:solidFill>
              </a:rPr>
              <a:t>thread_exit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Terminate the calling thread; also thread_destroy</a:t>
            </a:r>
          </a:p>
          <a:p>
            <a:r>
              <a:rPr lang="en-US" dirty="0">
                <a:solidFill>
                  <a:srgbClr val="0000FF"/>
                </a:solidFill>
              </a:rPr>
              <a:t>thread_join</a:t>
            </a:r>
            <a:r>
              <a:rPr lang="en-US" dirty="0"/>
              <a:t>(target_thread)</a:t>
            </a:r>
          </a:p>
          <a:p>
            <a:pPr lvl="1"/>
            <a:r>
              <a:rPr lang="en-US" dirty="0"/>
              <a:t>Suspend the execution of calling thread until target_thread terminates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7D3A19-E88E-B84D-B968-96A76C04D2FA}" type="slidenum">
              <a:rPr lang="en-US"/>
              <a:pPr/>
              <a:t>20</a:t>
            </a:fld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Scheduling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399"/>
            <a:ext cx="8431043" cy="4667635"/>
          </a:xfrm>
        </p:spPr>
        <p:txBody>
          <a:bodyPr>
            <a:noAutofit/>
          </a:bodyPr>
          <a:lstStyle/>
          <a:p>
            <a:r>
              <a:rPr lang="en-US" dirty="0"/>
              <a:t>For user-level thread: scheduling occurs entirely in user-space</a:t>
            </a:r>
          </a:p>
          <a:p>
            <a:r>
              <a:rPr lang="en-US" dirty="0"/>
              <a:t>The thread scheduler determines when a thread runs</a:t>
            </a:r>
          </a:p>
          <a:p>
            <a:r>
              <a:rPr lang="en-US" dirty="0"/>
              <a:t>It uses queues to keep track of what threads are doing</a:t>
            </a:r>
          </a:p>
          <a:p>
            <a:pPr lvl="1"/>
            <a:r>
              <a:rPr lang="en-US" dirty="0"/>
              <a:t>Just like the OS and processes</a:t>
            </a:r>
          </a:p>
          <a:p>
            <a:pPr lvl="1"/>
            <a:r>
              <a:rPr lang="en-US" dirty="0"/>
              <a:t>But it is implemented at user-level in a library</a:t>
            </a:r>
          </a:p>
          <a:p>
            <a:r>
              <a:rPr lang="en-US" dirty="0"/>
              <a:t>Run queue: Threads currently running (usually one)</a:t>
            </a:r>
          </a:p>
          <a:p>
            <a:r>
              <a:rPr lang="en-US" dirty="0"/>
              <a:t>Ready queue: Threads ready to run</a:t>
            </a:r>
          </a:p>
          <a:p>
            <a:r>
              <a:rPr lang="en-US" dirty="0">
                <a:solidFill>
                  <a:srgbClr val="D60093"/>
                </a:solidFill>
              </a:rPr>
              <a:t>Are there wait queues?</a:t>
            </a:r>
          </a:p>
          <a:p>
            <a:pPr lvl="1"/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5F97E-274A-2946-A245-51E443CC0F42}" type="slidenum">
              <a:rPr lang="en-US"/>
              <a:pPr/>
              <a:t>21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99" y="878400"/>
            <a:ext cx="8709339" cy="4190032"/>
          </a:xfrm>
        </p:spPr>
        <p:txBody>
          <a:bodyPr lIns="90000">
            <a:noAutofit/>
          </a:bodyPr>
          <a:lstStyle/>
          <a:p>
            <a:r>
              <a:rPr lang="en-US" dirty="0"/>
              <a:t>What are shared among threads of the same process? What are not?</a:t>
            </a:r>
          </a:p>
          <a:p>
            <a:pPr lvl="1"/>
            <a:r>
              <a:rPr lang="en-US" dirty="0"/>
              <a:t>Why cannot they share the same stack?</a:t>
            </a:r>
          </a:p>
          <a:p>
            <a:pPr lvl="1"/>
            <a:r>
              <a:rPr lang="en-US" dirty="0"/>
              <a:t>How threads of the same process communicate with each other?</a:t>
            </a:r>
          </a:p>
          <a:p>
            <a:r>
              <a:rPr lang="en-US" dirty="0"/>
              <a:t>Trade-off between kernel level threads and user level threads</a:t>
            </a:r>
          </a:p>
          <a:p>
            <a:r>
              <a:rPr lang="en-US" dirty="0"/>
              <a:t>Blocking system call</a:t>
            </a:r>
          </a:p>
          <a:p>
            <a:pPr lvl="1"/>
            <a:r>
              <a:rPr lang="en-US" dirty="0"/>
              <a:t>Blocking system call: an I/O system call that will wait for the I/O to complete before returning</a:t>
            </a:r>
          </a:p>
          <a:p>
            <a:r>
              <a:rPr lang="en-US" dirty="0"/>
              <a:t>How do we implement user-level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Non-Preemptive Scheduling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7561583" cy="4876357"/>
          </a:xfrm>
        </p:spPr>
        <p:txBody>
          <a:bodyPr>
            <a:noAutofit/>
          </a:bodyPr>
          <a:lstStyle/>
          <a:p>
            <a:r>
              <a:rPr lang="en-US" dirty="0"/>
              <a:t>Threads voluntarily give up the CPU with thread_yield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60093"/>
              </a:solidFill>
            </a:endParaRPr>
          </a:p>
          <a:p>
            <a:r>
              <a:rPr lang="en-US" dirty="0">
                <a:solidFill>
                  <a:srgbClr val="D60093"/>
                </a:solidFill>
              </a:rPr>
              <a:t>What is the output of running these two threads?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412038-E8D9-E748-87C9-592302EF5C15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142999" y="2110409"/>
            <a:ext cx="3359427" cy="2514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1142999" y="2262809"/>
            <a:ext cx="3460723" cy="17851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(“ping\n”);</a:t>
            </a:r>
            <a:endParaRPr lang="en-US" sz="2000" b="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5105399" y="2110409"/>
            <a:ext cx="3354709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5105399" y="2262809"/>
            <a:ext cx="3460723" cy="17851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(“pong\n”);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1143000" y="1729409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Ping Thread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5105400" y="1729409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Pong Thread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thread_yield()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29826" cy="4648200"/>
          </a:xfrm>
        </p:spPr>
        <p:txBody>
          <a:bodyPr>
            <a:noAutofit/>
          </a:bodyPr>
          <a:lstStyle/>
          <a:p>
            <a:r>
              <a:rPr lang="en-US" dirty="0"/>
              <a:t>Wait a second. How does thread_yield() work?</a:t>
            </a:r>
          </a:p>
          <a:p>
            <a:pPr lvl="1"/>
            <a:r>
              <a:rPr lang="en-US" dirty="0"/>
              <a:t>it gives up the CPU to another thread</a:t>
            </a:r>
          </a:p>
          <a:p>
            <a:pPr lvl="1"/>
            <a:r>
              <a:rPr lang="en-US" dirty="0"/>
              <a:t>In other words, it </a:t>
            </a:r>
            <a:r>
              <a:rPr lang="en-US" dirty="0">
                <a:solidFill>
                  <a:srgbClr val="FF3300"/>
                </a:solidFill>
              </a:rPr>
              <a:t>context switches</a:t>
            </a:r>
            <a:r>
              <a:rPr lang="en-US" dirty="0"/>
              <a:t> to another thread</a:t>
            </a:r>
          </a:p>
          <a:p>
            <a:r>
              <a:rPr lang="en-US" dirty="0"/>
              <a:t>So what does it mean for thread_yield to return?</a:t>
            </a:r>
          </a:p>
          <a:p>
            <a:pPr lvl="1"/>
            <a:r>
              <a:rPr lang="en-US" dirty="0"/>
              <a:t>It means that </a:t>
            </a:r>
            <a:r>
              <a:rPr lang="en-US" i="1" dirty="0">
                <a:solidFill>
                  <a:srgbClr val="0000FF"/>
                </a:solidFill>
              </a:rPr>
              <a:t>another thread</a:t>
            </a:r>
            <a:r>
              <a:rPr lang="en-US" dirty="0"/>
              <a:t> called thread_yield!</a:t>
            </a:r>
          </a:p>
          <a:p>
            <a:r>
              <a:rPr lang="en-US" dirty="0"/>
              <a:t>Execution trace of ping/pong</a:t>
            </a:r>
          </a:p>
          <a:p>
            <a:pPr lvl="1"/>
            <a:r>
              <a:rPr lang="en-US" sz="18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(”ping\n”);</a:t>
            </a:r>
          </a:p>
          <a:p>
            <a:pPr lvl="1"/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thread_yield();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printf(“pong\n”);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thread_yield();</a:t>
            </a: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DFFB9C-64C8-1A40-8AF7-DE583D5BCEEC}" type="slidenum">
              <a:rPr lang="en-US"/>
              <a:pPr/>
              <a:t>24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Implementing thread_yield()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11477"/>
            <a:ext cx="70104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magic step is invoking context_switch()</a:t>
            </a:r>
          </a:p>
          <a:p>
            <a:r>
              <a:rPr lang="en-US" dirty="0">
                <a:solidFill>
                  <a:srgbClr val="D60093"/>
                </a:solidFill>
              </a:rPr>
              <a:t>Why do we need to call append_to_queue()?</a:t>
            </a:r>
          </a:p>
          <a:p>
            <a:pPr>
              <a:buFont typeface="Monotype Sorts" pitchFamily="-109" charset="2"/>
              <a:buNone/>
            </a:pP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7B661C-C280-4847-9956-5505BDD766CE}" type="slidenum">
              <a:rPr lang="en-US"/>
              <a:pPr/>
              <a:t>25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805724" y="1282147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5"/>
          <p:cNvSpPr>
            <a:spLocks/>
          </p:cNvSpPr>
          <p:nvPr/>
        </p:nvSpPr>
        <p:spPr bwMode="auto">
          <a:xfrm>
            <a:off x="6881924" y="2577547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7262924" y="1739347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old thread</a:t>
            </a:r>
          </a:p>
        </p:txBody>
      </p:sp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7262923" y="2806147"/>
            <a:ext cx="173820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new 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787" y="1445477"/>
            <a:ext cx="7175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thread_yield()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thread_t old_thread = current_thread;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current_thread = get_next_thread();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append_to_queue(ready_queue, old_thread);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context_switch(old_thread, current_thread);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</a:t>
            </a:r>
            <a:r>
              <a:rPr lang="en-US" b="1" dirty="0">
                <a:latin typeface="Courier New" pitchFamily="-109" charset="0"/>
              </a:rPr>
              <a:t>return;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Context Switch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0252" cy="4451435"/>
          </a:xfrm>
        </p:spPr>
        <p:txBody>
          <a:bodyPr lIns="90000">
            <a:noAutofit/>
          </a:bodyPr>
          <a:lstStyle/>
          <a:p>
            <a:r>
              <a:rPr lang="en-US" dirty="0"/>
              <a:t>The context switch routine does all the magic</a:t>
            </a:r>
          </a:p>
          <a:p>
            <a:pPr lvl="1"/>
            <a:r>
              <a:rPr lang="en-US" dirty="0"/>
              <a:t>Saves context of the currently running thread (old_thread)</a:t>
            </a:r>
          </a:p>
          <a:p>
            <a:pPr lvl="2"/>
            <a:r>
              <a:rPr lang="en-US" sz="1800" dirty="0"/>
              <a:t>Push all machine state onto its stack (</a:t>
            </a:r>
            <a:r>
              <a:rPr lang="en-US" sz="1800" i="1" dirty="0"/>
              <a:t>except stack pointer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Restores context of the next thread</a:t>
            </a:r>
          </a:p>
          <a:p>
            <a:pPr lvl="2"/>
            <a:r>
              <a:rPr lang="en-US" sz="1800" dirty="0"/>
              <a:t>Pop all machine state from the next thread’s stack</a:t>
            </a:r>
          </a:p>
          <a:p>
            <a:pPr lvl="1"/>
            <a:r>
              <a:rPr lang="en-US" dirty="0"/>
              <a:t>The next thread becomes the current thread</a:t>
            </a:r>
          </a:p>
          <a:p>
            <a:pPr lvl="1"/>
            <a:r>
              <a:rPr lang="en-US" dirty="0"/>
              <a:t>Return to caller as new thread</a:t>
            </a:r>
          </a:p>
          <a:p>
            <a:r>
              <a:rPr lang="en-US" dirty="0"/>
              <a:t>This is all done in assembly language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66089D-E9CB-9348-A700-8BE83CB3F581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99" y="878400"/>
            <a:ext cx="8570191" cy="4246083"/>
          </a:xfrm>
        </p:spPr>
        <p:txBody>
          <a:bodyPr>
            <a:normAutofit/>
          </a:bodyPr>
          <a:lstStyle/>
          <a:p>
            <a:r>
              <a:rPr lang="en-US" dirty="0"/>
              <a:t>Non-preemptive threads have to voluntarily give up CPU </a:t>
            </a:r>
          </a:p>
          <a:p>
            <a:pPr lvl="1"/>
            <a:r>
              <a:rPr lang="en-US" dirty="0"/>
              <a:t>Only voluntary calls to thread_yield(), or thread_exit() causes a context switch</a:t>
            </a:r>
          </a:p>
          <a:p>
            <a:r>
              <a:rPr lang="en-US" dirty="0"/>
              <a:t>What if a thread never release the CPU (never calls thread_yield())?</a:t>
            </a:r>
          </a:p>
          <a:p>
            <a:r>
              <a:rPr lang="en-US" dirty="0"/>
              <a:t>We need preemptive user-level thread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Preemptive Scheduling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344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Preemptive scheduling</a:t>
            </a:r>
            <a:r>
              <a:rPr lang="en-US" dirty="0"/>
              <a:t> causes an </a:t>
            </a:r>
            <a:r>
              <a:rPr lang="en-US" dirty="0">
                <a:solidFill>
                  <a:srgbClr val="FF3300"/>
                </a:solidFill>
              </a:rPr>
              <a:t>involuntary</a:t>
            </a:r>
            <a:r>
              <a:rPr lang="en-US" dirty="0"/>
              <a:t> context switch</a:t>
            </a:r>
          </a:p>
          <a:p>
            <a:pPr lvl="1"/>
            <a:r>
              <a:rPr lang="en-US" dirty="0"/>
              <a:t>Need to regain control of processor asynchronously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i="1" dirty="0">
                <a:solidFill>
                  <a:srgbClr val="FF6600"/>
                </a:solidFill>
              </a:rPr>
              <a:t>Use timer interrupt</a:t>
            </a:r>
          </a:p>
          <a:p>
            <a:pPr lvl="1"/>
            <a:r>
              <a:rPr lang="en-US" dirty="0"/>
              <a:t>Timer interrupt handler forces current thread to “call” thread_yield</a:t>
            </a:r>
          </a:p>
          <a:p>
            <a:pPr lvl="2"/>
            <a:r>
              <a:rPr lang="en-US" dirty="0"/>
              <a:t>How?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45A5D-9A24-E14F-AAC1-884163CD436F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99" y="878399"/>
            <a:ext cx="8431043" cy="5055261"/>
          </a:xfrm>
        </p:spPr>
        <p:txBody>
          <a:bodyPr>
            <a:noAutofit/>
          </a:bodyPr>
          <a:lstStyle/>
          <a:p>
            <a:r>
              <a:rPr lang="en-US" dirty="0"/>
              <a:t>Multithreading is only an option for “cooperative tasks”</a:t>
            </a:r>
          </a:p>
          <a:p>
            <a:pPr lvl="1"/>
            <a:r>
              <a:rPr lang="en-US" dirty="0"/>
              <a:t>Trust and sharing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Strong isolation but poor performance</a:t>
            </a:r>
          </a:p>
          <a:p>
            <a:r>
              <a:rPr lang="en-US" dirty="0"/>
              <a:t>Thread</a:t>
            </a:r>
          </a:p>
          <a:p>
            <a:pPr lvl="1"/>
            <a:r>
              <a:rPr lang="en-US" dirty="0"/>
              <a:t>Good performance but share too much</a:t>
            </a:r>
          </a:p>
          <a:p>
            <a:r>
              <a:rPr lang="en-US" dirty="0"/>
              <a:t>Example: web browsers</a:t>
            </a:r>
          </a:p>
          <a:p>
            <a:pPr lvl="1"/>
            <a:r>
              <a:rPr lang="en-US" dirty="0"/>
              <a:t>Safari: multithreading </a:t>
            </a:r>
          </a:p>
          <a:p>
            <a:pPr lvl="2"/>
            <a:r>
              <a:rPr lang="en-US" dirty="0"/>
              <a:t>one webpage can crash entire Safari</a:t>
            </a:r>
          </a:p>
          <a:p>
            <a:pPr lvl="1"/>
            <a:r>
              <a:rPr lang="en-US" dirty="0"/>
              <a:t>Google Chrome: each tab has its own process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Parallel Programs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82070" cy="517453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To execute these programs we need to</a:t>
            </a:r>
          </a:p>
          <a:p>
            <a:pPr lvl="1"/>
            <a:r>
              <a:rPr lang="en-US" dirty="0"/>
              <a:t>Create several processes that execute in parallel</a:t>
            </a:r>
          </a:p>
          <a:p>
            <a:pPr lvl="1"/>
            <a:r>
              <a:rPr lang="en-US" dirty="0"/>
              <a:t>Cause each to map to the same address space to share data</a:t>
            </a:r>
          </a:p>
          <a:p>
            <a:pPr lvl="2" latinLnBrk="0"/>
            <a:r>
              <a:rPr lang="en-US" sz="1800" dirty="0"/>
              <a:t>They are all part of the same computation</a:t>
            </a:r>
          </a:p>
          <a:p>
            <a:pPr lvl="1"/>
            <a:r>
              <a:rPr lang="en-US" dirty="0"/>
              <a:t>Have the OS schedule these processes in parallel 	</a:t>
            </a:r>
          </a:p>
          <a:p>
            <a:pPr latinLnBrk="0"/>
            <a:r>
              <a:rPr lang="en-US" dirty="0"/>
              <a:t>This situation is </a:t>
            </a:r>
            <a:r>
              <a:rPr lang="en-US" dirty="0">
                <a:solidFill>
                  <a:srgbClr val="FF3300"/>
                </a:solidFill>
              </a:rPr>
              <a:t>very inefficient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: PCB, page tables,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: create data structures, fork and copy addr space, etc.</a:t>
            </a:r>
          </a:p>
          <a:p>
            <a:pPr latinLnBrk="0"/>
            <a:r>
              <a:rPr lang="en-US" dirty="0"/>
              <a:t>Is it possible to have more </a:t>
            </a:r>
            <a:r>
              <a:rPr lang="en-US" dirty="0">
                <a:solidFill>
                  <a:srgbClr val="0000FF"/>
                </a:solidFill>
              </a:rPr>
              <a:t>efficient</a:t>
            </a:r>
            <a:r>
              <a:rPr lang="en-US" dirty="0"/>
              <a:t>, yet </a:t>
            </a:r>
            <a:r>
              <a:rPr lang="en-US" dirty="0">
                <a:solidFill>
                  <a:srgbClr val="0000FF"/>
                </a:solidFill>
              </a:rPr>
              <a:t>cooperative </a:t>
            </a:r>
            <a:r>
              <a:rPr lang="en-US" dirty="0"/>
              <a:t>“processes”?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2F1C33-5C2E-1B44-9788-A6F5BAFB43FE}" type="slidenum">
              <a:rPr lang="en-US"/>
              <a:pPr/>
              <a:t>3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16001" y="878400"/>
            <a:ext cx="8470800" cy="4585756"/>
          </a:xfrm>
        </p:spPr>
        <p:txBody>
          <a:bodyPr>
            <a:noAutofit/>
          </a:bodyPr>
          <a:lstStyle/>
          <a:p>
            <a:r>
              <a:rPr lang="en-US" dirty="0"/>
              <a:t>The operating system as a large multithreaded program</a:t>
            </a:r>
          </a:p>
          <a:p>
            <a:pPr lvl="1"/>
            <a:r>
              <a:rPr lang="en-US" dirty="0"/>
              <a:t>Each process executes as a thread within the OS</a:t>
            </a:r>
          </a:p>
          <a:p>
            <a:r>
              <a:rPr lang="en-US" dirty="0"/>
              <a:t>Multithreading is also very useful for applications</a:t>
            </a:r>
          </a:p>
          <a:p>
            <a:pPr lvl="1"/>
            <a:r>
              <a:rPr lang="en-US" dirty="0"/>
              <a:t>Efficient multithreading requires fast primitives</a:t>
            </a:r>
          </a:p>
          <a:p>
            <a:pPr lvl="1"/>
            <a:r>
              <a:rPr lang="en-US" dirty="0"/>
              <a:t>Processes are too heavyweight</a:t>
            </a:r>
          </a:p>
          <a:p>
            <a:r>
              <a:rPr lang="en-US" dirty="0"/>
              <a:t>Solution is to separate threads from processes</a:t>
            </a:r>
          </a:p>
          <a:p>
            <a:pPr lvl="1"/>
            <a:r>
              <a:rPr lang="en-US" dirty="0"/>
              <a:t>Kernel-level threads much better, but still significant overhead</a:t>
            </a:r>
          </a:p>
          <a:p>
            <a:pPr lvl="1"/>
            <a:r>
              <a:rPr lang="en-US" dirty="0"/>
              <a:t>User-level threads even better, but not well integrated with OS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31492F-13EE-0442-B6DC-16AC4C7ADE17}" type="slidenum">
              <a:rPr lang="en-US"/>
              <a:pPr/>
              <a:t>30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D978-C8BC-1681-75DF-D9FA4C94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05D1-26CA-D7F9-C08D-6208727C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  <a:endParaRPr lang="en-US" dirty="0"/>
          </a:p>
          <a:p>
            <a:pPr lvl="1"/>
            <a:r>
              <a:rPr lang="en-US" altLang="zh-CN" dirty="0"/>
              <a:t>Why?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  <a:p>
            <a:pPr lvl="1"/>
            <a:r>
              <a:rPr lang="en-US" dirty="0"/>
              <a:t>Synchronization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en-US" dirty="0"/>
              <a:t>…</a:t>
            </a:r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inherently</a:t>
            </a:r>
            <a:r>
              <a:rPr lang="zh-CN" altLang="en-US" dirty="0"/>
              <a:t> </a:t>
            </a:r>
            <a:r>
              <a:rPr lang="en-US" altLang="zh-CN" dirty="0"/>
              <a:t>hard,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</a:p>
          <a:p>
            <a:pPr latinLnBrk="0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reasons,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argue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absolutely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optional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/>
              <a:t>John</a:t>
            </a:r>
            <a:r>
              <a:rPr lang="zh-CN" altLang="en-US" dirty="0"/>
              <a:t> </a:t>
            </a:r>
            <a:r>
              <a:rPr lang="en-US" altLang="zh-CN" dirty="0" err="1"/>
              <a:t>Outsterhaut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90s…</a:t>
            </a:r>
            <a:endParaRPr lang="en-US" dirty="0"/>
          </a:p>
          <a:p>
            <a:pPr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Rethinking Processes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00009" cy="5462765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What is similar in these cooperating processes?</a:t>
            </a:r>
          </a:p>
          <a:p>
            <a:pPr lvl="1"/>
            <a:r>
              <a:rPr lang="en-US" dirty="0"/>
              <a:t>They all share the same code and data (address space)</a:t>
            </a:r>
          </a:p>
          <a:p>
            <a:pPr lvl="1"/>
            <a:r>
              <a:rPr lang="en-US" dirty="0"/>
              <a:t>They all share the same privileges</a:t>
            </a:r>
          </a:p>
          <a:p>
            <a:pPr lvl="1"/>
            <a:r>
              <a:rPr lang="en-US" dirty="0"/>
              <a:t>They all share the same resources (files, sockets, etc.)</a:t>
            </a:r>
          </a:p>
          <a:p>
            <a:pPr latinLnBrk="0"/>
            <a:r>
              <a:rPr lang="en-US" dirty="0"/>
              <a:t>What don’t they share?</a:t>
            </a:r>
          </a:p>
          <a:p>
            <a:pPr lvl="1"/>
            <a:r>
              <a:rPr lang="en-US" dirty="0"/>
              <a:t>Each has its own execution state: PC, SP, and registers</a:t>
            </a:r>
          </a:p>
          <a:p>
            <a:pPr latinLnBrk="0"/>
            <a:r>
              <a:rPr lang="en-US" dirty="0">
                <a:solidFill>
                  <a:srgbClr val="FF3300"/>
                </a:solidFill>
              </a:rPr>
              <a:t>Key idea</a:t>
            </a:r>
            <a:r>
              <a:rPr lang="en-US" dirty="0"/>
              <a:t>: Why don’t we </a:t>
            </a:r>
            <a:r>
              <a:rPr lang="en-US" altLang="zh-CN" dirty="0">
                <a:solidFill>
                  <a:srgbClr val="FF0000"/>
                </a:solidFill>
              </a:rPr>
              <a:t>decouple</a:t>
            </a:r>
            <a:r>
              <a:rPr lang="en-US" dirty="0"/>
              <a:t> the concept of a process from its execution state?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/>
              <a:t>: address space, privileges, resources,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Execution state</a:t>
            </a:r>
            <a:r>
              <a:rPr lang="en-US" dirty="0"/>
              <a:t>: PC, SP, registers</a:t>
            </a:r>
          </a:p>
          <a:p>
            <a:pPr latinLnBrk="0"/>
            <a:r>
              <a:rPr lang="en-US" dirty="0"/>
              <a:t>Exec state also called </a:t>
            </a:r>
            <a:r>
              <a:rPr lang="en-US" dirty="0">
                <a:solidFill>
                  <a:srgbClr val="FF3300"/>
                </a:solidFill>
              </a:rPr>
              <a:t>thread of control</a:t>
            </a:r>
            <a:r>
              <a:rPr lang="en-US" dirty="0"/>
              <a:t>, or </a:t>
            </a:r>
            <a:r>
              <a:rPr lang="en-US" dirty="0">
                <a:solidFill>
                  <a:srgbClr val="FF3300"/>
                </a:solidFill>
              </a:rPr>
              <a:t>thread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B5D61D-C793-214E-8B30-1DB08F696388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1583" cy="4935991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Modern OSes (Windows, modern Unix) separate the concepts of processes and threads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thread</a:t>
            </a:r>
            <a:r>
              <a:rPr lang="en-US" dirty="0"/>
              <a:t> defines a sequential execution stream within a process (PC, SP, registers)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/>
              <a:t> defines the address space and general process attributes </a:t>
            </a:r>
          </a:p>
          <a:p>
            <a:r>
              <a:rPr lang="en-US" dirty="0"/>
              <a:t>A thread is bound to a single process</a:t>
            </a:r>
          </a:p>
          <a:p>
            <a:pPr lvl="1"/>
            <a:r>
              <a:rPr lang="en-US" dirty="0"/>
              <a:t>Processes, however, can have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threads</a:t>
            </a:r>
          </a:p>
          <a:p>
            <a:pPr latinLnBrk="0"/>
            <a:r>
              <a:rPr lang="en-US" dirty="0"/>
              <a:t>Threads become the unit of scheduling</a:t>
            </a:r>
          </a:p>
          <a:p>
            <a:pPr lvl="1"/>
            <a:r>
              <a:rPr lang="en-US" dirty="0"/>
              <a:t>Processes are now the </a:t>
            </a:r>
            <a:r>
              <a:rPr lang="en-US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in which threads execute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9A40CD-5F40-6548-A40B-4DB29CAE9213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Threads: lightweight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5" y="1215647"/>
            <a:ext cx="8184685" cy="334587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90614" y="2753726"/>
            <a:ext cx="2200386" cy="167290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286" y="4353366"/>
            <a:ext cx="1410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execution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937676" y="3788091"/>
            <a:ext cx="176393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93" y="4595597"/>
            <a:ext cx="3144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environment (resource)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9177" y="5257632"/>
            <a:ext cx="64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(a) Three processes each with one thread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(b) One process with three 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560252" cy="4772341"/>
          </a:xfrm>
        </p:spPr>
        <p:txBody>
          <a:bodyPr>
            <a:noAutofit/>
          </a:bodyPr>
          <a:lstStyle/>
          <a:p>
            <a:r>
              <a:rPr lang="en-US" dirty="0"/>
              <a:t>Shared information</a:t>
            </a:r>
          </a:p>
          <a:p>
            <a:pPr lvl="1"/>
            <a:r>
              <a:rPr lang="en-US" dirty="0"/>
              <a:t>Processor info: parent process, time, etc</a:t>
            </a:r>
          </a:p>
          <a:p>
            <a:pPr lvl="1"/>
            <a:r>
              <a:rPr lang="en-US" dirty="0"/>
              <a:t>Memory: segments, page table, and stats, etc</a:t>
            </a:r>
          </a:p>
          <a:p>
            <a:pPr lvl="1"/>
            <a:r>
              <a:rPr lang="en-US" dirty="0"/>
              <a:t>I/O and file: communication ports, directories and file descriptors, etc.</a:t>
            </a:r>
          </a:p>
          <a:p>
            <a:r>
              <a:rPr lang="en-US" dirty="0"/>
              <a:t>Private state</a:t>
            </a:r>
          </a:p>
          <a:p>
            <a:pPr lvl="1"/>
            <a:r>
              <a:rPr lang="en-US" dirty="0"/>
              <a:t>State (ready, running and blocked)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Execution stack</a:t>
            </a:r>
          </a:p>
          <a:p>
            <a:r>
              <a:rPr lang="en-US" dirty="0"/>
              <a:t>Each thread executes </a:t>
            </a:r>
            <a:r>
              <a:rPr lang="en-US" altLang="zh-CN" dirty="0"/>
              <a:t>independently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in a Process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F721E1-96B6-BA4E-A9F6-C5B526DCF7EC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2" name="Rectangle 1028"/>
          <p:cNvSpPr>
            <a:spLocks noChangeArrowheads="1"/>
          </p:cNvSpPr>
          <p:nvPr/>
        </p:nvSpPr>
        <p:spPr bwMode="auto">
          <a:xfrm>
            <a:off x="281940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2819400" y="1752600"/>
            <a:ext cx="3200400" cy="457200"/>
            <a:chOff x="1920" y="1104"/>
            <a:chExt cx="2016" cy="288"/>
          </a:xfrm>
        </p:grpSpPr>
        <p:sp>
          <p:nvSpPr>
            <p:cNvPr id="9251" name="Rectangle 1029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52" name="Text Box 1030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(T1)</a:t>
              </a:r>
            </a:p>
          </p:txBody>
        </p:sp>
      </p:grpSp>
      <p:sp>
        <p:nvSpPr>
          <p:cNvPr id="9224" name="Rectangle 1031"/>
          <p:cNvSpPr>
            <a:spLocks noChangeArrowheads="1"/>
          </p:cNvSpPr>
          <p:nvPr/>
        </p:nvSpPr>
        <p:spPr bwMode="auto">
          <a:xfrm>
            <a:off x="2819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5" name="Text Box 1032"/>
          <p:cNvSpPr txBox="1">
            <a:spLocks noChangeArrowheads="1"/>
          </p:cNvSpPr>
          <p:nvPr/>
        </p:nvSpPr>
        <p:spPr bwMode="auto">
          <a:xfrm>
            <a:off x="2819400" y="53340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Code</a:t>
            </a:r>
          </a:p>
        </p:txBody>
      </p:sp>
      <p:sp>
        <p:nvSpPr>
          <p:cNvPr id="9226" name="Rectangle 1033"/>
          <p:cNvSpPr>
            <a:spLocks noChangeArrowheads="1"/>
          </p:cNvSpPr>
          <p:nvPr/>
        </p:nvSpPr>
        <p:spPr bwMode="auto">
          <a:xfrm>
            <a:off x="2819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7" name="Text Box 1034"/>
          <p:cNvSpPr txBox="1">
            <a:spLocks noChangeArrowheads="1"/>
          </p:cNvSpPr>
          <p:nvPr/>
        </p:nvSpPr>
        <p:spPr bwMode="auto">
          <a:xfrm>
            <a:off x="2819400" y="46482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Static Data</a:t>
            </a:r>
          </a:p>
        </p:txBody>
      </p:sp>
      <p:sp>
        <p:nvSpPr>
          <p:cNvPr id="9228" name="Rectangle 1035"/>
          <p:cNvSpPr>
            <a:spLocks noChangeArrowheads="1"/>
          </p:cNvSpPr>
          <p:nvPr/>
        </p:nvSpPr>
        <p:spPr bwMode="auto">
          <a:xfrm>
            <a:off x="2819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9" name="Text Box 1036"/>
          <p:cNvSpPr txBox="1">
            <a:spLocks noChangeArrowheads="1"/>
          </p:cNvSpPr>
          <p:nvPr/>
        </p:nvSpPr>
        <p:spPr bwMode="auto">
          <a:xfrm>
            <a:off x="2819400" y="41910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Heap</a:t>
            </a:r>
          </a:p>
        </p:txBody>
      </p:sp>
      <p:sp>
        <p:nvSpPr>
          <p:cNvPr id="9230" name="Line 1040"/>
          <p:cNvSpPr>
            <a:spLocks noChangeShapeType="1"/>
          </p:cNvSpPr>
          <p:nvPr/>
        </p:nvSpPr>
        <p:spPr bwMode="auto">
          <a:xfrm flipH="1">
            <a:off x="6019800" y="57150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2819400" y="2362200"/>
            <a:ext cx="3200400" cy="457200"/>
            <a:chOff x="1920" y="1104"/>
            <a:chExt cx="2016" cy="288"/>
          </a:xfrm>
        </p:grpSpPr>
        <p:sp>
          <p:nvSpPr>
            <p:cNvPr id="9249" name="Rectangle 1043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50" name="Text Box 1044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(T2)</a:t>
              </a:r>
            </a:p>
          </p:txBody>
        </p: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2819400" y="3048000"/>
            <a:ext cx="3200400" cy="457200"/>
            <a:chOff x="1920" y="1104"/>
            <a:chExt cx="2016" cy="288"/>
          </a:xfrm>
        </p:grpSpPr>
        <p:sp>
          <p:nvSpPr>
            <p:cNvPr id="9247" name="Rectangle 1046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48" name="Text Box 1047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(T3)</a:t>
              </a:r>
            </a:p>
          </p:txBody>
        </p:sp>
      </p:grpSp>
      <p:sp>
        <p:nvSpPr>
          <p:cNvPr id="9233" name="Text Box 1048"/>
          <p:cNvSpPr txBox="1">
            <a:spLocks noChangeArrowheads="1"/>
          </p:cNvSpPr>
          <p:nvPr/>
        </p:nvSpPr>
        <p:spPr bwMode="auto">
          <a:xfrm>
            <a:off x="7239000" y="18288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1</a:t>
            </a:r>
          </a:p>
        </p:txBody>
      </p:sp>
      <p:sp>
        <p:nvSpPr>
          <p:cNvPr id="9234" name="Text Box 1049"/>
          <p:cNvSpPr txBox="1">
            <a:spLocks noChangeArrowheads="1"/>
          </p:cNvSpPr>
          <p:nvPr/>
        </p:nvSpPr>
        <p:spPr bwMode="auto">
          <a:xfrm>
            <a:off x="6172200" y="31242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3</a:t>
            </a:r>
          </a:p>
        </p:txBody>
      </p:sp>
      <p:sp>
        <p:nvSpPr>
          <p:cNvPr id="9235" name="Text Box 1050"/>
          <p:cNvSpPr txBox="1">
            <a:spLocks noChangeArrowheads="1"/>
          </p:cNvSpPr>
          <p:nvPr/>
        </p:nvSpPr>
        <p:spPr bwMode="auto">
          <a:xfrm>
            <a:off x="685800" y="2438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2</a:t>
            </a:r>
          </a:p>
        </p:txBody>
      </p:sp>
      <p:sp>
        <p:nvSpPr>
          <p:cNvPr id="9236" name="Text Box 1051"/>
          <p:cNvSpPr txBox="1">
            <a:spLocks noChangeArrowheads="1"/>
          </p:cNvSpPr>
          <p:nvPr/>
        </p:nvSpPr>
        <p:spPr bwMode="auto">
          <a:xfrm>
            <a:off x="7086600" y="55626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 (T1)</a:t>
            </a:r>
          </a:p>
        </p:txBody>
      </p:sp>
      <p:sp>
        <p:nvSpPr>
          <p:cNvPr id="9237" name="Line 1052"/>
          <p:cNvSpPr>
            <a:spLocks noChangeShapeType="1"/>
          </p:cNvSpPr>
          <p:nvPr/>
        </p:nvSpPr>
        <p:spPr bwMode="auto">
          <a:xfrm flipH="1">
            <a:off x="6019800" y="52578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8" name="Text Box 1053"/>
          <p:cNvSpPr txBox="1">
            <a:spLocks noChangeArrowheads="1"/>
          </p:cNvSpPr>
          <p:nvPr/>
        </p:nvSpPr>
        <p:spPr bwMode="auto">
          <a:xfrm>
            <a:off x="6400800" y="51054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 (T3)</a:t>
            </a:r>
          </a:p>
        </p:txBody>
      </p:sp>
      <p:sp>
        <p:nvSpPr>
          <p:cNvPr id="9239" name="Line 1054"/>
          <p:cNvSpPr>
            <a:spLocks noChangeShapeType="1"/>
          </p:cNvSpPr>
          <p:nvPr/>
        </p:nvSpPr>
        <p:spPr bwMode="auto">
          <a:xfrm flipH="1">
            <a:off x="243840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0" name="Text Box 1055"/>
          <p:cNvSpPr txBox="1">
            <a:spLocks noChangeArrowheads="1"/>
          </p:cNvSpPr>
          <p:nvPr/>
        </p:nvSpPr>
        <p:spPr bwMode="auto">
          <a:xfrm>
            <a:off x="1381539" y="5334000"/>
            <a:ext cx="105686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PC (T2)</a:t>
            </a:r>
          </a:p>
        </p:txBody>
      </p:sp>
      <p:sp>
        <p:nvSpPr>
          <p:cNvPr id="9241" name="Line 1056"/>
          <p:cNvSpPr>
            <a:spLocks noChangeShapeType="1"/>
          </p:cNvSpPr>
          <p:nvPr/>
        </p:nvSpPr>
        <p:spPr bwMode="auto">
          <a:xfrm>
            <a:off x="1524000" y="2743200"/>
            <a:ext cx="2286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2" name="Line 1057"/>
          <p:cNvSpPr>
            <a:spLocks noChangeShapeType="1"/>
          </p:cNvSpPr>
          <p:nvPr/>
        </p:nvSpPr>
        <p:spPr bwMode="auto">
          <a:xfrm>
            <a:off x="2057400" y="25908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3" name="Line 1058"/>
          <p:cNvSpPr>
            <a:spLocks noChangeShapeType="1"/>
          </p:cNvSpPr>
          <p:nvPr/>
        </p:nvSpPr>
        <p:spPr bwMode="auto">
          <a:xfrm flipH="1">
            <a:off x="6019800" y="1981200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4" name="Line 1059"/>
          <p:cNvSpPr>
            <a:spLocks noChangeShapeType="1"/>
          </p:cNvSpPr>
          <p:nvPr/>
        </p:nvSpPr>
        <p:spPr bwMode="auto">
          <a:xfrm flipH="1">
            <a:off x="7543800" y="2209800"/>
            <a:ext cx="381000" cy="3276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5" name="Line 1060"/>
          <p:cNvSpPr>
            <a:spLocks noChangeShapeType="1"/>
          </p:cNvSpPr>
          <p:nvPr/>
        </p:nvSpPr>
        <p:spPr bwMode="auto">
          <a:xfrm flipH="1">
            <a:off x="6019800" y="3276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6" name="Line 1061"/>
          <p:cNvSpPr>
            <a:spLocks noChangeShapeType="1"/>
          </p:cNvSpPr>
          <p:nvPr/>
        </p:nvSpPr>
        <p:spPr bwMode="auto">
          <a:xfrm flipH="1">
            <a:off x="6781800" y="3505200"/>
            <a:ext cx="1524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Threads: Concurrent Servers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570191" cy="4572000"/>
          </a:xfrm>
        </p:spPr>
        <p:txBody>
          <a:bodyPr>
            <a:noAutofit/>
          </a:bodyPr>
          <a:lstStyle/>
          <a:p>
            <a:r>
              <a:rPr lang="en-US" dirty="0"/>
              <a:t>Using fork() to create new processes to handle requests in parallel is an overkill for such a simple task</a:t>
            </a:r>
          </a:p>
          <a:p>
            <a:r>
              <a:rPr lang="en-US" dirty="0"/>
              <a:t>Recall our forking Web server:</a:t>
            </a:r>
            <a:endParaRPr lang="en-US" sz="1800" b="1" dirty="0">
              <a:latin typeface="Courier New" pitchFamily="-109" charset="0"/>
            </a:endParaRP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</a:t>
            </a:r>
            <a:r>
              <a:rPr lang="en-US" sz="1800" b="1" dirty="0" err="1">
                <a:solidFill>
                  <a:srgbClr val="D60093"/>
                </a:solidFill>
                <a:latin typeface="Courier New" pitchFamily="-109" charset="0"/>
              </a:rPr>
              <a:t>child_pid</a:t>
            </a: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 = fork()) == 0)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altLang="zh-CN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client request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socket and exit</a:t>
            </a:r>
            <a:endParaRPr lang="en-US" sz="18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else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pitchFamily="-109" charset="0"/>
              </a:rPr>
              <a:t>		</a:t>
            </a:r>
            <a:r>
              <a:rPr lang="en-US" altLang="zh-CN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socket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995E2-E546-EB47-A308-5CE2238DFB21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3150-revised</Template>
  <TotalTime>31836</TotalTime>
  <Words>2171</Words>
  <Application>Microsoft Macintosh PowerPoint</Application>
  <PresentationFormat>On-screen Show (4:3)</PresentationFormat>
  <Paragraphs>345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굴림</vt:lpstr>
      <vt:lpstr>HY견고딕</vt:lpstr>
      <vt:lpstr>Malgun Gothic</vt:lpstr>
      <vt:lpstr>Malgun Gothic</vt:lpstr>
      <vt:lpstr>ZapfDingbats</vt:lpstr>
      <vt:lpstr>Arial</vt:lpstr>
      <vt:lpstr>Calibri</vt:lpstr>
      <vt:lpstr>Courier New</vt:lpstr>
      <vt:lpstr>Helvetica Neue</vt:lpstr>
      <vt:lpstr>Monotype Sorts</vt:lpstr>
      <vt:lpstr>Times New Roman</vt:lpstr>
      <vt:lpstr>Wingdings</vt:lpstr>
      <vt:lpstr>1_양식_공청회_발표자료-총괄-양식</vt:lpstr>
      <vt:lpstr>3150</vt:lpstr>
      <vt:lpstr>CSCI3150 Introduction to Operating Systems</vt:lpstr>
      <vt:lpstr>Processes</vt:lpstr>
      <vt:lpstr>Parallel Programs</vt:lpstr>
      <vt:lpstr>Rethinking Processes</vt:lpstr>
      <vt:lpstr>Threads</vt:lpstr>
      <vt:lpstr>Threads: lightweight processes</vt:lpstr>
      <vt:lpstr>The thread model</vt:lpstr>
      <vt:lpstr>Threads in a Process</vt:lpstr>
      <vt:lpstr>Threads: Concurrent Servers</vt:lpstr>
      <vt:lpstr>Threads: Concurrent Servers</vt:lpstr>
      <vt:lpstr>Thread usage: web server</vt:lpstr>
      <vt:lpstr>Thread usage: word processor</vt:lpstr>
      <vt:lpstr>Kernel-Level Threads</vt:lpstr>
      <vt:lpstr>Kernel-Level Thread Limitations</vt:lpstr>
      <vt:lpstr>User-Level Threads</vt:lpstr>
      <vt:lpstr>User-Level Thread Limitations</vt:lpstr>
      <vt:lpstr>Kernel- vs. User-level Threads</vt:lpstr>
      <vt:lpstr>Kernel- vs. User-level Threads</vt:lpstr>
      <vt:lpstr>Implementing Threads</vt:lpstr>
      <vt:lpstr>Sample Thread Interface</vt:lpstr>
      <vt:lpstr>Thread Scheduling</vt:lpstr>
      <vt:lpstr>Review of threads</vt:lpstr>
      <vt:lpstr>Non-Preemptive Scheduling</vt:lpstr>
      <vt:lpstr>thread_yield()</vt:lpstr>
      <vt:lpstr>Implementing thread_yield()</vt:lpstr>
      <vt:lpstr>Thread Context Switch</vt:lpstr>
      <vt:lpstr>Wait a minute</vt:lpstr>
      <vt:lpstr>Preemptive Scheduling</vt:lpstr>
      <vt:lpstr>Process vs. thread</vt:lpstr>
      <vt:lpstr>Summary</vt:lpstr>
      <vt:lpstr>Summary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245</cp:revision>
  <cp:lastPrinted>2013-01-31T18:22:38Z</cp:lastPrinted>
  <dcterms:created xsi:type="dcterms:W3CDTF">2013-01-31T16:14:34Z</dcterms:created>
  <dcterms:modified xsi:type="dcterms:W3CDTF">2024-09-14T03:02:01Z</dcterms:modified>
</cp:coreProperties>
</file>