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4"/>
  </p:notesMasterIdLst>
  <p:handoutMasterIdLst>
    <p:handoutMasterId r:id="rId25"/>
  </p:handoutMasterIdLst>
  <p:sldIdLst>
    <p:sldId id="613" r:id="rId3"/>
    <p:sldId id="624" r:id="rId4"/>
    <p:sldId id="2898" r:id="rId5"/>
    <p:sldId id="2900" r:id="rId6"/>
    <p:sldId id="2896" r:id="rId7"/>
    <p:sldId id="2897" r:id="rId8"/>
    <p:sldId id="642" r:id="rId9"/>
    <p:sldId id="2882" r:id="rId10"/>
    <p:sldId id="2883" r:id="rId11"/>
    <p:sldId id="2884" r:id="rId12"/>
    <p:sldId id="2885" r:id="rId13"/>
    <p:sldId id="2886" r:id="rId14"/>
    <p:sldId id="2887" r:id="rId15"/>
    <p:sldId id="2888" r:id="rId16"/>
    <p:sldId id="2889" r:id="rId17"/>
    <p:sldId id="2890" r:id="rId18"/>
    <p:sldId id="2891" r:id="rId19"/>
    <p:sldId id="2892" r:id="rId20"/>
    <p:sldId id="2894" r:id="rId21"/>
    <p:sldId id="2895" r:id="rId22"/>
    <p:sldId id="6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76735"/>
  </p:normalViewPr>
  <p:slideViewPr>
    <p:cSldViewPr snapToGrid="0">
      <p:cViewPr varScale="1">
        <p:scale>
          <a:sx n="97" d="100"/>
          <a:sy n="97" d="100"/>
        </p:scale>
        <p:origin x="1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9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Kaiwen" userId="d2b7700c-ac07-4aef-b2bf-800af199d77b" providerId="ADAL" clId="{5F14F85F-080A-2248-81FD-A2C13CCB40F8}"/>
    <pc:docChg chg="modSld">
      <pc:chgData name="CHEN, Kaiwen" userId="d2b7700c-ac07-4aef-b2bf-800af199d77b" providerId="ADAL" clId="{5F14F85F-080A-2248-81FD-A2C13CCB40F8}" dt="2024-11-20T11:59:36.160" v="24" actId="20577"/>
      <pc:docMkLst>
        <pc:docMk/>
      </pc:docMkLst>
      <pc:sldChg chg="modSp mod modNotesTx">
        <pc:chgData name="CHEN, Kaiwen" userId="d2b7700c-ac07-4aef-b2bf-800af199d77b" providerId="ADAL" clId="{5F14F85F-080A-2248-81FD-A2C13CCB40F8}" dt="2024-11-20T11:58:50.057" v="7" actId="20577"/>
        <pc:sldMkLst>
          <pc:docMk/>
          <pc:sldMk cId="2808513160" sldId="613"/>
        </pc:sldMkLst>
        <pc:spChg chg="mod">
          <ac:chgData name="CHEN, Kaiwen" userId="d2b7700c-ac07-4aef-b2bf-800af199d77b" providerId="ADAL" clId="{5F14F85F-080A-2248-81FD-A2C13CCB40F8}" dt="2024-11-20T11:58:50.057" v="7" actId="20577"/>
          <ac:spMkLst>
            <pc:docMk/>
            <pc:sldMk cId="2808513160" sldId="613"/>
            <ac:spMk id="3" creationId="{F8C13C63-B26A-4A9C-A1CA-724346AB2906}"/>
          </ac:spMkLst>
        </pc:spChg>
      </pc:sldChg>
      <pc:sldChg chg="modNotesTx">
        <pc:chgData name="CHEN, Kaiwen" userId="d2b7700c-ac07-4aef-b2bf-800af199d77b" providerId="ADAL" clId="{5F14F85F-080A-2248-81FD-A2C13CCB40F8}" dt="2024-11-20T11:58:56.955" v="8" actId="20577"/>
        <pc:sldMkLst>
          <pc:docMk/>
          <pc:sldMk cId="4196136796" sldId="624"/>
        </pc:sldMkLst>
      </pc:sldChg>
      <pc:sldChg chg="modNotesTx">
        <pc:chgData name="CHEN, Kaiwen" userId="d2b7700c-ac07-4aef-b2bf-800af199d77b" providerId="ADAL" clId="{5F14F85F-080A-2248-81FD-A2C13CCB40F8}" dt="2024-11-20T11:59:04.199" v="11" actId="20577"/>
        <pc:sldMkLst>
          <pc:docMk/>
          <pc:sldMk cId="4263776513" sldId="642"/>
        </pc:sldMkLst>
      </pc:sldChg>
      <pc:sldChg chg="modNotesTx">
        <pc:chgData name="CHEN, Kaiwen" userId="d2b7700c-ac07-4aef-b2bf-800af199d77b" providerId="ADAL" clId="{5F14F85F-080A-2248-81FD-A2C13CCB40F8}" dt="2024-11-20T11:59:06.508" v="12" actId="20577"/>
        <pc:sldMkLst>
          <pc:docMk/>
          <pc:sldMk cId="4244732459" sldId="2882"/>
        </pc:sldMkLst>
      </pc:sldChg>
      <pc:sldChg chg="modNotesTx">
        <pc:chgData name="CHEN, Kaiwen" userId="d2b7700c-ac07-4aef-b2bf-800af199d77b" providerId="ADAL" clId="{5F14F85F-080A-2248-81FD-A2C13CCB40F8}" dt="2024-11-20T11:59:07.958" v="13" actId="20577"/>
        <pc:sldMkLst>
          <pc:docMk/>
          <pc:sldMk cId="3906056141" sldId="2883"/>
        </pc:sldMkLst>
      </pc:sldChg>
      <pc:sldChg chg="modNotesTx">
        <pc:chgData name="CHEN, Kaiwen" userId="d2b7700c-ac07-4aef-b2bf-800af199d77b" providerId="ADAL" clId="{5F14F85F-080A-2248-81FD-A2C13CCB40F8}" dt="2024-11-20T11:59:10.016" v="14" actId="20577"/>
        <pc:sldMkLst>
          <pc:docMk/>
          <pc:sldMk cId="429452043" sldId="2884"/>
        </pc:sldMkLst>
      </pc:sldChg>
      <pc:sldChg chg="modNotesTx">
        <pc:chgData name="CHEN, Kaiwen" userId="d2b7700c-ac07-4aef-b2bf-800af199d77b" providerId="ADAL" clId="{5F14F85F-080A-2248-81FD-A2C13CCB40F8}" dt="2024-11-20T11:59:11.983" v="15" actId="20577"/>
        <pc:sldMkLst>
          <pc:docMk/>
          <pc:sldMk cId="1429674279" sldId="2885"/>
        </pc:sldMkLst>
      </pc:sldChg>
      <pc:sldChg chg="modNotesTx">
        <pc:chgData name="CHEN, Kaiwen" userId="d2b7700c-ac07-4aef-b2bf-800af199d77b" providerId="ADAL" clId="{5F14F85F-080A-2248-81FD-A2C13CCB40F8}" dt="2024-11-20T11:59:13.369" v="16" actId="20577"/>
        <pc:sldMkLst>
          <pc:docMk/>
          <pc:sldMk cId="415200605" sldId="2886"/>
        </pc:sldMkLst>
      </pc:sldChg>
      <pc:sldChg chg="modNotesTx">
        <pc:chgData name="CHEN, Kaiwen" userId="d2b7700c-ac07-4aef-b2bf-800af199d77b" providerId="ADAL" clId="{5F14F85F-080A-2248-81FD-A2C13CCB40F8}" dt="2024-11-20T11:59:15.241" v="17" actId="20577"/>
        <pc:sldMkLst>
          <pc:docMk/>
          <pc:sldMk cId="3665156614" sldId="2887"/>
        </pc:sldMkLst>
      </pc:sldChg>
      <pc:sldChg chg="modNotesTx">
        <pc:chgData name="CHEN, Kaiwen" userId="d2b7700c-ac07-4aef-b2bf-800af199d77b" providerId="ADAL" clId="{5F14F85F-080A-2248-81FD-A2C13CCB40F8}" dt="2024-11-20T11:59:17.152" v="18" actId="20577"/>
        <pc:sldMkLst>
          <pc:docMk/>
          <pc:sldMk cId="2659874408" sldId="2888"/>
        </pc:sldMkLst>
      </pc:sldChg>
      <pc:sldChg chg="modNotesTx">
        <pc:chgData name="CHEN, Kaiwen" userId="d2b7700c-ac07-4aef-b2bf-800af199d77b" providerId="ADAL" clId="{5F14F85F-080A-2248-81FD-A2C13CCB40F8}" dt="2024-11-20T11:59:19.015" v="19" actId="20577"/>
        <pc:sldMkLst>
          <pc:docMk/>
          <pc:sldMk cId="2950093998" sldId="2889"/>
        </pc:sldMkLst>
      </pc:sldChg>
      <pc:sldChg chg="modNotesTx">
        <pc:chgData name="CHEN, Kaiwen" userId="d2b7700c-ac07-4aef-b2bf-800af199d77b" providerId="ADAL" clId="{5F14F85F-080A-2248-81FD-A2C13CCB40F8}" dt="2024-11-20T11:59:20.783" v="20" actId="20577"/>
        <pc:sldMkLst>
          <pc:docMk/>
          <pc:sldMk cId="2833211389" sldId="2890"/>
        </pc:sldMkLst>
      </pc:sldChg>
      <pc:sldChg chg="modNotesTx">
        <pc:chgData name="CHEN, Kaiwen" userId="d2b7700c-ac07-4aef-b2bf-800af199d77b" providerId="ADAL" clId="{5F14F85F-080A-2248-81FD-A2C13CCB40F8}" dt="2024-11-20T11:59:22.627" v="21" actId="20577"/>
        <pc:sldMkLst>
          <pc:docMk/>
          <pc:sldMk cId="1876538019" sldId="2891"/>
        </pc:sldMkLst>
      </pc:sldChg>
      <pc:sldChg chg="modNotesTx">
        <pc:chgData name="CHEN, Kaiwen" userId="d2b7700c-ac07-4aef-b2bf-800af199d77b" providerId="ADAL" clId="{5F14F85F-080A-2248-81FD-A2C13CCB40F8}" dt="2024-11-20T11:59:24.568" v="22" actId="20577"/>
        <pc:sldMkLst>
          <pc:docMk/>
          <pc:sldMk cId="2593444291" sldId="2892"/>
        </pc:sldMkLst>
      </pc:sldChg>
      <pc:sldChg chg="modNotesTx">
        <pc:chgData name="CHEN, Kaiwen" userId="d2b7700c-ac07-4aef-b2bf-800af199d77b" providerId="ADAL" clId="{5F14F85F-080A-2248-81FD-A2C13CCB40F8}" dt="2024-11-20T11:59:27.559" v="23" actId="20577"/>
        <pc:sldMkLst>
          <pc:docMk/>
          <pc:sldMk cId="1316748643" sldId="2894"/>
        </pc:sldMkLst>
      </pc:sldChg>
      <pc:sldChg chg="modNotesTx">
        <pc:chgData name="CHEN, Kaiwen" userId="d2b7700c-ac07-4aef-b2bf-800af199d77b" providerId="ADAL" clId="{5F14F85F-080A-2248-81FD-A2C13CCB40F8}" dt="2024-11-20T11:59:36.160" v="24" actId="20577"/>
        <pc:sldMkLst>
          <pc:docMk/>
          <pc:sldMk cId="3993741186" sldId="2895"/>
        </pc:sldMkLst>
      </pc:sldChg>
      <pc:sldChg chg="modNotesTx">
        <pc:chgData name="CHEN, Kaiwen" userId="d2b7700c-ac07-4aef-b2bf-800af199d77b" providerId="ADAL" clId="{5F14F85F-080A-2248-81FD-A2C13CCB40F8}" dt="2024-11-20T11:59:02.459" v="10" actId="20577"/>
        <pc:sldMkLst>
          <pc:docMk/>
          <pc:sldMk cId="2652703730" sldId="2896"/>
        </pc:sldMkLst>
      </pc:sldChg>
      <pc:sldChg chg="modNotesTx">
        <pc:chgData name="CHEN, Kaiwen" userId="d2b7700c-ac07-4aef-b2bf-800af199d77b" providerId="ADAL" clId="{5F14F85F-080A-2248-81FD-A2C13CCB40F8}" dt="2024-11-20T11:59:00.469" v="9" actId="20577"/>
        <pc:sldMkLst>
          <pc:docMk/>
          <pc:sldMk cId="3312042647" sldId="29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9EF77-F4BE-DE8B-82F9-401E14B4A9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402B1-3538-791D-3146-95C512E54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EC0DA-DC2D-654E-AAAE-7BFDE602D43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24F9-30C7-8B14-5070-AD9A3B00A9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371DF-032C-B4C7-E028-EDD44354B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9BAF8-DEBE-B345-9567-D0A32C64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3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1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7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3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8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837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50708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1" y="64881"/>
            <a:ext cx="11715749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4"/>
            <a:ext cx="1428749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1" y="6582996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D7208-D985-81CE-505C-17BCB40CA8EA}"/>
              </a:ext>
            </a:extLst>
          </p:cNvPr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5448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783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4784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072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007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5627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3600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267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12192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01251" y="6562726"/>
            <a:ext cx="1428749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1" y="6559551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9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직사각형 4">
            <a:extLst>
              <a:ext uri="{FF2B5EF4-FFF2-40B4-BE49-F238E27FC236}">
                <a16:creationId xmlns:a16="http://schemas.microsoft.com/office/drawing/2014/main" id="{79080D6B-51FF-A0DF-25E8-FF0EAF67824A}"/>
              </a:ext>
            </a:extLst>
          </p:cNvPr>
          <p:cNvSpPr/>
          <p:nvPr userDrawn="1"/>
        </p:nvSpPr>
        <p:spPr>
          <a:xfrm>
            <a:off x="0" y="-611"/>
            <a:ext cx="12192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9">
            <a:extLst>
              <a:ext uri="{FF2B5EF4-FFF2-40B4-BE49-F238E27FC236}">
                <a16:creationId xmlns:a16="http://schemas.microsoft.com/office/drawing/2014/main" id="{6BFFBB33-933A-D4D7-367B-A5210D9F6580}"/>
              </a:ext>
            </a:extLst>
          </p:cNvPr>
          <p:cNvSpPr/>
          <p:nvPr userDrawn="1"/>
        </p:nvSpPr>
        <p:spPr>
          <a:xfrm>
            <a:off x="0" y="706009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Chen,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Kaiwen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Nov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21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Tutorial 11: File System API</a:t>
            </a:r>
            <a:endParaRPr kumimoji="0" lang="en-US" sz="3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CDEE-0BAC-1967-30CA-CBDBC5C4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Renaming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AED5-88CA-FC22-A374-7D17E42E5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rename()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2400" dirty="0"/>
              <a:t>rename a file to different name.</a:t>
            </a:r>
          </a:p>
          <a:p>
            <a:pPr lvl="1"/>
            <a:r>
              <a:rPr lang="en-US" altLang="ko-KR" sz="2000" dirty="0"/>
              <a:t>It implemented as an atomic call.</a:t>
            </a:r>
          </a:p>
          <a:p>
            <a:pPr lvl="1"/>
            <a:r>
              <a:rPr lang="en-US" altLang="ko-KR" sz="2000" dirty="0"/>
              <a:t>Ex) change from foo to bar</a:t>
            </a:r>
          </a:p>
          <a:p>
            <a:pPr lvl="1"/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Saving a file in an editor</a:t>
            </a:r>
          </a:p>
          <a:p>
            <a:endParaRPr lang="en-US" altLang="ko-KR" sz="24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0E62-06E3-639B-C37B-101FA45DAB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F7C0118-B9D0-84F0-91EE-4D6D54D9051A}"/>
              </a:ext>
            </a:extLst>
          </p:cNvPr>
          <p:cNvSpPr txBox="1"/>
          <p:nvPr/>
        </p:nvSpPr>
        <p:spPr>
          <a:xfrm>
            <a:off x="1785858" y="2673805"/>
            <a:ext cx="77768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latinLnBrk="1"/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mv foo bar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426C3C3E-B434-D7DF-B2DD-4A23F34D7EA0}"/>
              </a:ext>
            </a:extLst>
          </p:cNvPr>
          <p:cNvSpPr txBox="1"/>
          <p:nvPr/>
        </p:nvSpPr>
        <p:spPr>
          <a:xfrm>
            <a:off x="1785858" y="4184195"/>
            <a:ext cx="7776864" cy="1901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= open("</a:t>
            </a:r>
            <a:r>
              <a:rPr lang="en-US" altLang="ko-KR" sz="16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foo.txt.tmp</a:t>
            </a: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", O_WRONLY|O_CREAT|O_TRUNC);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write(</a:t>
            </a:r>
            <a:r>
              <a:rPr lang="en-US" altLang="ko-KR" sz="16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, buffer, size); // write out new version of file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fsync</a:t>
            </a: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close(</a:t>
            </a:r>
            <a:r>
              <a:rPr lang="en-US" altLang="ko-KR" sz="16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rename("</a:t>
            </a:r>
            <a:r>
              <a:rPr lang="en-US" altLang="ko-KR" sz="16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foo.txt.tmp</a:t>
            </a: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en-US" altLang="ko-KR" sz="16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foo.txt</a:t>
            </a:r>
            <a:r>
              <a:rPr lang="en-US" altLang="ko-KR" sz="16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294520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A86C-9DA0-1D3D-8EEC-8BDBAA02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Removing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FAE0-7CA2-7143-B767-51AF52A5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 result of 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sz="2800" dirty="0"/>
              <a:t> to figure out what 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sz="2800" dirty="0"/>
              <a:t> is doing.</a:t>
            </a:r>
          </a:p>
          <a:p>
            <a:pPr lvl="1"/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sz="2400" dirty="0"/>
              <a:t> is Linux command to remove a file</a:t>
            </a:r>
          </a:p>
          <a:p>
            <a:pPr lvl="1"/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sz="2400" dirty="0"/>
              <a:t> calls </a:t>
            </a:r>
            <a:r>
              <a:rPr lang="en-US" altLang="ko-KR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/>
              <a:t>to remove a file.</a:t>
            </a:r>
            <a:endParaRPr lang="en-US" altLang="ko-KR" sz="2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9DBDE-36CF-1344-F00B-8D372117E37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043DC18-AE52-EE9E-E28E-63110496DC5C}"/>
              </a:ext>
            </a:extLst>
          </p:cNvPr>
          <p:cNvSpPr txBox="1"/>
          <p:nvPr/>
        </p:nvSpPr>
        <p:spPr>
          <a:xfrm>
            <a:off x="1360462" y="3292466"/>
            <a:ext cx="777686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strace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foo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...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unlink(“foo”)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...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</a:t>
            </a:r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직사각형 7">
            <a:extLst>
              <a:ext uri="{FF2B5EF4-FFF2-40B4-BE49-F238E27FC236}">
                <a16:creationId xmlns:a16="http://schemas.microsoft.com/office/drawing/2014/main" id="{FBA73F74-5E14-6E75-0620-C4047E465913}"/>
              </a:ext>
            </a:extLst>
          </p:cNvPr>
          <p:cNvSpPr/>
          <p:nvPr/>
        </p:nvSpPr>
        <p:spPr>
          <a:xfrm>
            <a:off x="1595732" y="3744351"/>
            <a:ext cx="2031092" cy="2978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1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742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CECC-DF52-A463-1F21-A31C1B04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Directories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B660D-CE4E-A64B-2DD1-3AA53ABFA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Make a directory</a:t>
            </a:r>
          </a:p>
          <a:p>
            <a:pPr lvl="1"/>
            <a:r>
              <a:rPr lang="en-US" altLang="ko-KR" sz="2000" dirty="0"/>
              <a:t>When a directory is created, it is </a:t>
            </a:r>
            <a:r>
              <a:rPr lang="en-US" altLang="ko-KR" sz="2000" dirty="0">
                <a:solidFill>
                  <a:schemeClr val="accent1"/>
                </a:solidFill>
              </a:rPr>
              <a:t>empty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Empty directory have two entries: </a:t>
            </a:r>
            <a:r>
              <a:rPr lang="en-US" altLang="ko-KR" sz="2000" dirty="0">
                <a:solidFill>
                  <a:schemeClr val="accent6"/>
                </a:solidFill>
              </a:rPr>
              <a:t>. </a:t>
            </a:r>
            <a:r>
              <a:rPr lang="en-US" altLang="ko-KR" sz="2000" dirty="0"/>
              <a:t>(itself), </a:t>
            </a:r>
            <a:r>
              <a:rPr lang="en-US" altLang="ko-KR" sz="2000" dirty="0">
                <a:solidFill>
                  <a:schemeClr val="accent6"/>
                </a:solidFill>
              </a:rPr>
              <a:t>..</a:t>
            </a:r>
            <a:r>
              <a:rPr lang="en-US" altLang="ko-KR" sz="2000" dirty="0"/>
              <a:t>(parent)</a:t>
            </a:r>
            <a:br>
              <a:rPr lang="en-US" altLang="ko-KR" dirty="0"/>
            </a:b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21FD0-20A7-5760-FA8E-5AE88C415D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44817D5-DDF9-2335-401A-6DEE130BD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7" y="2995440"/>
            <a:ext cx="5699107" cy="133818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E757BB3B-0A9A-C2D5-833F-CD09846F0BBB}"/>
              </a:ext>
            </a:extLst>
          </p:cNvPr>
          <p:cNvSpPr txBox="1"/>
          <p:nvPr/>
        </p:nvSpPr>
        <p:spPr>
          <a:xfrm>
            <a:off x="1598724" y="4796398"/>
            <a:ext cx="77768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-al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total 8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-x--- 2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roo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root 6 Apr 30 16:17 ./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-x--- 26 root root 4096 Apr 30 16:17 ../</a:t>
            </a:r>
            <a:endParaRPr lang="en-US" altLang="ko-KR" sz="1400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2006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BD81-7C25-7E0F-92B8-8910C5AF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Directories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67B63-360E-0700-8AB9-780AD0279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>
                <a:latin typeface="Courier New" charset="0"/>
                <a:ea typeface="Courier New" charset="0"/>
                <a:cs typeface="Courier New" charset="0"/>
              </a:rPr>
              <a:t>readdir</a:t>
            </a:r>
            <a:r>
              <a:rPr lang="en-US" altLang="ko-KR" sz="24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altLang="ko-KR" sz="2000" dirty="0"/>
              <a:t>Directory is a file, but with a specific structure.</a:t>
            </a:r>
          </a:p>
          <a:p>
            <a:pPr lvl="1"/>
            <a:r>
              <a:rPr lang="en-US" altLang="ko-KR" sz="2000" dirty="0"/>
              <a:t>When reading a directory, we use specific system call other than read().</a:t>
            </a:r>
          </a:p>
          <a:p>
            <a:pPr lvl="1"/>
            <a:r>
              <a:rPr lang="en-US" altLang="ko-KR" sz="2000" dirty="0"/>
              <a:t>A sample code to read directory entries.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C411-261E-5CAB-3E2C-F42033922F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18B5FA2-A339-288E-C7CD-EFFC6C7C4AEB}"/>
              </a:ext>
            </a:extLst>
          </p:cNvPr>
          <p:cNvSpPr txBox="1"/>
          <p:nvPr/>
        </p:nvSpPr>
        <p:spPr>
          <a:xfrm>
            <a:off x="1884590" y="3042185"/>
            <a:ext cx="7776864" cy="3297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int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[]) {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DIR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F79646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opendir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(".");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/* open current directory */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 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!= NULL);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 struct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dirent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*d;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 while ((d = </a:t>
            </a:r>
            <a:r>
              <a:rPr lang="en-US" altLang="ko-KR" sz="1400" dirty="0" err="1">
                <a:solidFill>
                  <a:srgbClr val="F79646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readdir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)) != NULL) {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/* read one directory entry */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("%d %s\n",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) d-&gt;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d_ino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, d-&gt;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d_name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);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 }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rgbClr val="F79646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closedir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dp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/*close current directory */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0;</a:t>
            </a:r>
          </a:p>
          <a:p>
            <a:pPr marL="342900" indent="-342900" latinLnBrk="1">
              <a:lnSpc>
                <a:spcPct val="150000"/>
              </a:lnSpc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굴림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651566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BD81-7C25-7E0F-92B8-8910C5AF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Directories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67B63-360E-0700-8AB9-780AD0279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Structure of the directory entry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C411-261E-5CAB-3E2C-F42033922F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18B5FA2-A339-288E-C7CD-EFFC6C7C4AEB}"/>
              </a:ext>
            </a:extLst>
          </p:cNvPr>
          <p:cNvSpPr txBox="1"/>
          <p:nvPr/>
        </p:nvSpPr>
        <p:spPr>
          <a:xfrm>
            <a:off x="1896165" y="2683370"/>
            <a:ext cx="7776864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struct direct {</a:t>
            </a:r>
          </a:p>
          <a:p>
            <a:pPr marL="342900"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[256]; /* filename */</a:t>
            </a:r>
          </a:p>
          <a:p>
            <a:pPr marL="342900"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ino_t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d_ino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 /*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number */</a:t>
            </a:r>
          </a:p>
          <a:p>
            <a:pPr marL="342900"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off_t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d_off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 /* offset to the next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*/</a:t>
            </a:r>
          </a:p>
          <a:p>
            <a:pPr marL="342900"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unsigned short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d_reclen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 /* length of this record */</a:t>
            </a:r>
          </a:p>
          <a:p>
            <a:pPr marL="342900"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unsigned char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d_type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 /* type of file */</a:t>
            </a:r>
          </a:p>
          <a:p>
            <a:pPr indent="-5715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98744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834D-46A5-14EC-E5C3-697BCDAE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Directories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F3D2F-BA25-DA83-BC26-91A1B6D57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Delete a directory. 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solidFill>
                  <a:schemeClr val="accent1"/>
                </a:solidFill>
              </a:rPr>
              <a:t>requires directory be empty</a:t>
            </a:r>
            <a:r>
              <a:rPr lang="en-US" altLang="ko-KR" dirty="0"/>
              <a:t> before it deleted.</a:t>
            </a:r>
          </a:p>
          <a:p>
            <a:pPr lvl="1"/>
            <a:r>
              <a:rPr lang="en-US" altLang="ko-KR" dirty="0"/>
              <a:t>If you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to a non-empty directory, it will fail.</a:t>
            </a:r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AFF22-641F-588F-E6B0-71A3FF2869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39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895D-B8B4-8B2A-2CC1-07990A19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0ADD5-D34F-C48D-7647-EE575A205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link()</a:t>
            </a:r>
            <a:r>
              <a:rPr lang="en-US" altLang="ko-KR" dirty="0"/>
              <a:t>: Link old file and a new file.</a:t>
            </a:r>
          </a:p>
          <a:p>
            <a:pPr lvl="1"/>
            <a:r>
              <a:rPr lang="en-US" altLang="ko-KR" dirty="0"/>
              <a:t>Create hard link named file2.</a:t>
            </a:r>
          </a:p>
          <a:p>
            <a:pPr lvl="1"/>
            <a:endParaRPr lang="en-US" altLang="ko-KR" dirty="0"/>
          </a:p>
          <a:p>
            <a:pPr marL="635000" lvl="2" indent="0">
              <a:buNone/>
            </a:pPr>
            <a:endParaRPr lang="en-US" altLang="ko-KR" dirty="0"/>
          </a:p>
          <a:p>
            <a:pPr marL="635000" lvl="2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The result of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link()</a:t>
            </a:r>
          </a:p>
          <a:p>
            <a:pPr lvl="1"/>
            <a:r>
              <a:rPr lang="en-US" altLang="ko-KR" dirty="0"/>
              <a:t>Two files have same </a:t>
            </a:r>
            <a:r>
              <a:rPr lang="en-US" altLang="ko-KR" dirty="0" err="1"/>
              <a:t>inode</a:t>
            </a:r>
            <a:r>
              <a:rPr lang="en-US" altLang="ko-KR" dirty="0"/>
              <a:t> number, but two human name(file, file2)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C14A-DA47-CB4A-B3C4-DC544F06A4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5817E-49E0-AC97-A127-51592CC35D7D}"/>
              </a:ext>
            </a:extLst>
          </p:cNvPr>
          <p:cNvSpPr txBox="1"/>
          <p:nvPr/>
        </p:nvSpPr>
        <p:spPr>
          <a:xfrm>
            <a:off x="2207568" y="2257625"/>
            <a:ext cx="77768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cat file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hello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ln file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/* create a hard link, link file to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7E673-3373-F805-01F8-444C6749218C}"/>
              </a:ext>
            </a:extLst>
          </p:cNvPr>
          <p:cNvSpPr txBox="1"/>
          <p:nvPr/>
        </p:nvSpPr>
        <p:spPr>
          <a:xfrm>
            <a:off x="2207568" y="4967002"/>
            <a:ext cx="77768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-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file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67158084 file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67158084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28332113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0B41-C1C4-3A1B-A892-F85BDBC4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4ED5-BA0D-7FDC-77AC-A05D035D5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to create hard link file?</a:t>
            </a:r>
          </a:p>
          <a:p>
            <a:pPr lvl="1"/>
            <a:r>
              <a:rPr lang="en-US" altLang="ko-KR" sz="2000" b="1" dirty="0"/>
              <a:t>Step1.</a:t>
            </a:r>
            <a:r>
              <a:rPr lang="en-US" altLang="ko-KR" sz="2000" dirty="0"/>
              <a:t> Make an </a:t>
            </a:r>
            <a:r>
              <a:rPr lang="en-US" altLang="ko-KR" sz="2000" dirty="0" err="1">
                <a:solidFill>
                  <a:schemeClr val="accent6"/>
                </a:solidFill>
              </a:rPr>
              <a:t>inode</a:t>
            </a:r>
            <a:r>
              <a:rPr lang="en-US" altLang="ko-KR" sz="2000" dirty="0"/>
              <a:t>, track all information about the file.</a:t>
            </a:r>
          </a:p>
          <a:p>
            <a:pPr lvl="1"/>
            <a:r>
              <a:rPr lang="en-US" altLang="ko-KR" sz="2000" b="1" dirty="0"/>
              <a:t>Step2.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Link</a:t>
            </a:r>
            <a:r>
              <a:rPr lang="en-US" altLang="ko-KR" sz="2000" dirty="0"/>
              <a:t> a human-readable name to file. </a:t>
            </a:r>
          </a:p>
          <a:p>
            <a:pPr lvl="1"/>
            <a:r>
              <a:rPr lang="en-US" altLang="ko-KR" sz="2000" b="1" dirty="0"/>
              <a:t>Step3.</a:t>
            </a:r>
            <a:r>
              <a:rPr lang="en-US" altLang="ko-KR" sz="2000" dirty="0"/>
              <a:t> Put link file into a current directory.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After creating a hard link to file, old and new files have no difference.</a:t>
            </a:r>
          </a:p>
          <a:p>
            <a:endParaRPr lang="en-US" altLang="ko-KR" sz="2400" dirty="0"/>
          </a:p>
          <a:p>
            <a:r>
              <a:rPr lang="en-US" altLang="ko-KR" sz="2400" dirty="0"/>
              <a:t>Thus, to remove a file, we call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34E65-24E7-8316-5F13-18D29AF3BD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0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97E7-7019-EC99-DC22-D1C35D2B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unlink Hard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2006-71D6-C6E8-534C-A51EBB888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  <a:r>
              <a:rPr lang="en-US" altLang="ko-KR" dirty="0"/>
              <a:t> is doing ?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  <a:cs typeface="Courier New" panose="02070309020205020404" pitchFamily="49" charset="0"/>
              </a:rPr>
              <a:t>Check reference count</a:t>
            </a:r>
            <a:r>
              <a:rPr lang="en-US" altLang="ko-KR" dirty="0">
                <a:cs typeface="Courier New" panose="02070309020205020404" pitchFamily="49" charset="0"/>
              </a:rPr>
              <a:t> within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number. 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  <a:cs typeface="Courier New" panose="02070309020205020404" pitchFamily="49" charset="0"/>
              </a:rPr>
              <a:t>Remove</a:t>
            </a:r>
            <a:r>
              <a:rPr lang="en-US" altLang="ko-KR" dirty="0"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chemeClr val="accent1"/>
                </a:solidFill>
                <a:cs typeface="Courier New" panose="02070309020205020404" pitchFamily="49" charset="0"/>
              </a:rPr>
              <a:t>link</a:t>
            </a:r>
            <a:r>
              <a:rPr lang="en-US" altLang="ko-KR" dirty="0">
                <a:cs typeface="Courier New" panose="02070309020205020404" pitchFamily="49" charset="0"/>
              </a:rPr>
              <a:t> between human-readable name and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  <a:cs typeface="Courier New" panose="02070309020205020404" pitchFamily="49" charset="0"/>
              </a:rPr>
              <a:t>Decrease reference count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When only it reaches zero, It delete a file (free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and related blocks)</a:t>
            </a:r>
          </a:p>
          <a:p>
            <a:pPr lvl="1"/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0729-626B-90D7-D154-1CE9ACAF39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42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CDFA-BCD1-13EA-4081-04A3F9D0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85638-83F3-7AE4-6F5B-ACCD74122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Symbolic link</a:t>
            </a:r>
            <a:endParaRPr lang="en-US" altLang="ko-KR" sz="2400" dirty="0"/>
          </a:p>
          <a:p>
            <a:pPr lvl="1"/>
            <a:r>
              <a:rPr lang="en-US" altLang="ko-KR" sz="2000" dirty="0"/>
              <a:t>Special file that contains path to the source directory.</a:t>
            </a:r>
          </a:p>
          <a:p>
            <a:pPr lvl="1"/>
            <a:r>
              <a:rPr lang="en-US" altLang="ko-KR" sz="2000" dirty="0"/>
              <a:t>Hard Link cannot create to a directory. </a:t>
            </a:r>
          </a:p>
          <a:p>
            <a:pPr lvl="1"/>
            <a:r>
              <a:rPr lang="en-US" altLang="ko-KR" sz="2000" dirty="0"/>
              <a:t>Hard Link cannot create to a file to other partition.</a:t>
            </a:r>
          </a:p>
          <a:p>
            <a:endParaRPr lang="en-US" altLang="ko-KR" sz="2400" dirty="0"/>
          </a:p>
          <a:p>
            <a:r>
              <a:rPr lang="en-US" altLang="ko-KR" sz="2400" dirty="0"/>
              <a:t>An example of symbolic link</a:t>
            </a:r>
          </a:p>
          <a:p>
            <a:pPr lvl="1"/>
            <a:endParaRPr lang="en-US" altLang="ko-KR" sz="20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5A1D1-7FC1-266A-D13B-694089B42F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D2E1E-485F-62A0-9B72-DF86519D6666}"/>
              </a:ext>
            </a:extLst>
          </p:cNvPr>
          <p:cNvSpPr txBox="1"/>
          <p:nvPr/>
        </p:nvSpPr>
        <p:spPr>
          <a:xfrm>
            <a:off x="1683596" y="4613452"/>
            <a:ext cx="77768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ln –s file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option –s : create a symbolic link, */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CBE41-5231-DA26-A70F-AF2B95B5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31" y="1443953"/>
            <a:ext cx="4489985" cy="29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8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endParaRPr kumimoji="0" lang="en-US" altLang="zh-CN" sz="2400" b="0" i="0" u="none" strike="noStrike" kern="0" cap="none" spc="0" normalizeH="0" baseline="3000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b="1" dirty="0" err="1"/>
              <a:t>Assignement</a:t>
            </a:r>
            <a:r>
              <a:rPr lang="en-US" altLang="zh-CN" sz="2400" b="1" dirty="0"/>
              <a:t> 4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Due at 6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:00:00 p.m., Mon, Dec 9</a:t>
            </a:r>
            <a:r>
              <a:rPr lang="en-US" altLang="zh-CN" sz="2400" baseline="30000" dirty="0" err="1">
                <a:cs typeface="Helvetica"/>
              </a:rPr>
              <a:t>nd</a:t>
            </a:r>
            <a:endParaRPr lang="en-US" altLang="zh-CN" sz="2400" baseline="30000" dirty="0">
              <a:cs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/>
              <a:t>New Announcement on Piazza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613679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A4D-A80D-69F1-4194-71353D69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BB5EA-C7F3-58FF-BE6A-6A643B77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Symbolic link is different file type.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Symbolic link is subject to the dangling reference. </a:t>
            </a:r>
          </a:p>
          <a:p>
            <a:pPr lvl="1"/>
            <a:endParaRPr lang="en-US" altLang="ko-KR" sz="20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86CDA-AC03-6DE9-EF44-5FCFFAB5A9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DFBAB-30F0-1EA3-B95A-2E405DE553E6}"/>
              </a:ext>
            </a:extLst>
          </p:cNvPr>
          <p:cNvSpPr txBox="1"/>
          <p:nvPr/>
        </p:nvSpPr>
        <p:spPr>
          <a:xfrm>
            <a:off x="1977137" y="1701505"/>
            <a:ext cx="792088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-al</a:t>
            </a:r>
          </a:p>
          <a:p>
            <a:pPr latinLnBrk="1"/>
            <a:r>
              <a:rPr lang="en-US" altLang="ko-KR" sz="1400" dirty="0" err="1">
                <a:solidFill>
                  <a:srgbClr val="F79646"/>
                </a:solidFill>
                <a:latin typeface="Courier" pitchFamily="49" charset="0"/>
                <a:ea typeface="맑은 고딕" pitchFamily="50" charset="-127"/>
              </a:rPr>
              <a:t>d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rwxr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-x--- 2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29 May 3 19:10 ./</a:t>
            </a:r>
          </a:p>
          <a:p>
            <a:pPr latinLnBrk="1"/>
            <a:r>
              <a:rPr lang="en-US" altLang="ko-KR" sz="1400" dirty="0" err="1">
                <a:solidFill>
                  <a:srgbClr val="F79646"/>
                </a:solidFill>
                <a:latin typeface="Courier" pitchFamily="49" charset="0"/>
                <a:ea typeface="맑은 고딕" pitchFamily="50" charset="-127"/>
              </a:rPr>
              <a:t>d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rwxr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-x--- 27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4096 May 3 15:14 ../       /* directory */</a:t>
            </a:r>
          </a:p>
          <a:p>
            <a:pPr latinLnBrk="1"/>
            <a:r>
              <a:rPr lang="en-US" altLang="ko-KR" sz="1400" dirty="0">
                <a:solidFill>
                  <a:srgbClr val="F79646"/>
                </a:solidFill>
                <a:latin typeface="Courier" pitchFamily="49" charset="0"/>
                <a:ea typeface="맑은 고딕" pitchFamily="50" charset="-127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-r----- 1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F79646"/>
                </a:solidFill>
                <a:latin typeface="Courier" pitchFamily="49" charset="0"/>
                <a:ea typeface="맑은 고딕" pitchFamily="50" charset="-127"/>
              </a:rPr>
              <a:t>6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May 3 19:10 file          /* regular file */</a:t>
            </a:r>
          </a:p>
          <a:p>
            <a:pPr latinLnBrk="1"/>
            <a:r>
              <a:rPr lang="en-US" altLang="ko-KR" sz="1400" dirty="0" err="1">
                <a:solidFill>
                  <a:srgbClr val="F79646"/>
                </a:solidFill>
                <a:latin typeface="Courier" pitchFamily="49" charset="0"/>
                <a:ea typeface="맑은 고딕" pitchFamily="50" charset="-127"/>
              </a:rPr>
              <a:t>l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rwxrwxrwx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1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F79646"/>
                </a:solidFill>
                <a:latin typeface="Courier" pitchFamily="49" charset="0"/>
                <a:ea typeface="맑은 고딕" pitchFamily="50" charset="-127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May 3 19:10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-&gt; file /* symbolic link */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F5433-4DF8-0FF1-E27D-6F689E996B9B}"/>
              </a:ext>
            </a:extLst>
          </p:cNvPr>
          <p:cNvSpPr txBox="1"/>
          <p:nvPr/>
        </p:nvSpPr>
        <p:spPr>
          <a:xfrm>
            <a:off x="1977137" y="3737880"/>
            <a:ext cx="792088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ln -s file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hello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file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cat: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399374118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CA41-310D-6CFA-0BAE-46DE7980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B7EDF7-6D39-60B8-C40F-940E0B1CA6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858712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3287-3A98-A7BB-3377-160117F3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D80C9-A610-96A3-9A52-9D7E59AA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28" y="4623350"/>
            <a:ext cx="7772400" cy="17774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D53B7-DE25-0A96-821B-D9A2F348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399" y="1229566"/>
            <a:ext cx="10593290" cy="33937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Divide the disk into blocks (Blk size is 4KB)</a:t>
            </a:r>
          </a:p>
          <a:p>
            <a:pPr lvl="1"/>
            <a:r>
              <a:rPr lang="en-US" sz="2000" dirty="0"/>
              <a:t>Address from 0 to N-1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Superblock: contains metadata information for a file system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Bitmap: each bit indicated free (0) or in-use (1)</a:t>
            </a:r>
          </a:p>
          <a:p>
            <a:pPr lvl="1"/>
            <a:r>
              <a:rPr lang="en-US" sz="2000" dirty="0" err="1"/>
              <a:t>Inode</a:t>
            </a:r>
            <a:r>
              <a:rPr lang="en-US" sz="2000" dirty="0"/>
              <a:t>/Data Bitmap: for </a:t>
            </a:r>
            <a:r>
              <a:rPr lang="en-US" sz="2000" dirty="0" err="1"/>
              <a:t>inode</a:t>
            </a:r>
            <a:r>
              <a:rPr lang="en-US" sz="2000" dirty="0"/>
              <a:t>/data region</a:t>
            </a:r>
          </a:p>
          <a:p>
            <a:pPr>
              <a:lnSpc>
                <a:spcPct val="110000"/>
              </a:lnSpc>
            </a:pPr>
            <a:r>
              <a:rPr lang="en-US" sz="2200" dirty="0" err="1"/>
              <a:t>Inode</a:t>
            </a:r>
            <a:r>
              <a:rPr lang="en-US" sz="2200" dirty="0"/>
              <a:t> blocks: meta-information of a file + pointers to the data </a:t>
            </a:r>
            <a:r>
              <a:rPr lang="en-US" sz="2200" dirty="0" err="1"/>
              <a:t>blks</a:t>
            </a:r>
            <a:endParaRPr lang="en-US" sz="2200" dirty="0"/>
          </a:p>
          <a:p>
            <a:pPr lvl="1"/>
            <a:r>
              <a:rPr lang="en-US" sz="2000" dirty="0"/>
              <a:t>File/directory/link/device/socket all have </a:t>
            </a:r>
            <a:r>
              <a:rPr lang="en-US" sz="2000" dirty="0" err="1"/>
              <a:t>inode</a:t>
            </a:r>
            <a:endParaRPr lang="en-US" sz="2000" dirty="0"/>
          </a:p>
          <a:p>
            <a:pPr lvl="1"/>
            <a:r>
              <a:rPr lang="en-US" sz="2000" dirty="0"/>
              <a:t>Metadata: File size, permissions, owner, timestamps, etc.</a:t>
            </a:r>
          </a:p>
          <a:p>
            <a:r>
              <a:rPr lang="en-US" sz="2200" dirty="0"/>
              <a:t>Data blocks: Store the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51B6-30FC-54D7-CF87-21A9000417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26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1B1B-069A-9F47-8788-5B887794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Inode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EAD49-4083-0236-1FCD-9A965B051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817" y="1447800"/>
            <a:ext cx="5384800" cy="3962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21A3C-1D85-E2CB-D129-4C272811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83" y="1138126"/>
            <a:ext cx="6170022" cy="5496850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n-HK" sz="4600" dirty="0"/>
              <a:t>Each level-0 or outermost </a:t>
            </a:r>
            <a:r>
              <a:rPr lang="en-HK" sz="4600" dirty="0" err="1"/>
              <a:t>inode</a:t>
            </a:r>
            <a:r>
              <a:rPr lang="en-HK" sz="4600" dirty="0"/>
              <a:t> is divided into several different fields: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HK" sz="4600" b="1" dirty="0"/>
              <a:t>File attribute: </a:t>
            </a:r>
            <a:r>
              <a:rPr lang="en-HK" sz="4600" dirty="0"/>
              <a:t>most of the good stuff that ls -l reports is stored here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HK" sz="4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HK" sz="4600" b="1" dirty="0"/>
              <a:t>Direct mappings: </a:t>
            </a:r>
            <a:r>
              <a:rPr lang="en-HK" sz="4600" dirty="0"/>
              <a:t>Entries containing direct forward mappings. These mappings provide a mapping from the logical block number to the location of the physical block on disk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HK" sz="4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HK" sz="4600" b="1" dirty="0"/>
              <a:t>Indirect_1 Mappings: </a:t>
            </a:r>
            <a:r>
              <a:rPr lang="en-HK" sz="4600" dirty="0"/>
              <a:t>Entries containing indirect mapping requiring one level of indirection.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HK" sz="4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HK" sz="4600" b="1" dirty="0"/>
              <a:t>Indirect_2 Mappings: </a:t>
            </a:r>
            <a:r>
              <a:rPr lang="en-HK" sz="4600" dirty="0"/>
              <a:t>Entries containing indirect mappings requiring two levels of indirection.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HK" sz="4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HK" sz="4600" b="1" dirty="0"/>
              <a:t>Indirect_3 Mappings: </a:t>
            </a:r>
            <a:r>
              <a:rPr lang="en-HK" sz="4600" dirty="0"/>
              <a:t>Entries containing mappings requiring three levels of indirection.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1C80F-B876-D12B-45E6-460FFD503A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37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CA41-310D-6CFA-0BAE-46DE7980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B7EDF7-6D39-60B8-C40F-940E0B1CA6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89843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71E7-B004-1F7E-B520-85E10423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APIs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610B0-74FD-8870-B2E7-5D34F16A05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708736-7FD7-3A20-4722-4FDFC35E4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58447"/>
              </p:ext>
            </p:extLst>
          </p:nvPr>
        </p:nvGraphicFramePr>
        <p:xfrm>
          <a:off x="776614" y="1086284"/>
          <a:ext cx="10593290" cy="536415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073188">
                  <a:extLst>
                    <a:ext uri="{9D8B030D-6E8A-4147-A177-3AD203B41FA5}">
                      <a16:colId xmlns:a16="http://schemas.microsoft.com/office/drawing/2014/main" val="1858788199"/>
                    </a:ext>
                  </a:extLst>
                </a:gridCol>
                <a:gridCol w="3989005">
                  <a:extLst>
                    <a:ext uri="{9D8B030D-6E8A-4147-A177-3AD203B41FA5}">
                      <a16:colId xmlns:a16="http://schemas.microsoft.com/office/drawing/2014/main" val="2934795229"/>
                    </a:ext>
                  </a:extLst>
                </a:gridCol>
                <a:gridCol w="3531097">
                  <a:extLst>
                    <a:ext uri="{9D8B030D-6E8A-4147-A177-3AD203B41FA5}">
                      <a16:colId xmlns:a16="http://schemas.microsoft.com/office/drawing/2014/main" val="2263391830"/>
                    </a:ext>
                  </a:extLst>
                </a:gridCol>
              </a:tblGrid>
              <a:tr h="350994">
                <a:tc>
                  <a:txBody>
                    <a:bodyPr/>
                    <a:lstStyle/>
                    <a:p>
                      <a:r>
                        <a:rPr lang="en-HK" sz="2000" b="1" dirty="0"/>
                        <a:t>Feature</a:t>
                      </a:r>
                      <a:endParaRPr lang="en-HK" sz="2000" dirty="0"/>
                    </a:p>
                  </a:txBody>
                  <a:tcPr marL="51647" marR="51647" marT="25823" marB="25823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b="1" dirty="0"/>
                        <a:t>Description</a:t>
                      </a:r>
                      <a:endParaRPr lang="en-HK" sz="2000" dirty="0"/>
                    </a:p>
                  </a:txBody>
                  <a:tcPr marL="51647" marR="51647" marT="25823" marB="25823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b="1" dirty="0"/>
                        <a:t>Examples</a:t>
                      </a:r>
                      <a:endParaRPr lang="en-HK" sz="2000" dirty="0"/>
                    </a:p>
                  </a:txBody>
                  <a:tcPr marL="51647" marR="51647" marT="25823" marB="25823"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71145635"/>
                  </a:ext>
                </a:extLst>
              </a:tr>
              <a:tr h="771187">
                <a:tc>
                  <a:txBody>
                    <a:bodyPr/>
                    <a:lstStyle/>
                    <a:p>
                      <a:r>
                        <a:rPr lang="en-HK" sz="1600" b="1" dirty="0"/>
                        <a:t>File Metadata Handling</a:t>
                      </a:r>
                      <a:endParaRPr lang="en-HK" sz="1600" dirty="0"/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Operations to access or modify file metadata such as size, permissions, and modification date.</a:t>
                      </a:r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pPr marL="0" marR="0" indent="0" algn="ctr" defTabSz="41275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stat(), </a:t>
                      </a:r>
                      <a:r>
                        <a:rPr lang="en-HK" sz="1600" b="0" i="1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os.stat</a:t>
                      </a: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()</a:t>
                      </a:r>
                    </a:p>
                  </a:txBody>
                  <a:tcPr marL="51647" marR="51647" marT="25823" marB="25823" anchor="ctr"/>
                </a:tc>
                <a:extLst>
                  <a:ext uri="{0D108BD9-81ED-4DB2-BD59-A6C34878D82A}">
                    <a16:rowId xmlns:a16="http://schemas.microsoft.com/office/drawing/2014/main" val="835877556"/>
                  </a:ext>
                </a:extLst>
              </a:tr>
              <a:tr h="771187">
                <a:tc>
                  <a:txBody>
                    <a:bodyPr/>
                    <a:lstStyle/>
                    <a:p>
                      <a:r>
                        <a:rPr lang="en-HK" sz="1600" b="1" dirty="0"/>
                        <a:t>File Opening and Closing</a:t>
                      </a:r>
                      <a:endParaRPr lang="en-HK" sz="1600" dirty="0"/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Functions to open and close files for various operations like reading, writing.</a:t>
                      </a:r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 i="1" dirty="0"/>
                        <a:t>open(), </a:t>
                      </a:r>
                      <a:r>
                        <a:rPr lang="en-HK" sz="1600" i="1" dirty="0" err="1"/>
                        <a:t>fopen</a:t>
                      </a:r>
                      <a:r>
                        <a:rPr lang="en-HK" sz="1600" i="1" dirty="0"/>
                        <a:t>(), </a:t>
                      </a:r>
                      <a:r>
                        <a:rPr lang="en-HK" sz="1600" i="1" dirty="0" err="1"/>
                        <a:t>CreateFile</a:t>
                      </a:r>
                      <a:r>
                        <a:rPr lang="en-HK" sz="1600" i="1" dirty="0"/>
                        <a:t>(), rename()</a:t>
                      </a:r>
                    </a:p>
                  </a:txBody>
                  <a:tcPr marL="51647" marR="51647" marT="25823" marB="25823" anchor="ctr"/>
                </a:tc>
                <a:extLst>
                  <a:ext uri="{0D108BD9-81ED-4DB2-BD59-A6C34878D82A}">
                    <a16:rowId xmlns:a16="http://schemas.microsoft.com/office/drawing/2014/main" val="2723189805"/>
                  </a:ext>
                </a:extLst>
              </a:tr>
              <a:tr h="673848">
                <a:tc>
                  <a:txBody>
                    <a:bodyPr/>
                    <a:lstStyle/>
                    <a:p>
                      <a:r>
                        <a:rPr lang="en-HK" sz="1600" b="1" dirty="0"/>
                        <a:t>File Reading and Writing</a:t>
                      </a:r>
                      <a:endParaRPr lang="en-HK" sz="1600" dirty="0"/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Methods to read from and write to files in different modes (binary or text).</a:t>
                      </a:r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 i="1" dirty="0"/>
                        <a:t>read(), write(), </a:t>
                      </a:r>
                      <a:r>
                        <a:rPr lang="en-HK" sz="1600" i="1" dirty="0" err="1"/>
                        <a:t>fread</a:t>
                      </a:r>
                      <a:r>
                        <a:rPr lang="en-HK" sz="1600" i="1" dirty="0"/>
                        <a:t>(), </a:t>
                      </a:r>
                      <a:r>
                        <a:rPr lang="en-HK" sz="1600" i="1" dirty="0" err="1"/>
                        <a:t>WriteFile</a:t>
                      </a:r>
                      <a:r>
                        <a:rPr lang="en-HK" sz="1600" i="1" dirty="0"/>
                        <a:t>()</a:t>
                      </a:r>
                    </a:p>
                  </a:txBody>
                  <a:tcPr marL="51647" marR="51647" marT="25823" marB="25823" anchor="ctr"/>
                </a:tc>
                <a:extLst>
                  <a:ext uri="{0D108BD9-81ED-4DB2-BD59-A6C34878D82A}">
                    <a16:rowId xmlns:a16="http://schemas.microsoft.com/office/drawing/2014/main" val="397063129"/>
                  </a:ext>
                </a:extLst>
              </a:tr>
              <a:tr h="771187">
                <a:tc>
                  <a:txBody>
                    <a:bodyPr/>
                    <a:lstStyle/>
                    <a:p>
                      <a:r>
                        <a:rPr lang="en-HK" sz="1600" b="1" dirty="0"/>
                        <a:t>File Positioning</a:t>
                      </a:r>
                      <a:endParaRPr lang="en-HK" sz="1600" dirty="0"/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Functions to manipulate the read/write pointer's position within a file (seek operations).</a:t>
                      </a:r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 i="1" dirty="0" err="1"/>
                        <a:t>lseek</a:t>
                      </a:r>
                      <a:r>
                        <a:rPr lang="en-HK" sz="1600" i="1" dirty="0"/>
                        <a:t>(), </a:t>
                      </a:r>
                      <a:r>
                        <a:rPr lang="en-HK" sz="1600" i="1" dirty="0" err="1"/>
                        <a:t>fseek</a:t>
                      </a:r>
                      <a:r>
                        <a:rPr lang="en-HK" sz="1600" i="1" dirty="0"/>
                        <a:t>(), </a:t>
                      </a:r>
                      <a:r>
                        <a:rPr lang="en-HK" sz="1600" i="1" dirty="0" err="1"/>
                        <a:t>SetFilePointer</a:t>
                      </a:r>
                      <a:r>
                        <a:rPr lang="en-HK" sz="1600" i="1" dirty="0"/>
                        <a:t>()</a:t>
                      </a:r>
                    </a:p>
                  </a:txBody>
                  <a:tcPr marL="51647" marR="51647" marT="25823" marB="25823" anchor="ctr"/>
                </a:tc>
                <a:extLst>
                  <a:ext uri="{0D108BD9-81ED-4DB2-BD59-A6C34878D82A}">
                    <a16:rowId xmlns:a16="http://schemas.microsoft.com/office/drawing/2014/main" val="4139253583"/>
                  </a:ext>
                </a:extLst>
              </a:tr>
              <a:tr h="531077">
                <a:tc>
                  <a:txBody>
                    <a:bodyPr/>
                    <a:lstStyle/>
                    <a:p>
                      <a:r>
                        <a:rPr lang="en-HK" sz="1600" b="1" dirty="0"/>
                        <a:t>File Creation and Deletion</a:t>
                      </a:r>
                      <a:endParaRPr lang="en-HK" sz="1600" dirty="0"/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Functions to create or delete files and directories.</a:t>
                      </a:r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pPr marL="0" marR="0" indent="0" algn="ctr" defTabSz="41275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unlink(), </a:t>
                      </a:r>
                      <a:r>
                        <a:rPr lang="en-HK" sz="1600" b="0" i="1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os.remove</a:t>
                      </a: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(), </a:t>
                      </a:r>
                      <a:r>
                        <a:rPr lang="en-HK" sz="1600" b="0" i="1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DeleteFile</a:t>
                      </a: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()</a:t>
                      </a:r>
                    </a:p>
                  </a:txBody>
                  <a:tcPr marL="51647" marR="51647" marT="25823" marB="25823" anchor="ctr"/>
                </a:tc>
                <a:extLst>
                  <a:ext uri="{0D108BD9-81ED-4DB2-BD59-A6C34878D82A}">
                    <a16:rowId xmlns:a16="http://schemas.microsoft.com/office/drawing/2014/main" val="1108864888"/>
                  </a:ext>
                </a:extLst>
              </a:tr>
              <a:tr h="673848">
                <a:tc>
                  <a:txBody>
                    <a:bodyPr/>
                    <a:lstStyle/>
                    <a:p>
                      <a:r>
                        <a:rPr lang="en-HK" sz="1600" b="1" dirty="0"/>
                        <a:t>Directory Management</a:t>
                      </a:r>
                      <a:endParaRPr lang="en-HK" sz="1600" dirty="0"/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/>
                        <a:t>Tools for handling directories, including creation, deletion, and listing contents.</a:t>
                      </a:r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pPr marL="0" marR="0" indent="0" algn="ctr" defTabSz="41275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HK" sz="1600" b="0" i="1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mkdir</a:t>
                      </a: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(), </a:t>
                      </a:r>
                      <a:r>
                        <a:rPr lang="en-HK" sz="1600" b="0" i="1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os.mkdir</a:t>
                      </a: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(), </a:t>
                      </a:r>
                      <a:r>
                        <a:rPr lang="en-HK" sz="1600" b="0" i="1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shutil.rmtree</a:t>
                      </a: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()</a:t>
                      </a:r>
                    </a:p>
                  </a:txBody>
                  <a:tcPr marL="51647" marR="51647" marT="25823" marB="25823" anchor="ctr"/>
                </a:tc>
                <a:extLst>
                  <a:ext uri="{0D108BD9-81ED-4DB2-BD59-A6C34878D82A}">
                    <a16:rowId xmlns:a16="http://schemas.microsoft.com/office/drawing/2014/main" val="3596583931"/>
                  </a:ext>
                </a:extLst>
              </a:tr>
              <a:tr h="771187">
                <a:tc>
                  <a:txBody>
                    <a:bodyPr/>
                    <a:lstStyle/>
                    <a:p>
                      <a:r>
                        <a:rPr lang="en-HK" sz="1600" b="1" dirty="0"/>
                        <a:t>Link Creation and Deletion</a:t>
                      </a:r>
                      <a:endParaRPr lang="en-HK" sz="1600" dirty="0"/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Create a direct link to the same underlying file content/shortcut or pointer to another file or directory.</a:t>
                      </a:r>
                    </a:p>
                  </a:txBody>
                  <a:tcPr marL="51647" marR="51647" marT="25823" marB="25823" anchor="ctr"/>
                </a:tc>
                <a:tc>
                  <a:txBody>
                    <a:bodyPr/>
                    <a:lstStyle/>
                    <a:p>
                      <a:pPr marL="0" marR="0" indent="0" algn="ctr" defTabSz="41275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link(), </a:t>
                      </a:r>
                      <a:r>
                        <a:rPr lang="en-HK" sz="1600" b="0" i="1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symlink</a:t>
                      </a:r>
                      <a:r>
                        <a:rPr lang="en-HK" sz="1600" b="0" i="1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"/>
                        </a:rPr>
                        <a:t>(), unlink()</a:t>
                      </a:r>
                    </a:p>
                  </a:txBody>
                  <a:tcPr marL="51647" marR="51647" marT="25823" marB="25823" anchor="ctr"/>
                </a:tc>
                <a:extLst>
                  <a:ext uri="{0D108BD9-81ED-4DB2-BD59-A6C34878D82A}">
                    <a16:rowId xmlns:a16="http://schemas.microsoft.com/office/drawing/2014/main" val="20209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76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F688-7451-E9DC-78B6-E61D3B2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F7D0-E9F3-ED7A-5433-E9796292E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ko-KR" dirty="0"/>
              <a:t>Show the File metadata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metadata is information about each file, ex: size, permission, 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altLang="ko-KR" dirty="0"/>
              <a:t> structure is below: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12EDD-B709-CF7D-80CD-C066BA3ED3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4E43ECD5-1E63-F2F5-B6EA-5278107D6716}"/>
              </a:ext>
            </a:extLst>
          </p:cNvPr>
          <p:cNvSpPr txBox="1"/>
          <p:nvPr/>
        </p:nvSpPr>
        <p:spPr>
          <a:xfrm>
            <a:off x="1883578" y="3076813"/>
            <a:ext cx="777686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 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stat {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st_dev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ID of device containing file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ino_t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st_ino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number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mode_t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st_mode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protection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nlink_t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st_nlink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hard links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uid_t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st_uid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user ID of owner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gid_t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st_gid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group ID of owner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st_rdev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device ID (if special file)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off_t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st_size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total size, in bytes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blksize_t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st_blksize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blocksize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for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filesystem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I/O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blkcnt_t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st_blocks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blocks allocated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st_atime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access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st_mtime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modification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st_ctime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status change */</a:t>
            </a:r>
          </a:p>
          <a:p>
            <a:pPr marL="342900" indent="-342900" latinLnBrk="1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};</a:t>
            </a:r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47324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CD1A-2DE8-914D-D914-01A43187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2E6D3-0A18-1518-80C2-17D440766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kern="0" dirty="0"/>
              <a:t>An example of 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stat()</a:t>
            </a:r>
          </a:p>
          <a:p>
            <a:pPr lvl="1"/>
            <a:r>
              <a:rPr lang="en-US" altLang="ko-KR" kern="0" dirty="0"/>
              <a:t>All information is in a </a:t>
            </a:r>
            <a:r>
              <a:rPr lang="en-US" altLang="ko-KR" kern="0" dirty="0" err="1"/>
              <a:t>inode</a:t>
            </a:r>
            <a:endParaRPr lang="en-US" altLang="ko-KR" kern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2079D-4AFD-4915-B129-8A10C76458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C2170E-EB45-5F1B-3F69-62ED80A5453F}"/>
              </a:ext>
            </a:extLst>
          </p:cNvPr>
          <p:cNvSpPr txBox="1">
            <a:spLocks/>
          </p:cNvSpPr>
          <p:nvPr/>
        </p:nvSpPr>
        <p:spPr>
          <a:xfrm>
            <a:off x="1247467" y="1877598"/>
            <a:ext cx="8786812" cy="550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289152" marR="0" indent="-289152" algn="l" defTabSz="412750" rtl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550" b="0" i="0" u="none" strike="noStrike" cap="none" spc="0" baseline="0">
                <a:solidFill>
                  <a:srgbClr val="202020"/>
                </a:solidFill>
                <a:uFillTx/>
                <a:latin typeface="Gill Sans MT" panose="020B0502020104020203" pitchFamily="34" charset="0"/>
                <a:ea typeface="+mn-ea"/>
                <a:cs typeface="+mn-cs"/>
                <a:sym typeface="Helvetica"/>
              </a:defRPr>
            </a:lvl1pPr>
            <a:lvl2pPr marL="606652" marR="0" indent="-289152" algn="l" defTabSz="412750" rtl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550" b="0" i="0" u="none" strike="noStrike" cap="none" spc="0" baseline="0">
                <a:solidFill>
                  <a:srgbClr val="202020"/>
                </a:solidFill>
                <a:uFillTx/>
                <a:latin typeface="Gill Sans MT" panose="020B0502020104020203" pitchFamily="34" charset="0"/>
                <a:ea typeface="+mn-ea"/>
                <a:cs typeface="+mn-cs"/>
                <a:sym typeface="Helvetica"/>
              </a:defRPr>
            </a:lvl2pPr>
            <a:lvl3pPr marL="924152" marR="0" indent="-289152" algn="l" defTabSz="412750" rtl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550" b="0" i="0" u="none" strike="noStrike" cap="none" spc="0" baseline="0">
                <a:solidFill>
                  <a:srgbClr val="202020"/>
                </a:solidFill>
                <a:uFillTx/>
                <a:latin typeface="Gill Sans MT" panose="020B0502020104020203" pitchFamily="34" charset="0"/>
                <a:ea typeface="+mn-ea"/>
                <a:cs typeface="+mn-cs"/>
                <a:sym typeface="Helvetica"/>
              </a:defRPr>
            </a:lvl3pPr>
            <a:lvl4pPr marL="1241652" marR="0" indent="-289152" algn="l" defTabSz="412750" rtl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550" b="0" i="0" u="none" strike="noStrike" cap="none" spc="0" baseline="0">
                <a:solidFill>
                  <a:srgbClr val="202020"/>
                </a:solidFill>
                <a:uFillTx/>
                <a:latin typeface="Gill Sans MT" panose="020B0502020104020203" pitchFamily="34" charset="0"/>
                <a:ea typeface="+mn-ea"/>
                <a:cs typeface="+mn-cs"/>
                <a:sym typeface="Helvetica"/>
              </a:defRPr>
            </a:lvl4pPr>
            <a:lvl5pPr marL="1559152" marR="0" indent="-289152" algn="l" defTabSz="412750" rtl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550" b="0" i="0" u="none" strike="noStrike" cap="none" spc="0" baseline="0">
                <a:solidFill>
                  <a:srgbClr val="202020"/>
                </a:solidFill>
                <a:uFillTx/>
                <a:latin typeface="Gill Sans MT" panose="020B0502020104020203" pitchFamily="34" charset="0"/>
                <a:ea typeface="+mn-ea"/>
                <a:cs typeface="+mn-cs"/>
                <a:sym typeface="Helvetica"/>
              </a:defRPr>
            </a:lvl5pPr>
            <a:lvl6pPr marL="1924844" marR="0" indent="-337344" algn="l" defTabSz="412750" rtl="0" latinLnBrk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50" b="0" i="0" u="none" strike="noStrike" cap="none" spc="0" baseline="0">
                <a:solidFill>
                  <a:srgbClr val="20202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2242344" marR="0" indent="-337344" algn="l" defTabSz="412750" rtl="0" latinLnBrk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50" b="0" i="0" u="none" strike="noStrike" cap="none" spc="0" baseline="0">
                <a:solidFill>
                  <a:srgbClr val="20202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2559844" marR="0" indent="-337344" algn="l" defTabSz="412750" rtl="0" latinLnBrk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50" b="0" i="0" u="none" strike="noStrike" cap="none" spc="0" baseline="0">
                <a:solidFill>
                  <a:srgbClr val="20202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2877344" marR="0" indent="-337344" algn="l" defTabSz="412750" rtl="0" latinLnBrk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50" b="0" i="0" u="none" strike="noStrike" cap="none" spc="0" baseline="0">
                <a:solidFill>
                  <a:srgbClr val="20202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altLang="ko-KR" kern="0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B749B300-C71C-CC7E-5937-93B74E27F71D}"/>
              </a:ext>
            </a:extLst>
          </p:cNvPr>
          <p:cNvSpPr txBox="1"/>
          <p:nvPr/>
        </p:nvSpPr>
        <p:spPr>
          <a:xfrm>
            <a:off x="1597968" y="2712481"/>
            <a:ext cx="777686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pPr latinLnBrk="1"/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File: ‘file’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Size: 6 Blocks: 8 IO Block: 4096 regular file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Device: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811h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2065d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: 67158084 Links: 1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Access: (0640/-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-r-----)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Uid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: (30686/ root)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Gid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: (30686/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Access: 2011-05-03 15:50:20.157594748 -0500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Modify: 2011-05-03 15:50:20.157594748 -0500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Change: 2011-05-03 15:50:20.157594748 -0500</a:t>
            </a:r>
          </a:p>
          <a:p>
            <a:pPr latinLnBrk="1"/>
            <a:endParaRPr lang="en-US" altLang="ko-KR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60561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1619</Words>
  <Application>Microsoft Macintosh PowerPoint</Application>
  <PresentationFormat>寬螢幕</PresentationFormat>
  <Paragraphs>248</Paragraphs>
  <Slides>21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8" baseType="lpstr">
      <vt:lpstr>굴림</vt:lpstr>
      <vt:lpstr>HY견고딕</vt:lpstr>
      <vt:lpstr>Malgun Gothic</vt:lpstr>
      <vt:lpstr>Malgun Gothic</vt:lpstr>
      <vt:lpstr>Aptos</vt:lpstr>
      <vt:lpstr>Arial</vt:lpstr>
      <vt:lpstr>Calibri</vt:lpstr>
      <vt:lpstr>Courier</vt:lpstr>
      <vt:lpstr>Courier New</vt:lpstr>
      <vt:lpstr>Gill Sans MT</vt:lpstr>
      <vt:lpstr>Helvetica</vt:lpstr>
      <vt:lpstr>Helvetica Light</vt:lpstr>
      <vt:lpstr>Helvetica Neue</vt:lpstr>
      <vt:lpstr>Helvetica Neue Light</vt:lpstr>
      <vt:lpstr>Wingdings</vt:lpstr>
      <vt:lpstr>White</vt:lpstr>
      <vt:lpstr>2_3150-revised</vt:lpstr>
      <vt:lpstr>PowerPoint 簡報</vt:lpstr>
      <vt:lpstr>Reminder</vt:lpstr>
      <vt:lpstr>File System Structure</vt:lpstr>
      <vt:lpstr>Overall Organization</vt:lpstr>
      <vt:lpstr>Structure of Inode</vt:lpstr>
      <vt:lpstr>File System API</vt:lpstr>
      <vt:lpstr>File System APIs Summary</vt:lpstr>
      <vt:lpstr>Getting Information About Files </vt:lpstr>
      <vt:lpstr>Getting Information About Files (Cont.)</vt:lpstr>
      <vt:lpstr>Renaming files</vt:lpstr>
      <vt:lpstr>Removing Files</vt:lpstr>
      <vt:lpstr>Making Directories</vt:lpstr>
      <vt:lpstr>Reading Directories </vt:lpstr>
      <vt:lpstr>Reading Directories </vt:lpstr>
      <vt:lpstr>Deleting Directories</vt:lpstr>
      <vt:lpstr>Hard Links</vt:lpstr>
      <vt:lpstr>Hard Links (Cont.)</vt:lpstr>
      <vt:lpstr>unlink Hard Links</vt:lpstr>
      <vt:lpstr>Symbolic Links</vt:lpstr>
      <vt:lpstr>Symbolic Links (Cont.)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Jianqiang</dc:creator>
  <cp:lastModifiedBy>kaiwen chen</cp:lastModifiedBy>
  <cp:revision>121</cp:revision>
  <cp:lastPrinted>2024-11-20T09:13:23Z</cp:lastPrinted>
  <dcterms:created xsi:type="dcterms:W3CDTF">2023-01-06T06:17:44Z</dcterms:created>
  <dcterms:modified xsi:type="dcterms:W3CDTF">2024-11-20T11:59:38Z</dcterms:modified>
</cp:coreProperties>
</file>