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72" r:id="rId14"/>
    <p:sldId id="273" r:id="rId15"/>
    <p:sldId id="275" r:id="rId16"/>
    <p:sldId id="274" r:id="rId17"/>
    <p:sldId id="267" r:id="rId18"/>
    <p:sldId id="268" r:id="rId19"/>
    <p:sldId id="269" r:id="rId20"/>
    <p:sldId id="270" r:id="rId21"/>
    <p:sldId id="276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79AED-ECC2-4C91-8802-0EE7FB193B20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2B010-1AEA-4471-8F2C-23691641F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514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2B010-1AEA-4471-8F2C-23691641F49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068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2B010-1AEA-4471-8F2C-23691641F49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320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2B010-1AEA-4471-8F2C-23691641F49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924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2FE8-3415-4A08-9C6C-93DDC515E45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02FE8-3415-4A08-9C6C-93DDC515E45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02FE8-3415-4A08-9C6C-93DDC515E45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42DCC-5249-4D2B-A703-C5A7D3861A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8870" y="2027583"/>
            <a:ext cx="793678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Tutorial 9 Assignment 3 Preliminaries and Hints</a:t>
            </a:r>
          </a:p>
          <a:p>
            <a:endParaRPr lang="en-US" altLang="zh-CN" sz="2800" b="1" dirty="0"/>
          </a:p>
          <a:p>
            <a:endParaRPr lang="en-US" altLang="zh-CN" sz="2800" dirty="0"/>
          </a:p>
          <a:p>
            <a:r>
              <a:rPr lang="en-US" altLang="zh-CN" sz="2800" dirty="0"/>
              <a:t>Tutor: Luo Qin</a:t>
            </a:r>
          </a:p>
          <a:p>
            <a:r>
              <a:rPr lang="en-US" altLang="zh-CN" sz="2800" dirty="0"/>
              <a:t>qluo22@cse.cuhk.edu.hk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32C3-F7FE-42F9-8545-1A8F10541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Problem 2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E45B3-30A0-4446-8A16-725321622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4191000" cy="5397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Review of the Singly linked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575CFE-9118-4B54-AB3E-DBA65EC5A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488" y="2498173"/>
            <a:ext cx="6023424" cy="10361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A5F279-B681-4532-AC79-ACCD94C91467}"/>
              </a:ext>
            </a:extLst>
          </p:cNvPr>
          <p:cNvSpPr txBox="1"/>
          <p:nvPr/>
        </p:nvSpPr>
        <p:spPr>
          <a:xfrm>
            <a:off x="428430" y="4081295"/>
            <a:ext cx="74895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Three operations: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Find a node in the singly linked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Insert a node into the singly linked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Delete a node in the singly linked list</a:t>
            </a:r>
          </a:p>
          <a:p>
            <a:r>
              <a:rPr lang="en-US" altLang="zh-CN" sz="2400" b="1" dirty="0"/>
              <a:t>Hints: Please have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 review of these operations</a:t>
            </a:r>
          </a:p>
          <a:p>
            <a:r>
              <a:rPr lang="en-US" altLang="zh-CN" sz="2400" b="1" dirty="0"/>
              <a:t>about singly linked list in your data structure coarse.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B5E731-89D1-4436-B057-9E3BF9000010}"/>
              </a:ext>
            </a:extLst>
          </p:cNvPr>
          <p:cNvSpPr txBox="1"/>
          <p:nvPr/>
        </p:nvSpPr>
        <p:spPr>
          <a:xfrm>
            <a:off x="4800600" y="3534327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page_no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D38CB-2068-4533-AB0D-3728CA68748D}"/>
              </a:ext>
            </a:extLst>
          </p:cNvPr>
          <p:cNvSpPr txBox="1"/>
          <p:nvPr/>
        </p:nvSpPr>
        <p:spPr>
          <a:xfrm>
            <a:off x="5841270" y="354606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next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274A5E-2A61-4858-8F01-1E763E980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029" y="4016845"/>
            <a:ext cx="5347971" cy="15049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443764-6991-4DD3-B34F-99AB773DA218}"/>
              </a:ext>
            </a:extLst>
          </p:cNvPr>
          <p:cNvSpPr txBox="1"/>
          <p:nvPr/>
        </p:nvSpPr>
        <p:spPr>
          <a:xfrm>
            <a:off x="8652606" y="569474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node.h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5049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BB1F-29CD-4F17-85BD-83AAA362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Problem 2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17F54-E303-4C5D-B921-E74B4AE04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804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Code Walk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F784D-3998-4AFC-BDB2-538B437B9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04" y="2173079"/>
            <a:ext cx="9933992" cy="2413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CE37A3-98D3-454B-B680-20E2F6B7D359}"/>
              </a:ext>
            </a:extLst>
          </p:cNvPr>
          <p:cNvSpPr txBox="1"/>
          <p:nvPr/>
        </p:nvSpPr>
        <p:spPr>
          <a:xfrm>
            <a:off x="838200" y="4777273"/>
            <a:ext cx="8013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Node.h</a:t>
            </a:r>
            <a:r>
              <a:rPr lang="en-US" altLang="zh-CN" dirty="0"/>
              <a:t>:   Definition of the node in the linked list</a:t>
            </a:r>
          </a:p>
          <a:p>
            <a:r>
              <a:rPr lang="en-US" altLang="zh-CN" dirty="0" err="1"/>
              <a:t>fifo.c</a:t>
            </a:r>
            <a:r>
              <a:rPr lang="en-US" altLang="zh-CN" dirty="0"/>
              <a:t> &amp; </a:t>
            </a:r>
            <a:r>
              <a:rPr lang="en-US" altLang="zh-CN" dirty="0" err="1"/>
              <a:t>lru.c</a:t>
            </a:r>
            <a:r>
              <a:rPr lang="en-US" altLang="zh-CN" dirty="0"/>
              <a:t>   </a:t>
            </a:r>
            <a:r>
              <a:rPr lang="en-US" altLang="zh-CN" b="1" dirty="0"/>
              <a:t>Your implementation of the FIFO and LRU algorithm</a:t>
            </a:r>
          </a:p>
          <a:p>
            <a:r>
              <a:rPr lang="en-US" altLang="zh-CN" dirty="0" err="1"/>
              <a:t>main.c</a:t>
            </a:r>
            <a:r>
              <a:rPr lang="en-US" altLang="zh-CN" dirty="0"/>
              <a:t>  File I/O, visualize the status of the cache and calculate the page missing</a:t>
            </a:r>
          </a:p>
          <a:p>
            <a:r>
              <a:rPr lang="en-US" altLang="zh-CN" dirty="0" err="1"/>
              <a:t>Makefile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9672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31A4-4273-428D-8F1B-E432D8514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Problem 2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0D23B6-8932-46E8-9947-9B83F00C6CD4}"/>
              </a:ext>
            </a:extLst>
          </p:cNvPr>
          <p:cNvSpPr txBox="1"/>
          <p:nvPr/>
        </p:nvSpPr>
        <p:spPr>
          <a:xfrm>
            <a:off x="615820" y="1484940"/>
            <a:ext cx="15023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000" dirty="0"/>
          </a:p>
          <a:p>
            <a:r>
              <a:rPr lang="en-US" altLang="zh-CN" sz="2000" b="1" dirty="0"/>
              <a:t>Code Walk</a:t>
            </a:r>
            <a:endParaRPr lang="en-US" altLang="zh-CN" sz="2000" dirty="0"/>
          </a:p>
          <a:p>
            <a:r>
              <a:rPr lang="en-US" altLang="zh-CN" sz="2000" dirty="0" err="1"/>
              <a:t>fifo.c</a:t>
            </a:r>
            <a:r>
              <a:rPr lang="en-US" altLang="zh-CN" sz="2000" dirty="0"/>
              <a:t> &amp; </a:t>
            </a:r>
            <a:r>
              <a:rPr lang="en-US" altLang="zh-CN" sz="2000" dirty="0" err="1"/>
              <a:t>lru.c</a:t>
            </a:r>
            <a:endParaRPr lang="zh-CN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51148-A346-4C1C-AB00-AD56D7E59B32}"/>
              </a:ext>
            </a:extLst>
          </p:cNvPr>
          <p:cNvSpPr txBox="1"/>
          <p:nvPr/>
        </p:nvSpPr>
        <p:spPr>
          <a:xfrm>
            <a:off x="615820" y="2500603"/>
            <a:ext cx="1071479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 </a:t>
            </a:r>
            <a:r>
              <a:rPr lang="en-US" altLang="zh-CN" dirty="0" err="1"/>
              <a:t>FIFO_cache_put</a:t>
            </a:r>
            <a:r>
              <a:rPr lang="en-US" altLang="zh-CN" dirty="0"/>
              <a:t>(int </a:t>
            </a:r>
            <a:r>
              <a:rPr lang="en-US" altLang="zh-CN" dirty="0" err="1"/>
              <a:t>Newpageno</a:t>
            </a:r>
            <a:r>
              <a:rPr lang="en-US" altLang="zh-CN" dirty="0"/>
              <a:t>, </a:t>
            </a:r>
            <a:r>
              <a:rPr lang="en-US" altLang="zh-CN" dirty="0" err="1"/>
              <a:t>node_t</a:t>
            </a:r>
            <a:r>
              <a:rPr lang="en-US" altLang="zh-CN" dirty="0"/>
              <a:t> **</a:t>
            </a:r>
            <a:r>
              <a:rPr lang="en-US" altLang="zh-CN" dirty="0" err="1"/>
              <a:t>head_fifo</a:t>
            </a:r>
            <a:r>
              <a:rPr lang="en-US" altLang="zh-CN" dirty="0"/>
              <a:t>, int </a:t>
            </a:r>
            <a:r>
              <a:rPr lang="en-US" altLang="zh-CN" dirty="0" err="1"/>
              <a:t>cache_capacity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LRU_cache_put</a:t>
            </a:r>
            <a:r>
              <a:rPr lang="en-US" altLang="zh-CN" dirty="0"/>
              <a:t>(int </a:t>
            </a:r>
            <a:r>
              <a:rPr lang="en-US" altLang="zh-CN" dirty="0" err="1"/>
              <a:t>Newpageno</a:t>
            </a:r>
            <a:r>
              <a:rPr lang="en-US" altLang="zh-CN" dirty="0"/>
              <a:t>, </a:t>
            </a:r>
            <a:r>
              <a:rPr lang="en-US" altLang="zh-CN" dirty="0" err="1"/>
              <a:t>node_t</a:t>
            </a:r>
            <a:r>
              <a:rPr lang="en-US" altLang="zh-CN" dirty="0"/>
              <a:t> **</a:t>
            </a:r>
            <a:r>
              <a:rPr lang="en-US" altLang="zh-CN" dirty="0" err="1"/>
              <a:t>head_lru</a:t>
            </a:r>
            <a:r>
              <a:rPr lang="en-US" altLang="zh-CN" dirty="0"/>
              <a:t>, int </a:t>
            </a:r>
            <a:r>
              <a:rPr lang="en-US" altLang="zh-CN" dirty="0" err="1"/>
              <a:t>cache_capacity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 err="1"/>
              <a:t>Paremeters</a:t>
            </a:r>
            <a:r>
              <a:rPr lang="en-US" altLang="zh-CN" dirty="0"/>
              <a:t>:</a:t>
            </a:r>
          </a:p>
          <a:p>
            <a:r>
              <a:rPr lang="en-US" altLang="zh-CN" dirty="0" err="1"/>
              <a:t>Newpageno</a:t>
            </a:r>
            <a:r>
              <a:rPr lang="zh-CN" altLang="en-US" dirty="0"/>
              <a:t>：</a:t>
            </a:r>
            <a:r>
              <a:rPr lang="en-US" altLang="zh-CN" dirty="0"/>
              <a:t>The page number intended to be accessed.</a:t>
            </a:r>
          </a:p>
          <a:p>
            <a:r>
              <a:rPr lang="en-US" altLang="zh-CN" dirty="0" err="1"/>
              <a:t>head_fifo</a:t>
            </a:r>
            <a:r>
              <a:rPr lang="en-US" altLang="zh-CN" dirty="0"/>
              <a:t>, </a:t>
            </a:r>
            <a:r>
              <a:rPr lang="en-US" altLang="zh-CN" dirty="0" err="1"/>
              <a:t>head_lru</a:t>
            </a:r>
            <a:r>
              <a:rPr lang="en-US" altLang="zh-CN" dirty="0"/>
              <a:t>: The pointer pointing at the header of FIFO and LRU cache</a:t>
            </a:r>
          </a:p>
          <a:p>
            <a:r>
              <a:rPr lang="en-US" altLang="zh-CN" b="1" dirty="0"/>
              <a:t>(Why double pointer? May need to change the header of FIFO and LRU cache in these two functions.)</a:t>
            </a:r>
          </a:p>
          <a:p>
            <a:r>
              <a:rPr lang="en-US" altLang="zh-CN" dirty="0" err="1"/>
              <a:t>cache_capacity</a:t>
            </a:r>
            <a:r>
              <a:rPr lang="en-US" altLang="zh-CN" dirty="0"/>
              <a:t>: The capacity of the FIFO and LRU cache</a:t>
            </a:r>
          </a:p>
          <a:p>
            <a:endParaRPr lang="en-US" altLang="zh-CN" dirty="0"/>
          </a:p>
          <a:p>
            <a:r>
              <a:rPr lang="en-US" altLang="zh-CN" dirty="0" err="1"/>
              <a:t>Reture</a:t>
            </a:r>
            <a:r>
              <a:rPr lang="en-US" altLang="zh-CN" dirty="0"/>
              <a:t> Value:</a:t>
            </a:r>
          </a:p>
          <a:p>
            <a:r>
              <a:rPr lang="en-US" altLang="zh-CN" dirty="0"/>
              <a:t>Whether the page is missed, 1-misses 0-hits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5461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C83F-51C3-4CBA-BEB6-AB386517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Problem 2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7F46D-89F9-47BC-9D76-6A782A309B81}"/>
              </a:ext>
            </a:extLst>
          </p:cNvPr>
          <p:cNvSpPr txBox="1"/>
          <p:nvPr/>
        </p:nvSpPr>
        <p:spPr>
          <a:xfrm>
            <a:off x="838200" y="1487360"/>
            <a:ext cx="107773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r>
              <a:rPr lang="en-US" altLang="zh-CN" sz="2000" b="1" dirty="0"/>
              <a:t>Code Walk</a:t>
            </a:r>
          </a:p>
          <a:p>
            <a:r>
              <a:rPr lang="en-US" altLang="zh-CN" sz="2000" dirty="0" err="1"/>
              <a:t>main.c</a:t>
            </a:r>
            <a:endParaRPr lang="en-US" altLang="zh-CN" sz="2000" dirty="0"/>
          </a:p>
          <a:p>
            <a:r>
              <a:rPr lang="en-US" altLang="zh-CN" dirty="0"/>
              <a:t>report the status of cache after assessing each page in the reference row and calculate the total number of </a:t>
            </a:r>
          </a:p>
          <a:p>
            <a:r>
              <a:rPr lang="en-US" altLang="zh-CN" dirty="0"/>
              <a:t>missing pages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15E59-E9F0-43F8-8548-7B401A1B9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55" y="3478764"/>
            <a:ext cx="4162425" cy="68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CB5462-1F39-4F23-938F-78135BF8054D}"/>
              </a:ext>
            </a:extLst>
          </p:cNvPr>
          <p:cNvSpPr txBox="1"/>
          <p:nvPr/>
        </p:nvSpPr>
        <p:spPr>
          <a:xfrm>
            <a:off x="838200" y="3109432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header of FIFO and LRU cache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B76BCE-4B1E-4C0D-8C58-E08C5691D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69630"/>
            <a:ext cx="6813486" cy="23899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AB1F8B4-C69D-45BF-AA9E-94A69E2153AD}"/>
              </a:ext>
            </a:extLst>
          </p:cNvPr>
          <p:cNvSpPr/>
          <p:nvPr/>
        </p:nvSpPr>
        <p:spPr>
          <a:xfrm>
            <a:off x="4925980" y="4269630"/>
            <a:ext cx="834118" cy="409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1DAF6E-2202-46BE-8DC4-E15569D5DB52}"/>
              </a:ext>
            </a:extLst>
          </p:cNvPr>
          <p:cNvSpPr/>
          <p:nvPr/>
        </p:nvSpPr>
        <p:spPr>
          <a:xfrm>
            <a:off x="4717596" y="5464623"/>
            <a:ext cx="834118" cy="409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1A8A40-8CED-47D7-9A0D-4DADD9EE6F9F}"/>
              </a:ext>
            </a:extLst>
          </p:cNvPr>
          <p:cNvSpPr txBox="1"/>
          <p:nvPr/>
        </p:nvSpPr>
        <p:spPr>
          <a:xfrm>
            <a:off x="7601338" y="3059668"/>
            <a:ext cx="319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Display the status of the cache</a:t>
            </a:r>
            <a:endParaRPr lang="zh-CN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F8E369-FF40-4AD1-AAB7-6247B8837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637" y="3736390"/>
            <a:ext cx="4407713" cy="262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0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BD14-5FC2-48C9-BB2D-9EEEA694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Problem 2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3607C-2C4E-485D-94B2-0502E75C10F5}"/>
              </a:ext>
            </a:extLst>
          </p:cNvPr>
          <p:cNvSpPr txBox="1"/>
          <p:nvPr/>
        </p:nvSpPr>
        <p:spPr>
          <a:xfrm>
            <a:off x="838200" y="1416990"/>
            <a:ext cx="826861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Testcase</a:t>
            </a:r>
          </a:p>
          <a:p>
            <a:endParaRPr lang="en-US" altLang="zh-CN" dirty="0"/>
          </a:p>
          <a:p>
            <a:r>
              <a:rPr lang="en-US" altLang="zh-CN" dirty="0"/>
              <a:t>2 testcases are provided for you to check your implementation</a:t>
            </a:r>
          </a:p>
          <a:p>
            <a:endParaRPr lang="en-US" altLang="zh-CN" dirty="0"/>
          </a:p>
          <a:p>
            <a:r>
              <a:rPr lang="en-US" altLang="zh-CN" dirty="0"/>
              <a:t>&lt;cache capacity&gt;</a:t>
            </a:r>
          </a:p>
          <a:p>
            <a:r>
              <a:rPr lang="en-US" altLang="zh-CN" dirty="0"/>
              <a:t>&lt;number of pages K&gt;</a:t>
            </a:r>
          </a:p>
          <a:p>
            <a:r>
              <a:rPr lang="en-US" altLang="zh-CN" dirty="0"/>
              <a:t>&lt;visited page number 1&gt;, &lt;visited page number 2&gt;, …, &lt;visited page number K&gt;</a:t>
            </a:r>
          </a:p>
          <a:p>
            <a:endParaRPr lang="en-US" altLang="zh-CN" dirty="0"/>
          </a:p>
          <a:p>
            <a:r>
              <a:rPr lang="en-US" altLang="zh-CN" dirty="0"/>
              <a:t>For example, testcase for the example in page 8 of this ppt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13993-CCC3-40A0-A38D-7321F49A6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23" y="4401715"/>
            <a:ext cx="7419975" cy="1304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E326AA-D87B-44F7-BB00-DD1B0FCA8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425" y="4002313"/>
            <a:ext cx="5947779" cy="2121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556AF5-E673-4EBD-9B37-192C67762FEC}"/>
              </a:ext>
            </a:extLst>
          </p:cNvPr>
          <p:cNvSpPr txBox="1"/>
          <p:nvPr/>
        </p:nvSpPr>
        <p:spPr>
          <a:xfrm>
            <a:off x="1747935" y="5965371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testcase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CAC3B9-C5AF-4645-AAB8-5D86C037900E}"/>
              </a:ext>
            </a:extLst>
          </p:cNvPr>
          <p:cNvSpPr txBox="1"/>
          <p:nvPr/>
        </p:nvSpPr>
        <p:spPr>
          <a:xfrm>
            <a:off x="8848531" y="6150037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 for the testcase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68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C2CD-F359-4069-B054-DB1B9D51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Problem 2</a:t>
            </a:r>
            <a:endParaRPr lang="zh-CN" altLang="en-US" dirty="0"/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id="{C9CF56E3-9650-2A84-69E6-07F31B846A47}"/>
              </a:ext>
            </a:extLst>
          </p:cNvPr>
          <p:cNvSpPr txBox="1"/>
          <p:nvPr/>
        </p:nvSpPr>
        <p:spPr>
          <a:xfrm>
            <a:off x="613371" y="1690688"/>
            <a:ext cx="111021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How to compile and run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Use “make” command to compile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Use the following command to run:</a:t>
            </a:r>
          </a:p>
          <a:p>
            <a:pPr lvl="1"/>
            <a:r>
              <a:rPr lang="en-US" altLang="zh-CN" sz="2400" dirty="0"/>
              <a:t>     ./main -</a:t>
            </a:r>
            <a:r>
              <a:rPr lang="en-US" altLang="zh-CN" sz="2400" dirty="0" err="1"/>
              <a:t>in_file</a:t>
            </a:r>
            <a:r>
              <a:rPr lang="en-US" altLang="zh-CN" sz="2400" dirty="0"/>
              <a:t> &lt;</a:t>
            </a:r>
            <a:r>
              <a:rPr lang="en-US" altLang="zh-CN" sz="2400" dirty="0" err="1"/>
              <a:t>in_file</a:t>
            </a:r>
            <a:r>
              <a:rPr lang="en-US" altLang="zh-CN" sz="2400" dirty="0"/>
              <a:t>&gt; -</a:t>
            </a:r>
            <a:r>
              <a:rPr lang="en-US" altLang="zh-CN" sz="2400" dirty="0" err="1"/>
              <a:t>out_file</a:t>
            </a:r>
            <a:r>
              <a:rPr lang="en-US" altLang="zh-CN" sz="2400" dirty="0"/>
              <a:t> &lt;</a:t>
            </a:r>
            <a:r>
              <a:rPr lang="en-US" altLang="zh-CN" sz="2400" dirty="0" err="1"/>
              <a:t>out_file</a:t>
            </a:r>
            <a:r>
              <a:rPr lang="en-US" altLang="zh-CN" sz="2400" dirty="0"/>
              <a:t>&gt;</a:t>
            </a:r>
          </a:p>
          <a:p>
            <a:pPr lvl="1"/>
            <a:r>
              <a:rPr lang="en-US" altLang="zh-CN" sz="2400" dirty="0"/>
              <a:t>     For example, if we want to run testcase1</a:t>
            </a:r>
          </a:p>
          <a:p>
            <a:pPr lvl="1"/>
            <a:r>
              <a:rPr lang="en-US" altLang="zh-CN" sz="2400" dirty="0"/>
              <a:t>     ./main -</a:t>
            </a:r>
            <a:r>
              <a:rPr lang="en-US" altLang="zh-CN" sz="2400" dirty="0" err="1"/>
              <a:t>in_file</a:t>
            </a:r>
            <a:r>
              <a:rPr lang="en-US" altLang="zh-CN" sz="2400" dirty="0"/>
              <a:t> ./testcase/case1.txt -</a:t>
            </a:r>
            <a:r>
              <a:rPr lang="en-US" altLang="zh-CN" sz="2400" dirty="0" err="1"/>
              <a:t>out_file</a:t>
            </a:r>
            <a:r>
              <a:rPr lang="en-US" altLang="zh-CN" sz="2400" dirty="0"/>
              <a:t> ./testcase/case1_out.txt</a:t>
            </a:r>
          </a:p>
        </p:txBody>
      </p:sp>
    </p:spTree>
    <p:extLst>
      <p:ext uri="{BB962C8B-B14F-4D97-AF65-F5344CB8AC3E}">
        <p14:creationId xmlns:p14="http://schemas.microsoft.com/office/powerpoint/2010/main" val="1640659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C0F7F-A007-4C59-8E4A-292ED8EF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90" y="33083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Bonus Part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725A8-6C00-4EFE-9785-4B7F0B2FCADD}"/>
              </a:ext>
            </a:extLst>
          </p:cNvPr>
          <p:cNvSpPr txBox="1"/>
          <p:nvPr/>
        </p:nvSpPr>
        <p:spPr>
          <a:xfrm>
            <a:off x="643890" y="1332684"/>
            <a:ext cx="108686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Initialize ‘</a:t>
            </a:r>
            <a:r>
              <a:rPr lang="en-US" altLang="zh-CN" dirty="0" err="1"/>
              <a:t>i</a:t>
            </a:r>
            <a:r>
              <a:rPr lang="en-US" altLang="zh-CN" dirty="0"/>
              <a:t>’ with non-zero value, but when it meets while(</a:t>
            </a:r>
            <a:r>
              <a:rPr lang="en-US" altLang="zh-CN" dirty="0" err="1"/>
              <a:t>i</a:t>
            </a:r>
            <a:r>
              <a:rPr lang="en-US" altLang="zh-CN" dirty="0"/>
              <a:t>), there would be infinite loop</a:t>
            </a:r>
          </a:p>
          <a:p>
            <a:r>
              <a:rPr lang="en-US" altLang="zh-CN" b="1" dirty="0"/>
              <a:t>Objective: Look into the </a:t>
            </a:r>
            <a:r>
              <a:rPr lang="en-US" altLang="zh-CN" b="1" dirty="0" err="1"/>
              <a:t>os</a:t>
            </a:r>
            <a:r>
              <a:rPr lang="en-US" altLang="zh-CN" b="1" dirty="0"/>
              <a:t> kernel. </a:t>
            </a:r>
            <a:r>
              <a:rPr lang="en-US" altLang="zh-CN" dirty="0"/>
              <a:t>Find the physical address of variable ‘</a:t>
            </a:r>
            <a:r>
              <a:rPr lang="en-US" altLang="zh-CN" dirty="0" err="1"/>
              <a:t>i</a:t>
            </a:r>
            <a:r>
              <a:rPr lang="en-US" altLang="zh-CN" dirty="0"/>
              <a:t>’ and make its value zero to </a:t>
            </a:r>
          </a:p>
          <a:p>
            <a:r>
              <a:rPr lang="en-US" altLang="zh-CN" dirty="0"/>
              <a:t>terminate the indefinite loop.</a:t>
            </a:r>
          </a:p>
          <a:p>
            <a:r>
              <a:rPr lang="en-US" altLang="zh-CN" b="1" dirty="0"/>
              <a:t>How to get physical address: Firstly calculate logical address using segmentation and physical address</a:t>
            </a:r>
          </a:p>
          <a:p>
            <a:r>
              <a:rPr lang="en-US" altLang="zh-CN" b="1" dirty="0"/>
              <a:t>Using paging</a:t>
            </a:r>
          </a:p>
          <a:p>
            <a:endParaRPr lang="en-US" altLang="zh-CN" b="1" dirty="0"/>
          </a:p>
          <a:p>
            <a:endParaRPr lang="zh-CN" alt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DFE210-965F-49E7-A1EE-4A94496DD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515" y="2746556"/>
            <a:ext cx="6346075" cy="3780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B95C61-971D-4F06-A6E7-81AC706DB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80" y="3161078"/>
            <a:ext cx="5543735" cy="27990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446DDF-D4B1-49F2-A4AE-BD7E8C5D0A47}"/>
              </a:ext>
            </a:extLst>
          </p:cNvPr>
          <p:cNvSpPr txBox="1"/>
          <p:nvPr/>
        </p:nvSpPr>
        <p:spPr>
          <a:xfrm>
            <a:off x="1554444" y="5960159"/>
            <a:ext cx="2645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/>
              <a:t>test.c</a:t>
            </a:r>
            <a:endParaRPr lang="en-US" altLang="zh-CN" dirty="0"/>
          </a:p>
          <a:p>
            <a:pPr algn="ctr"/>
            <a:r>
              <a:rPr lang="en-US" altLang="zh-CN" dirty="0"/>
              <a:t>Single Process</a:t>
            </a:r>
          </a:p>
          <a:p>
            <a:pPr algn="ctr"/>
            <a:r>
              <a:rPr lang="en-US" altLang="zh-CN" b="1" dirty="0"/>
              <a:t>Example in this </a:t>
            </a:r>
            <a:r>
              <a:rPr lang="en-US" altLang="zh-CN" sz="1600" b="1" dirty="0"/>
              <a:t>Tutorial</a:t>
            </a:r>
            <a:endParaRPr lang="zh-CN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4D6AA0-CAD5-4493-A885-3F2671C1611A}"/>
              </a:ext>
            </a:extLst>
          </p:cNvPr>
          <p:cNvSpPr txBox="1"/>
          <p:nvPr/>
        </p:nvSpPr>
        <p:spPr>
          <a:xfrm>
            <a:off x="8108845" y="6097053"/>
            <a:ext cx="2626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err="1"/>
              <a:t>homework.c</a:t>
            </a:r>
            <a:endParaRPr lang="en-US" altLang="zh-CN" sz="1600" dirty="0"/>
          </a:p>
          <a:p>
            <a:pPr algn="ctr"/>
            <a:r>
              <a:rPr lang="en-US" altLang="zh-CN" sz="1600" dirty="0"/>
              <a:t>Multi Processes</a:t>
            </a:r>
          </a:p>
          <a:p>
            <a:pPr algn="ctr"/>
            <a:r>
              <a:rPr lang="en-US" altLang="zh-CN" sz="1600" b="1" dirty="0"/>
              <a:t>Example in </a:t>
            </a:r>
            <a:r>
              <a:rPr lang="en-US" altLang="zh-CN" sz="1600" b="1" dirty="0" err="1"/>
              <a:t>Assignement</a:t>
            </a:r>
            <a:r>
              <a:rPr lang="en-US" altLang="zh-CN" sz="1600" b="1" dirty="0"/>
              <a:t> 3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51678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C0F7F-A007-4C59-8E4A-292ED8EF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90" y="33083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Bonus Part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4B9CE-06A7-413E-B9BD-B1AA60D1A532}"/>
              </a:ext>
            </a:extLst>
          </p:cNvPr>
          <p:cNvSpPr txBox="1"/>
          <p:nvPr/>
        </p:nvSpPr>
        <p:spPr>
          <a:xfrm>
            <a:off x="494677" y="1319134"/>
            <a:ext cx="25333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Environment Setting </a:t>
            </a:r>
            <a:r>
              <a:rPr lang="en-US" altLang="zh-CN" sz="2000" b="1" dirty="0"/>
              <a:t>(Required)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VirtualBox + Ubuntu-18.04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g++3.4 &amp; </a:t>
            </a:r>
            <a:r>
              <a:rPr lang="en-US" altLang="zh-CN" sz="2000" dirty="0" err="1"/>
              <a:t>gcc</a:t>
            </a:r>
            <a:r>
              <a:rPr lang="en-US" altLang="zh-CN" sz="2000" dirty="0"/>
              <a:t> 3.4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Bochs</a:t>
            </a:r>
            <a:r>
              <a:rPr lang="en-US" altLang="zh-CN" sz="2000" dirty="0"/>
              <a:t> IA-32 Emulation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Linux-0.11 source code (</a:t>
            </a:r>
            <a:r>
              <a:rPr lang="en-US" altLang="zh-CN" sz="2000" dirty="0" err="1"/>
              <a:t>oslab</a:t>
            </a:r>
            <a:r>
              <a:rPr lang="en-US" altLang="zh-CN" sz="2000" dirty="0"/>
              <a:t> code)</a:t>
            </a:r>
          </a:p>
          <a:p>
            <a:r>
              <a:rPr lang="en-US" altLang="zh-CN" sz="2000" dirty="0"/>
              <a:t>The setup instruction of the lab environment </a:t>
            </a:r>
          </a:p>
          <a:p>
            <a:r>
              <a:rPr lang="en-US" altLang="zh-CN" sz="2000" dirty="0"/>
              <a:t>would be in </a:t>
            </a:r>
            <a:r>
              <a:rPr lang="en-US" altLang="zh-CN" sz="2000" b="1" dirty="0"/>
              <a:t>Enviorment_Setup_Instructions.pdf</a:t>
            </a:r>
            <a:endParaRPr lang="zh-CN" altLang="en-US" sz="20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CB7550-FAE6-4629-9069-F6E382753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841" y="1410108"/>
            <a:ext cx="8796954" cy="51405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EAF871-3EF7-450A-912F-3ED4F156A03A}"/>
              </a:ext>
            </a:extLst>
          </p:cNvPr>
          <p:cNvSpPr/>
          <p:nvPr/>
        </p:nvSpPr>
        <p:spPr>
          <a:xfrm>
            <a:off x="7942006" y="2175387"/>
            <a:ext cx="4033684" cy="28169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9E9522-3DC2-4A8B-8589-AAB8702A4455}"/>
              </a:ext>
            </a:extLst>
          </p:cNvPr>
          <p:cNvSpPr txBox="1"/>
          <p:nvPr/>
        </p:nvSpPr>
        <p:spPr>
          <a:xfrm>
            <a:off x="8278740" y="5087276"/>
            <a:ext cx="3418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Bochs</a:t>
            </a:r>
            <a:r>
              <a:rPr lang="en-US" altLang="zh-CN" b="1" dirty="0"/>
              <a:t> IA-32 Emulation : x86 PC emulator to run</a:t>
            </a:r>
          </a:p>
          <a:p>
            <a:r>
              <a:rPr lang="en-US" altLang="zh-CN" b="1" dirty="0"/>
              <a:t>the linux-0.11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26517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B262-11B8-4578-BB73-B2864649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1653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Bonus Part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A7123-7C29-4265-838A-2F3885ABE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145"/>
            <a:ext cx="10515600" cy="429958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Some useful commands in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Bochs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IA-32</a:t>
            </a:r>
          </a:p>
          <a:p>
            <a:r>
              <a:rPr lang="en-US" altLang="zh-CN" sz="1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Ctrl+C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c</a:t>
            </a:r>
          </a:p>
          <a:p>
            <a:pPr marL="0" indent="0">
              <a:buNone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Ctrl+c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means pausing the program and it would show what it executes before pausing. c means continuing running the program from the place where the program is paused by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Ctrl+c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r>
              <a:rPr lang="en-US" altLang="zh-CN" sz="1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sreg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sreg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the command used for seeing the status of the segment registers.  It is used for finding the base address and the size of the segment.</a:t>
            </a:r>
          </a:p>
          <a:p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creg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creg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the command used for seeing the status of the control registers, like cr0-cr3. cr3 stores the starting address of the page directory.</a:t>
            </a:r>
          </a:p>
          <a:p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xp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xp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command used for seeing the contents in the memory cells with the given physical address.</a:t>
            </a:r>
          </a:p>
          <a:p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setpmem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setpmem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command used for setting the corresponding memory cell with the given number.</a:t>
            </a: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 could refer to </a:t>
            </a:r>
            <a:r>
              <a:rPr lang="en-US" altLang="zh-CN" sz="18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Enviorment_Setup_Instructions.pdf 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see how to use it.</a:t>
            </a:r>
            <a:endParaRPr lang="en-US" altLang="zh-CN" sz="18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1778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1E08-9035-43B8-A2BB-579C0E48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Bonus Part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E2C16-D1EB-474E-866D-677EA6E9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Demo for the journey of ‘</a:t>
            </a:r>
            <a:r>
              <a:rPr lang="en-US" altLang="zh-CN" dirty="0" err="1"/>
              <a:t>i</a:t>
            </a:r>
            <a:r>
              <a:rPr lang="en-US" altLang="zh-CN" dirty="0"/>
              <a:t>’. (Stop the indefinite loop in </a:t>
            </a:r>
            <a:r>
              <a:rPr lang="en-US" altLang="zh-CN" dirty="0" err="1"/>
              <a:t>test.c</a:t>
            </a:r>
            <a:r>
              <a:rPr lang="en-US" altLang="zh-CN" dirty="0"/>
              <a:t> using</a:t>
            </a:r>
          </a:p>
          <a:p>
            <a:pPr marL="0" indent="0">
              <a:buNone/>
            </a:pPr>
            <a:r>
              <a:rPr lang="en-US" altLang="zh-CN" dirty="0"/>
              <a:t>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190230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Assignment Overview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995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There would be two parts in Assignment 3.</a:t>
            </a:r>
          </a:p>
          <a:p>
            <a:pPr marL="0" indent="0">
              <a:buNone/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Part 1 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Madatory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Part (100 marks)</a:t>
            </a: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You are required to complete this part.</a:t>
            </a: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 written problem (Problem 1) and a programming problem (Problem 2)</a:t>
            </a:r>
          </a:p>
          <a:p>
            <a:pPr marL="0" indent="0">
              <a:buNone/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Part 2 Bonus Part (20 marks)</a:t>
            </a: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We would consider the marks added in your final grade of the course if you do it.</a:t>
            </a: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 case study problem</a:t>
            </a:r>
          </a:p>
          <a:p>
            <a:pPr marL="0" indent="0">
              <a:buNone/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DDL: 00:00:00 am, Apr 17</a:t>
            </a:r>
            <a:r>
              <a:rPr lang="en-US" altLang="zh-CN" sz="2400" b="1" baseline="30000" dirty="0">
                <a:latin typeface="微软雅黑" panose="020B0503020204020204" charset="-122"/>
                <a:ea typeface="微软雅黑" panose="020B0503020204020204" charset="-122"/>
              </a:rPr>
              <a:t>th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 (Mon)</a:t>
            </a:r>
          </a:p>
          <a:p>
            <a:pPr marL="0" indent="0">
              <a:buNone/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05AE7-3ED0-43FC-B6A2-41C464E5CFFB}"/>
              </a:ext>
            </a:extLst>
          </p:cNvPr>
          <p:cNvSpPr txBox="1"/>
          <p:nvPr/>
        </p:nvSpPr>
        <p:spPr>
          <a:xfrm>
            <a:off x="3850433" y="2693437"/>
            <a:ext cx="4504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Any Questions?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39560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Hints about Problem 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Written Problem about 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address translation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You need to review the segmentation and multi-level paging</a:t>
            </a:r>
          </a:p>
          <a:p>
            <a:pPr marL="457200" lvl="1" indent="0">
              <a:buNone/>
            </a:pP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The concept about the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 word addressing</a:t>
            </a:r>
          </a:p>
          <a:p>
            <a:pPr lvl="1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word: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the unit of data used by a particular processor design</a:t>
            </a:r>
          </a:p>
          <a:p>
            <a:pPr lvl="2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word length = the width of the data bus</a:t>
            </a:r>
          </a:p>
          <a:p>
            <a:pPr lvl="2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32-bit machine, the word length is 32 bit (4 bytes, 1 byte = 8 bit)</a:t>
            </a:r>
          </a:p>
          <a:p>
            <a:pPr lvl="1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addressing: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The bits of a data could be stored in a physical address</a:t>
            </a:r>
          </a:p>
          <a:p>
            <a:pPr lvl="2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The capacity of memory with one physical address is usually the times of bytes</a:t>
            </a:r>
          </a:p>
          <a:p>
            <a:pPr lvl="2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Word addressing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and byte addressing</a:t>
            </a:r>
          </a:p>
          <a:p>
            <a:pPr lvl="1"/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Problem 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4805"/>
            <a:ext cx="10515600" cy="4351338"/>
          </a:xfrm>
        </p:spPr>
        <p:txBody>
          <a:bodyPr/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Word Addressing v.s. Byte Addressing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0C7E9-FFB9-458B-9F6A-B9055BD25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26" y="2668588"/>
            <a:ext cx="5738150" cy="2052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E72BE0-7E64-4E39-89D7-DA8266974068}"/>
              </a:ext>
            </a:extLst>
          </p:cNvPr>
          <p:cNvSpPr txBox="1"/>
          <p:nvPr/>
        </p:nvSpPr>
        <p:spPr>
          <a:xfrm>
            <a:off x="1945562" y="4789368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Byte Addressing</a:t>
            </a:r>
            <a:endParaRPr lang="zh-CN" alt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79EDB9-34D8-4637-9A7F-87576B2FB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6" y="2701514"/>
            <a:ext cx="5934075" cy="1986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F6752D-8600-46EB-8713-1ABBACCD181E}"/>
              </a:ext>
            </a:extLst>
          </p:cNvPr>
          <p:cNvSpPr txBox="1"/>
          <p:nvPr/>
        </p:nvSpPr>
        <p:spPr>
          <a:xfrm>
            <a:off x="8110142" y="4809078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Word Addressing</a:t>
            </a:r>
            <a:endParaRPr lang="zh-CN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C9923-E29C-4D46-93D5-197AB3986AE7}"/>
              </a:ext>
            </a:extLst>
          </p:cNvPr>
          <p:cNvSpPr txBox="1"/>
          <p:nvPr/>
        </p:nvSpPr>
        <p:spPr>
          <a:xfrm>
            <a:off x="1034896" y="2230477"/>
            <a:ext cx="428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32-bit machine (Word Length: 32 bit)</a:t>
            </a:r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172960-CD81-4F0A-A446-BA184734BD14}"/>
              </a:ext>
            </a:extLst>
          </p:cNvPr>
          <p:cNvSpPr/>
          <p:nvPr/>
        </p:nvSpPr>
        <p:spPr>
          <a:xfrm>
            <a:off x="1268730" y="2983230"/>
            <a:ext cx="1097280" cy="331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96A9A9-0CEC-44A7-A5BF-094DA777F443}"/>
              </a:ext>
            </a:extLst>
          </p:cNvPr>
          <p:cNvSpPr/>
          <p:nvPr/>
        </p:nvSpPr>
        <p:spPr>
          <a:xfrm>
            <a:off x="7012862" y="2969895"/>
            <a:ext cx="4340938" cy="331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Problem 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351338"/>
          </a:xfrm>
        </p:spPr>
        <p:txBody>
          <a:bodyPr/>
          <a:lstStyle/>
          <a:p>
            <a:r>
              <a:rPr lang="en-US" altLang="zh-CN" sz="2400"/>
              <a:t>Multi-level Page Table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40765" y="1804670"/>
            <a:ext cx="10942320" cy="4883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Problem 1</a:t>
            </a:r>
            <a:endParaRPr lang="en-US" altLang="zh-CN"/>
          </a:p>
        </p:txBody>
      </p:sp>
      <p:sp>
        <p:nvSpPr>
          <p:cNvPr id="4" name="TextBox 1"/>
          <p:cNvSpPr txBox="1"/>
          <p:nvPr>
            <p:custDataLst>
              <p:tags r:id="rId1"/>
            </p:custDataLst>
          </p:nvPr>
        </p:nvSpPr>
        <p:spPr>
          <a:xfrm>
            <a:off x="838211" y="1423295"/>
            <a:ext cx="623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two level page table in x86 and x86-64 (32-bit machine) 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671168" y="2260349"/>
            <a:ext cx="5983083" cy="3863869"/>
          </a:xfrm>
          <a:prstGeom prst="rect">
            <a:avLst/>
          </a:prstGeom>
        </p:spPr>
      </p:pic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4598444" y="197981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5611708" y="197981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6702469" y="197981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Problem 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3690"/>
            <a:ext cx="10515600" cy="5102225"/>
          </a:xfrm>
        </p:spPr>
        <p:txBody>
          <a:bodyPr>
            <a:normAutofit fontScale="90000" lnSpcReduction="10000"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Programming problem about 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FIFO and LRU policies</a:t>
            </a:r>
          </a:p>
          <a:p>
            <a:pPr lvl="1" fontAlgn="auto">
              <a:lnSpc>
                <a:spcPct val="120000"/>
              </a:lnSpc>
            </a:pPr>
            <a:r>
              <a:rPr lang="en-US" altLang="zh-CN" sz="2055" dirty="0">
                <a:latin typeface="微软雅黑" panose="020B0503020204020204" charset="-122"/>
                <a:ea typeface="微软雅黑" panose="020B0503020204020204" charset="-122"/>
              </a:rPr>
              <a:t>Why important? Used in swapping, TLB hit, and some cache algorithms</a:t>
            </a:r>
            <a:endParaRPr lang="en-US" altLang="zh-CN" sz="2055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Requirements:</a:t>
            </a:r>
          </a:p>
          <a:p>
            <a:pPr lvl="1" fontAlgn="auto">
              <a:lnSpc>
                <a:spcPct val="120000"/>
              </a:lnSpc>
            </a:pPr>
            <a:r>
              <a:rPr lang="en-US" altLang="zh-CN" sz="2055" dirty="0">
                <a:latin typeface="微软雅黑" panose="020B0503020204020204" charset="-122"/>
                <a:ea typeface="微软雅黑" panose="020B0503020204020204" charset="-122"/>
              </a:rPr>
              <a:t>Using the </a:t>
            </a:r>
            <a:r>
              <a:rPr lang="en-US" altLang="zh-CN" sz="2055" b="1" dirty="0">
                <a:latin typeface="微软雅黑" panose="020B0503020204020204" charset="-122"/>
                <a:ea typeface="微软雅黑" panose="020B0503020204020204" charset="-122"/>
              </a:rPr>
              <a:t>Singly Linked List</a:t>
            </a:r>
            <a:r>
              <a:rPr lang="en-US" altLang="zh-CN" sz="2055" dirty="0">
                <a:latin typeface="微软雅黑" panose="020B0503020204020204" charset="-122"/>
                <a:ea typeface="微软雅黑" panose="020B0503020204020204" charset="-122"/>
              </a:rPr>
              <a:t> to represent FIFO and LRU cache</a:t>
            </a:r>
            <a:endParaRPr lang="en-US" altLang="zh-CN" sz="2055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20000"/>
              </a:lnSpc>
            </a:pPr>
            <a:r>
              <a:rPr lang="en-US" altLang="zh-CN" sz="2055" b="1" dirty="0">
                <a:latin typeface="微软雅黑" panose="020B0503020204020204" charset="-122"/>
                <a:ea typeface="微软雅黑" panose="020B0503020204020204" charset="-122"/>
              </a:rPr>
              <a:t>Extra Array to record the order or the recency of the elements in cache is</a:t>
            </a:r>
          </a:p>
          <a:p>
            <a:pPr marL="457200" lvl="1" indent="0" fontAlgn="auto">
              <a:lnSpc>
                <a:spcPct val="120000"/>
              </a:lnSpc>
              <a:buNone/>
            </a:pPr>
            <a:r>
              <a:rPr lang="en-US" altLang="zh-CN" sz="2055" b="1" dirty="0">
                <a:latin typeface="微软雅黑" panose="020B0503020204020204" charset="-122"/>
                <a:ea typeface="微软雅黑" panose="020B0503020204020204" charset="-122"/>
              </a:rPr>
              <a:t>not allowed</a:t>
            </a:r>
          </a:p>
          <a:p>
            <a:pPr lvl="1" fontAlgn="auto">
              <a:lnSpc>
                <a:spcPct val="120000"/>
              </a:lnSpc>
            </a:pPr>
            <a:r>
              <a:rPr lang="en-US" altLang="zh-CN" sz="2055" b="1" dirty="0">
                <a:latin typeface="微软雅黑" panose="020B0503020204020204" charset="-122"/>
                <a:ea typeface="微软雅黑" panose="020B0503020204020204" charset="-122"/>
              </a:rPr>
              <a:t>The status of FIFO and LRU cache </a:t>
            </a:r>
            <a:r>
              <a:rPr lang="en-US" altLang="zh-CN" sz="2055" dirty="0">
                <a:latin typeface="微软雅黑" panose="020B0503020204020204" charset="-122"/>
                <a:ea typeface="微软雅黑" panose="020B0503020204020204" charset="-122"/>
              </a:rPr>
              <a:t>should be recorded and reported after every visiting, and </a:t>
            </a:r>
            <a:r>
              <a:rPr lang="en-US" altLang="zh-CN" sz="2055" b="1" dirty="0">
                <a:latin typeface="微软雅黑" panose="020B0503020204020204" charset="-122"/>
                <a:ea typeface="微软雅黑" panose="020B0503020204020204" charset="-122"/>
              </a:rPr>
              <a:t>the times of the Page missing (</a:t>
            </a:r>
            <a:r>
              <a:rPr lang="en-US" altLang="zh-CN" sz="2055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 fault) </a:t>
            </a:r>
            <a:r>
              <a:rPr lang="en-US" altLang="zh-CN" sz="2055" dirty="0">
                <a:latin typeface="微软雅黑" panose="020B0503020204020204" charset="-122"/>
                <a:ea typeface="微软雅黑" panose="020B0503020204020204" charset="-122"/>
              </a:rPr>
              <a:t>should be reported at the end.</a:t>
            </a:r>
          </a:p>
          <a:p>
            <a:pPr lvl="0" fontAlgn="auto">
              <a:lnSpc>
                <a:spcPct val="120000"/>
              </a:lnSpc>
            </a:pPr>
            <a:r>
              <a:rPr lang="en-US" altLang="zh-CN" sz="2395" dirty="0">
                <a:latin typeface="微软雅黑" panose="020B0503020204020204" charset="-122"/>
                <a:ea typeface="微软雅黑" panose="020B0503020204020204" charset="-122"/>
              </a:rPr>
              <a:t>We provide a </a:t>
            </a:r>
            <a:r>
              <a:rPr lang="en-US" altLang="zh-CN" sz="2395" b="1" dirty="0">
                <a:latin typeface="微软雅黑" panose="020B0503020204020204" charset="-122"/>
                <a:ea typeface="微软雅黑" panose="020B0503020204020204" charset="-122"/>
              </a:rPr>
              <a:t>framework </a:t>
            </a:r>
            <a:r>
              <a:rPr lang="en-US" altLang="zh-CN" sz="2395" dirty="0">
                <a:latin typeface="微软雅黑" panose="020B0503020204020204" charset="-122"/>
                <a:ea typeface="微软雅黑" panose="020B0503020204020204" charset="-122"/>
              </a:rPr>
              <a:t>for you to implement</a:t>
            </a:r>
          </a:p>
          <a:p>
            <a:pPr lvl="1" fontAlgn="auto">
              <a:lnSpc>
                <a:spcPct val="120000"/>
              </a:lnSpc>
            </a:pPr>
            <a:r>
              <a:rPr lang="en-US" altLang="zh-CN" sz="2050" dirty="0">
                <a:latin typeface="微软雅黑" panose="020B0503020204020204" charset="-122"/>
                <a:ea typeface="微软雅黑" panose="020B0503020204020204" charset="-122"/>
              </a:rPr>
              <a:t>It is better to use it.</a:t>
            </a:r>
          </a:p>
          <a:p>
            <a:pPr lvl="1" fontAlgn="auto">
              <a:lnSpc>
                <a:spcPct val="120000"/>
              </a:lnSpc>
            </a:pPr>
            <a:r>
              <a:rPr lang="en-US" altLang="zh-CN" sz="2050" dirty="0">
                <a:latin typeface="微软雅黑" panose="020B0503020204020204" charset="-122"/>
                <a:ea typeface="微软雅黑" panose="020B0503020204020204" charset="-122"/>
              </a:rPr>
              <a:t>But you could ignore it and implement on your own, but your implementation should </a:t>
            </a:r>
            <a:r>
              <a:rPr lang="en-US" altLang="zh-CN" sz="2050" b="1" dirty="0">
                <a:latin typeface="微软雅黑" panose="020B0503020204020204" charset="-122"/>
                <a:ea typeface="微软雅黑" panose="020B0503020204020204" charset="-122"/>
              </a:rPr>
              <a:t>satisfy the above requirements</a:t>
            </a:r>
            <a:r>
              <a:rPr lang="en-US" altLang="zh-CN" sz="2050" dirty="0">
                <a:latin typeface="微软雅黑" panose="020B0503020204020204" charset="-122"/>
                <a:ea typeface="微软雅黑" panose="020B0503020204020204" charset="-122"/>
              </a:rPr>
              <a:t>. Besides, you should add a Readme file for me how to compile and run your file.</a:t>
            </a:r>
          </a:p>
          <a:p>
            <a:pPr lvl="1" fontAlgn="auto">
              <a:lnSpc>
                <a:spcPct val="120000"/>
              </a:lnSpc>
            </a:pPr>
            <a:endParaRPr lang="en-US" altLang="zh-CN" sz="205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endParaRPr lang="en-US" altLang="zh-CN" sz="2395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Problem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2740"/>
            <a:ext cx="10515600" cy="4351338"/>
          </a:xfrm>
        </p:spPr>
        <p:txBody>
          <a:bodyPr/>
          <a:lstStyle/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Brief Review about FIFO and LRU algorithm</a:t>
            </a:r>
          </a:p>
          <a:p>
            <a:pPr marL="0" indent="0">
              <a:buNone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Reference Row: 1 2 3 1 4 1 3 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8800" y="3014345"/>
          <a:ext cx="8529955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8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85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8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03300" y="2600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FIFO (First-in First-come)</a:t>
            </a: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094740" y="46736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LRU (Least Recently Used)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47140" y="43053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Page Fault (Missing) Times: 5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1828800" y="5041900"/>
          <a:ext cx="8529955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8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85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8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384300" y="61696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Page Fault (Missing) Times: 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25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Hints about Problem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1920"/>
            <a:ext cx="10515600" cy="5547519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How to implement FIFO and LRU?</a:t>
            </a:r>
          </a:p>
          <a:p>
            <a:pPr marL="457200" lvl="1" indent="0">
              <a:buNone/>
            </a:pPr>
            <a:r>
              <a:rPr lang="en-US" altLang="zh-CN" dirty="0"/>
              <a:t>Three cases to be considered</a:t>
            </a:r>
          </a:p>
          <a:p>
            <a:pPr lvl="1"/>
            <a:r>
              <a:rPr lang="en-US" altLang="zh-CN" dirty="0"/>
              <a:t>If the visited page hits, then?</a:t>
            </a:r>
          </a:p>
          <a:p>
            <a:pPr lvl="1"/>
            <a:r>
              <a:rPr lang="en-US" altLang="zh-CN" dirty="0"/>
              <a:t>If the cache is not full, then?</a:t>
            </a:r>
          </a:p>
          <a:p>
            <a:pPr lvl="1"/>
            <a:r>
              <a:rPr lang="en-US" altLang="zh-CN" dirty="0"/>
              <a:t>If the cache is full, then?</a:t>
            </a:r>
          </a:p>
          <a:p>
            <a:r>
              <a:rPr lang="en-US" altLang="zh-CN" sz="2400" dirty="0"/>
              <a:t>Data structure used for implementation of LRU</a:t>
            </a:r>
          </a:p>
          <a:p>
            <a:pPr marL="0" indent="0">
              <a:buNone/>
            </a:pPr>
            <a:r>
              <a:rPr lang="en-US" altLang="zh-CN" sz="2400" dirty="0"/>
              <a:t>   FIFO: queue structure</a:t>
            </a:r>
          </a:p>
          <a:p>
            <a:pPr marL="0" indent="0">
              <a:buNone/>
            </a:pPr>
            <a:r>
              <a:rPr lang="en-US" altLang="zh-CN" sz="2400" dirty="0"/>
              <a:t>   LRU:</a:t>
            </a:r>
          </a:p>
          <a:p>
            <a:pPr lvl="1"/>
            <a:r>
              <a:rPr lang="en-US" altLang="zh-CN" dirty="0"/>
              <a:t>Use array to mark the recency of the page in cache</a:t>
            </a:r>
          </a:p>
          <a:p>
            <a:pPr lvl="2"/>
            <a:r>
              <a:rPr lang="en-US" altLang="zh-CN" sz="2400" b="1" dirty="0"/>
              <a:t>Potential overflow of the recency value if the page is not </a:t>
            </a:r>
            <a:r>
              <a:rPr lang="en-US" altLang="zh-CN" sz="2400" b="1" dirty="0" err="1"/>
              <a:t>hitted</a:t>
            </a:r>
            <a:r>
              <a:rPr lang="en-US" altLang="zh-CN" sz="2400" b="1" dirty="0"/>
              <a:t>.</a:t>
            </a:r>
          </a:p>
          <a:p>
            <a:pPr lvl="1"/>
            <a:r>
              <a:rPr lang="en-US" altLang="zh-CN" b="1" dirty="0"/>
              <a:t>Use linked list and move the recent </a:t>
            </a:r>
            <a:r>
              <a:rPr lang="en-US" altLang="zh-CN" b="1" dirty="0" err="1"/>
              <a:t>hitted</a:t>
            </a:r>
            <a:r>
              <a:rPr lang="en-US" altLang="zh-CN" b="1" dirty="0"/>
              <a:t> page at the head or tail of the linked list  </a:t>
            </a:r>
          </a:p>
          <a:p>
            <a:pPr lvl="1"/>
            <a:r>
              <a:rPr lang="en-US" altLang="zh-CN" dirty="0"/>
              <a:t>Use linked list and the hash map (improve the timing complexity of finding the existence of page in cache)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02f532e-55ad-42c1-bdad-99b032ff04f5"/>
  <p:tag name="COMMONDATA" val="eyJoZGlkIjoiNWI5Y2JmYmI4ODU3ZjcwNmJlY2M3MzA5OGRhZjViM2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84a0859-1a2d-49f3-93a0-de85d86d6103}"/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8088,&quot;width&quot;:1723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60c6029-20ba-49d1-a05e-58a5e6264843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1369</Words>
  <Application>Microsoft Office PowerPoint</Application>
  <PresentationFormat>Widescreen</PresentationFormat>
  <Paragraphs>213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微软雅黑</vt:lpstr>
      <vt:lpstr>Arial</vt:lpstr>
      <vt:lpstr>Office Theme</vt:lpstr>
      <vt:lpstr>1_Office Theme</vt:lpstr>
      <vt:lpstr>PowerPoint Presentation</vt:lpstr>
      <vt:lpstr>Assignment Overview</vt:lpstr>
      <vt:lpstr>Hints about Problem 1</vt:lpstr>
      <vt:lpstr>Hints about Problem 1</vt:lpstr>
      <vt:lpstr>Hints about Problem 1</vt:lpstr>
      <vt:lpstr>Hints about Problem 1</vt:lpstr>
      <vt:lpstr>Hints about Problem 2</vt:lpstr>
      <vt:lpstr>Hints about Problem 2</vt:lpstr>
      <vt:lpstr>Hints about Problem 2</vt:lpstr>
      <vt:lpstr>Hints about Problem 2</vt:lpstr>
      <vt:lpstr>Hints about Problem 2</vt:lpstr>
      <vt:lpstr>Hints about Problem 2</vt:lpstr>
      <vt:lpstr>Hints about Problem 2</vt:lpstr>
      <vt:lpstr>Hints about Problem 2</vt:lpstr>
      <vt:lpstr>Hints about Problem 2</vt:lpstr>
      <vt:lpstr>Hints about Bonus Part</vt:lpstr>
      <vt:lpstr>Hints about Bonus Part</vt:lpstr>
      <vt:lpstr>Hints about Bonus Part</vt:lpstr>
      <vt:lpstr>Hints about Bonus Part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CSE</cp:lastModifiedBy>
  <cp:revision>29</cp:revision>
  <dcterms:created xsi:type="dcterms:W3CDTF">2023-03-21T06:32:00Z</dcterms:created>
  <dcterms:modified xsi:type="dcterms:W3CDTF">2023-03-22T12:13:16Z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99605F37FA43440F956384ABFF159C5F</vt:lpwstr>
  </property>
  <property fmtid="{D5CDD505-2E9C-101B-9397-08002B2CF9AE}" pid="3" name="KSOProductBuildVer">
    <vt:lpwstr>2052-11.1.0.13703</vt:lpwstr>
  </property>
</Properties>
</file>