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3"/>
  </p:notesMasterIdLst>
  <p:sldIdLst>
    <p:sldId id="613" r:id="rId3"/>
    <p:sldId id="624" r:id="rId4"/>
    <p:sldId id="636" r:id="rId5"/>
    <p:sldId id="637" r:id="rId6"/>
    <p:sldId id="635" r:id="rId7"/>
    <p:sldId id="638" r:id="rId8"/>
    <p:sldId id="639" r:id="rId9"/>
    <p:sldId id="640" r:id="rId10"/>
    <p:sldId id="641" r:id="rId11"/>
    <p:sldId id="63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79383-BD75-A846-912B-F4A02E5CB4BB}" v="24" dt="2024-11-03T12:34:07.473"/>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91"/>
    <p:restoredTop sz="63946"/>
  </p:normalViewPr>
  <p:slideViewPr>
    <p:cSldViewPr snapToGrid="0">
      <p:cViewPr varScale="1">
        <p:scale>
          <a:sx n="79" d="100"/>
          <a:sy n="79" d="100"/>
        </p:scale>
        <p:origin x="16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11/6/24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Paging is a technique used to manage memory efficiently by dividing it into fixed-size blocks known as pages. And let</a:t>
            </a:r>
            <a:r>
              <a:rPr lang="en-US" altLang="zh-HK" dirty="0">
                <a:solidFill>
                  <a:srgbClr val="0E0E0E"/>
                </a:solidFill>
                <a:effectLst/>
                <a:latin typeface=".SF NS"/>
              </a:rPr>
              <a:t>’s recap its benefits.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solidFill>
                  <a:srgbClr val="0E0E0E"/>
                </a:solidFill>
                <a:effectLst/>
                <a:latin typeface=".SF NS"/>
              </a:rPr>
              <a:t>First, It is </a:t>
            </a:r>
            <a:r>
              <a:rPr lang="en-US" altLang="zh-CN" sz="1200" dirty="0">
                <a:solidFill>
                  <a:srgbClr val="202020"/>
                </a:solidFill>
                <a:latin typeface="Gill Sans MT" panose="020B0502020104020203" pitchFamily="34" charset="0"/>
                <a:sym typeface="Helvetica"/>
              </a:rPr>
              <a:t>Convenient for free space management.</a:t>
            </a:r>
            <a:r>
              <a:rPr lang="en-HK" altLang="zh-HK" dirty="0">
                <a:solidFill>
                  <a:srgbClr val="0E0E0E"/>
                </a:solidFill>
                <a:effectLst/>
                <a:latin typeface=".SF NS"/>
              </a:rPr>
              <a:t> Paging Minimizes fragmentation by ensuring no wasted memory exceeds a single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HK" dirty="0"/>
              <a:t>Second, As the right figure shows. </a:t>
            </a:r>
            <a:r>
              <a:rPr lang="en-HK" altLang="zh-HK" dirty="0">
                <a:solidFill>
                  <a:srgbClr val="0E0E0E"/>
                </a:solidFill>
                <a:effectLst/>
                <a:latin typeface=".SF NS"/>
              </a:rPr>
              <a:t>A process’s memory can be spread across different physical memory locations. So paging can achieve </a:t>
            </a:r>
            <a:r>
              <a:rPr lang="en-US" altLang="zh-CN" sz="1200" dirty="0">
                <a:solidFill>
                  <a:srgbClr val="202020"/>
                </a:solidFill>
                <a:latin typeface="Gill Sans MT" panose="020B0502020104020203" pitchFamily="34" charset="0"/>
                <a:sym typeface="Helvetica"/>
              </a:rPr>
              <a:t>discontinuous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sz="1200" dirty="0">
              <a:solidFill>
                <a:srgbClr val="202020"/>
              </a:solidFill>
              <a:effectLst/>
              <a:latin typeface="Gill Sans MT" panose="020B0502020104020203" pitchFamily="34" charset="0"/>
              <a:sym typeface="Helvetic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rgbClr val="202020"/>
                </a:solidFill>
                <a:effectLst/>
                <a:latin typeface="Gill Sans MT" panose="020B0502020104020203" pitchFamily="34" charset="0"/>
                <a:sym typeface="Helvetica"/>
              </a:rPr>
              <a:t>Third, paging </a:t>
            </a:r>
            <a:r>
              <a:rPr lang="en-HK" altLang="zh-HK" sz="1200" dirty="0">
                <a:solidFill>
                  <a:srgbClr val="0E0E0E"/>
                </a:solidFill>
                <a:effectLst/>
                <a:latin typeface=".SF NS"/>
                <a:sym typeface="Helvetica"/>
              </a:rPr>
              <a:t>a</a:t>
            </a:r>
            <a:r>
              <a:rPr lang="en-HK" altLang="zh-HK" dirty="0">
                <a:solidFill>
                  <a:srgbClr val="0E0E0E"/>
                </a:solidFill>
                <a:effectLst/>
                <a:latin typeface=".SF NS"/>
              </a:rPr>
              <a:t>llows a large virtual address space to be mapped into a smaller physical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3</a:t>
            </a:fld>
            <a:endParaRPr lang="en-US"/>
          </a:p>
        </p:txBody>
      </p:sp>
    </p:spTree>
    <p:extLst>
      <p:ext uri="{BB962C8B-B14F-4D97-AF65-F5344CB8AC3E}">
        <p14:creationId xmlns:p14="http://schemas.microsoft.com/office/powerpoint/2010/main" val="199785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HK" dirty="0"/>
              <a:t>And let’s recap on page table mechanism</a:t>
            </a:r>
          </a:p>
          <a:p>
            <a:r>
              <a:rPr lang="en-HK" altLang="zh-HK" b="1" dirty="0">
                <a:solidFill>
                  <a:srgbClr val="0E0E0E"/>
                </a:solidFill>
                <a:effectLst/>
                <a:latin typeface=".SF NS"/>
              </a:rPr>
              <a:t>Page Table Function:</a:t>
            </a:r>
            <a:endParaRPr lang="en-HK" altLang="zh-HK" dirty="0">
              <a:solidFill>
                <a:srgbClr val="0E0E0E"/>
              </a:solidFill>
              <a:effectLst/>
              <a:latin typeface=".SF NS"/>
            </a:endParaRPr>
          </a:p>
          <a:p>
            <a:r>
              <a:rPr lang="en-HK" altLang="zh-HK" dirty="0">
                <a:solidFill>
                  <a:srgbClr val="0E0E0E"/>
                </a:solidFill>
                <a:effectLst/>
                <a:latin typeface=".SF NS"/>
              </a:rPr>
              <a:t>• The page table is a data structure used by the operating system to map logical addresses to physical addresses.</a:t>
            </a:r>
          </a:p>
          <a:p>
            <a:r>
              <a:rPr lang="en-HK" altLang="zh-HK" dirty="0">
                <a:solidFill>
                  <a:srgbClr val="0E0E0E"/>
                </a:solidFill>
                <a:effectLst/>
                <a:latin typeface=".SF NS"/>
              </a:rPr>
              <a:t>• Each process has its own page table that contains the mapping for each logical page to its corresponding physical frame.</a:t>
            </a:r>
          </a:p>
          <a:p>
            <a:endParaRPr lang="en-HK" altLang="zh-HK" dirty="0">
              <a:solidFill>
                <a:srgbClr val="0E0E0E"/>
              </a:solidFill>
              <a:effectLst/>
              <a:latin typeface=".SF NS"/>
            </a:endParaRPr>
          </a:p>
          <a:p>
            <a:r>
              <a:rPr lang="en-HK" altLang="zh-HK" b="1" dirty="0">
                <a:solidFill>
                  <a:srgbClr val="0E0E0E"/>
                </a:solidFill>
                <a:effectLst/>
                <a:latin typeface=".SF NS"/>
              </a:rPr>
              <a:t>How the Translation Works:</a:t>
            </a:r>
            <a:endParaRPr lang="en-HK" altLang="zh-HK" dirty="0">
              <a:solidFill>
                <a:srgbClr val="0E0E0E"/>
              </a:solidFill>
              <a:effectLst/>
              <a:latin typeface=".SF NS"/>
            </a:endParaRPr>
          </a:p>
          <a:p>
            <a:r>
              <a:rPr lang="en-HK" altLang="zh-HK" dirty="0">
                <a:solidFill>
                  <a:srgbClr val="0E0E0E"/>
                </a:solidFill>
                <a:effectLst/>
                <a:latin typeface=".SF NS"/>
              </a:rPr>
              <a:t>• </a:t>
            </a:r>
            <a:r>
              <a:rPr lang="en-HK" altLang="zh-HK" b="1" dirty="0">
                <a:solidFill>
                  <a:srgbClr val="0E0E0E"/>
                </a:solidFill>
                <a:effectLst/>
                <a:latin typeface=".SF NS"/>
              </a:rPr>
              <a:t>Logical Address Components:</a:t>
            </a:r>
            <a:endParaRPr lang="en-HK" altLang="zh-HK" dirty="0">
              <a:solidFill>
                <a:srgbClr val="0E0E0E"/>
              </a:solidFill>
              <a:effectLst/>
              <a:latin typeface=".SF NS"/>
            </a:endParaRPr>
          </a:p>
          <a:p>
            <a:r>
              <a:rPr lang="en-HK" altLang="zh-HK" dirty="0">
                <a:solidFill>
                  <a:srgbClr val="0E0E0E"/>
                </a:solidFill>
                <a:effectLst/>
                <a:latin typeface=".SF NS"/>
              </a:rPr>
              <a:t>• The logical address from the CPU is divided into two parts: Page Number and Offset.</a:t>
            </a:r>
          </a:p>
          <a:p>
            <a:r>
              <a:rPr lang="en-HK" altLang="zh-HK" dirty="0">
                <a:solidFill>
                  <a:srgbClr val="0E0E0E"/>
                </a:solidFill>
                <a:effectLst/>
                <a:latin typeface=".SF NS"/>
              </a:rPr>
              <a:t>• </a:t>
            </a:r>
            <a:r>
              <a:rPr lang="en-HK" altLang="zh-HK" b="1" dirty="0">
                <a:solidFill>
                  <a:srgbClr val="0E0E0E"/>
                </a:solidFill>
                <a:effectLst/>
                <a:latin typeface=".SF NS"/>
              </a:rPr>
              <a:t>Translation Process:</a:t>
            </a:r>
            <a:endParaRPr lang="en-HK" altLang="zh-HK" dirty="0">
              <a:solidFill>
                <a:srgbClr val="0E0E0E"/>
              </a:solidFill>
              <a:effectLst/>
              <a:latin typeface=".SF NS"/>
            </a:endParaRPr>
          </a:p>
          <a:p>
            <a:r>
              <a:rPr lang="en-HK" altLang="zh-HK" dirty="0">
                <a:solidFill>
                  <a:srgbClr val="0E0E0E"/>
                </a:solidFill>
                <a:effectLst/>
                <a:latin typeface=".SF NS"/>
              </a:rPr>
              <a:t>• The Page Number is used to index into the page table, which provides the Frame Number.</a:t>
            </a:r>
          </a:p>
          <a:p>
            <a:r>
              <a:rPr lang="en-HK" altLang="zh-HK" dirty="0">
                <a:solidFill>
                  <a:srgbClr val="0E0E0E"/>
                </a:solidFill>
                <a:effectLst/>
                <a:latin typeface=".SF NS"/>
              </a:rPr>
              <a:t>• The Offset is then added to the Frame Number to generate the Physical Address.</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4</a:t>
            </a:fld>
            <a:endParaRPr lang="en-US"/>
          </a:p>
        </p:txBody>
      </p:sp>
    </p:spTree>
    <p:extLst>
      <p:ext uri="{BB962C8B-B14F-4D97-AF65-F5344CB8AC3E}">
        <p14:creationId xmlns:p14="http://schemas.microsoft.com/office/powerpoint/2010/main" val="10143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A linear (single-level) page table can consume a large amount of memory when dealing with vast virtual address spaces.</a:t>
            </a:r>
            <a:r>
              <a:rPr kumimoji="1" lang="en-US" altLang="zh-HK" dirty="0">
                <a:solidFill>
                  <a:srgbClr val="0E0E0E"/>
                </a:solidFill>
                <a:effectLst/>
                <a:latin typeface=".SF NS"/>
              </a:rPr>
              <a:t> As you can see from the blue block in the right figure.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HK" dirty="0">
                <a:solidFill>
                  <a:srgbClr val="0E0E0E"/>
                </a:solidFill>
                <a:effectLst/>
                <a:latin typeface=".SF NS"/>
              </a:rPr>
              <a:t>We can solve this problem using multi-level page tables. </a:t>
            </a:r>
            <a:r>
              <a:rPr lang="en-HK" altLang="zh-HK" dirty="0">
                <a:solidFill>
                  <a:srgbClr val="0E0E0E"/>
                </a:solidFill>
                <a:effectLst/>
                <a:latin typeface=".SF NS"/>
              </a:rPr>
              <a:t>Multi-level page tables reduce this memory requirement by only allocating space for page tables that contain valid entries. You can see the example from the second block in the right figure. Only Page 0 and Page 3 is allocated.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Let’s  compare Linear and </a:t>
            </a:r>
            <a:r>
              <a:rPr lang="en-HK" altLang="zh-HK" b="0" dirty="0">
                <a:solidFill>
                  <a:srgbClr val="0E0E0E"/>
                </a:solidFill>
                <a:effectLst/>
                <a:latin typeface=".SF NS"/>
              </a:rPr>
              <a:t>Multi-level Page Tables</a:t>
            </a:r>
            <a:r>
              <a:rPr lang="en-HK" altLang="zh-HK" b="1" dirty="0">
                <a:solidFill>
                  <a:srgbClr val="0E0E0E"/>
                </a:solidFill>
                <a:effectLst/>
                <a:latin typeface=".SF NS"/>
              </a:rPr>
              <a:t>:</a:t>
            </a:r>
          </a:p>
          <a:p>
            <a:r>
              <a:rPr lang="en-HK" altLang="zh-HK" b="0" dirty="0">
                <a:solidFill>
                  <a:srgbClr val="0E0E0E"/>
                </a:solidFill>
                <a:effectLst/>
                <a:latin typeface=".SF NS"/>
              </a:rPr>
              <a:t>Linear Page Table m</a:t>
            </a:r>
            <a:r>
              <a:rPr lang="en-HK" altLang="zh-HK" dirty="0">
                <a:solidFill>
                  <a:srgbClr val="0E0E0E"/>
                </a:solidFill>
                <a:effectLst/>
                <a:latin typeface=".SF NS"/>
              </a:rPr>
              <a:t>aps every possible page, leading to large memory consumption even for unused pages.</a:t>
            </a:r>
          </a:p>
          <a:p>
            <a:r>
              <a:rPr lang="en-HK" altLang="zh-HK" b="0" dirty="0">
                <a:solidFill>
                  <a:srgbClr val="0E0E0E"/>
                </a:solidFill>
                <a:effectLst/>
                <a:latin typeface=".SF NS"/>
              </a:rPr>
              <a:t>Multi-level Page Table i</a:t>
            </a:r>
            <a:r>
              <a:rPr lang="en-HK" altLang="zh-HK" dirty="0">
                <a:solidFill>
                  <a:srgbClr val="0E0E0E"/>
                </a:solidFill>
                <a:effectLst/>
                <a:latin typeface=".SF NS"/>
              </a:rPr>
              <a:t>ntroduces a hierarchical structure with a Page Directory and smaller Page Tables. Only the necessary parts of the page table hierarchy are allocated, saving memory for invalid or unused pages.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p:txBody>
      </p:sp>
      <p:sp>
        <p:nvSpPr>
          <p:cNvPr id="4" name="投影片編號版面配置區 3"/>
          <p:cNvSpPr>
            <a:spLocks noGrp="1"/>
          </p:cNvSpPr>
          <p:nvPr>
            <p:ph type="sldNum" sz="quarter" idx="5"/>
          </p:nvPr>
        </p:nvSpPr>
        <p:spPr/>
        <p:txBody>
          <a:bodyPr/>
          <a:lstStyle/>
          <a:p>
            <a:fld id="{D4EED8A1-9A08-4DDC-ACAE-443678235153}" type="slidenum">
              <a:rPr lang="en-US" smtClean="0"/>
              <a:t>5</a:t>
            </a:fld>
            <a:endParaRPr lang="en-US"/>
          </a:p>
        </p:txBody>
      </p:sp>
    </p:spTree>
    <p:extLst>
      <p:ext uri="{BB962C8B-B14F-4D97-AF65-F5344CB8AC3E}">
        <p14:creationId xmlns:p14="http://schemas.microsoft.com/office/powerpoint/2010/main" val="64232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HK" dirty="0"/>
              <a:t>Here is an example, we can look at th</a:t>
            </a:r>
            <a:r>
              <a:rPr lang="en-US" altLang="zh-CN" dirty="0"/>
              <a:t>e two level page table in 32-bit computer using x86. </a:t>
            </a:r>
          </a:p>
          <a:p>
            <a:r>
              <a:rPr lang="en-HK" altLang="zh-HK" dirty="0">
                <a:solidFill>
                  <a:srgbClr val="0E0E0E"/>
                </a:solidFill>
                <a:effectLst/>
                <a:latin typeface=".SF NS"/>
              </a:rPr>
              <a:t>The virtual address is divided into three parts: Directory, Table, and Offset. Table bits (10) index the page table entry. Offset bits (12) specify the exact location within a 4KB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Let’s go through the mapping process. Directory bits (10) identify the page directory entry. The CR3 register holds the base address of the Page Directory. So they help to find the exact Page directory entry.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PDE points to a specific Page Table. Table bits (10) index the page table entry. So the exact Page Table entry is found.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Then this PTE is used to find the physical frame.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Finally Offset bits (12) specify the exact location within a 4KB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p:txBody>
      </p:sp>
      <p:sp>
        <p:nvSpPr>
          <p:cNvPr id="4" name="投影片編號版面配置區 3"/>
          <p:cNvSpPr>
            <a:spLocks noGrp="1"/>
          </p:cNvSpPr>
          <p:nvPr>
            <p:ph type="sldNum" sz="quarter" idx="5"/>
          </p:nvPr>
        </p:nvSpPr>
        <p:spPr/>
        <p:txBody>
          <a:bodyPr/>
          <a:lstStyle/>
          <a:p>
            <a:fld id="{D4EED8A1-9A08-4DDC-ACAE-443678235153}" type="slidenum">
              <a:rPr lang="en-US" smtClean="0"/>
              <a:t>6</a:t>
            </a:fld>
            <a:endParaRPr lang="en-US"/>
          </a:p>
        </p:txBody>
      </p:sp>
    </p:spTree>
    <p:extLst>
      <p:ext uri="{BB962C8B-B14F-4D97-AF65-F5344CB8AC3E}">
        <p14:creationId xmlns:p14="http://schemas.microsoft.com/office/powerpoint/2010/main" val="7200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HK" dirty="0"/>
              <a:t>Then let’s do a practice together.</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7</a:t>
            </a:fld>
            <a:endParaRPr lang="en-US"/>
          </a:p>
        </p:txBody>
      </p:sp>
    </p:spTree>
    <p:extLst>
      <p:ext uri="{BB962C8B-B14F-4D97-AF65-F5344CB8AC3E}">
        <p14:creationId xmlns:p14="http://schemas.microsoft.com/office/powerpoint/2010/main" val="189073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machine has a word length of 32 bits and uses word addressing, so each memory address refers to 32 bits (or 4 bytes) of memory. Therefore the size of one page frame is 4 bytes. </a:t>
            </a:r>
            <a:r>
              <a:rPr kumimoji="1" lang="en-US" altLang="zh-HK" dirty="0">
                <a:solidFill>
                  <a:srgbClr val="0E0E0E"/>
                </a:solidFill>
                <a:effectLst/>
                <a:latin typeface=".SF NS"/>
              </a:rPr>
              <a:t>The page size is 32 bytes so that there could be 8 page frames in one page. So the number of physical addresses in one page is also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So since log base 2 of 8 equals to 3. So the bits of offset should be 3. We need 3 bits to present which page frame inside the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And the page directory has 4 entries. The log base 2 of 4 equals to 2. So </a:t>
            </a:r>
            <a:r>
              <a:rPr lang="en-US" altLang="zh-HK" sz="1200" dirty="0">
                <a:solidFill>
                  <a:srgbClr val="0E0E0E"/>
                </a:solidFill>
                <a:effectLst/>
                <a:latin typeface=".SF NS"/>
              </a:rPr>
              <a:t>t</a:t>
            </a:r>
            <a:r>
              <a:rPr lang="en-US" altLang="zh-CN" sz="1200" dirty="0"/>
              <a:t>he bits for page directory index should be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sz="1200"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rgbClr val="0E0E0E"/>
                </a:solidFill>
                <a:effectLst/>
                <a:latin typeface=".SF NS"/>
              </a:rPr>
              <a:t>And </a:t>
            </a:r>
            <a:r>
              <a:rPr lang="en-HK" altLang="zh-HK" dirty="0">
                <a:solidFill>
                  <a:srgbClr val="0E0E0E"/>
                </a:solidFill>
                <a:effectLst/>
                <a:latin typeface=".SF NS"/>
              </a:rPr>
              <a:t>the page table has 8 entries. The log base 2 of 8 equals to 3. So </a:t>
            </a:r>
            <a:r>
              <a:rPr lang="en-US" altLang="zh-HK" sz="1200" dirty="0">
                <a:solidFill>
                  <a:srgbClr val="0E0E0E"/>
                </a:solidFill>
                <a:effectLst/>
                <a:latin typeface=".SF NS"/>
              </a:rPr>
              <a:t>t</a:t>
            </a:r>
            <a:r>
              <a:rPr lang="en-US" altLang="zh-CN" sz="1200" dirty="0"/>
              <a:t>he bits for page table index should be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So the bits for virtual address should be 8, which is the result of 3 + 2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And the virtual address space size should be 2 to the power of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sz="1200"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rgbClr val="0E0E0E"/>
                </a:solidFill>
                <a:effectLst/>
                <a:latin typeface=".SF NS"/>
              </a:rPr>
              <a:t> </a:t>
            </a: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p:txBody>
      </p:sp>
      <p:sp>
        <p:nvSpPr>
          <p:cNvPr id="4" name="投影片編號版面配置區 3"/>
          <p:cNvSpPr>
            <a:spLocks noGrp="1"/>
          </p:cNvSpPr>
          <p:nvPr>
            <p:ph type="sldNum" sz="quarter" idx="5"/>
          </p:nvPr>
        </p:nvSpPr>
        <p:spPr/>
        <p:txBody>
          <a:bodyPr/>
          <a:lstStyle/>
          <a:p>
            <a:fld id="{D4EED8A1-9A08-4DDC-ACAE-443678235153}" type="slidenum">
              <a:rPr lang="en-US" smtClean="0"/>
              <a:t>8</a:t>
            </a:fld>
            <a:endParaRPr lang="en-US"/>
          </a:p>
        </p:txBody>
      </p:sp>
    </p:spTree>
    <p:extLst>
      <p:ext uri="{BB962C8B-B14F-4D97-AF65-F5344CB8AC3E}">
        <p14:creationId xmlns:p14="http://schemas.microsoft.com/office/powerpoint/2010/main" val="265114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9</a:t>
            </a:fld>
            <a:endParaRPr lang="en-US"/>
          </a:p>
        </p:txBody>
      </p:sp>
    </p:spTree>
    <p:extLst>
      <p:ext uri="{BB962C8B-B14F-4D97-AF65-F5344CB8AC3E}">
        <p14:creationId xmlns:p14="http://schemas.microsoft.com/office/powerpoint/2010/main" val="197003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11/6/24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rPr>
              <a:t>Yang,</a:t>
            </a:r>
            <a:r>
              <a:rPr lang="en-US" altLang="zh-CN" dirty="0">
                <a:solidFill>
                  <a:schemeClr val="bg1">
                    <a:lumMod val="95000"/>
                  </a:schemeClr>
                </a:solidFill>
                <a:latin typeface="Gill Sans MT" panose="020B0502020104020203" pitchFamily="34" charset="0"/>
              </a:rPr>
              <a:t> </a:t>
            </a:r>
            <a:r>
              <a:rPr lang="en-US" altLang="zh-CN" dirty="0" err="1">
                <a:solidFill>
                  <a:schemeClr val="bg1">
                    <a:lumMod val="95000"/>
                  </a:schemeClr>
                </a:solidFill>
                <a:latin typeface="Gill Sans MT" panose="020B0502020104020203" pitchFamily="34" charset="0"/>
              </a:rPr>
              <a:t>Yitao</a:t>
            </a:r>
            <a:endParaRPr lang="en-US" altLang="zh-CN" dirty="0">
              <a:solidFill>
                <a:schemeClr val="bg1">
                  <a:lumMod val="95000"/>
                </a:schemeClr>
              </a:solidFill>
              <a:latin typeface="Gill Sans MT" panose="020B0502020104020203" pitchFamily="34" charset="0"/>
            </a:endParaRPr>
          </a:p>
          <a:p>
            <a:r>
              <a:rPr lang="nb-NO" altLang="zh-CN" dirty="0">
                <a:solidFill>
                  <a:schemeClr val="bg1">
                    <a:lumMod val="95000"/>
                  </a:schemeClr>
                </a:solidFill>
              </a:rPr>
              <a:t>Nov</a:t>
            </a:r>
            <a:r>
              <a:rPr lang="nb-NO" altLang="zh-CN" dirty="0">
                <a:solidFill>
                  <a:schemeClr val="bg1">
                    <a:lumMod val="95000"/>
                  </a:schemeClr>
                </a:solidFill>
                <a:latin typeface="Gill Sans MT" panose="020B0502020104020203" pitchFamily="34" charset="0"/>
              </a:rPr>
              <a:t> </a:t>
            </a:r>
            <a:r>
              <a:rPr lang="en-US" altLang="zh-CN" dirty="0">
                <a:solidFill>
                  <a:schemeClr val="bg1">
                    <a:lumMod val="95000"/>
                  </a:schemeClr>
                </a:solidFill>
              </a:rPr>
              <a:t>7</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10: Paging(Address Translation)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0" indent="0">
              <a:spcBef>
                <a:spcPts val="1200"/>
              </a:spcBef>
              <a:buNone/>
              <a:defRPr/>
            </a:pPr>
            <a:endPar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Assignment 3</a:t>
            </a:r>
            <a:endParaRPr lang="en-US" altLang="zh-CN" sz="2400" dirty="0">
              <a:cs typeface="Helvetica"/>
            </a:endParaRPr>
          </a:p>
          <a:p>
            <a:pPr marL="606425" lvl="1" indent="-288925">
              <a:spcBef>
                <a:spcPts val="1200"/>
              </a:spcBef>
              <a:buFont typeface="Wingdings" pitchFamily="2" charset="2"/>
              <a:buChar char="Ø"/>
              <a:defRPr/>
            </a:pPr>
            <a:r>
              <a:rPr lang="en-US" altLang="zh-CN"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endParaRPr lang="en-US" altLang="zh-CN" sz="2400" baseline="30000" dirty="0">
              <a:cs typeface="Helvetica"/>
            </a:endParaRPr>
          </a:p>
          <a:p>
            <a:pPr marL="288925" indent="-288925">
              <a:spcBef>
                <a:spcPts val="1200"/>
              </a:spcBef>
              <a:buFont typeface="Wingdings" pitchFamily="2" charset="2"/>
              <a:buChar char="Ø"/>
              <a:defRPr/>
            </a:pPr>
            <a:r>
              <a:rPr lang="en-US" altLang="zh-CN" sz="2400" b="1" dirty="0" err="1"/>
              <a:t>Assignement</a:t>
            </a:r>
            <a:r>
              <a:rPr lang="en-US" altLang="zh-CN" sz="2400" b="1" dirty="0"/>
              <a:t> 4</a:t>
            </a:r>
          </a:p>
          <a:p>
            <a:pPr marL="606425" lvl="1" indent="-288925">
              <a:spcBef>
                <a:spcPts val="1200"/>
              </a:spcBef>
              <a:buFont typeface="Wingdings" pitchFamily="2" charset="2"/>
              <a:buChar char="Ø"/>
              <a:defRPr/>
            </a:pPr>
            <a:r>
              <a:rPr lang="en-US" altLang="zh-CN" sz="2400" dirty="0"/>
              <a:t>Release today</a:t>
            </a:r>
          </a:p>
          <a:p>
            <a:pPr marL="606425" lvl="1" indent="-288925">
              <a:spcBef>
                <a:spcPts val="1200"/>
              </a:spcBef>
              <a:buFont typeface="Wingdings" pitchFamily="2" charset="2"/>
              <a:buChar char="Ø"/>
              <a:defRPr/>
            </a:pPr>
            <a:r>
              <a:rPr lang="en-US" altLang="zh-CN"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Dec 2</a:t>
            </a:r>
            <a:r>
              <a:rPr lang="en-US" altLang="zh-CN" sz="2400" baseline="30000" dirty="0" err="1">
                <a:cs typeface="Helvetica"/>
              </a:rPr>
              <a:t>nd</a:t>
            </a:r>
            <a:endParaRPr lang="en-US" altLang="zh-CN" sz="2400" baseline="30000" dirty="0">
              <a:cs typeface="Helvetica"/>
            </a:endParaRPr>
          </a:p>
          <a:p>
            <a:pPr marL="606425" lvl="1" indent="-288925">
              <a:spcBef>
                <a:spcPts val="1200"/>
              </a:spcBef>
              <a:buFont typeface="Wingdings" pitchFamily="2" charset="2"/>
              <a:buChar char="Ø"/>
              <a:defRPr/>
            </a:pPr>
            <a:endParaRPr lang="en-US" altLang="zh-CN"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DFE792-D227-2C4B-75F0-3CCF5135BE8E}"/>
              </a:ext>
            </a:extLst>
          </p:cNvPr>
          <p:cNvSpPr>
            <a:spLocks noGrp="1"/>
          </p:cNvSpPr>
          <p:nvPr>
            <p:ph type="title"/>
          </p:nvPr>
        </p:nvSpPr>
        <p:spPr/>
        <p:txBody>
          <a:bodyPr/>
          <a:lstStyle/>
          <a:p>
            <a:r>
              <a:rPr kumimoji="1" lang="en-US" altLang="zh-HK" dirty="0"/>
              <a:t>Paging</a:t>
            </a:r>
            <a:endParaRPr kumimoji="1" lang="zh-HK" altLang="en-US" dirty="0"/>
          </a:p>
        </p:txBody>
      </p:sp>
      <p:sp>
        <p:nvSpPr>
          <p:cNvPr id="4" name="投影片編號版面配置區 3">
            <a:extLst>
              <a:ext uri="{FF2B5EF4-FFF2-40B4-BE49-F238E27FC236}">
                <a16:creationId xmlns:a16="http://schemas.microsoft.com/office/drawing/2014/main" id="{FB67DFC4-C246-5814-1624-717AD3F3E5B0}"/>
              </a:ext>
            </a:extLst>
          </p:cNvPr>
          <p:cNvSpPr>
            <a:spLocks noGrp="1"/>
          </p:cNvSpPr>
          <p:nvPr>
            <p:ph type="sldNum" sz="quarter" idx="2"/>
          </p:nvPr>
        </p:nvSpPr>
        <p:spPr/>
        <p:txBody>
          <a:bodyPr/>
          <a:lstStyle/>
          <a:p>
            <a:fld id="{86CB4B4D-7CA3-9044-876B-883B54F8677D}" type="slidenum">
              <a:rPr lang="en-US" smtClean="0"/>
              <a:pPr/>
              <a:t>3</a:t>
            </a:fld>
            <a:endParaRPr lang="en-US"/>
          </a:p>
        </p:txBody>
      </p:sp>
      <p:pic>
        <p:nvPicPr>
          <p:cNvPr id="5" name="Picture 6">
            <a:extLst>
              <a:ext uri="{FF2B5EF4-FFF2-40B4-BE49-F238E27FC236}">
                <a16:creationId xmlns:a16="http://schemas.microsoft.com/office/drawing/2014/main" id="{89F8B969-9897-74E1-9827-58ABB8322CEA}"/>
              </a:ext>
            </a:extLst>
          </p:cNvPr>
          <p:cNvPicPr>
            <a:picLocks noChangeAspect="1"/>
          </p:cNvPicPr>
          <p:nvPr/>
        </p:nvPicPr>
        <p:blipFill>
          <a:blip r:embed="rId3"/>
          <a:stretch>
            <a:fillRect/>
          </a:stretch>
        </p:blipFill>
        <p:spPr>
          <a:xfrm>
            <a:off x="7250710" y="1319134"/>
            <a:ext cx="4581525" cy="3960566"/>
          </a:xfrm>
          <a:prstGeom prst="rect">
            <a:avLst/>
          </a:prstGeom>
        </p:spPr>
      </p:pic>
      <p:sp>
        <p:nvSpPr>
          <p:cNvPr id="6" name="TextBox 1">
            <a:extLst>
              <a:ext uri="{FF2B5EF4-FFF2-40B4-BE49-F238E27FC236}">
                <a16:creationId xmlns:a16="http://schemas.microsoft.com/office/drawing/2014/main" id="{FA3F21FC-D474-E938-BA27-73779492EA23}"/>
              </a:ext>
            </a:extLst>
          </p:cNvPr>
          <p:cNvSpPr txBox="1"/>
          <p:nvPr/>
        </p:nvSpPr>
        <p:spPr>
          <a:xfrm>
            <a:off x="479686" y="1775923"/>
            <a:ext cx="6029279" cy="3046988"/>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Convenient for free space management</a:t>
            </a:r>
          </a:p>
          <a:p>
            <a:pPr marL="800100" lvl="1" indent="-34290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Reduce the wasted fragmentation</a:t>
            </a:r>
          </a:p>
          <a:p>
            <a:pPr lvl="1"/>
            <a:r>
              <a:rPr lang="en-US" altLang="zh-CN" sz="2400" dirty="0">
                <a:solidFill>
                  <a:srgbClr val="202020"/>
                </a:solidFill>
                <a:latin typeface="Gill Sans MT" panose="020B0502020104020203" pitchFamily="34" charset="0"/>
                <a:sym typeface="Helvetica"/>
              </a:rPr>
              <a:t>    (not larger than one page size) </a:t>
            </a:r>
          </a:p>
          <a:p>
            <a:pPr marL="342900" indent="-34290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Allowing the memory space of one process </a:t>
            </a:r>
          </a:p>
          <a:p>
            <a:r>
              <a:rPr lang="en-US" altLang="zh-CN" sz="2400" dirty="0">
                <a:solidFill>
                  <a:srgbClr val="202020"/>
                </a:solidFill>
                <a:latin typeface="Gill Sans MT" panose="020B0502020104020203" pitchFamily="34" charset="0"/>
                <a:sym typeface="Helvetica"/>
              </a:rPr>
              <a:t>    discontinuous</a:t>
            </a:r>
          </a:p>
          <a:p>
            <a:pPr marL="342900" indent="-34290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Creating large virtual memory space within</a:t>
            </a:r>
          </a:p>
          <a:p>
            <a:r>
              <a:rPr lang="en-US" altLang="zh-CN" sz="2400" dirty="0">
                <a:solidFill>
                  <a:srgbClr val="202020"/>
                </a:solidFill>
                <a:latin typeface="Gill Sans MT" panose="020B0502020104020203" pitchFamily="34" charset="0"/>
                <a:sym typeface="Helvetica"/>
              </a:rPr>
              <a:t>    small memory</a:t>
            </a:r>
          </a:p>
          <a:p>
            <a:pPr marL="342900" indent="-3429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31232363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CE244-2378-92CA-F528-74F50F1A2A72}"/>
              </a:ext>
            </a:extLst>
          </p:cNvPr>
          <p:cNvSpPr>
            <a:spLocks noGrp="1"/>
          </p:cNvSpPr>
          <p:nvPr>
            <p:ph type="title"/>
          </p:nvPr>
        </p:nvSpPr>
        <p:spPr/>
        <p:txBody>
          <a:bodyPr/>
          <a:lstStyle/>
          <a:p>
            <a:r>
              <a:rPr kumimoji="1" lang="en-US" altLang="zh-HK" dirty="0"/>
              <a:t>Page Table Mechanism</a:t>
            </a:r>
            <a:endParaRPr kumimoji="1" lang="zh-HK" altLang="en-US" dirty="0"/>
          </a:p>
        </p:txBody>
      </p:sp>
      <p:sp>
        <p:nvSpPr>
          <p:cNvPr id="4" name="投影片編號版面配置區 3">
            <a:extLst>
              <a:ext uri="{FF2B5EF4-FFF2-40B4-BE49-F238E27FC236}">
                <a16:creationId xmlns:a16="http://schemas.microsoft.com/office/drawing/2014/main" id="{8D5CF9C8-C8E1-804C-33F8-22EFEA3200C2}"/>
              </a:ext>
            </a:extLst>
          </p:cNvPr>
          <p:cNvSpPr>
            <a:spLocks noGrp="1"/>
          </p:cNvSpPr>
          <p:nvPr>
            <p:ph type="sldNum" sz="quarter" idx="2"/>
          </p:nvPr>
        </p:nvSpPr>
        <p:spPr/>
        <p:txBody>
          <a:bodyPr/>
          <a:lstStyle/>
          <a:p>
            <a:fld id="{86CB4B4D-7CA3-9044-876B-883B54F8677D}" type="slidenum">
              <a:rPr lang="en-US" smtClean="0"/>
              <a:pPr/>
              <a:t>4</a:t>
            </a:fld>
            <a:endParaRPr lang="en-US"/>
          </a:p>
        </p:txBody>
      </p:sp>
      <p:pic>
        <p:nvPicPr>
          <p:cNvPr id="5" name="Picture 2">
            <a:extLst>
              <a:ext uri="{FF2B5EF4-FFF2-40B4-BE49-F238E27FC236}">
                <a16:creationId xmlns:a16="http://schemas.microsoft.com/office/drawing/2014/main" id="{99882E49-9779-AC7E-D1E5-A849B6B576FE}"/>
              </a:ext>
            </a:extLst>
          </p:cNvPr>
          <p:cNvPicPr>
            <a:picLocks noChangeAspect="1"/>
          </p:cNvPicPr>
          <p:nvPr/>
        </p:nvPicPr>
        <p:blipFill>
          <a:blip r:embed="rId3"/>
          <a:stretch>
            <a:fillRect/>
          </a:stretch>
        </p:blipFill>
        <p:spPr>
          <a:xfrm>
            <a:off x="5529263" y="1727635"/>
            <a:ext cx="6525587" cy="3493672"/>
          </a:xfrm>
          <a:prstGeom prst="rect">
            <a:avLst/>
          </a:prstGeom>
        </p:spPr>
      </p:pic>
      <p:sp>
        <p:nvSpPr>
          <p:cNvPr id="6" name="TextBox 1">
            <a:extLst>
              <a:ext uri="{FF2B5EF4-FFF2-40B4-BE49-F238E27FC236}">
                <a16:creationId xmlns:a16="http://schemas.microsoft.com/office/drawing/2014/main" id="{31396ED5-5A76-6807-6C69-FA0384BBF449}"/>
              </a:ext>
            </a:extLst>
          </p:cNvPr>
          <p:cNvSpPr txBox="1"/>
          <p:nvPr/>
        </p:nvSpPr>
        <p:spPr>
          <a:xfrm>
            <a:off x="137150" y="1989169"/>
            <a:ext cx="7146187" cy="4154984"/>
          </a:xfrm>
          <a:prstGeom prst="rect">
            <a:avLst/>
          </a:prstGeom>
          <a:noFill/>
        </p:spPr>
        <p:txBody>
          <a:bodyPr wrap="none" rtlCol="0">
            <a:spAutoFit/>
          </a:bodyPr>
          <a:lstStyle/>
          <a:p>
            <a:r>
              <a:rPr lang="en-HK" altLang="zh-HK" sz="2400" dirty="0">
                <a:solidFill>
                  <a:srgbClr val="202020"/>
                </a:solidFill>
                <a:latin typeface="Gill Sans MT" panose="020B0502020104020203" pitchFamily="34" charset="0"/>
              </a:rPr>
              <a:t>Page Table Function:</a:t>
            </a:r>
          </a:p>
          <a:p>
            <a:pPr marL="342900" indent="-342900">
              <a:buFont typeface="Arial" panose="020B0604020202020204" pitchFamily="34" charset="0"/>
              <a:buChar char="•"/>
            </a:pPr>
            <a:r>
              <a:rPr lang="en-HK" altLang="zh-HK" sz="2400" dirty="0">
                <a:solidFill>
                  <a:srgbClr val="202020"/>
                </a:solidFill>
                <a:latin typeface="Gill Sans MT" panose="020B0502020104020203" pitchFamily="34" charset="0"/>
              </a:rPr>
              <a:t>logical addresses -&gt; physical addresses</a:t>
            </a:r>
          </a:p>
          <a:p>
            <a:pPr marL="342900" indent="-342900">
              <a:buFont typeface="Arial" panose="020B0604020202020204" pitchFamily="34" charset="0"/>
              <a:buChar char="•"/>
            </a:pPr>
            <a:r>
              <a:rPr lang="en-HK" altLang="zh-HK" sz="2400" dirty="0">
                <a:solidFill>
                  <a:srgbClr val="202020"/>
                </a:solidFill>
                <a:latin typeface="Gill Sans MT" panose="020B0502020104020203" pitchFamily="34" charset="0"/>
              </a:rPr>
              <a:t>Each process has its own page table</a:t>
            </a:r>
          </a:p>
          <a:p>
            <a:pPr marL="342900" indent="-342900">
              <a:buFont typeface="Arial" panose="020B0604020202020204" pitchFamily="34" charset="0"/>
              <a:buChar char="•"/>
            </a:pPr>
            <a:endParaRPr lang="en-HK" altLang="zh-HK" sz="2400" dirty="0">
              <a:solidFill>
                <a:srgbClr val="202020"/>
              </a:solidFill>
              <a:latin typeface="Gill Sans MT" panose="020B0502020104020203" pitchFamily="34" charset="0"/>
            </a:endParaRPr>
          </a:p>
          <a:p>
            <a:r>
              <a:rPr lang="en-US" altLang="zh-CN" sz="2400" dirty="0">
                <a:solidFill>
                  <a:srgbClr val="202020"/>
                </a:solidFill>
                <a:latin typeface="Gill Sans MT" panose="020B0502020104020203" pitchFamily="34" charset="0"/>
              </a:rPr>
              <a:t>How the Translation works:</a:t>
            </a:r>
          </a:p>
          <a:p>
            <a:r>
              <a:rPr lang="en-HK" altLang="zh-HK" sz="2400" dirty="0">
                <a:solidFill>
                  <a:srgbClr val="202020"/>
                </a:solidFill>
                <a:latin typeface="Gill Sans MT" panose="020B0502020104020203" pitchFamily="34" charset="0"/>
              </a:rPr>
              <a:t>Logical Address Components:</a:t>
            </a:r>
          </a:p>
          <a:p>
            <a:r>
              <a:rPr lang="en-HK" altLang="zh-HK" sz="2400" dirty="0">
                <a:solidFill>
                  <a:srgbClr val="202020"/>
                </a:solidFill>
                <a:latin typeface="Gill Sans MT" panose="020B0502020104020203" pitchFamily="34" charset="0"/>
              </a:rPr>
              <a:t>• Page Number + Offset.</a:t>
            </a:r>
          </a:p>
          <a:p>
            <a:r>
              <a:rPr lang="en-HK" altLang="zh-HK" sz="2400" dirty="0">
                <a:solidFill>
                  <a:srgbClr val="202020"/>
                </a:solidFill>
                <a:latin typeface="Gill Sans MT" panose="020B0502020104020203" pitchFamily="34" charset="0"/>
              </a:rPr>
              <a:t>Translation Process:</a:t>
            </a:r>
          </a:p>
          <a:p>
            <a:r>
              <a:rPr lang="en-HK" altLang="zh-HK" sz="2400" dirty="0">
                <a:solidFill>
                  <a:srgbClr val="202020"/>
                </a:solidFill>
                <a:latin typeface="Gill Sans MT" panose="020B0502020104020203" pitchFamily="34" charset="0"/>
              </a:rPr>
              <a:t>• Page Number + page table + PTBR -&gt; Frame Number.</a:t>
            </a:r>
          </a:p>
          <a:p>
            <a:r>
              <a:rPr lang="en-HK" altLang="zh-HK" sz="2400" dirty="0">
                <a:solidFill>
                  <a:srgbClr val="202020"/>
                </a:solidFill>
                <a:latin typeface="Gill Sans MT" panose="020B0502020104020203" pitchFamily="34" charset="0"/>
              </a:rPr>
              <a:t>• Frame Number + Offset -&gt; Physical Address.</a:t>
            </a:r>
          </a:p>
          <a:p>
            <a:endParaRPr lang="zh-CN" altLang="en-US" sz="2400" dirty="0"/>
          </a:p>
        </p:txBody>
      </p:sp>
      <p:sp>
        <p:nvSpPr>
          <p:cNvPr id="8" name="文字方塊 7">
            <a:extLst>
              <a:ext uri="{FF2B5EF4-FFF2-40B4-BE49-F238E27FC236}">
                <a16:creationId xmlns:a16="http://schemas.microsoft.com/office/drawing/2014/main" id="{722243FB-D57D-DCD8-B232-D4376910A258}"/>
              </a:ext>
            </a:extLst>
          </p:cNvPr>
          <p:cNvSpPr txBox="1"/>
          <p:nvPr/>
        </p:nvSpPr>
        <p:spPr>
          <a:xfrm>
            <a:off x="4819055" y="4195247"/>
            <a:ext cx="25538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Page Table Base Register </a:t>
            </a:r>
          </a:p>
        </p:txBody>
      </p:sp>
    </p:spTree>
    <p:extLst>
      <p:ext uri="{BB962C8B-B14F-4D97-AF65-F5344CB8AC3E}">
        <p14:creationId xmlns:p14="http://schemas.microsoft.com/office/powerpoint/2010/main" val="375069797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CC4CF0-7990-3126-5BB2-5D18B48DB1C4}"/>
              </a:ext>
            </a:extLst>
          </p:cNvPr>
          <p:cNvSpPr>
            <a:spLocks noGrp="1"/>
          </p:cNvSpPr>
          <p:nvPr>
            <p:ph type="title"/>
          </p:nvPr>
        </p:nvSpPr>
        <p:spPr/>
        <p:txBody>
          <a:bodyPr/>
          <a:lstStyle/>
          <a:p>
            <a:r>
              <a:rPr kumimoji="1" lang="en-HK" altLang="zh-HK" dirty="0"/>
              <a:t>Multi-level Page Tables</a:t>
            </a:r>
            <a:endParaRPr kumimoji="1" lang="zh-HK" altLang="en-US" dirty="0"/>
          </a:p>
        </p:txBody>
      </p:sp>
      <p:sp>
        <p:nvSpPr>
          <p:cNvPr id="4" name="投影片編號版面配置區 3">
            <a:extLst>
              <a:ext uri="{FF2B5EF4-FFF2-40B4-BE49-F238E27FC236}">
                <a16:creationId xmlns:a16="http://schemas.microsoft.com/office/drawing/2014/main" id="{119AED71-F465-30BD-41AC-D1E6B55606C7}"/>
              </a:ext>
            </a:extLst>
          </p:cNvPr>
          <p:cNvSpPr>
            <a:spLocks noGrp="1"/>
          </p:cNvSpPr>
          <p:nvPr>
            <p:ph type="sldNum" sz="quarter" idx="2"/>
          </p:nvPr>
        </p:nvSpPr>
        <p:spPr/>
        <p:txBody>
          <a:bodyPr/>
          <a:lstStyle/>
          <a:p>
            <a:fld id="{86CB4B4D-7CA3-9044-876B-883B54F8677D}" type="slidenum">
              <a:rPr lang="en-US" smtClean="0"/>
              <a:pPr/>
              <a:t>5</a:t>
            </a:fld>
            <a:endParaRPr lang="en-US"/>
          </a:p>
        </p:txBody>
      </p:sp>
      <p:pic>
        <p:nvPicPr>
          <p:cNvPr id="5" name="Picture 2">
            <a:extLst>
              <a:ext uri="{FF2B5EF4-FFF2-40B4-BE49-F238E27FC236}">
                <a16:creationId xmlns:a16="http://schemas.microsoft.com/office/drawing/2014/main" id="{F7AD382B-A40D-88E3-5877-9E978811DC93}"/>
              </a:ext>
            </a:extLst>
          </p:cNvPr>
          <p:cNvPicPr>
            <a:picLocks noChangeAspect="1"/>
          </p:cNvPicPr>
          <p:nvPr/>
        </p:nvPicPr>
        <p:blipFill>
          <a:blip r:embed="rId3"/>
          <a:stretch>
            <a:fillRect/>
          </a:stretch>
        </p:blipFill>
        <p:spPr>
          <a:xfrm>
            <a:off x="4636024" y="1470938"/>
            <a:ext cx="7375507" cy="3916123"/>
          </a:xfrm>
          <a:prstGeom prst="rect">
            <a:avLst/>
          </a:prstGeom>
        </p:spPr>
      </p:pic>
      <p:cxnSp>
        <p:nvCxnSpPr>
          <p:cNvPr id="7" name="直線接點 6">
            <a:extLst>
              <a:ext uri="{FF2B5EF4-FFF2-40B4-BE49-F238E27FC236}">
                <a16:creationId xmlns:a16="http://schemas.microsoft.com/office/drawing/2014/main" id="{A8B9AD6C-3F20-8D1D-7370-CFE06CC76FD0}"/>
              </a:ext>
            </a:extLst>
          </p:cNvPr>
          <p:cNvCxnSpPr>
            <a:cxnSpLocks/>
          </p:cNvCxnSpPr>
          <p:nvPr/>
        </p:nvCxnSpPr>
        <p:spPr>
          <a:xfrm>
            <a:off x="7190509" y="1052945"/>
            <a:ext cx="0" cy="5727446"/>
          </a:xfrm>
          <a:prstGeom prst="line">
            <a:avLst/>
          </a:prstGeom>
          <a:ln w="25400">
            <a:prstDash val="dash"/>
          </a:ln>
        </p:spPr>
        <p:style>
          <a:lnRef idx="1">
            <a:schemeClr val="dk1"/>
          </a:lnRef>
          <a:fillRef idx="0">
            <a:schemeClr val="dk1"/>
          </a:fillRef>
          <a:effectRef idx="0">
            <a:schemeClr val="dk1"/>
          </a:effectRef>
          <a:fontRef idx="minor">
            <a:schemeClr val="tx1"/>
          </a:fontRef>
        </p:style>
      </p:cxnSp>
      <p:sp>
        <p:nvSpPr>
          <p:cNvPr id="9" name="文字方塊 8">
            <a:extLst>
              <a:ext uri="{FF2B5EF4-FFF2-40B4-BE49-F238E27FC236}">
                <a16:creationId xmlns:a16="http://schemas.microsoft.com/office/drawing/2014/main" id="{5081D7D4-960E-5303-C503-AB6301F6205B}"/>
              </a:ext>
            </a:extLst>
          </p:cNvPr>
          <p:cNvSpPr txBox="1"/>
          <p:nvPr/>
        </p:nvSpPr>
        <p:spPr>
          <a:xfrm>
            <a:off x="5100643" y="5620388"/>
            <a:ext cx="25538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Linear Page Table</a:t>
            </a:r>
          </a:p>
        </p:txBody>
      </p:sp>
      <p:sp>
        <p:nvSpPr>
          <p:cNvPr id="10" name="文字方塊 9">
            <a:extLst>
              <a:ext uri="{FF2B5EF4-FFF2-40B4-BE49-F238E27FC236}">
                <a16:creationId xmlns:a16="http://schemas.microsoft.com/office/drawing/2014/main" id="{91683FCD-2936-287A-5D3A-80C8340F49EA}"/>
              </a:ext>
            </a:extLst>
          </p:cNvPr>
          <p:cNvSpPr txBox="1"/>
          <p:nvPr/>
        </p:nvSpPr>
        <p:spPr>
          <a:xfrm>
            <a:off x="8597341" y="5620388"/>
            <a:ext cx="25538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Multi-level Page Table</a:t>
            </a:r>
          </a:p>
        </p:txBody>
      </p:sp>
      <p:sp>
        <p:nvSpPr>
          <p:cNvPr id="11" name="文字方塊 10">
            <a:extLst>
              <a:ext uri="{FF2B5EF4-FFF2-40B4-BE49-F238E27FC236}">
                <a16:creationId xmlns:a16="http://schemas.microsoft.com/office/drawing/2014/main" id="{244FC02F-141C-C7FC-2178-5583C4E56533}"/>
              </a:ext>
            </a:extLst>
          </p:cNvPr>
          <p:cNvSpPr txBox="1"/>
          <p:nvPr/>
        </p:nvSpPr>
        <p:spPr>
          <a:xfrm>
            <a:off x="5001492" y="3317966"/>
            <a:ext cx="1987138" cy="1511751"/>
          </a:xfrm>
          <a:prstGeom prst="rect">
            <a:avLst/>
          </a:prstGeom>
          <a:noFill/>
          <a:ln w="635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HK" altLang="en-US" sz="5800" b="0" i="0" u="none" strike="noStrike" cap="none" spc="0" normalizeH="0" baseline="0" dirty="0">
              <a:ln>
                <a:noFill/>
              </a:ln>
              <a:solidFill>
                <a:srgbClr val="5E5E5E"/>
              </a:solidFill>
              <a:effectLst/>
              <a:uFillTx/>
              <a:latin typeface="+mn-lt"/>
              <a:ea typeface="+mn-ea"/>
              <a:cs typeface="+mn-cs"/>
              <a:sym typeface="Helvetica"/>
            </a:endParaRPr>
          </a:p>
        </p:txBody>
      </p:sp>
      <p:sp>
        <p:nvSpPr>
          <p:cNvPr id="13" name="文字方塊 12">
            <a:extLst>
              <a:ext uri="{FF2B5EF4-FFF2-40B4-BE49-F238E27FC236}">
                <a16:creationId xmlns:a16="http://schemas.microsoft.com/office/drawing/2014/main" id="{3F5413CE-E2BD-43E9-8AC5-F7E1BC485D53}"/>
              </a:ext>
            </a:extLst>
          </p:cNvPr>
          <p:cNvSpPr txBox="1"/>
          <p:nvPr/>
        </p:nvSpPr>
        <p:spPr>
          <a:xfrm>
            <a:off x="252054" y="2892397"/>
            <a:ext cx="6098058"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sz="2400" dirty="0">
                <a:solidFill>
                  <a:srgbClr val="202020"/>
                </a:solidFill>
                <a:latin typeface="Gill Sans MT" panose="020B0502020104020203" pitchFamily="34" charset="0"/>
              </a:rPr>
              <a:t>Linear vs. Multi-level Page Tables:</a:t>
            </a:r>
          </a:p>
          <a:p>
            <a:endParaRPr lang="en-HK" altLang="zh-HK" sz="2400" dirty="0">
              <a:solidFill>
                <a:srgbClr val="202020"/>
              </a:solidFill>
              <a:latin typeface="Gill Sans MT" panose="020B0502020104020203" pitchFamily="34" charset="0"/>
            </a:endParaRPr>
          </a:p>
          <a:p>
            <a:r>
              <a:rPr lang="en-HK" altLang="zh-HK" sz="2400" dirty="0">
                <a:solidFill>
                  <a:srgbClr val="202020"/>
                </a:solidFill>
                <a:latin typeface="Gill Sans MT" panose="020B0502020104020203" pitchFamily="34" charset="0"/>
              </a:rPr>
              <a:t>Linear Page Table:</a:t>
            </a:r>
          </a:p>
          <a:p>
            <a:r>
              <a:rPr lang="en-HK" altLang="zh-HK" sz="2400" dirty="0">
                <a:solidFill>
                  <a:srgbClr val="202020"/>
                </a:solidFill>
                <a:latin typeface="Gill Sans MT" panose="020B0502020104020203" pitchFamily="34" charset="0"/>
              </a:rPr>
              <a:t>• large memory consumption.</a:t>
            </a:r>
          </a:p>
          <a:p>
            <a:r>
              <a:rPr lang="en-HK" altLang="zh-HK" sz="2400" dirty="0">
                <a:solidFill>
                  <a:srgbClr val="202020"/>
                </a:solidFill>
                <a:latin typeface="Gill Sans MT" panose="020B0502020104020203" pitchFamily="34" charset="0"/>
              </a:rPr>
              <a:t>Multi-level Page Table:</a:t>
            </a:r>
          </a:p>
          <a:p>
            <a:r>
              <a:rPr lang="en-HK" altLang="zh-HK" sz="2400" dirty="0">
                <a:solidFill>
                  <a:srgbClr val="202020"/>
                </a:solidFill>
                <a:latin typeface="Gill Sans MT" panose="020B0502020104020203" pitchFamily="34" charset="0"/>
              </a:rPr>
              <a:t>• Saving memory.</a:t>
            </a:r>
          </a:p>
        </p:txBody>
      </p:sp>
    </p:spTree>
    <p:extLst>
      <p:ext uri="{BB962C8B-B14F-4D97-AF65-F5344CB8AC3E}">
        <p14:creationId xmlns:p14="http://schemas.microsoft.com/office/powerpoint/2010/main" val="25222183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80F05-1427-32E7-80D1-D04A8090725A}"/>
              </a:ext>
            </a:extLst>
          </p:cNvPr>
          <p:cNvSpPr>
            <a:spLocks noGrp="1"/>
          </p:cNvSpPr>
          <p:nvPr>
            <p:ph type="title"/>
          </p:nvPr>
        </p:nvSpPr>
        <p:spPr/>
        <p:txBody>
          <a:bodyPr/>
          <a:lstStyle/>
          <a:p>
            <a:r>
              <a:rPr kumimoji="1" lang="en-HK" altLang="zh-HK" dirty="0"/>
              <a:t>Multi-level Page Tables </a:t>
            </a:r>
            <a:r>
              <a:rPr kumimoji="1" lang="en-US" altLang="zh-HK" dirty="0"/>
              <a:t>Example</a:t>
            </a:r>
            <a:endParaRPr kumimoji="1" lang="zh-HK" altLang="en-US" dirty="0"/>
          </a:p>
        </p:txBody>
      </p:sp>
      <p:sp>
        <p:nvSpPr>
          <p:cNvPr id="3" name="文字版面配置區 2">
            <a:extLst>
              <a:ext uri="{FF2B5EF4-FFF2-40B4-BE49-F238E27FC236}">
                <a16:creationId xmlns:a16="http://schemas.microsoft.com/office/drawing/2014/main" id="{F8A80920-A551-2D0E-9B35-7B42C5D6EFBB}"/>
              </a:ext>
            </a:extLst>
          </p:cNvPr>
          <p:cNvSpPr>
            <a:spLocks noGrp="1"/>
          </p:cNvSpPr>
          <p:nvPr>
            <p:ph type="body" idx="1"/>
          </p:nvPr>
        </p:nvSpPr>
        <p:spPr/>
        <p:txBody>
          <a:bodyPr/>
          <a:lstStyle/>
          <a:p>
            <a:r>
              <a:rPr lang="en-US" altLang="zh-CN" dirty="0"/>
              <a:t>The two level page table in x86 (32-bit machine) </a:t>
            </a:r>
            <a:endParaRPr lang="zh-CN" altLang="en-US" dirty="0"/>
          </a:p>
          <a:p>
            <a:endParaRPr kumimoji="1" lang="zh-HK" altLang="en-US" dirty="0"/>
          </a:p>
        </p:txBody>
      </p:sp>
      <p:sp>
        <p:nvSpPr>
          <p:cNvPr id="4" name="投影片編號版面配置區 3">
            <a:extLst>
              <a:ext uri="{FF2B5EF4-FFF2-40B4-BE49-F238E27FC236}">
                <a16:creationId xmlns:a16="http://schemas.microsoft.com/office/drawing/2014/main" id="{FEED4516-2013-0FC8-0AEC-41E44E3F50AF}"/>
              </a:ext>
            </a:extLst>
          </p:cNvPr>
          <p:cNvSpPr>
            <a:spLocks noGrp="1"/>
          </p:cNvSpPr>
          <p:nvPr>
            <p:ph type="sldNum" sz="quarter" idx="2"/>
          </p:nvPr>
        </p:nvSpPr>
        <p:spPr/>
        <p:txBody>
          <a:bodyPr/>
          <a:lstStyle/>
          <a:p>
            <a:fld id="{86CB4B4D-7CA3-9044-876B-883B54F8677D}" type="slidenum">
              <a:rPr lang="en-US" smtClean="0"/>
              <a:pPr/>
              <a:t>6</a:t>
            </a:fld>
            <a:endParaRPr lang="en-US"/>
          </a:p>
        </p:txBody>
      </p:sp>
      <p:pic>
        <p:nvPicPr>
          <p:cNvPr id="6" name="Picture 2">
            <a:extLst>
              <a:ext uri="{FF2B5EF4-FFF2-40B4-BE49-F238E27FC236}">
                <a16:creationId xmlns:a16="http://schemas.microsoft.com/office/drawing/2014/main" id="{49398530-C536-F1D8-E57C-1FE0289DE4BF}"/>
              </a:ext>
            </a:extLst>
          </p:cNvPr>
          <p:cNvPicPr>
            <a:picLocks noChangeAspect="1"/>
          </p:cNvPicPr>
          <p:nvPr/>
        </p:nvPicPr>
        <p:blipFill>
          <a:blip r:embed="rId3"/>
          <a:stretch>
            <a:fillRect/>
          </a:stretch>
        </p:blipFill>
        <p:spPr>
          <a:xfrm>
            <a:off x="2327633" y="2233044"/>
            <a:ext cx="6184600" cy="3994008"/>
          </a:xfrm>
          <a:prstGeom prst="rect">
            <a:avLst/>
          </a:prstGeom>
        </p:spPr>
      </p:pic>
      <p:sp>
        <p:nvSpPr>
          <p:cNvPr id="7" name="TextBox 5">
            <a:extLst>
              <a:ext uri="{FF2B5EF4-FFF2-40B4-BE49-F238E27FC236}">
                <a16:creationId xmlns:a16="http://schemas.microsoft.com/office/drawing/2014/main" id="{A43AFDF2-C80D-9502-6EC0-88DBB7C7CEA3}"/>
              </a:ext>
            </a:extLst>
          </p:cNvPr>
          <p:cNvSpPr txBox="1"/>
          <p:nvPr/>
        </p:nvSpPr>
        <p:spPr>
          <a:xfrm>
            <a:off x="4254909" y="1952513"/>
            <a:ext cx="428322" cy="369332"/>
          </a:xfrm>
          <a:prstGeom prst="rect">
            <a:avLst/>
          </a:prstGeom>
          <a:noFill/>
        </p:spPr>
        <p:txBody>
          <a:bodyPr wrap="none" rtlCol="0">
            <a:spAutoFit/>
          </a:bodyPr>
          <a:lstStyle/>
          <a:p>
            <a:r>
              <a:rPr lang="en-US" altLang="zh-CN" dirty="0">
                <a:solidFill>
                  <a:srgbClr val="FF0000"/>
                </a:solidFill>
              </a:rPr>
              <a:t>10</a:t>
            </a:r>
            <a:endParaRPr lang="zh-CN" altLang="en-US" dirty="0">
              <a:solidFill>
                <a:srgbClr val="FF0000"/>
              </a:solidFill>
            </a:endParaRPr>
          </a:p>
        </p:txBody>
      </p:sp>
      <p:sp>
        <p:nvSpPr>
          <p:cNvPr id="8" name="TextBox 6">
            <a:extLst>
              <a:ext uri="{FF2B5EF4-FFF2-40B4-BE49-F238E27FC236}">
                <a16:creationId xmlns:a16="http://schemas.microsoft.com/office/drawing/2014/main" id="{432A43F3-B6CA-75EB-3C74-BCF208E76189}"/>
              </a:ext>
            </a:extLst>
          </p:cNvPr>
          <p:cNvSpPr txBox="1"/>
          <p:nvPr/>
        </p:nvSpPr>
        <p:spPr>
          <a:xfrm>
            <a:off x="5268173" y="1952513"/>
            <a:ext cx="428322" cy="369332"/>
          </a:xfrm>
          <a:prstGeom prst="rect">
            <a:avLst/>
          </a:prstGeom>
          <a:noFill/>
        </p:spPr>
        <p:txBody>
          <a:bodyPr wrap="none" rtlCol="0">
            <a:spAutoFit/>
          </a:bodyPr>
          <a:lstStyle/>
          <a:p>
            <a:r>
              <a:rPr lang="en-US" altLang="zh-CN" dirty="0">
                <a:solidFill>
                  <a:srgbClr val="FF0000"/>
                </a:solidFill>
              </a:rPr>
              <a:t>10</a:t>
            </a:r>
            <a:endParaRPr lang="zh-CN" altLang="en-US" dirty="0">
              <a:solidFill>
                <a:srgbClr val="FF0000"/>
              </a:solidFill>
            </a:endParaRPr>
          </a:p>
        </p:txBody>
      </p:sp>
      <p:sp>
        <p:nvSpPr>
          <p:cNvPr id="9" name="TextBox 7">
            <a:extLst>
              <a:ext uri="{FF2B5EF4-FFF2-40B4-BE49-F238E27FC236}">
                <a16:creationId xmlns:a16="http://schemas.microsoft.com/office/drawing/2014/main" id="{2F3E2E1F-9CAC-0AF7-DDE8-E3B1FB5287EC}"/>
              </a:ext>
            </a:extLst>
          </p:cNvPr>
          <p:cNvSpPr txBox="1"/>
          <p:nvPr/>
        </p:nvSpPr>
        <p:spPr>
          <a:xfrm>
            <a:off x="6358934" y="1952513"/>
            <a:ext cx="428322" cy="369332"/>
          </a:xfrm>
          <a:prstGeom prst="rect">
            <a:avLst/>
          </a:prstGeom>
          <a:noFill/>
        </p:spPr>
        <p:txBody>
          <a:bodyPr wrap="none" rtlCol="0">
            <a:spAutoFit/>
          </a:bodyPr>
          <a:lstStyle/>
          <a:p>
            <a:r>
              <a:rPr lang="en-US" altLang="zh-CN" dirty="0">
                <a:solidFill>
                  <a:srgbClr val="FF0000"/>
                </a:solidFill>
              </a:rPr>
              <a:t>12</a:t>
            </a:r>
            <a:endParaRPr lang="zh-CN" altLang="en-US" dirty="0">
              <a:solidFill>
                <a:srgbClr val="FF0000"/>
              </a:solidFill>
            </a:endParaRPr>
          </a:p>
        </p:txBody>
      </p:sp>
    </p:spTree>
    <p:extLst>
      <p:ext uri="{BB962C8B-B14F-4D97-AF65-F5344CB8AC3E}">
        <p14:creationId xmlns:p14="http://schemas.microsoft.com/office/powerpoint/2010/main" val="36915643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23B57B-860C-FD23-4237-9698D0F7E705}"/>
              </a:ext>
            </a:extLst>
          </p:cNvPr>
          <p:cNvSpPr>
            <a:spLocks noGrp="1"/>
          </p:cNvSpPr>
          <p:nvPr>
            <p:ph type="title"/>
          </p:nvPr>
        </p:nvSpPr>
        <p:spPr/>
        <p:txBody>
          <a:bodyPr/>
          <a:lstStyle/>
          <a:p>
            <a:r>
              <a:rPr kumimoji="1" lang="en-US" altLang="zh-HK" dirty="0"/>
              <a:t>Practice</a:t>
            </a:r>
            <a:endParaRPr kumimoji="1" lang="zh-HK" altLang="en-US" dirty="0"/>
          </a:p>
        </p:txBody>
      </p:sp>
      <p:sp>
        <p:nvSpPr>
          <p:cNvPr id="3" name="文字版面配置區 2">
            <a:extLst>
              <a:ext uri="{FF2B5EF4-FFF2-40B4-BE49-F238E27FC236}">
                <a16:creationId xmlns:a16="http://schemas.microsoft.com/office/drawing/2014/main" id="{7C6FD6DC-15A4-4D2F-CB5B-E76BF64B98E4}"/>
              </a:ext>
            </a:extLst>
          </p:cNvPr>
          <p:cNvSpPr>
            <a:spLocks noGrp="1"/>
          </p:cNvSpPr>
          <p:nvPr>
            <p:ph type="body" idx="1"/>
          </p:nvPr>
        </p:nvSpPr>
        <p:spPr>
          <a:xfrm>
            <a:off x="844550" y="1551300"/>
            <a:ext cx="10502900" cy="4648200"/>
          </a:xfrm>
        </p:spPr>
        <p:txBody>
          <a:bodyPr>
            <a:normAutofit fontScale="92500"/>
          </a:bodyPr>
          <a:lstStyle/>
          <a:p>
            <a:pPr>
              <a:buFont typeface="Wingdings" pitchFamily="2" charset="2"/>
              <a:buChar char="Ø"/>
            </a:pPr>
            <a:r>
              <a:rPr lang="en-US" altLang="zh-CN" sz="2400" dirty="0"/>
              <a:t>Suppose a machine uses the </a:t>
            </a:r>
            <a:r>
              <a:rPr lang="en-US" altLang="zh-CN" sz="2400" b="1" dirty="0"/>
              <a:t>word addressing(A physical address uniquely identify one word in the memory)</a:t>
            </a:r>
            <a:r>
              <a:rPr lang="en-US" altLang="zh-CN" sz="2400" dirty="0"/>
              <a:t>and </a:t>
            </a:r>
            <a:r>
              <a:rPr lang="en-US" altLang="zh-CN" sz="2400" b="1" dirty="0"/>
              <a:t>two-level paging</a:t>
            </a:r>
            <a:r>
              <a:rPr lang="en-US" altLang="zh-CN" sz="2400" dirty="0"/>
              <a:t>. The word length of the machine is 32 bits. The page size is 32 bytes, the page directory has 4 entries, and the page table (PT) has 8 entries. You need to answer the following questions.</a:t>
            </a:r>
          </a:p>
          <a:p>
            <a:pPr>
              <a:buFont typeface="Wingdings" pitchFamily="2" charset="2"/>
              <a:buChar char="Ø"/>
            </a:pPr>
            <a:r>
              <a:rPr lang="en-US" altLang="zh-CN" sz="2400" dirty="0"/>
              <a:t>a) </a:t>
            </a:r>
          </a:p>
          <a:p>
            <a:pPr marL="0" indent="0">
              <a:buNone/>
            </a:pPr>
            <a:r>
              <a:rPr lang="en-US" altLang="zh-CN" sz="2400" dirty="0"/>
              <a:t>What is the size of the virtual address space? </a:t>
            </a:r>
          </a:p>
          <a:p>
            <a:pPr marL="0" indent="0">
              <a:buNone/>
            </a:pPr>
            <a:r>
              <a:rPr lang="en-US" altLang="zh-CN" sz="2400" dirty="0"/>
              <a:t>How many bits does a virtual address have? </a:t>
            </a:r>
          </a:p>
          <a:p>
            <a:pPr marL="0" indent="0">
              <a:buNone/>
            </a:pPr>
            <a:r>
              <a:rPr lang="en-US" altLang="zh-CN" sz="2400" dirty="0"/>
              <a:t>How many bits should be reserved for the page directory index, page table index and the offset respectively?</a:t>
            </a:r>
          </a:p>
          <a:p>
            <a:endParaRPr kumimoji="1" lang="zh-HK" altLang="en-US" dirty="0"/>
          </a:p>
        </p:txBody>
      </p:sp>
      <p:sp>
        <p:nvSpPr>
          <p:cNvPr id="4" name="投影片編號版面配置區 3">
            <a:extLst>
              <a:ext uri="{FF2B5EF4-FFF2-40B4-BE49-F238E27FC236}">
                <a16:creationId xmlns:a16="http://schemas.microsoft.com/office/drawing/2014/main" id="{5AEDB363-5399-895E-F24F-05A350E677D0}"/>
              </a:ext>
            </a:extLst>
          </p:cNvPr>
          <p:cNvSpPr>
            <a:spLocks noGrp="1"/>
          </p:cNvSpPr>
          <p:nvPr>
            <p:ph type="sldNum" sz="quarter" idx="2"/>
          </p:nvPr>
        </p:nvSpPr>
        <p:spPr/>
        <p:txBody>
          <a:bodyPr/>
          <a:lstStyle/>
          <a:p>
            <a:fld id="{86CB4B4D-7CA3-9044-876B-883B54F8677D}" type="slidenum">
              <a:rPr lang="en-US" smtClean="0"/>
              <a:pPr/>
              <a:t>7</a:t>
            </a:fld>
            <a:endParaRPr lang="en-US"/>
          </a:p>
        </p:txBody>
      </p:sp>
    </p:spTree>
    <p:extLst>
      <p:ext uri="{BB962C8B-B14F-4D97-AF65-F5344CB8AC3E}">
        <p14:creationId xmlns:p14="http://schemas.microsoft.com/office/powerpoint/2010/main" val="30048695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88523B-292C-BA41-8E6A-B6F9424C0BF6}"/>
              </a:ext>
            </a:extLst>
          </p:cNvPr>
          <p:cNvSpPr>
            <a:spLocks noGrp="1"/>
          </p:cNvSpPr>
          <p:nvPr>
            <p:ph type="title"/>
          </p:nvPr>
        </p:nvSpPr>
        <p:spPr/>
        <p:txBody>
          <a:bodyPr/>
          <a:lstStyle/>
          <a:p>
            <a:r>
              <a:rPr kumimoji="1" lang="en-US" altLang="zh-HK" dirty="0"/>
              <a:t>Practice</a:t>
            </a:r>
            <a:endParaRPr kumimoji="1" lang="zh-HK" altLang="en-US" dirty="0"/>
          </a:p>
        </p:txBody>
      </p:sp>
      <mc:AlternateContent xmlns:mc="http://schemas.openxmlformats.org/markup-compatibility/2006" xmlns:a14="http://schemas.microsoft.com/office/drawing/2010/main">
        <mc:Choice Requires="a14">
          <p:sp>
            <p:nvSpPr>
              <p:cNvPr id="3" name="文字版面配置區 2">
                <a:extLst>
                  <a:ext uri="{FF2B5EF4-FFF2-40B4-BE49-F238E27FC236}">
                    <a16:creationId xmlns:a16="http://schemas.microsoft.com/office/drawing/2014/main" id="{49FF9824-235A-9DF4-3AE4-8E5556F031F3}"/>
                  </a:ext>
                </a:extLst>
              </p:cNvPr>
              <p:cNvSpPr>
                <a:spLocks noGrp="1"/>
              </p:cNvSpPr>
              <p:nvPr>
                <p:ph type="body" idx="1"/>
              </p:nvPr>
            </p:nvSpPr>
            <p:spPr/>
            <p:txBody>
              <a:bodyPr>
                <a:normAutofit fontScale="92500" lnSpcReduction="10000"/>
              </a:bodyPr>
              <a:lstStyle/>
              <a:p>
                <a:pPr>
                  <a:buFont typeface="Wingdings" pitchFamily="2" charset="2"/>
                  <a:buChar char="Ø"/>
                </a:pPr>
                <a:r>
                  <a:rPr lang="en-US" altLang="zh-CN" sz="2400" dirty="0"/>
                  <a:t>The number of page frames in one page(The number of physical addresses in one page):</a:t>
                </a:r>
              </a:p>
              <a:p>
                <a:pPr>
                  <a:buFont typeface="Wingdings" pitchFamily="2" charset="2"/>
                  <a:buChar char="Ø"/>
                </a:pPr>
                <a:r>
                  <a:rPr lang="en-US" altLang="zh-CN" sz="2400" dirty="0"/>
                  <a:t>32 bytes/4 bytes = 8</a:t>
                </a:r>
              </a:p>
              <a:p>
                <a:pPr>
                  <a:buFont typeface="Wingdings" pitchFamily="2" charset="2"/>
                  <a:buChar char="Ø"/>
                </a:pPr>
                <a:r>
                  <a:rPr lang="en-US" altLang="zh-CN" sz="2400" dirty="0"/>
                  <a:t>The bits of offset: </a:t>
                </a:r>
                <a14:m>
                  <m:oMath xmlns:m="http://schemas.openxmlformats.org/officeDocument/2006/math">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8=3</m:t>
                        </m:r>
                      </m:e>
                    </m:func>
                  </m:oMath>
                </a14:m>
                <a:endParaRPr lang="en-US" altLang="zh-CN" sz="2400" dirty="0"/>
              </a:p>
              <a:p>
                <a:pPr>
                  <a:buFont typeface="Wingdings" pitchFamily="2" charset="2"/>
                  <a:buChar char="Ø"/>
                </a:pPr>
                <a:r>
                  <a:rPr lang="en-US" altLang="zh-CN" sz="2400" dirty="0"/>
                  <a:t>The bits for page directory index: </a:t>
                </a:r>
                <a14:m>
                  <m:oMath xmlns:m="http://schemas.openxmlformats.org/officeDocument/2006/math">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4=2</m:t>
                        </m:r>
                      </m:e>
                    </m:func>
                  </m:oMath>
                </a14:m>
                <a:endParaRPr lang="en-US" altLang="zh-CN" sz="2400" b="0" dirty="0"/>
              </a:p>
              <a:p>
                <a:pPr>
                  <a:buFont typeface="Wingdings" pitchFamily="2" charset="2"/>
                  <a:buChar char="Ø"/>
                </a:pPr>
                <a:r>
                  <a:rPr lang="en-US" altLang="zh-CN" sz="2400" dirty="0"/>
                  <a:t>The bits for page table index: </a:t>
                </a:r>
                <a14:m>
                  <m:oMath xmlns:m="http://schemas.openxmlformats.org/officeDocument/2006/math">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8=3</m:t>
                        </m:r>
                      </m:e>
                    </m:func>
                  </m:oMath>
                </a14:m>
                <a:endParaRPr lang="en-US" altLang="zh-CN" sz="2400" dirty="0"/>
              </a:p>
              <a:p>
                <a:pPr>
                  <a:buFont typeface="Wingdings" pitchFamily="2" charset="2"/>
                  <a:buChar char="Ø"/>
                </a:pPr>
                <a:r>
                  <a:rPr lang="en-US" altLang="zh-CN" sz="2400" dirty="0"/>
                  <a:t>The bits for virtual address: </a:t>
                </a:r>
                <a14:m>
                  <m:oMath xmlns:m="http://schemas.openxmlformats.org/officeDocument/2006/math">
                    <m:r>
                      <a:rPr lang="en-US" altLang="zh-CN" sz="2400" b="0" i="1" smtClean="0">
                        <a:latin typeface="Cambria Math" panose="02040503050406030204" pitchFamily="18" charset="0"/>
                      </a:rPr>
                      <m:t>3+2+3=8</m:t>
                    </m:r>
                  </m:oMath>
                </a14:m>
                <a:endParaRPr lang="en-US" altLang="zh-CN" sz="2400" dirty="0"/>
              </a:p>
              <a:p>
                <a:pPr>
                  <a:buFont typeface="Wingdings" pitchFamily="2" charset="2"/>
                  <a:buChar char="Ø"/>
                </a:pPr>
                <a:r>
                  <a:rPr lang="en-US" altLang="zh-CN" sz="2400" dirty="0"/>
                  <a:t>Virtual address space size: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8</m:t>
                        </m:r>
                      </m:sup>
                    </m:sSup>
                  </m:oMath>
                </a14:m>
                <a:endParaRPr kumimoji="1" lang="zh-HK" altLang="en-US" dirty="0"/>
              </a:p>
            </p:txBody>
          </p:sp>
        </mc:Choice>
        <mc:Fallback xmlns="">
          <p:sp>
            <p:nvSpPr>
              <p:cNvPr id="3" name="文字版面配置區 2">
                <a:extLst>
                  <a:ext uri="{FF2B5EF4-FFF2-40B4-BE49-F238E27FC236}">
                    <a16:creationId xmlns:a16="http://schemas.microsoft.com/office/drawing/2014/main" id="{49FF9824-235A-9DF4-3AE4-8E5556F031F3}"/>
                  </a:ext>
                </a:extLst>
              </p:cNvPr>
              <p:cNvSpPr>
                <a:spLocks noGrp="1" noRot="1" noChangeAspect="1" noMove="1" noResize="1" noEditPoints="1" noAdjustHandles="1" noChangeArrowheads="1" noChangeShapeType="1" noTextEdit="1"/>
              </p:cNvSpPr>
              <p:nvPr>
                <p:ph type="body" idx="1"/>
              </p:nvPr>
            </p:nvSpPr>
            <p:spPr>
              <a:blipFill>
                <a:blip r:embed="rId3"/>
                <a:stretch>
                  <a:fillRect l="-966" t="-1090"/>
                </a:stretch>
              </a:blipFill>
            </p:spPr>
            <p:txBody>
              <a:bodyPr/>
              <a:lstStyle/>
              <a:p>
                <a:r>
                  <a:rPr lang="zh-HK" altLang="en-US">
                    <a:noFill/>
                  </a:rPr>
                  <a:t> </a:t>
                </a:r>
              </a:p>
            </p:txBody>
          </p:sp>
        </mc:Fallback>
      </mc:AlternateContent>
      <p:sp>
        <p:nvSpPr>
          <p:cNvPr id="4" name="投影片編號版面配置區 3">
            <a:extLst>
              <a:ext uri="{FF2B5EF4-FFF2-40B4-BE49-F238E27FC236}">
                <a16:creationId xmlns:a16="http://schemas.microsoft.com/office/drawing/2014/main" id="{A5646C50-5098-5721-FB5C-B103730AB643}"/>
              </a:ext>
            </a:extLst>
          </p:cNvPr>
          <p:cNvSpPr>
            <a:spLocks noGrp="1"/>
          </p:cNvSpPr>
          <p:nvPr>
            <p:ph type="sldNum" sz="quarter" idx="2"/>
          </p:nvPr>
        </p:nvSpPr>
        <p:spPr/>
        <p:txBody>
          <a:bodyPr/>
          <a:lstStyle/>
          <a:p>
            <a:fld id="{86CB4B4D-7CA3-9044-876B-883B54F8677D}" type="slidenum">
              <a:rPr lang="en-US" smtClean="0"/>
              <a:pPr/>
              <a:t>8</a:t>
            </a:fld>
            <a:endParaRPr lang="en-US"/>
          </a:p>
        </p:txBody>
      </p:sp>
      <p:graphicFrame>
        <p:nvGraphicFramePr>
          <p:cNvPr id="5" name="表格 4">
            <a:extLst>
              <a:ext uri="{FF2B5EF4-FFF2-40B4-BE49-F238E27FC236}">
                <a16:creationId xmlns:a16="http://schemas.microsoft.com/office/drawing/2014/main" id="{B99C109A-D943-9AF9-AF75-DE2E526E4699}"/>
              </a:ext>
            </a:extLst>
          </p:cNvPr>
          <p:cNvGraphicFramePr>
            <a:graphicFrameLocks noGrp="1"/>
          </p:cNvGraphicFramePr>
          <p:nvPr>
            <p:extLst>
              <p:ext uri="{D42A27DB-BD31-4B8C-83A1-F6EECF244321}">
                <p14:modId xmlns:p14="http://schemas.microsoft.com/office/powerpoint/2010/main" val="829115083"/>
              </p:ext>
            </p:extLst>
          </p:nvPr>
        </p:nvGraphicFramePr>
        <p:xfrm>
          <a:off x="7716260" y="2811987"/>
          <a:ext cx="4295271" cy="1483360"/>
        </p:xfrm>
        <a:graphic>
          <a:graphicData uri="http://schemas.openxmlformats.org/drawingml/2006/table">
            <a:tbl>
              <a:tblPr firstRow="1" bandRow="1">
                <a:tableStyleId>{5C22544A-7EE6-4342-B048-85BDC9FD1C3A}</a:tableStyleId>
              </a:tblPr>
              <a:tblGrid>
                <a:gridCol w="2184401">
                  <a:extLst>
                    <a:ext uri="{9D8B030D-6E8A-4147-A177-3AD203B41FA5}">
                      <a16:colId xmlns:a16="http://schemas.microsoft.com/office/drawing/2014/main" val="2361336966"/>
                    </a:ext>
                  </a:extLst>
                </a:gridCol>
                <a:gridCol w="2110870">
                  <a:extLst>
                    <a:ext uri="{9D8B030D-6E8A-4147-A177-3AD203B41FA5}">
                      <a16:colId xmlns:a16="http://schemas.microsoft.com/office/drawing/2014/main" val="1639145080"/>
                    </a:ext>
                  </a:extLst>
                </a:gridCol>
              </a:tblGrid>
              <a:tr h="370840">
                <a:tc>
                  <a:txBody>
                    <a:bodyPr/>
                    <a:lstStyle/>
                    <a:p>
                      <a:r>
                        <a:rPr lang="en-US" altLang="zh-HK" dirty="0"/>
                        <a:t>Word Length</a:t>
                      </a:r>
                      <a:endParaRPr lang="zh-HK" altLang="en-US" dirty="0"/>
                    </a:p>
                  </a:txBody>
                  <a:tcPr/>
                </a:tc>
                <a:tc>
                  <a:txBody>
                    <a:bodyPr/>
                    <a:lstStyle/>
                    <a:p>
                      <a:r>
                        <a:rPr lang="en-US" altLang="zh-HK" dirty="0"/>
                        <a:t>32 bits</a:t>
                      </a:r>
                      <a:endParaRPr lang="zh-HK" altLang="en-US" dirty="0"/>
                    </a:p>
                  </a:txBody>
                  <a:tcPr/>
                </a:tc>
                <a:extLst>
                  <a:ext uri="{0D108BD9-81ED-4DB2-BD59-A6C34878D82A}">
                    <a16:rowId xmlns:a16="http://schemas.microsoft.com/office/drawing/2014/main" val="3738631932"/>
                  </a:ext>
                </a:extLst>
              </a:tr>
              <a:tr h="370840">
                <a:tc>
                  <a:txBody>
                    <a:bodyPr/>
                    <a:lstStyle/>
                    <a:p>
                      <a:r>
                        <a:rPr lang="en-US" altLang="zh-HK" dirty="0"/>
                        <a:t>Page Size</a:t>
                      </a:r>
                      <a:endParaRPr lang="zh-HK" altLang="en-US" dirty="0"/>
                    </a:p>
                  </a:txBody>
                  <a:tcPr/>
                </a:tc>
                <a:tc>
                  <a:txBody>
                    <a:bodyPr/>
                    <a:lstStyle/>
                    <a:p>
                      <a:r>
                        <a:rPr lang="en-US" altLang="zh-HK" dirty="0"/>
                        <a:t>32 bytes</a:t>
                      </a:r>
                      <a:endParaRPr lang="zh-HK" altLang="en-US" dirty="0"/>
                    </a:p>
                  </a:txBody>
                  <a:tcPr/>
                </a:tc>
                <a:extLst>
                  <a:ext uri="{0D108BD9-81ED-4DB2-BD59-A6C34878D82A}">
                    <a16:rowId xmlns:a16="http://schemas.microsoft.com/office/drawing/2014/main" val="4063699779"/>
                  </a:ext>
                </a:extLst>
              </a:tr>
              <a:tr h="370840">
                <a:tc>
                  <a:txBody>
                    <a:bodyPr/>
                    <a:lstStyle/>
                    <a:p>
                      <a:r>
                        <a:rPr lang="en-US" altLang="zh-HK" dirty="0"/>
                        <a:t>Page Directory</a:t>
                      </a:r>
                      <a:endParaRPr lang="zh-HK" altLang="en-US" dirty="0"/>
                    </a:p>
                  </a:txBody>
                  <a:tcPr/>
                </a:tc>
                <a:tc>
                  <a:txBody>
                    <a:bodyPr/>
                    <a:lstStyle/>
                    <a:p>
                      <a:r>
                        <a:rPr lang="en-US" altLang="zh-HK" dirty="0"/>
                        <a:t>4 entries</a:t>
                      </a:r>
                      <a:endParaRPr lang="zh-HK" altLang="en-US" dirty="0"/>
                    </a:p>
                  </a:txBody>
                  <a:tcPr/>
                </a:tc>
                <a:extLst>
                  <a:ext uri="{0D108BD9-81ED-4DB2-BD59-A6C34878D82A}">
                    <a16:rowId xmlns:a16="http://schemas.microsoft.com/office/drawing/2014/main" val="728854178"/>
                  </a:ext>
                </a:extLst>
              </a:tr>
              <a:tr h="370840">
                <a:tc>
                  <a:txBody>
                    <a:bodyPr/>
                    <a:lstStyle/>
                    <a:p>
                      <a:r>
                        <a:rPr lang="en-US" altLang="zh-HK" dirty="0"/>
                        <a:t>Page Table</a:t>
                      </a:r>
                      <a:endParaRPr lang="zh-HK" altLang="en-US" dirty="0"/>
                    </a:p>
                  </a:txBody>
                  <a:tcPr/>
                </a:tc>
                <a:tc>
                  <a:txBody>
                    <a:bodyPr/>
                    <a:lstStyle/>
                    <a:p>
                      <a:r>
                        <a:rPr lang="en-US" altLang="zh-HK" dirty="0"/>
                        <a:t>8 entries</a:t>
                      </a:r>
                      <a:endParaRPr lang="zh-HK" altLang="en-US" dirty="0"/>
                    </a:p>
                  </a:txBody>
                  <a:tcPr/>
                </a:tc>
                <a:extLst>
                  <a:ext uri="{0D108BD9-81ED-4DB2-BD59-A6C34878D82A}">
                    <a16:rowId xmlns:a16="http://schemas.microsoft.com/office/drawing/2014/main" val="578850533"/>
                  </a:ext>
                </a:extLst>
              </a:tr>
            </a:tbl>
          </a:graphicData>
        </a:graphic>
      </p:graphicFrame>
    </p:spTree>
    <p:extLst>
      <p:ext uri="{BB962C8B-B14F-4D97-AF65-F5344CB8AC3E}">
        <p14:creationId xmlns:p14="http://schemas.microsoft.com/office/powerpoint/2010/main" val="4367003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E42B7-10ED-48AB-EACA-E3C711D9E3DF}"/>
              </a:ext>
            </a:extLst>
          </p:cNvPr>
          <p:cNvSpPr>
            <a:spLocks noGrp="1"/>
          </p:cNvSpPr>
          <p:nvPr>
            <p:ph type="title"/>
          </p:nvPr>
        </p:nvSpPr>
        <p:spPr/>
        <p:txBody>
          <a:bodyPr/>
          <a:lstStyle/>
          <a:p>
            <a:r>
              <a:rPr kumimoji="1" lang="en-US" altLang="zh-HK" dirty="0"/>
              <a:t>Practice</a:t>
            </a:r>
            <a:endParaRPr kumimoji="1" lang="zh-HK" altLang="en-US" dirty="0"/>
          </a:p>
        </p:txBody>
      </p:sp>
      <p:sp>
        <p:nvSpPr>
          <p:cNvPr id="4" name="投影片編號版面配置區 3">
            <a:extLst>
              <a:ext uri="{FF2B5EF4-FFF2-40B4-BE49-F238E27FC236}">
                <a16:creationId xmlns:a16="http://schemas.microsoft.com/office/drawing/2014/main" id="{A99A2991-A85E-0CBD-B2BA-C5B4869AD581}"/>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5" name="TextBox 3">
            <a:extLst>
              <a:ext uri="{FF2B5EF4-FFF2-40B4-BE49-F238E27FC236}">
                <a16:creationId xmlns:a16="http://schemas.microsoft.com/office/drawing/2014/main" id="{18FE84EB-640A-AFFF-65C4-FBDC5C31E403}"/>
              </a:ext>
            </a:extLst>
          </p:cNvPr>
          <p:cNvSpPr txBox="1">
            <a:spLocks noGrp="1"/>
          </p:cNvSpPr>
          <p:nvPr>
            <p:ph type="body" idx="1"/>
          </p:nvPr>
        </p:nvSpPr>
        <p:spPr>
          <a:xfrm>
            <a:off x="709084" y="1021401"/>
            <a:ext cx="10502900" cy="1826141"/>
          </a:xfrm>
          <a:prstGeom prst="rect">
            <a:avLst/>
          </a:prstGeom>
          <a:noFill/>
        </p:spPr>
        <p:txBody>
          <a:bodyPr wrap="square" rtlCol="0">
            <a:spAutoFit/>
          </a:bodyPr>
          <a:lstStyle/>
          <a:p>
            <a:r>
              <a:rPr lang="en-US" altLang="zh-CN" sz="2800" dirty="0"/>
              <a:t>b) For virtual address space defined by the two level page table as shown in Figure1, given the following virtual addresses: 22, 68, 150, 245. Which of the above addresses would be mapped? If the virtual address is mapped, what is its corresponding physical address?</a:t>
            </a:r>
          </a:p>
        </p:txBody>
      </p:sp>
      <mc:AlternateContent xmlns:mc="http://schemas.openxmlformats.org/markup-compatibility/2006" xmlns:a14="http://schemas.microsoft.com/office/drawing/2010/main">
        <mc:Choice Requires="a14">
          <p:sp>
            <p:nvSpPr>
              <p:cNvPr id="6" name="TextBox 6">
                <a:extLst>
                  <a:ext uri="{FF2B5EF4-FFF2-40B4-BE49-F238E27FC236}">
                    <a16:creationId xmlns:a16="http://schemas.microsoft.com/office/drawing/2014/main" id="{74B6D966-F589-1CF9-E6A8-767BA1AA2CA3}"/>
                  </a:ext>
                </a:extLst>
              </p:cNvPr>
              <p:cNvSpPr txBox="1"/>
              <p:nvPr/>
            </p:nvSpPr>
            <p:spPr>
              <a:xfrm>
                <a:off x="2310834" y="285981"/>
                <a:ext cx="8755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bg1"/>
                          </a:solidFill>
                          <a:latin typeface="Cambria Math" panose="02040503050406030204" pitchFamily="18" charset="0"/>
                        </a:rPr>
                        <m:t>𝑃h𝑦𝑠𝑖𝑐𝑎𝑙</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𝐴𝑑𝑑𝑟𝑒𝑠𝑠</m:t>
                      </m:r>
                      <m:r>
                        <a:rPr lang="en-US" altLang="zh-CN" sz="2400" b="0" i="1"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rPr>
                        <m:t>𝑃𝑎𝑔𝑒</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𝐹𝑟𝑎𝑚𝑒</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𝑁𝑢𝑚𝑏𝑒𝑟</m:t>
                      </m:r>
                      <m:r>
                        <a:rPr lang="en-US" altLang="zh-CN" sz="2400" b="0" i="1"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rPr>
                        <m:t>𝑃𝑎𝑔𝑒</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𝑆𝑖𝑧𝑒</m:t>
                      </m:r>
                      <m:r>
                        <a:rPr lang="en-US" altLang="zh-CN" sz="2400" b="0" i="1"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rPr>
                        <m:t>𝑂𝑓𝑓𝑠𝑒𝑡</m:t>
                      </m:r>
                    </m:oMath>
                  </m:oMathPara>
                </a14:m>
                <a:endParaRPr lang="zh-CN" altLang="en-US" sz="2400" dirty="0">
                  <a:solidFill>
                    <a:schemeClr val="bg1"/>
                  </a:solidFill>
                </a:endParaRPr>
              </a:p>
            </p:txBody>
          </p:sp>
        </mc:Choice>
        <mc:Fallback xmlns="">
          <p:sp>
            <p:nvSpPr>
              <p:cNvPr id="6" name="TextBox 6">
                <a:extLst>
                  <a:ext uri="{FF2B5EF4-FFF2-40B4-BE49-F238E27FC236}">
                    <a16:creationId xmlns:a16="http://schemas.microsoft.com/office/drawing/2014/main" id="{74B6D966-F589-1CF9-E6A8-767BA1AA2CA3}"/>
                  </a:ext>
                </a:extLst>
              </p:cNvPr>
              <p:cNvSpPr txBox="1">
                <a:spLocks noRot="1" noChangeAspect="1" noMove="1" noResize="1" noEditPoints="1" noAdjustHandles="1" noChangeArrowheads="1" noChangeShapeType="1" noTextEdit="1"/>
              </p:cNvSpPr>
              <p:nvPr/>
            </p:nvSpPr>
            <p:spPr>
              <a:xfrm>
                <a:off x="2310834" y="285981"/>
                <a:ext cx="8755667" cy="369332"/>
              </a:xfrm>
              <a:prstGeom prst="rect">
                <a:avLst/>
              </a:prstGeom>
              <a:blipFill>
                <a:blip r:embed="rId3"/>
                <a:stretch>
                  <a:fillRect l="-579" t="-10000" r="-579" b="-33333"/>
                </a:stretch>
              </a:blipFill>
            </p:spPr>
            <p:txBody>
              <a:bodyPr/>
              <a:lstStyle/>
              <a:p>
                <a:r>
                  <a:rPr lang="zh-HK" altLang="en-US">
                    <a:noFill/>
                  </a:rPr>
                  <a:t> </a:t>
                </a:r>
              </a:p>
            </p:txBody>
          </p:sp>
        </mc:Fallback>
      </mc:AlternateContent>
      <p:pic>
        <p:nvPicPr>
          <p:cNvPr id="7" name="Picture 4">
            <a:extLst>
              <a:ext uri="{FF2B5EF4-FFF2-40B4-BE49-F238E27FC236}">
                <a16:creationId xmlns:a16="http://schemas.microsoft.com/office/drawing/2014/main" id="{DEA2D201-D1FF-B625-2133-413617C03C2A}"/>
              </a:ext>
            </a:extLst>
          </p:cNvPr>
          <p:cNvPicPr>
            <a:picLocks noChangeAspect="1"/>
          </p:cNvPicPr>
          <p:nvPr/>
        </p:nvPicPr>
        <p:blipFill>
          <a:blip r:embed="rId4"/>
          <a:stretch>
            <a:fillRect/>
          </a:stretch>
        </p:blipFill>
        <p:spPr>
          <a:xfrm>
            <a:off x="429930" y="2832644"/>
            <a:ext cx="6097870" cy="4025356"/>
          </a:xfrm>
          <a:prstGeom prst="rect">
            <a:avLst/>
          </a:prstGeom>
        </p:spPr>
      </p:pic>
      <mc:AlternateContent xmlns:mc="http://schemas.openxmlformats.org/markup-compatibility/2006" xmlns:a14="http://schemas.microsoft.com/office/drawing/2010/main">
        <mc:Choice Requires="a14">
          <p:sp>
            <p:nvSpPr>
              <p:cNvPr id="8" name="TextBox 5">
                <a:extLst>
                  <a:ext uri="{FF2B5EF4-FFF2-40B4-BE49-F238E27FC236}">
                    <a16:creationId xmlns:a16="http://schemas.microsoft.com/office/drawing/2014/main" id="{F96B291E-709A-E2E2-A28E-2E53AB30FF29}"/>
                  </a:ext>
                </a:extLst>
              </p:cNvPr>
              <p:cNvSpPr txBox="1"/>
              <p:nvPr/>
            </p:nvSpPr>
            <p:spPr>
              <a:xfrm>
                <a:off x="6356423" y="2897276"/>
                <a:ext cx="5405647" cy="369331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22</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=00010110</m:t>
                      </m:r>
                    </m:oMath>
                  </m:oMathPara>
                </a14:m>
                <a:endParaRPr lang="en-US" altLang="zh-CN" dirty="0"/>
              </a:p>
              <a:p>
                <a:r>
                  <a:rPr lang="en-US" altLang="zh-CN" dirty="0"/>
                  <a:t>Page directory index: 0, Page table index: 2, offset:6</a:t>
                </a:r>
              </a:p>
              <a:p>
                <a:r>
                  <a:rPr lang="en-US" altLang="zh-CN" dirty="0"/>
                  <a:t>Physical address: 6*8+6=54</a:t>
                </a: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68</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=01000100</m:t>
                      </m:r>
                    </m:oMath>
                  </m:oMathPara>
                </a14:m>
                <a:endParaRPr lang="en-US" altLang="zh-CN" dirty="0"/>
              </a:p>
              <a:p>
                <a:r>
                  <a:rPr lang="en-US" altLang="zh-CN" dirty="0"/>
                  <a:t>Page directory index: 1, Page  table index: 0, offset:4</a:t>
                </a:r>
              </a:p>
              <a:p>
                <a:r>
                  <a:rPr lang="en-US" altLang="zh-CN" dirty="0"/>
                  <a:t>Not mapped</a:t>
                </a: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150</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=10010110</m:t>
                      </m:r>
                    </m:oMath>
                  </m:oMathPara>
                </a14:m>
                <a:endParaRPr lang="en-US" altLang="zh-CN" dirty="0"/>
              </a:p>
              <a:p>
                <a:r>
                  <a:rPr lang="en-US" altLang="zh-CN" dirty="0"/>
                  <a:t>Page directory index: 2, Page table index: 2, offset:6</a:t>
                </a:r>
              </a:p>
              <a:p>
                <a:r>
                  <a:rPr lang="en-US" altLang="zh-CN" dirty="0"/>
                  <a:t>Physical address: 4*8+6=38</a:t>
                </a: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150</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=11110101</m:t>
                      </m:r>
                    </m:oMath>
                  </m:oMathPara>
                </a14:m>
                <a:endParaRPr lang="en-US" altLang="zh-CN" dirty="0"/>
              </a:p>
              <a:p>
                <a:r>
                  <a:rPr lang="en-US" altLang="zh-CN" dirty="0"/>
                  <a:t>Page directory index: 3, Page table index: 6, offset:5</a:t>
                </a:r>
              </a:p>
              <a:p>
                <a:r>
                  <a:rPr lang="en-US" altLang="zh-CN" dirty="0"/>
                  <a:t>Not mapped</a:t>
                </a:r>
              </a:p>
              <a:p>
                <a:endParaRPr lang="en-US" altLang="zh-CN" dirty="0"/>
              </a:p>
            </p:txBody>
          </p:sp>
        </mc:Choice>
        <mc:Fallback xmlns="">
          <p:sp>
            <p:nvSpPr>
              <p:cNvPr id="8" name="TextBox 5">
                <a:extLst>
                  <a:ext uri="{FF2B5EF4-FFF2-40B4-BE49-F238E27FC236}">
                    <a16:creationId xmlns:a16="http://schemas.microsoft.com/office/drawing/2014/main" id="{F96B291E-709A-E2E2-A28E-2E53AB30FF29}"/>
                  </a:ext>
                </a:extLst>
              </p:cNvPr>
              <p:cNvSpPr txBox="1">
                <a:spLocks noRot="1" noChangeAspect="1" noMove="1" noResize="1" noEditPoints="1" noAdjustHandles="1" noChangeArrowheads="1" noChangeShapeType="1" noTextEdit="1"/>
              </p:cNvSpPr>
              <p:nvPr/>
            </p:nvSpPr>
            <p:spPr>
              <a:xfrm>
                <a:off x="6356423" y="2897276"/>
                <a:ext cx="5405647" cy="3693319"/>
              </a:xfrm>
              <a:prstGeom prst="rect">
                <a:avLst/>
              </a:prstGeom>
              <a:blipFill>
                <a:blip r:embed="rId5"/>
                <a:stretch>
                  <a:fillRect l="-939" r="-3521"/>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778604281"/>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4194</TotalTime>
  <Words>1284</Words>
  <Application>Microsoft Macintosh PowerPoint</Application>
  <PresentationFormat>Widescreen</PresentationFormat>
  <Paragraphs>141</Paragraphs>
  <Slides>10</Slides>
  <Notes>10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10</vt:i4>
      </vt:variant>
    </vt:vector>
  </HeadingPairs>
  <TitlesOfParts>
    <vt:vector size="27" baseType="lpstr">
      <vt:lpstr>.SF NS</vt:lpstr>
      <vt:lpstr>굴림</vt:lpstr>
      <vt:lpstr>HY견고딕</vt:lpstr>
      <vt:lpstr>맑은 고딕</vt:lpstr>
      <vt:lpstr>맑은 고딕</vt:lpstr>
      <vt:lpstr>Arial</vt:lpstr>
      <vt:lpstr>Calibri</vt:lpstr>
      <vt:lpstr>Cambria Math</vt:lpstr>
      <vt:lpstr>Courier New</vt:lpstr>
      <vt:lpstr>Gill Sans MT</vt:lpstr>
      <vt:lpstr>Helvetica</vt:lpstr>
      <vt:lpstr>Helvetica Light</vt:lpstr>
      <vt:lpstr>Helvetica Neue</vt:lpstr>
      <vt:lpstr>Helvetica Neue Light</vt:lpstr>
      <vt:lpstr>Wingdings</vt:lpstr>
      <vt:lpstr>White</vt:lpstr>
      <vt:lpstr>2_3150-revised</vt:lpstr>
      <vt:lpstr>PowerPoint Presentation</vt:lpstr>
      <vt:lpstr>Reminder</vt:lpstr>
      <vt:lpstr>Paging</vt:lpstr>
      <vt:lpstr>Page Table Mechanism</vt:lpstr>
      <vt:lpstr>Multi-level Page Tables</vt:lpstr>
      <vt:lpstr>Multi-level Page Tables Example</vt:lpstr>
      <vt:lpstr>Practice</vt:lpstr>
      <vt:lpstr>Practice</vt:lpstr>
      <vt:lpstr>Practice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YANG, Yitao</cp:lastModifiedBy>
  <cp:revision>34</cp:revision>
  <dcterms:created xsi:type="dcterms:W3CDTF">2023-01-06T06:17:44Z</dcterms:created>
  <dcterms:modified xsi:type="dcterms:W3CDTF">2024-11-06T06:46:21Z</dcterms:modified>
</cp:coreProperties>
</file>