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7"/>
  </p:notesMasterIdLst>
  <p:sldIdLst>
    <p:sldId id="613" r:id="rId2"/>
    <p:sldId id="623" r:id="rId3"/>
    <p:sldId id="628" r:id="rId4"/>
    <p:sldId id="625" r:id="rId5"/>
    <p:sldId id="624" r:id="rId6"/>
    <p:sldId id="629" r:id="rId7"/>
    <p:sldId id="630" r:id="rId8"/>
    <p:sldId id="634" r:id="rId9"/>
    <p:sldId id="631" r:id="rId10"/>
    <p:sldId id="635" r:id="rId11"/>
    <p:sldId id="636" r:id="rId12"/>
    <p:sldId id="627" r:id="rId13"/>
    <p:sldId id="626" r:id="rId14"/>
    <p:sldId id="632" r:id="rId15"/>
    <p:sldId id="63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03" autoAdjust="0"/>
  </p:normalViewPr>
  <p:slideViewPr>
    <p:cSldViewPr snapToGrid="0">
      <p:cViewPr varScale="1">
        <p:scale>
          <a:sx n="105" d="100"/>
          <a:sy n="105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65202-11A8-4D53-8660-14724A891A7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D3CAE-439D-4481-B85E-284F75EC9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5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HK" sz="2400" dirty="0">
              <a:solidFill>
                <a:schemeClr val="tx1">
                  <a:lumMod val="65000"/>
                  <a:lumOff val="35000"/>
                </a:schemeClr>
              </a:solidFill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361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748443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925694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457668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HK" sz="2400" dirty="0">
              <a:solidFill>
                <a:schemeClr val="tx1">
                  <a:lumMod val="65000"/>
                  <a:lumOff val="35000"/>
                </a:schemeClr>
              </a:solidFill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177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052824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214926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173946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751653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018315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701407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902578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210471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007221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538049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51686ED8-374A-AFA5-27CC-BADD1D5E796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800080"/>
              </a:gs>
              <a:gs pos="100000">
                <a:srgbClr val="EFA922"/>
              </a:gs>
            </a:gsLst>
            <a:lin ang="270000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>
            <a:lvl1pPr defTabSz="412750">
              <a:defRPr sz="6000" baseline="1666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89000" y="4235450"/>
            <a:ext cx="10414000" cy="177436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059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3754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cree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"/>
          <p:cNvSpPr/>
          <p:nvPr/>
        </p:nvSpPr>
        <p:spPr>
          <a:xfrm>
            <a:off x="0" y="-1"/>
            <a:ext cx="12192000" cy="6134895"/>
          </a:xfrm>
          <a:prstGeom prst="rect">
            <a:avLst/>
          </a:prstGeom>
          <a:solidFill>
            <a:srgbClr val="CA423E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11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 anchor="b"/>
          <a:lstStyle>
            <a:lvl1pPr defTabSz="412750">
              <a:defRPr sz="5000" baseline="1998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9" name="Line"/>
          <p:cNvSpPr/>
          <p:nvPr/>
        </p:nvSpPr>
        <p:spPr>
          <a:xfrm flipV="1">
            <a:off x="570260" y="2030052"/>
            <a:ext cx="1" cy="2277197"/>
          </a:xfrm>
          <a:prstGeom prst="lin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22859" tIns="22859" rIns="22859" bIns="22859"/>
          <a:lstStyle/>
          <a:p>
            <a:endParaRPr sz="900">
              <a:latin typeface="Gill Sans MT" panose="020B0502020104020203" pitchFamily="34" charset="0"/>
            </a:endParaRPr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440201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"/>
          <p:cNvSpPr/>
          <p:nvPr/>
        </p:nvSpPr>
        <p:spPr>
          <a:xfrm>
            <a:off x="0" y="-16768"/>
            <a:ext cx="12192000" cy="6032004"/>
          </a:xfrm>
          <a:prstGeom prst="rect">
            <a:avLst/>
          </a:prstGeom>
          <a:solidFill>
            <a:srgbClr val="419C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12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/>
          <a:lstStyle>
            <a:lvl1pPr algn="ctr" defTabSz="412750">
              <a:defRPr sz="6000" b="0" baseline="1666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111638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Text"/>
          <p:cNvSpPr txBox="1">
            <a:spLocks noGrp="1"/>
          </p:cNvSpPr>
          <p:nvPr>
            <p:ph type="title"/>
          </p:nvPr>
        </p:nvSpPr>
        <p:spPr>
          <a:xfrm>
            <a:off x="2193727" y="178594"/>
            <a:ext cx="7804547" cy="1518048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410766">
              <a:defRPr sz="3500" b="0" baseline="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7" name="Body Level One…"/>
          <p:cNvSpPr txBox="1">
            <a:spLocks noGrp="1"/>
          </p:cNvSpPr>
          <p:nvPr>
            <p:ph type="body" idx="1"/>
          </p:nvPr>
        </p:nvSpPr>
        <p:spPr>
          <a:xfrm>
            <a:off x="2193727" y="1821656"/>
            <a:ext cx="7804547" cy="4420196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22225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1pPr>
            <a:lvl2pPr marL="44450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2pPr>
            <a:lvl3pPr marL="66675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3pPr>
            <a:lvl4pPr marL="88900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4pPr>
            <a:lvl5pPr marL="111125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7052" y="6536531"/>
            <a:ext cx="322203" cy="313546"/>
          </a:xfrm>
          <a:prstGeom prst="rect">
            <a:avLst/>
          </a:prstGeom>
        </p:spPr>
        <p:txBody>
          <a:bodyPr lIns="71437" tIns="71437" rIns="71437" bIns="71437"/>
          <a:lstStyle>
            <a:lvl1pPr defTabSz="410766">
              <a:defRPr sz="11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518939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B14A3-DCCD-1F67-5A43-D409DDA7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C241-D7F8-3937-C18B-364EFE4B9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11B77-9054-FFAD-AEB3-F44121FC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DD41-9B81-A544-8498-92133950A0E4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A69CF-9400-12F2-90B6-21413E60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15769-C2E4-40A2-0D1B-A3522EC4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991F-E3FA-3A41-8A65-A6D6C0B5A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8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-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"/>
          <p:cNvSpPr/>
          <p:nvPr/>
        </p:nvSpPr>
        <p:spPr>
          <a:xfrm>
            <a:off x="0" y="0"/>
            <a:ext cx="12192000" cy="941294"/>
          </a:xfrm>
          <a:prstGeom prst="rect">
            <a:avLst/>
          </a:prstGeom>
          <a:gradFill flip="none" rotWithShape="1">
            <a:gsLst>
              <a:gs pos="0">
                <a:srgbClr val="800080"/>
              </a:gs>
              <a:gs pos="100000">
                <a:srgbClr val="EFA922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4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275383" y="0"/>
            <a:ext cx="10593290" cy="9412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idx="1"/>
          </p:nvPr>
        </p:nvSpPr>
        <p:spPr>
          <a:xfrm>
            <a:off x="844550" y="1229567"/>
            <a:ext cx="10502900" cy="46482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0080"/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1528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t>Title Text</a:t>
            </a:r>
          </a:p>
        </p:txBody>
      </p:sp>
      <p:sp>
        <p:nvSpPr>
          <p:cNvPr id="52" name="Rectangle"/>
          <p:cNvSpPr/>
          <p:nvPr/>
        </p:nvSpPr>
        <p:spPr>
          <a:xfrm>
            <a:off x="0" y="6507659"/>
            <a:ext cx="12192000" cy="367110"/>
          </a:xfrm>
          <a:prstGeom prst="rect">
            <a:avLst/>
          </a:prstGeom>
          <a:solidFill>
            <a:srgbClr val="4885E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927190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t>Title Text</a:t>
            </a:r>
          </a:p>
        </p:txBody>
      </p:sp>
      <p:sp>
        <p:nvSpPr>
          <p:cNvPr id="61" name="Rectangle"/>
          <p:cNvSpPr/>
          <p:nvPr/>
        </p:nvSpPr>
        <p:spPr>
          <a:xfrm>
            <a:off x="0" y="6490891"/>
            <a:ext cx="12192000" cy="367110"/>
          </a:xfrm>
          <a:prstGeom prst="rect">
            <a:avLst/>
          </a:prstGeom>
          <a:solidFill>
            <a:srgbClr val="DB3236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658371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t>Title Text</a:t>
            </a:r>
          </a:p>
        </p:txBody>
      </p:sp>
      <p:sp>
        <p:nvSpPr>
          <p:cNvPr id="70" name="Rectangle"/>
          <p:cNvSpPr/>
          <p:nvPr/>
        </p:nvSpPr>
        <p:spPr>
          <a:xfrm>
            <a:off x="0" y="6490891"/>
            <a:ext cx="12192000" cy="367110"/>
          </a:xfrm>
          <a:prstGeom prst="rect">
            <a:avLst/>
          </a:prstGeom>
          <a:solidFill>
            <a:srgbClr val="F4C20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950426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t>Title Text</a:t>
            </a:r>
          </a:p>
        </p:txBody>
      </p:sp>
      <p:sp>
        <p:nvSpPr>
          <p:cNvPr id="79" name="Rectangle"/>
          <p:cNvSpPr/>
          <p:nvPr/>
        </p:nvSpPr>
        <p:spPr>
          <a:xfrm>
            <a:off x="0" y="6490891"/>
            <a:ext cx="12192000" cy="367110"/>
          </a:xfrm>
          <a:prstGeom prst="rect">
            <a:avLst/>
          </a:prstGeom>
          <a:solidFill>
            <a:srgbClr val="3CBA54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648298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cree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"/>
          <p:cNvSpPr/>
          <p:nvPr/>
        </p:nvSpPr>
        <p:spPr>
          <a:xfrm>
            <a:off x="0" y="-1"/>
            <a:ext cx="12192000" cy="6134895"/>
          </a:xfrm>
          <a:prstGeom prst="rect">
            <a:avLst/>
          </a:prstGeom>
          <a:solidFill>
            <a:srgbClr val="4885E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 anchor="b"/>
          <a:lstStyle>
            <a:lvl1pPr defTabSz="412750">
              <a:defRPr sz="5000" baseline="1998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Line"/>
          <p:cNvSpPr/>
          <p:nvPr/>
        </p:nvSpPr>
        <p:spPr>
          <a:xfrm flipV="1">
            <a:off x="570260" y="2030052"/>
            <a:ext cx="1" cy="2277197"/>
          </a:xfrm>
          <a:prstGeom prst="lin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22859" tIns="22859" rIns="22859" bIns="22859"/>
          <a:lstStyle/>
          <a:p>
            <a:endParaRPr sz="900">
              <a:latin typeface="Gill Sans MT" panose="020B0502020104020203" pitchFamily="34" charset="0"/>
            </a:endParaRP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003146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creen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"/>
          <p:cNvSpPr/>
          <p:nvPr/>
        </p:nvSpPr>
        <p:spPr>
          <a:xfrm>
            <a:off x="0" y="-1"/>
            <a:ext cx="12192000" cy="6134895"/>
          </a:xfrm>
          <a:prstGeom prst="rect">
            <a:avLst/>
          </a:prstGeom>
          <a:solidFill>
            <a:srgbClr val="63B76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 anchor="b"/>
          <a:lstStyle>
            <a:lvl1pPr defTabSz="412750">
              <a:defRPr sz="5000" baseline="1998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9" name="Line"/>
          <p:cNvSpPr/>
          <p:nvPr/>
        </p:nvSpPr>
        <p:spPr>
          <a:xfrm flipV="1">
            <a:off x="570260" y="2030052"/>
            <a:ext cx="1" cy="2277197"/>
          </a:xfrm>
          <a:prstGeom prst="lin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22859" tIns="22859" rIns="22859" bIns="22859"/>
          <a:lstStyle/>
          <a:p>
            <a:endParaRPr sz="900">
              <a:latin typeface="Gill Sans MT" panose="020B0502020104020203" pitchFamily="34" charset="0"/>
            </a:endParaRP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665969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creen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"/>
          <p:cNvSpPr/>
          <p:nvPr/>
        </p:nvSpPr>
        <p:spPr>
          <a:xfrm>
            <a:off x="0" y="-1"/>
            <a:ext cx="12192000" cy="6134895"/>
          </a:xfrm>
          <a:prstGeom prst="rect">
            <a:avLst/>
          </a:prstGeom>
          <a:solidFill>
            <a:srgbClr val="EDC444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10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 anchor="b"/>
          <a:lstStyle>
            <a:lvl1pPr defTabSz="412750">
              <a:defRPr sz="5000" baseline="1998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9" name="Line"/>
          <p:cNvSpPr/>
          <p:nvPr/>
        </p:nvSpPr>
        <p:spPr>
          <a:xfrm flipV="1">
            <a:off x="570260" y="2030052"/>
            <a:ext cx="1" cy="2277197"/>
          </a:xfrm>
          <a:prstGeom prst="lin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22859" tIns="22859" rIns="22859" bIns="22859"/>
          <a:lstStyle/>
          <a:p>
            <a:endParaRPr sz="900">
              <a:latin typeface="Gill Sans MT" panose="020B0502020104020203" pitchFamily="34" charset="0"/>
            </a:endParaRP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045168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799356" y="177800"/>
            <a:ext cx="1059329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44550" y="1574800"/>
            <a:ext cx="105029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30016" y="6400800"/>
            <a:ext cx="381515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412750">
              <a:defRPr sz="1800">
                <a:solidFill>
                  <a:srgbClr val="000000"/>
                </a:solidFill>
                <a:latin typeface="Gill Sans MT" panose="020B0502020104020203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1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 spd="med"/>
  <p:hf hdr="0" ftr="0" dt="0"/>
  <p:txStyles>
    <p:titleStyle>
      <a:lvl1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1pPr>
      <a:lvl2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2891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1pPr>
      <a:lvl2pPr marL="6066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2pPr>
      <a:lvl3pPr marL="9241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3pPr>
      <a:lvl4pPr marL="12416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4pPr>
      <a:lvl5pPr marL="15591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5pPr>
      <a:lvl6pPr marL="1924844" marR="0" indent="-337344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550" b="0" i="0" u="none" strike="noStrike" cap="none" spc="0" baseline="0">
          <a:solidFill>
            <a:srgbClr val="202020"/>
          </a:solidFill>
          <a:uFillTx/>
          <a:latin typeface="+mn-lt"/>
          <a:ea typeface="+mn-ea"/>
          <a:cs typeface="+mn-cs"/>
          <a:sym typeface="Helvetica"/>
        </a:defRPr>
      </a:lvl6pPr>
      <a:lvl7pPr marL="2242344" marR="0" indent="-337344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550" b="0" i="0" u="none" strike="noStrike" cap="none" spc="0" baseline="0">
          <a:solidFill>
            <a:srgbClr val="202020"/>
          </a:solidFill>
          <a:uFillTx/>
          <a:latin typeface="+mn-lt"/>
          <a:ea typeface="+mn-ea"/>
          <a:cs typeface="+mn-cs"/>
          <a:sym typeface="Helvetica"/>
        </a:defRPr>
      </a:lvl7pPr>
      <a:lvl8pPr marL="2559844" marR="0" indent="-337344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550" b="0" i="0" u="none" strike="noStrike" cap="none" spc="0" baseline="0">
          <a:solidFill>
            <a:srgbClr val="202020"/>
          </a:solidFill>
          <a:uFillTx/>
          <a:latin typeface="+mn-lt"/>
          <a:ea typeface="+mn-ea"/>
          <a:cs typeface="+mn-cs"/>
          <a:sym typeface="Helvetica"/>
        </a:defRPr>
      </a:lvl8pPr>
      <a:lvl9pPr marL="2877344" marR="0" indent="-337344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550" b="0" i="0" u="none" strike="noStrike" cap="none" spc="0" baseline="0">
          <a:solidFill>
            <a:srgbClr val="20202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8C13C63-B26A-4A9C-A1CA-724346AB290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89000" y="4235450"/>
            <a:ext cx="10414000" cy="1774360"/>
          </a:xfrm>
        </p:spPr>
        <p:txBody>
          <a:bodyPr>
            <a:normAutofit/>
          </a:bodyPr>
          <a:lstStyle/>
          <a:p>
            <a:r>
              <a:rPr lang="nb-NO" altLang="zh-CN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Shaofeng Wu</a:t>
            </a:r>
          </a:p>
          <a:p>
            <a:r>
              <a:rPr lang="nb-NO" altLang="zh-CN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wsf123@link.cuhk.edu.hk</a:t>
            </a:r>
          </a:p>
          <a:p>
            <a:r>
              <a:rPr lang="nb-NO" altLang="zh-CN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Sep 5, 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32768C-F15F-6E75-41D1-9F14D317D991}"/>
              </a:ext>
            </a:extLst>
          </p:cNvPr>
          <p:cNvSpPr txBox="1"/>
          <p:nvPr/>
        </p:nvSpPr>
        <p:spPr>
          <a:xfrm>
            <a:off x="889000" y="1489226"/>
            <a:ext cx="10632440" cy="10310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lvl="1" defTabSz="292100" hangingPunct="0"/>
            <a:r>
              <a:rPr lang="en-US" sz="3300" b="1" kern="0" dirty="0">
                <a:solidFill>
                  <a:srgbClr val="FFFFFF">
                    <a:lumMod val="95000"/>
                  </a:srgbClr>
                </a:solidFill>
                <a:latin typeface="Gill Sans MT" panose="020B0502020104020203" pitchFamily="34" charset="0"/>
                <a:cs typeface="Helvetica"/>
                <a:sym typeface="Helvetica"/>
              </a:rPr>
              <a:t>Basic reviews: Linux, git, </a:t>
            </a:r>
            <a:r>
              <a:rPr lang="en-US" sz="3300" b="1" kern="0" dirty="0" err="1">
                <a:solidFill>
                  <a:srgbClr val="FFFFFF">
                    <a:lumMod val="95000"/>
                  </a:srgbClr>
                </a:solidFill>
                <a:latin typeface="Gill Sans MT" panose="020B0502020104020203" pitchFamily="34" charset="0"/>
                <a:cs typeface="Helvetica"/>
                <a:sym typeface="Helvetica"/>
              </a:rPr>
              <a:t>gcc</a:t>
            </a:r>
            <a:r>
              <a:rPr lang="en-US" sz="3300" b="1" kern="0" dirty="0">
                <a:solidFill>
                  <a:srgbClr val="FFFFFF">
                    <a:lumMod val="95000"/>
                  </a:srgbClr>
                </a:solidFill>
                <a:latin typeface="Gill Sans MT" panose="020B0502020104020203" pitchFamily="34" charset="0"/>
                <a:cs typeface="Helvetica"/>
                <a:sym typeface="Helvetica"/>
              </a:rPr>
              <a:t>, and C programming</a:t>
            </a:r>
          </a:p>
          <a:p>
            <a:pPr marL="0" lvl="1" defTabSz="292100" hangingPunct="0"/>
            <a:r>
              <a:rPr lang="en-US" sz="2800" b="1" kern="0" dirty="0">
                <a:solidFill>
                  <a:srgbClr val="FFFFFF">
                    <a:lumMod val="95000"/>
                  </a:srgbClr>
                </a:solidFill>
                <a:latin typeface="Gill Sans MT" panose="020B0502020104020203" pitchFamily="34" charset="0"/>
                <a:cs typeface="Helvetica"/>
                <a:sym typeface="Helvetica"/>
              </a:rPr>
              <a:t>CSCI3150 Introduction to Operating Systems, Fall 2024</a:t>
            </a:r>
          </a:p>
        </p:txBody>
      </p:sp>
    </p:spTree>
    <p:extLst>
      <p:ext uri="{BB962C8B-B14F-4D97-AF65-F5344CB8AC3E}">
        <p14:creationId xmlns:p14="http://schemas.microsoft.com/office/powerpoint/2010/main" val="280851316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</a:rPr>
              <a:t>Git basics</a:t>
            </a:r>
            <a:r>
              <a:rPr lang="en-US" dirty="0"/>
              <a:t> (1/1)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237107" cy="5266484"/>
          </a:xfrm>
        </p:spPr>
        <p:txBody>
          <a:bodyPr lIns="25400" tIns="25400" rIns="25400" bIns="25400" anchor="t">
            <a:normAutofit fontScale="77500" lnSpcReduction="20000"/>
          </a:bodyPr>
          <a:lstStyle/>
          <a:p>
            <a:pPr marL="288925" marR="0" lvl="0" indent="-288925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Concepts</a:t>
            </a:r>
            <a:endParaRPr kumimoji="0" lang="en-US" altLang="zh-CN" sz="260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What is Git &amp; </a:t>
            </a:r>
            <a:r>
              <a:rPr kumimoji="0" lang="en-US" sz="210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Github</a:t>
            </a:r>
            <a:r>
              <a:rPr kumimoji="0" lang="en-US" sz="210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? </a:t>
            </a:r>
          </a:p>
          <a:p>
            <a:pPr marL="1241425" lvl="3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A version control tool</a:t>
            </a:r>
          </a:p>
          <a:p>
            <a:pPr marL="1241425" lvl="3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An online source code hosting service that uses git 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Why using Git/</a:t>
            </a:r>
            <a:r>
              <a:rPr kumimoji="0" lang="en-US" sz="210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Github</a:t>
            </a:r>
            <a:r>
              <a:rPr kumimoji="0" lang="en-US" sz="210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?</a:t>
            </a:r>
          </a:p>
          <a:p>
            <a:pPr marL="1241425" lvl="3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Automated CI/CD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G</a:t>
            </a:r>
            <a:r>
              <a:rPr kumimoji="0" lang="en-US" altLang="zh-CN" sz="210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eneral workflow (quick demo with C programming examples)</a:t>
            </a:r>
            <a:endParaRPr kumimoji="0" lang="en-US" sz="210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1241425" lvl="3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Go to </a:t>
            </a:r>
            <a:r>
              <a:rPr kumimoji="0" lang="en-US" sz="210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Github</a:t>
            </a:r>
            <a:r>
              <a:rPr kumimoji="0" lang="en-US" sz="210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 and create a repo</a:t>
            </a:r>
          </a:p>
          <a:p>
            <a:pPr marL="1241425" lvl="3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Git clone the repo on your local machine </a:t>
            </a:r>
          </a:p>
          <a:p>
            <a:pPr marL="1241425" lvl="3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Coding</a:t>
            </a:r>
          </a:p>
          <a:p>
            <a:pPr marL="1241425" lvl="3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Git add</a:t>
            </a:r>
          </a:p>
          <a:p>
            <a:pPr marL="1241425" lvl="3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Git commit</a:t>
            </a:r>
          </a:p>
          <a:p>
            <a:pPr marL="1241425" lvl="3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Git push</a:t>
            </a:r>
          </a:p>
          <a:p>
            <a:pPr marL="1241425" lvl="3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Next time you start coding, git pull to get latest updates from collaborators</a:t>
            </a:r>
            <a:r>
              <a:rPr lang="en-US" sz="2100" dirty="0">
                <a:cs typeface="Helvetica"/>
              </a:rPr>
              <a:t> and merge their commits</a:t>
            </a:r>
          </a:p>
          <a:p>
            <a:pPr marL="1241425" lvl="3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kumimoji="0" lang="en-US" sz="210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0" indent="0">
              <a:spcBef>
                <a:spcPts val="1200"/>
              </a:spcBef>
              <a:buNone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algn="ctr" hangingPunct="0"/>
            <a:fld id="{86CB4B4D-7CA3-9044-876B-883B54F8677D}" type="slidenum">
              <a:rPr lang="en-US" kern="0">
                <a:cs typeface="Helvetica"/>
                <a:sym typeface="Helvetica"/>
              </a:rPr>
              <a:pPr algn="ctr" hangingPunct="0"/>
              <a:t>10</a:t>
            </a:fld>
            <a:endParaRPr lang="en-US" kern="0">
              <a:cs typeface="Helvetica"/>
              <a:sym typeface="Helvetica"/>
            </a:endParaRPr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1F0298BA-229A-54B9-C5B3-5E5846C42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63" y="1049810"/>
            <a:ext cx="2661558" cy="111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3385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</a:rPr>
              <a:t>C Programming Examples</a:t>
            </a:r>
            <a:r>
              <a:rPr lang="en-US" dirty="0"/>
              <a:t>(1/1)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237107" cy="2592626"/>
          </a:xfrm>
        </p:spPr>
        <p:txBody>
          <a:bodyPr lIns="25400" tIns="25400" rIns="25400" bIns="25400" anchor="t">
            <a:normAutofit fontScale="92500" lnSpcReduction="10000"/>
          </a:bodyPr>
          <a:lstStyle/>
          <a:p>
            <a:pPr marL="288925" marR="0" lvl="0" indent="-288925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Review of C programming</a:t>
            </a:r>
            <a:endParaRPr kumimoji="0" lang="en-US" altLang="zh-CN" sz="260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Content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Example1: Structures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Example2: Memory allocation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Example3: File I/O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100" dirty="0">
                <a:cs typeface="Helvetica"/>
              </a:rPr>
              <a:t>Homework submission/(auto)grading/feedback rehearsal </a:t>
            </a:r>
            <a:endParaRPr kumimoji="0" lang="en-US" sz="210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0" indent="0">
              <a:spcBef>
                <a:spcPts val="1200"/>
              </a:spcBef>
              <a:buNone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algn="ctr" hangingPunct="0"/>
            <a:fld id="{86CB4B4D-7CA3-9044-876B-883B54F8677D}" type="slidenum">
              <a:rPr lang="en-US" kern="0">
                <a:cs typeface="Helvetica"/>
                <a:sym typeface="Helvetica"/>
              </a:rPr>
              <a:pPr algn="ctr" hangingPunct="0"/>
              <a:t>11</a:t>
            </a:fld>
            <a:endParaRPr lang="en-US" kern="0">
              <a:cs typeface="Helvetica"/>
              <a:sym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5D95B1-3BBF-BACC-A23A-5C9D100DFBAA}"/>
              </a:ext>
            </a:extLst>
          </p:cNvPr>
          <p:cNvSpPr txBox="1"/>
          <p:nvPr/>
        </p:nvSpPr>
        <p:spPr>
          <a:xfrm>
            <a:off x="6345212" y="1766621"/>
            <a:ext cx="5449913" cy="646331"/>
          </a:xfrm>
          <a:prstGeom prst="rect">
            <a:avLst/>
          </a:prstGeom>
          <a:solidFill>
            <a:srgbClr val="FFC000"/>
          </a:solidFill>
          <a:ln w="57150" cap="flat">
            <a:solidFill>
              <a:schemeClr val="bg2">
                <a:lumMod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b="1" dirty="0" err="1">
                <a:solidFill>
                  <a:srgbClr val="202020"/>
                </a:solidFill>
                <a:latin typeface="Gill Sans MT" panose="020B0502020104020203" pitchFamily="34" charset="0"/>
              </a:rPr>
              <a:t>Github</a:t>
            </a:r>
            <a:r>
              <a:rPr lang="en-US" altLang="zh-CN" b="1" dirty="0">
                <a:solidFill>
                  <a:srgbClr val="202020"/>
                </a:solidFill>
                <a:latin typeface="Gill Sans MT" panose="020B0502020104020203" pitchFamily="34" charset="0"/>
              </a:rPr>
              <a:t> classroom for C programming examples:</a:t>
            </a:r>
          </a:p>
          <a:p>
            <a:pPr algn="ctr"/>
            <a:r>
              <a:rPr lang="en-US" altLang="zh-CN" b="1" dirty="0">
                <a:solidFill>
                  <a:srgbClr val="202020"/>
                </a:solidFill>
                <a:latin typeface="Gill Sans MT" panose="020B0502020104020203" pitchFamily="34" charset="0"/>
              </a:rPr>
              <a:t>https://classroom.github.com/a/hd7U6QDb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A7B227-321D-EAB8-E49A-15E99E7DC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83" y="3822191"/>
            <a:ext cx="5372032" cy="29581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F83EF3-B1AF-224C-5FA4-9A7DBA100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218" y="3440251"/>
            <a:ext cx="4011173" cy="21455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B54CC2-D496-3918-C478-2EC8CF0448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7218" y="5585762"/>
            <a:ext cx="4011173" cy="105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617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</a:rPr>
              <a:t>Summary &amp; Preview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237107" cy="5499530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600" b="1" dirty="0">
                <a:cs typeface="Helvetica"/>
              </a:rPr>
              <a:t>In this week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HK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Intro to CSCI3150 tutorial sessions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HK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Linux basics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HK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Git basics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HK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Review on C programming</a:t>
            </a:r>
          </a:p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600" b="1" dirty="0">
                <a:cs typeface="Helvetica"/>
              </a:rPr>
              <a:t>Next week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HK" sz="2100" dirty="0">
                <a:cs typeface="Helvetica"/>
              </a:rPr>
              <a:t>Background knowledge of asg1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HK" sz="2100" dirty="0">
                <a:cs typeface="Helvetica"/>
              </a:rPr>
              <a:t>Shell behaviour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HK" sz="2100" dirty="0">
                <a:cs typeface="Helvetica"/>
              </a:rPr>
              <a:t>Code walk of asg1</a:t>
            </a:r>
          </a:p>
          <a:p>
            <a:pPr marL="288925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algn="ctr" hangingPunct="0"/>
            <a:fld id="{86CB4B4D-7CA3-9044-876B-883B54F8677D}" type="slidenum">
              <a:rPr lang="en-US" kern="0">
                <a:cs typeface="Helvetica"/>
                <a:sym typeface="Helvetica"/>
              </a:rPr>
              <a:pPr algn="ctr" hangingPunct="0"/>
              <a:t>12</a:t>
            </a:fld>
            <a:endParaRPr lang="en-US" kern="0"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4464058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32768C-F15F-6E75-41D1-9F14D317D991}"/>
              </a:ext>
            </a:extLst>
          </p:cNvPr>
          <p:cNvSpPr txBox="1"/>
          <p:nvPr/>
        </p:nvSpPr>
        <p:spPr>
          <a:xfrm>
            <a:off x="779780" y="3128918"/>
            <a:ext cx="10632440" cy="6001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lvl="1" algn="ctr" defTabSz="292100" hangingPunct="0"/>
            <a:r>
              <a:rPr lang="en-US" sz="3300" b="1" kern="0" dirty="0">
                <a:solidFill>
                  <a:srgbClr val="FFFFFF">
                    <a:lumMod val="95000"/>
                  </a:srgbClr>
                </a:solidFill>
                <a:latin typeface="Gill Sans MT" panose="020B0502020104020203" pitchFamily="34" charset="0"/>
                <a:cs typeface="Helvetica"/>
                <a:sym typeface="Helvetica"/>
              </a:rPr>
              <a:t>Q &amp; A</a:t>
            </a:r>
            <a:endParaRPr lang="en-US" sz="2800" b="1" kern="0" dirty="0">
              <a:solidFill>
                <a:srgbClr val="FFFFFF">
                  <a:lumMod val="95000"/>
                </a:srgbClr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8749692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</a:rPr>
              <a:t>Additional Information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237107" cy="5499530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600" b="1" dirty="0">
                <a:cs typeface="Helvetica"/>
              </a:rPr>
              <a:t>Locally access Linux: VirtualBox as an example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Download VirtualBox: https://www.virtualbox.org/wiki/Downloads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Download a ubuntu 18.04 image: Ubuntu 18.04.6 LTS (Bionic Beaver)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Check this guide for setting up your Linux VM: https://ubuntu.com/tutorials/how-to-run-ubuntu-desktop-on-a-virtual-machine-using-virtualbox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Note: adjust the amount of resources you allocate to the VM according to the capacity of your PC to avoid host starvation</a:t>
            </a:r>
          </a:p>
          <a:p>
            <a:pPr marL="288925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algn="ctr" hangingPunct="0"/>
            <a:fld id="{86CB4B4D-7CA3-9044-876B-883B54F8677D}" type="slidenum">
              <a:rPr lang="en-US" kern="0">
                <a:cs typeface="Helvetica"/>
                <a:sym typeface="Helvetica"/>
              </a:rPr>
              <a:pPr algn="ctr" hangingPunct="0"/>
              <a:t>14</a:t>
            </a:fld>
            <a:endParaRPr lang="en-US" kern="0">
              <a:cs typeface="Helvetica"/>
              <a:sym typeface="Helvetica"/>
            </a:endParaRPr>
          </a:p>
        </p:txBody>
      </p:sp>
      <p:pic>
        <p:nvPicPr>
          <p:cNvPr id="5" name="图片 7">
            <a:extLst>
              <a:ext uri="{FF2B5EF4-FFF2-40B4-BE49-F238E27FC236}">
                <a16:creationId xmlns:a16="http://schemas.microsoft.com/office/drawing/2014/main" id="{20E95409-3936-A288-7827-B818A7282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375" y="4454978"/>
            <a:ext cx="5957249" cy="213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9220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</a:rPr>
              <a:t>Additional Information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237107" cy="5499530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600" b="1" dirty="0">
                <a:cs typeface="Helvetica"/>
              </a:rPr>
              <a:t>Problems you may encounter with VirtualBox and Ubuntu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Cannot copy from host and paste in VM, VM window is too small, …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Require add-on support to be manually installed(a lot of tutorials online)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Cannot open terminal by clicking or keyboard shortcut(</a:t>
            </a:r>
            <a:r>
              <a:rPr kumimoji="0" lang="en-US" sz="21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ctrl+alt+t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) 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Use another terminal tool(i.e. </a:t>
            </a:r>
            <a:r>
              <a:rPr kumimoji="0" lang="en-US" sz="21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xterm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) and input “gnome-terminal”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Check and search the error message online(</a:t>
            </a:r>
            <a:r>
              <a:rPr kumimoji="0" lang="en-US" sz="21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stackoverflow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, google, …)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Account not in </a:t>
            </a:r>
            <a:r>
              <a:rPr kumimoji="0" lang="en-US" sz="21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sudoers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 file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Input “</a:t>
            </a:r>
            <a:r>
              <a:rPr kumimoji="0" lang="en-US" sz="21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su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 -” to switch to root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Other questions can be searched with google(most questions relating </a:t>
            </a:r>
            <a:r>
              <a:rPr kumimoji="0" lang="en-US" sz="21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linux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 set up can actually be found on the Internet) or asked on piazza</a:t>
            </a:r>
          </a:p>
          <a:p>
            <a:pPr marL="288925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algn="ctr" hangingPunct="0"/>
            <a:fld id="{86CB4B4D-7CA3-9044-876B-883B54F8677D}" type="slidenum">
              <a:rPr lang="en-US" kern="0">
                <a:cs typeface="Helvetica"/>
                <a:sym typeface="Helvetica"/>
              </a:rPr>
              <a:pPr algn="ctr" hangingPunct="0"/>
              <a:t>15</a:t>
            </a:fld>
            <a:endParaRPr lang="en-US" kern="0"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9824961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</a:rPr>
              <a:t>Course &amp; Contact Information</a:t>
            </a:r>
            <a:r>
              <a:rPr lang="en-US" dirty="0"/>
              <a:t> (1/2)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237107" cy="5499530"/>
          </a:xfrm>
        </p:spPr>
        <p:txBody>
          <a:bodyPr lIns="25400" tIns="25400" rIns="25400" bIns="25400" anchor="t">
            <a:normAutofit fontScale="92500" lnSpcReduction="20000"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600" b="1" dirty="0">
                <a:cs typeface="Helvetica"/>
              </a:rPr>
              <a:t>TAs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HK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WU, Shaofeng (sfwu22)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HK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Yang, </a:t>
            </a:r>
            <a:r>
              <a:rPr kumimoji="0" lang="en-HK" sz="21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Yitao</a:t>
            </a:r>
            <a:r>
              <a:rPr kumimoji="0" lang="en-HK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 (</a:t>
            </a:r>
            <a:r>
              <a:rPr kumimoji="0" lang="en-HK" sz="21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ytyang</a:t>
            </a:r>
            <a:r>
              <a:rPr kumimoji="0" lang="en-HK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)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HK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Li, </a:t>
            </a:r>
            <a:r>
              <a:rPr kumimoji="0" lang="en-HK" sz="21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Jianqiang</a:t>
            </a:r>
            <a:r>
              <a:rPr kumimoji="0" lang="en-HK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 (jqli1)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HK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Chen, </a:t>
            </a:r>
            <a:r>
              <a:rPr kumimoji="0" lang="en-HK" sz="21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Kaiwen</a:t>
            </a:r>
            <a:r>
              <a:rPr kumimoji="0" lang="en-HK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 (kwchen24)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HK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Chen, </a:t>
            </a:r>
            <a:r>
              <a:rPr kumimoji="0" lang="en-HK" sz="21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Yuetao</a:t>
            </a:r>
            <a:r>
              <a:rPr kumimoji="0" lang="en-HK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 (ytchen24)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HK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Feng, </a:t>
            </a:r>
            <a:r>
              <a:rPr kumimoji="0" lang="en-HK" sz="21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Yicheng</a:t>
            </a:r>
            <a:r>
              <a:rPr kumimoji="0" lang="en-HK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 (</a:t>
            </a:r>
            <a:r>
              <a:rPr kumimoji="0" lang="en-HK" sz="21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ycfeng</a:t>
            </a:r>
            <a:r>
              <a:rPr kumimoji="0" lang="en-HK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)</a:t>
            </a:r>
          </a:p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600" b="1" dirty="0">
                <a:cs typeface="Helvetica"/>
              </a:rPr>
              <a:t>Tutorial sessions (all on Thursday)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HK" sz="2100" dirty="0">
                <a:cs typeface="Helvetica"/>
              </a:rPr>
              <a:t>L01, Thu 10:30am - 11:15am, SHB 123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HK" sz="2100" dirty="0">
                <a:cs typeface="Helvetica"/>
              </a:rPr>
              <a:t>L02, Thu 11:30am - 12:15pm, SHB 123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HK" sz="2100" dirty="0">
                <a:cs typeface="Helvetica"/>
              </a:rPr>
              <a:t>L03, Thu 2:30pm - 3:15pm, SHB 924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HK" sz="2100" dirty="0">
                <a:cs typeface="Helvetica"/>
              </a:rPr>
              <a:t>L04, Thu 4:30pm - 5:15pm, SHB 123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HK" sz="2100" dirty="0">
                <a:cs typeface="Helvetica"/>
              </a:rPr>
              <a:t>L05, Thu 5:30pm - 6:15pm, SHB 123</a:t>
            </a:r>
            <a:endParaRPr lang="en-HK" sz="1800" dirty="0">
              <a:cs typeface="Helvetica"/>
            </a:endParaRPr>
          </a:p>
          <a:p>
            <a:pPr marL="288925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algn="ctr" hangingPunct="0"/>
            <a:fld id="{86CB4B4D-7CA3-9044-876B-883B54F8677D}" type="slidenum">
              <a:rPr lang="en-US" kern="0">
                <a:cs typeface="Helvetica"/>
                <a:sym typeface="Helvetica"/>
              </a:rPr>
              <a:pPr algn="ctr" hangingPunct="0"/>
              <a:t>2</a:t>
            </a:fld>
            <a:endParaRPr lang="en-US" kern="0">
              <a:cs typeface="Helvetica"/>
              <a:sym typeface="Helvetica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07ABF3-2E06-9F33-D5BC-2AB292B5DE37}"/>
              </a:ext>
            </a:extLst>
          </p:cNvPr>
          <p:cNvGrpSpPr/>
          <p:nvPr/>
        </p:nvGrpSpPr>
        <p:grpSpPr>
          <a:xfrm>
            <a:off x="7946617" y="1802936"/>
            <a:ext cx="2922056" cy="3564271"/>
            <a:chOff x="6420304" y="1876088"/>
            <a:chExt cx="2922056" cy="356427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A0CF78D-DDFC-E79D-8561-8ED25D5F8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0304" y="2518303"/>
              <a:ext cx="2922056" cy="292205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8215C63-5355-DB8E-BED8-A71623C85D78}"/>
                </a:ext>
              </a:extLst>
            </p:cNvPr>
            <p:cNvSpPr txBox="1"/>
            <p:nvPr/>
          </p:nvSpPr>
          <p:spPr>
            <a:xfrm>
              <a:off x="6420304" y="1876088"/>
              <a:ext cx="2922056" cy="7078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ctr"/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202020"/>
                  </a:solidFill>
                  <a:effectLst/>
                  <a:uLnTx/>
                  <a:uFillTx/>
                  <a:latin typeface="Gill Sans MT" panose="020B0502020104020203" pitchFamily="34" charset="0"/>
                  <a:cs typeface="Helvetica"/>
                  <a:sym typeface="Helvetica"/>
                </a:rPr>
                <a:t>Course website</a:t>
              </a:r>
            </a:p>
            <a:p>
              <a:pPr algn="ctr"/>
              <a:r>
                <a:rPr lang="en-US" sz="2000" b="1" kern="0" dirty="0">
                  <a:solidFill>
                    <a:srgbClr val="202020"/>
                  </a:solidFill>
                  <a:latin typeface="Gill Sans MT" panose="020B0502020104020203" pitchFamily="34" charset="0"/>
                  <a:cs typeface="Helvetica"/>
                  <a:sym typeface="Helvetica"/>
                </a:rPr>
                <a:t>(branch: 2024-Fall)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204530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</a:rPr>
              <a:t>Course &amp; Contact Information</a:t>
            </a:r>
            <a:r>
              <a:rPr lang="en-US" dirty="0"/>
              <a:t> (2/2)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237107" cy="5499530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600" b="1" dirty="0">
                <a:cs typeface="Helvetica"/>
              </a:rPr>
              <a:t>Additional tips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HK" sz="19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Question asking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HK" sz="1900" dirty="0">
                <a:cs typeface="Helvetica"/>
              </a:rPr>
              <a:t>Methods</a:t>
            </a:r>
          </a:p>
          <a:p>
            <a:pPr marL="1241425" lvl="3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HK" sz="1900" strike="sngStrike" dirty="0">
                <a:cs typeface="Helvetica"/>
              </a:rPr>
              <a:t>Email</a:t>
            </a:r>
            <a:r>
              <a:rPr lang="en-HK" sz="1900" dirty="0">
                <a:cs typeface="Helvetica"/>
              </a:rPr>
              <a:t>, </a:t>
            </a:r>
            <a:r>
              <a:rPr kumimoji="0" lang="en-HK" sz="1900" b="1" i="0" u="non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Piazza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HK" sz="1900" dirty="0">
                <a:cs typeface="Helvetica"/>
              </a:rPr>
              <a:t>Scope</a:t>
            </a:r>
          </a:p>
          <a:p>
            <a:pPr marL="1241425" lvl="3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HK" sz="1900" strike="sngStrike" dirty="0">
                <a:cs typeface="Helvetica"/>
              </a:rPr>
              <a:t>Asking TAs to code/debug for you</a:t>
            </a:r>
          </a:p>
          <a:p>
            <a:pPr marL="1241425" lvl="3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HK" sz="1900" i="0" u="non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Coding/thinking before asking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HK" sz="1900" i="0" u="non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Assignments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HK" sz="1900" i="0" u="non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Submission: </a:t>
            </a:r>
            <a:r>
              <a:rPr lang="en-HK" sz="1900" dirty="0" err="1">
                <a:cs typeface="Helvetica"/>
              </a:rPr>
              <a:t>Github</a:t>
            </a:r>
            <a:r>
              <a:rPr lang="en-HK" sz="1900" dirty="0">
                <a:cs typeface="Helvetica"/>
              </a:rPr>
              <a:t> classroom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HK" sz="1900" i="0" u="non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Grace token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HK" sz="1900" dirty="0">
                <a:cs typeface="Helvetica"/>
              </a:rPr>
              <a:t>Generative AI policies</a:t>
            </a:r>
            <a:endParaRPr kumimoji="0" lang="en-HK" sz="1900" i="0" u="non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288925" indent="-288925">
              <a:buFont typeface="Wingdings" pitchFamily="2" charset="2"/>
              <a:buChar char="Ø"/>
              <a:defRPr/>
            </a:pPr>
            <a:endParaRPr lang="en-HK" sz="1800" dirty="0">
              <a:cs typeface="Helvetica"/>
            </a:endParaRPr>
          </a:p>
          <a:p>
            <a:pPr marL="288925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algn="ctr" hangingPunct="0"/>
            <a:fld id="{86CB4B4D-7CA3-9044-876B-883B54F8677D}" type="slidenum">
              <a:rPr lang="en-US" kern="0">
                <a:cs typeface="Helvetica"/>
                <a:sym typeface="Helvetica"/>
              </a:rPr>
              <a:pPr algn="ctr" hangingPunct="0"/>
              <a:t>3</a:t>
            </a:fld>
            <a:endParaRPr lang="en-US" kern="0">
              <a:cs typeface="Helvetica"/>
              <a:sym typeface="Helvetica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07ABF3-2E06-9F33-D5BC-2AB292B5DE37}"/>
              </a:ext>
            </a:extLst>
          </p:cNvPr>
          <p:cNvGrpSpPr/>
          <p:nvPr/>
        </p:nvGrpSpPr>
        <p:grpSpPr>
          <a:xfrm>
            <a:off x="7946617" y="1802936"/>
            <a:ext cx="2922056" cy="3564271"/>
            <a:chOff x="6420304" y="1876088"/>
            <a:chExt cx="2922056" cy="356427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A0CF78D-DDFC-E79D-8561-8ED25D5F8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0304" y="2518303"/>
              <a:ext cx="2922056" cy="292205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8215C63-5355-DB8E-BED8-A71623C85D78}"/>
                </a:ext>
              </a:extLst>
            </p:cNvPr>
            <p:cNvSpPr txBox="1"/>
            <p:nvPr/>
          </p:nvSpPr>
          <p:spPr>
            <a:xfrm>
              <a:off x="6420304" y="1876088"/>
              <a:ext cx="2922056" cy="7078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ctr"/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202020"/>
                  </a:solidFill>
                  <a:effectLst/>
                  <a:uLnTx/>
                  <a:uFillTx/>
                  <a:latin typeface="Gill Sans MT" panose="020B0502020104020203" pitchFamily="34" charset="0"/>
                  <a:cs typeface="Helvetica"/>
                  <a:sym typeface="Helvetica"/>
                </a:rPr>
                <a:t>Course website</a:t>
              </a:r>
            </a:p>
            <a:p>
              <a:pPr algn="ctr"/>
              <a:r>
                <a:rPr lang="en-US" sz="2000" b="1" kern="0" dirty="0">
                  <a:solidFill>
                    <a:srgbClr val="202020"/>
                  </a:solidFill>
                  <a:latin typeface="Gill Sans MT" panose="020B0502020104020203" pitchFamily="34" charset="0"/>
                  <a:cs typeface="Helvetica"/>
                  <a:sym typeface="Helvetica"/>
                </a:rPr>
                <a:t>(branch: 2024-Fall)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635110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</a:rPr>
              <a:t>Release of Assignment One</a:t>
            </a:r>
            <a:r>
              <a:rPr lang="en-US" dirty="0"/>
              <a:t> (1/1)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237107" cy="5499530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600" b="1" dirty="0">
                <a:cs typeface="Helvetica"/>
              </a:rPr>
              <a:t>Assignment One: Implementation of A Simple Shell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HK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Implement a basic shell that supports 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HK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Built-in commands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HK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External commands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HK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Pipe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HK" sz="2100" dirty="0">
                <a:cs typeface="Helvetica"/>
              </a:rPr>
              <a:t>Aim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HK" sz="2100" dirty="0">
                <a:cs typeface="Helvetica"/>
              </a:rPr>
              <a:t>Understanding how to interact with an operating system, e.g. Linux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HK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Understanding the design choices and rationales of a shell</a:t>
            </a:r>
          </a:p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600" b="1" dirty="0">
                <a:cs typeface="Helvetica"/>
              </a:rPr>
              <a:t>Deadline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HK" sz="2100" dirty="0">
                <a:cs typeface="Helvetica"/>
              </a:rPr>
              <a:t>Oct. 7, 2024, 6:00 p.m. (~1 month)</a:t>
            </a:r>
          </a:p>
          <a:p>
            <a:pPr marL="288925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algn="ctr" hangingPunct="0"/>
            <a:fld id="{86CB4B4D-7CA3-9044-876B-883B54F8677D}" type="slidenum">
              <a:rPr lang="en-US" kern="0">
                <a:cs typeface="Helvetica"/>
                <a:sym typeface="Helvetica"/>
              </a:rPr>
              <a:pPr algn="ctr" hangingPunct="0"/>
              <a:t>4</a:t>
            </a:fld>
            <a:endParaRPr lang="en-US" kern="0">
              <a:cs typeface="Helvetica"/>
              <a:sym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3F3A0-DE78-0845-B6FC-2D8E4741EA05}"/>
              </a:ext>
            </a:extLst>
          </p:cNvPr>
          <p:cNvSpPr txBox="1"/>
          <p:nvPr/>
        </p:nvSpPr>
        <p:spPr>
          <a:xfrm>
            <a:off x="8559265" y="1830368"/>
            <a:ext cx="2922056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2000" b="1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TODO: link and snapshot of the </a:t>
            </a:r>
            <a:r>
              <a:rPr lang="en-US" sz="2000" b="1" kern="0" dirty="0" err="1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asg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1023445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</a:rPr>
              <a:t>Outline</a:t>
            </a:r>
            <a:r>
              <a:rPr lang="en-US" dirty="0"/>
              <a:t> (1/1)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237107" cy="5499530"/>
          </a:xfrm>
        </p:spPr>
        <p:txBody>
          <a:bodyPr lIns="25400" tIns="25400" rIns="25400" bIns="25400" anchor="t">
            <a:normAutofit/>
          </a:bodyPr>
          <a:lstStyle/>
          <a:p>
            <a:pPr marL="0" indent="0">
              <a:buNone/>
              <a:defRPr/>
            </a:pPr>
            <a:endParaRPr lang="en-US" altLang="zh-CN" sz="2600" b="1" dirty="0">
              <a:cs typeface="Helvetica"/>
            </a:endParaRPr>
          </a:p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600" b="1" dirty="0">
                <a:cs typeface="Helvetica"/>
              </a:rPr>
              <a:t>In this week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HK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Linux basics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HK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Git basics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HK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Review on C programming</a:t>
            </a:r>
          </a:p>
          <a:p>
            <a:pPr marL="0" indent="0">
              <a:spcBef>
                <a:spcPts val="1200"/>
              </a:spcBef>
              <a:buNone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algn="ctr" hangingPunct="0"/>
            <a:fld id="{86CB4B4D-7CA3-9044-876B-883B54F8677D}" type="slidenum">
              <a:rPr lang="en-US" kern="0">
                <a:cs typeface="Helvetica"/>
                <a:sym typeface="Helvetica"/>
              </a:rPr>
              <a:pPr algn="ctr" hangingPunct="0"/>
              <a:t>5</a:t>
            </a:fld>
            <a:endParaRPr lang="en-US" kern="0"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952166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</a:rPr>
              <a:t>Linux basics</a:t>
            </a:r>
            <a:r>
              <a:rPr lang="en-US" dirty="0"/>
              <a:t> (1/4)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237107" cy="5499530"/>
          </a:xfrm>
        </p:spPr>
        <p:txBody>
          <a:bodyPr lIns="25400" tIns="25400" rIns="25400" bIns="25400" anchor="t">
            <a:normAutofit/>
          </a:bodyPr>
          <a:lstStyle/>
          <a:p>
            <a:pPr marL="288925" marR="0" lvl="0" indent="-288925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Concepts: what &amp; why</a:t>
            </a:r>
            <a:endParaRPr lang="en-US" altLang="zh-CN" sz="2600" b="1" dirty="0">
              <a:cs typeface="Helvetica"/>
            </a:endParaRP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What is Linux?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A family of Unix-like operating systems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A lot of “distributions”(“versions”, “flavors”)</a:t>
            </a:r>
          </a:p>
          <a:p>
            <a:pPr marL="1241425" lvl="3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Ubuntu, Fedora, …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Why Linux?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Open-source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Community support</a:t>
            </a:r>
          </a:p>
          <a:p>
            <a:pPr marL="0" indent="0">
              <a:spcBef>
                <a:spcPts val="1200"/>
              </a:spcBef>
              <a:buNone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algn="ctr" hangingPunct="0"/>
            <a:fld id="{86CB4B4D-7CA3-9044-876B-883B54F8677D}" type="slidenum">
              <a:rPr lang="en-US" kern="0">
                <a:cs typeface="Helvetica"/>
                <a:sym typeface="Helvetica"/>
              </a:rPr>
              <a:pPr algn="ctr" hangingPunct="0"/>
              <a:t>6</a:t>
            </a:fld>
            <a:endParaRPr lang="en-US" kern="0">
              <a:cs typeface="Helvetica"/>
              <a:sym typeface="Helvetica"/>
            </a:endParaRPr>
          </a:p>
        </p:txBody>
      </p:sp>
      <p:pic>
        <p:nvPicPr>
          <p:cNvPr id="5" name="Picture 2" descr="Tux the penguin">
            <a:extLst>
              <a:ext uri="{FF2B5EF4-FFF2-40B4-BE49-F238E27FC236}">
                <a16:creationId xmlns:a16="http://schemas.microsoft.com/office/drawing/2014/main" id="{C259856E-4111-88A1-90BE-F6FA447BA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777" y="1145551"/>
            <a:ext cx="1431513" cy="169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33938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</a:rPr>
              <a:t>Linux basics</a:t>
            </a:r>
            <a:r>
              <a:rPr lang="en-US" dirty="0"/>
              <a:t> (2/4)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237107" cy="5499530"/>
          </a:xfrm>
        </p:spPr>
        <p:txBody>
          <a:bodyPr lIns="25400" tIns="25400" rIns="25400" bIns="25400" anchor="t">
            <a:normAutofit/>
          </a:bodyPr>
          <a:lstStyle/>
          <a:p>
            <a:pPr marL="288925" marR="0" lvl="0" indent="-288925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Accessing Linux</a:t>
            </a:r>
            <a:endParaRPr lang="en-US" altLang="zh-CN" sz="2600" b="1" dirty="0">
              <a:cs typeface="Helvetica"/>
            </a:endParaRP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Local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WSL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Docker containers </a:t>
            </a:r>
            <a:r>
              <a:rPr kumimoji="0" lang="en-US" sz="210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(frequently used)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100" dirty="0">
                <a:cs typeface="Helvetica"/>
              </a:rPr>
              <a:t>VMs, e.g. using </a:t>
            </a:r>
            <a:r>
              <a:rPr lang="en-US" sz="2100" dirty="0" err="1">
                <a:cs typeface="Helvetica"/>
              </a:rPr>
              <a:t>Virtualbox</a:t>
            </a:r>
            <a:r>
              <a:rPr lang="en-US" sz="2100" dirty="0">
                <a:cs typeface="Helvetica"/>
              </a:rPr>
              <a:t> (</a:t>
            </a:r>
            <a:r>
              <a:rPr kumimoji="0" lang="en-US" sz="210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frequently used</a:t>
            </a:r>
            <a:r>
              <a:rPr lang="en-US" sz="2100" dirty="0">
                <a:cs typeface="Helvetica"/>
              </a:rPr>
              <a:t>)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Dual-system, etc. …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Remote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CSE servers </a:t>
            </a:r>
            <a:r>
              <a:rPr kumimoji="0" lang="en-US" sz="210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(frequently used)</a:t>
            </a:r>
          </a:p>
          <a:p>
            <a:pPr marL="635000" lvl="2" indent="0">
              <a:spcBef>
                <a:spcPts val="1200"/>
              </a:spcBef>
              <a:buNone/>
              <a:defRPr/>
            </a:pPr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635000" lvl="2" indent="0">
              <a:spcBef>
                <a:spcPts val="1200"/>
              </a:spcBef>
              <a:buNone/>
              <a:defRPr/>
            </a:pPr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0" indent="0">
              <a:spcBef>
                <a:spcPts val="1200"/>
              </a:spcBef>
              <a:buNone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algn="ctr" hangingPunct="0"/>
            <a:fld id="{86CB4B4D-7CA3-9044-876B-883B54F8677D}" type="slidenum">
              <a:rPr lang="en-US" kern="0">
                <a:cs typeface="Helvetica"/>
                <a:sym typeface="Helvetica"/>
              </a:rPr>
              <a:pPr algn="ctr" hangingPunct="0"/>
              <a:t>7</a:t>
            </a:fld>
            <a:endParaRPr lang="en-US" kern="0">
              <a:cs typeface="Helvetica"/>
              <a:sym typeface="Helvetica"/>
            </a:endParaRPr>
          </a:p>
        </p:txBody>
      </p:sp>
      <p:pic>
        <p:nvPicPr>
          <p:cNvPr id="5" name="Picture 2" descr="Tux the penguin">
            <a:extLst>
              <a:ext uri="{FF2B5EF4-FFF2-40B4-BE49-F238E27FC236}">
                <a16:creationId xmlns:a16="http://schemas.microsoft.com/office/drawing/2014/main" id="{C259856E-4111-88A1-90BE-F6FA447BA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777" y="1145551"/>
            <a:ext cx="1431513" cy="169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82453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</a:rPr>
              <a:t>Linux basics</a:t>
            </a:r>
            <a:r>
              <a:rPr lang="en-US" dirty="0"/>
              <a:t> (3/4)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470" y="1229566"/>
            <a:ext cx="10237107" cy="2709109"/>
          </a:xfrm>
        </p:spPr>
        <p:txBody>
          <a:bodyPr lIns="25400" tIns="25400" rIns="25400" bIns="25400" anchor="t">
            <a:normAutofit fontScale="85000" lnSpcReduction="20000"/>
          </a:bodyPr>
          <a:lstStyle/>
          <a:p>
            <a:pPr marL="288925" marR="0" lvl="0" indent="-288925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Locally accessing Linux: Docker container </a:t>
            </a:r>
            <a:r>
              <a:rPr kumimoji="0" lang="en-US" altLang="zh-CN" sz="260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(quick demo, only tested on Windows)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Install Docker desktop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Search for and install ubuntu image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100" dirty="0">
                <a:cs typeface="Helvetica"/>
              </a:rPr>
              <a:t>In </a:t>
            </a:r>
            <a:r>
              <a:rPr lang="en-US" sz="2100" dirty="0" err="1">
                <a:cs typeface="Helvetica"/>
              </a:rPr>
              <a:t>powershell</a:t>
            </a:r>
            <a:r>
              <a:rPr lang="en-US" sz="2100" dirty="0">
                <a:cs typeface="Helvetica"/>
              </a:rPr>
              <a:t>, use the following command to start your docker container using host network</a:t>
            </a:r>
          </a:p>
          <a:p>
            <a:pPr marL="1241425" lvl="3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docker run -it --name ubuntu --net=host </a:t>
            </a:r>
            <a:r>
              <a:rPr kumimoji="0" lang="en-US" sz="2100" b="1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ubuntu:latest</a:t>
            </a:r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Install dependencies and clone your repo to start working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100" dirty="0">
                <a:cs typeface="Helvetica"/>
              </a:rPr>
              <a:t>For more tips on docker, please refer to docker official website</a:t>
            </a:r>
            <a:endParaRPr kumimoji="0" lang="en-US" sz="210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0" indent="0">
              <a:spcBef>
                <a:spcPts val="1200"/>
              </a:spcBef>
              <a:buNone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algn="ctr" hangingPunct="0"/>
            <a:fld id="{86CB4B4D-7CA3-9044-876B-883B54F8677D}" type="slidenum">
              <a:rPr lang="en-US" kern="0">
                <a:cs typeface="Helvetica"/>
                <a:sym typeface="Helvetica"/>
              </a:rPr>
              <a:pPr algn="ctr" hangingPunct="0"/>
              <a:t>8</a:t>
            </a:fld>
            <a:endParaRPr lang="en-US" kern="0">
              <a:cs typeface="Helvetica"/>
              <a:sym typeface="Helvetica"/>
            </a:endParaRPr>
          </a:p>
        </p:txBody>
      </p:sp>
      <p:sp>
        <p:nvSpPr>
          <p:cNvPr id="9" name="文本框 20">
            <a:extLst>
              <a:ext uri="{FF2B5EF4-FFF2-40B4-BE49-F238E27FC236}">
                <a16:creationId xmlns:a16="http://schemas.microsoft.com/office/drawing/2014/main" id="{4E5EFF3C-6E96-4AF1-83B9-F51A7C67DE01}"/>
              </a:ext>
            </a:extLst>
          </p:cNvPr>
          <p:cNvSpPr txBox="1"/>
          <p:nvPr/>
        </p:nvSpPr>
        <p:spPr>
          <a:xfrm>
            <a:off x="1910769" y="6035981"/>
            <a:ext cx="2395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</a:rPr>
              <a:t>Install ubuntu image</a:t>
            </a:r>
          </a:p>
        </p:txBody>
      </p:sp>
      <p:sp>
        <p:nvSpPr>
          <p:cNvPr id="11" name="文本框 22">
            <a:extLst>
              <a:ext uri="{FF2B5EF4-FFF2-40B4-BE49-F238E27FC236}">
                <a16:creationId xmlns:a16="http://schemas.microsoft.com/office/drawing/2014/main" id="{FB25B30F-BE40-60CF-9C8D-1861143E7594}"/>
              </a:ext>
            </a:extLst>
          </p:cNvPr>
          <p:cNvSpPr txBox="1"/>
          <p:nvPr/>
        </p:nvSpPr>
        <p:spPr>
          <a:xfrm>
            <a:off x="7341611" y="6278019"/>
            <a:ext cx="2679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</a:rPr>
              <a:t>Start docker container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8F5DE2-6F86-DA4B-5955-44A0317FD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065" y="3938675"/>
            <a:ext cx="3716745" cy="20973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0C0F94-9BC5-DA77-E05F-E29DD1439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024" y="3938675"/>
            <a:ext cx="4683917" cy="14239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5AD598-DC88-44DF-04FF-954AEBF8C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1366" y="5793979"/>
            <a:ext cx="4624899" cy="42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8389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</a:rPr>
              <a:t>Linux basics</a:t>
            </a:r>
            <a:r>
              <a:rPr lang="en-US" dirty="0"/>
              <a:t> (4/4)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237107" cy="2440747"/>
          </a:xfrm>
        </p:spPr>
        <p:txBody>
          <a:bodyPr lIns="25400" tIns="25400" rIns="25400" bIns="25400" anchor="t">
            <a:normAutofit fontScale="92500" lnSpcReduction="10000"/>
          </a:bodyPr>
          <a:lstStyle/>
          <a:p>
            <a:pPr marL="288925" marR="0" lvl="0" indent="-288925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Remotely accessing Linux: CSE servers </a:t>
            </a:r>
            <a:r>
              <a:rPr kumimoji="0" lang="en-US" altLang="zh-CN" sz="260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(quick demo)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Find a ssh client: putty, </a:t>
            </a:r>
            <a:r>
              <a:rPr kumimoji="0" lang="en-US" sz="210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xshell</a:t>
            </a:r>
            <a:r>
              <a:rPr kumimoji="0" lang="en-US" sz="210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, …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Input command “</a:t>
            </a: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ssh YourUnixName@gw.cse.cuhk.edu.hk</a:t>
            </a:r>
            <a:r>
              <a:rPr kumimoji="0" lang="en-US" sz="210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” and enter your password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Wait for prompt, then input “</a:t>
            </a: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ssh </a:t>
            </a:r>
            <a:r>
              <a:rPr kumimoji="0" lang="en-US" sz="2100" b="1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linux</a:t>
            </a: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[code]</a:t>
            </a:r>
            <a:r>
              <a:rPr kumimoji="0" lang="en-US" sz="210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”, “[code]” could be 1~16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You can use “</a:t>
            </a:r>
            <a:r>
              <a:rPr kumimoji="0" lang="en-US" sz="2100" b="1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uname</a:t>
            </a: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 –a</a:t>
            </a:r>
            <a:r>
              <a:rPr kumimoji="0" lang="en-US" sz="210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”, “</a:t>
            </a:r>
            <a:r>
              <a:rPr kumimoji="0" lang="en-US" sz="2100" b="1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lsb_release</a:t>
            </a: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 -a</a:t>
            </a:r>
            <a:r>
              <a:rPr kumimoji="0" lang="en-US" sz="210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” and “</a:t>
            </a:r>
            <a:r>
              <a:rPr kumimoji="0" lang="en-US" sz="2100" b="1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gcc</a:t>
            </a: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 --version</a:t>
            </a:r>
            <a:r>
              <a:rPr kumimoji="0" lang="en-US" sz="210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” to check for kernel version, ubuntu version and </a:t>
            </a:r>
            <a:r>
              <a:rPr kumimoji="0" lang="en-US" sz="210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gcc</a:t>
            </a:r>
            <a:r>
              <a:rPr kumimoji="0" lang="en-US" sz="210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 version of the server. 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0" indent="0">
              <a:spcBef>
                <a:spcPts val="1200"/>
              </a:spcBef>
              <a:buNone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algn="ctr" hangingPunct="0"/>
            <a:fld id="{86CB4B4D-7CA3-9044-876B-883B54F8677D}" type="slidenum">
              <a:rPr lang="en-US" kern="0">
                <a:cs typeface="Helvetica"/>
                <a:sym typeface="Helvetica"/>
              </a:rPr>
              <a:pPr algn="ctr" hangingPunct="0"/>
              <a:t>9</a:t>
            </a:fld>
            <a:endParaRPr lang="en-US" kern="0">
              <a:cs typeface="Helvetica"/>
              <a:sym typeface="Helvetica"/>
            </a:endParaRPr>
          </a:p>
        </p:txBody>
      </p:sp>
      <p:pic>
        <p:nvPicPr>
          <p:cNvPr id="6" name="图片 4">
            <a:extLst>
              <a:ext uri="{FF2B5EF4-FFF2-40B4-BE49-F238E27FC236}">
                <a16:creationId xmlns:a16="http://schemas.microsoft.com/office/drawing/2014/main" id="{FC31FACE-58AE-11F8-9804-C2CCBB355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18" y="3738267"/>
            <a:ext cx="2774678" cy="25288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8EF39EF-9B76-65DA-C889-893388941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630" y="3738267"/>
            <a:ext cx="2746537" cy="2528823"/>
          </a:xfrm>
          <a:prstGeom prst="rect">
            <a:avLst/>
          </a:prstGeom>
        </p:spPr>
      </p:pic>
      <p:pic>
        <p:nvPicPr>
          <p:cNvPr id="8" name="图片 16">
            <a:extLst>
              <a:ext uri="{FF2B5EF4-FFF2-40B4-BE49-F238E27FC236}">
                <a16:creationId xmlns:a16="http://schemas.microsoft.com/office/drawing/2014/main" id="{C43E6C46-FDC9-F133-4DDF-7585FF80C3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1430" y="3935912"/>
            <a:ext cx="4581852" cy="2199289"/>
          </a:xfrm>
          <a:prstGeom prst="rect">
            <a:avLst/>
          </a:prstGeom>
        </p:spPr>
      </p:pic>
      <p:sp>
        <p:nvSpPr>
          <p:cNvPr id="9" name="文本框 20">
            <a:extLst>
              <a:ext uri="{FF2B5EF4-FFF2-40B4-BE49-F238E27FC236}">
                <a16:creationId xmlns:a16="http://schemas.microsoft.com/office/drawing/2014/main" id="{4E5EFF3C-6E96-4AF1-83B9-F51A7C67DE01}"/>
              </a:ext>
            </a:extLst>
          </p:cNvPr>
          <p:cNvSpPr txBox="1"/>
          <p:nvPr/>
        </p:nvSpPr>
        <p:spPr>
          <a:xfrm>
            <a:off x="740876" y="6331930"/>
            <a:ext cx="1870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</a:rPr>
              <a:t>ssh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</a:rPr>
              <a:t> to gateway </a:t>
            </a:r>
          </a:p>
        </p:txBody>
      </p:sp>
      <p:sp>
        <p:nvSpPr>
          <p:cNvPr id="10" name="文本框 21">
            <a:extLst>
              <a:ext uri="{FF2B5EF4-FFF2-40B4-BE49-F238E27FC236}">
                <a16:creationId xmlns:a16="http://schemas.microsoft.com/office/drawing/2014/main" id="{BC9F4AA1-122D-458E-F701-E3DE3EEC5966}"/>
              </a:ext>
            </a:extLst>
          </p:cNvPr>
          <p:cNvSpPr txBox="1"/>
          <p:nvPr/>
        </p:nvSpPr>
        <p:spPr>
          <a:xfrm>
            <a:off x="4052226" y="6331930"/>
            <a:ext cx="2221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</a:rPr>
              <a:t>ssh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</a:rPr>
              <a:t> to </a:t>
            </a:r>
            <a:r>
              <a:rPr lang="en-US" altLang="zh-CN" sz="2000" dirty="0" err="1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</a:rPr>
              <a:t>linux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</a:rPr>
              <a:t> server </a:t>
            </a:r>
          </a:p>
        </p:txBody>
      </p:sp>
      <p:sp>
        <p:nvSpPr>
          <p:cNvPr id="11" name="文本框 22">
            <a:extLst>
              <a:ext uri="{FF2B5EF4-FFF2-40B4-BE49-F238E27FC236}">
                <a16:creationId xmlns:a16="http://schemas.microsoft.com/office/drawing/2014/main" id="{FB25B30F-BE40-60CF-9C8D-1861143E7594}"/>
              </a:ext>
            </a:extLst>
          </p:cNvPr>
          <p:cNvSpPr txBox="1"/>
          <p:nvPr/>
        </p:nvSpPr>
        <p:spPr>
          <a:xfrm>
            <a:off x="8677175" y="6331930"/>
            <a:ext cx="1870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</a:rPr>
              <a:t>connected</a:t>
            </a:r>
          </a:p>
        </p:txBody>
      </p:sp>
    </p:spTree>
    <p:extLst>
      <p:ext uri="{BB962C8B-B14F-4D97-AF65-F5344CB8AC3E}">
        <p14:creationId xmlns:p14="http://schemas.microsoft.com/office/powerpoint/2010/main" val="282504983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E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4069</TotalTime>
  <Words>931</Words>
  <Application>Microsoft Office PowerPoint</Application>
  <PresentationFormat>Widescreen</PresentationFormat>
  <Paragraphs>156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Helvetica Light</vt:lpstr>
      <vt:lpstr>Helvetica Neue Light</vt:lpstr>
      <vt:lpstr>Calibri</vt:lpstr>
      <vt:lpstr>Gill Sans MT</vt:lpstr>
      <vt:lpstr>Helvetica</vt:lpstr>
      <vt:lpstr>Wingdings</vt:lpstr>
      <vt:lpstr>White</vt:lpstr>
      <vt:lpstr>PowerPoint Presentation</vt:lpstr>
      <vt:lpstr>Course &amp; Contact Information (1/2)</vt:lpstr>
      <vt:lpstr>Course &amp; Contact Information (2/2)</vt:lpstr>
      <vt:lpstr>Release of Assignment One (1/1)</vt:lpstr>
      <vt:lpstr>Outline (1/1)</vt:lpstr>
      <vt:lpstr>Linux basics (1/4)</vt:lpstr>
      <vt:lpstr>Linux basics (2/4)</vt:lpstr>
      <vt:lpstr>Linux basics (3/4)</vt:lpstr>
      <vt:lpstr>Linux basics (4/4)</vt:lpstr>
      <vt:lpstr>Git basics (1/1)</vt:lpstr>
      <vt:lpstr>C Programming Examples(1/1)</vt:lpstr>
      <vt:lpstr>Summary &amp; Preview</vt:lpstr>
      <vt:lpstr>PowerPoint Presentation</vt:lpstr>
      <vt:lpstr>Additional Information</vt:lpstr>
      <vt:lpstr>Additional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Shaofeng</dc:creator>
  <cp:lastModifiedBy>Shaofeng Wu</cp:lastModifiedBy>
  <cp:revision>51</cp:revision>
  <dcterms:created xsi:type="dcterms:W3CDTF">2023-01-06T06:17:44Z</dcterms:created>
  <dcterms:modified xsi:type="dcterms:W3CDTF">2024-09-02T02:29:53Z</dcterms:modified>
</cp:coreProperties>
</file>