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6"/>
  </p:notesMasterIdLst>
  <p:sldIdLst>
    <p:sldId id="256" r:id="rId2"/>
    <p:sldId id="375" r:id="rId3"/>
    <p:sldId id="393" r:id="rId4"/>
    <p:sldId id="394" r:id="rId5"/>
    <p:sldId id="395" r:id="rId6"/>
    <p:sldId id="396" r:id="rId7"/>
    <p:sldId id="374" r:id="rId8"/>
    <p:sldId id="376" r:id="rId9"/>
    <p:sldId id="377" r:id="rId10"/>
    <p:sldId id="378" r:id="rId11"/>
    <p:sldId id="379" r:id="rId12"/>
    <p:sldId id="380" r:id="rId13"/>
    <p:sldId id="381" r:id="rId14"/>
    <p:sldId id="383" r:id="rId15"/>
    <p:sldId id="384" r:id="rId16"/>
    <p:sldId id="385" r:id="rId17"/>
    <p:sldId id="386" r:id="rId18"/>
    <p:sldId id="387" r:id="rId19"/>
    <p:sldId id="388" r:id="rId20"/>
    <p:sldId id="389" r:id="rId21"/>
    <p:sldId id="390" r:id="rId22"/>
    <p:sldId id="391" r:id="rId23"/>
    <p:sldId id="392" r:id="rId24"/>
    <p:sldId id="35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FEFF"/>
    <a:srgbClr val="A323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70"/>
    <p:restoredTop sz="95629"/>
  </p:normalViewPr>
  <p:slideViewPr>
    <p:cSldViewPr snapToGrid="0" snapToObjects="1">
      <p:cViewPr varScale="1">
        <p:scale>
          <a:sx n="107" d="100"/>
          <a:sy n="107" d="100"/>
        </p:scale>
        <p:origin x="11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3E50C-8D29-CD49-81E6-E25A0B0BA059}" type="datetimeFigureOut">
              <a:rPr kumimoji="1" lang="zh-CN" altLang="en-US" smtClean="0"/>
              <a:t>2023/3/15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492C7-60C5-8F48-BF9C-0C2A11D676B4}" type="slidenum">
              <a:rPr kumimoji="1" lang="zh-CN" altLang="en-US" smtClean="0"/>
              <a:t>‹#›</a:t>
            </a:fld>
            <a:endParaRPr kumimoji="1" lang="zh-CN" altLang="en-US"/>
          </a:p>
        </p:txBody>
      </p:sp>
    </p:spTree>
    <p:extLst>
      <p:ext uri="{BB962C8B-B14F-4D97-AF65-F5344CB8AC3E}">
        <p14:creationId xmlns:p14="http://schemas.microsoft.com/office/powerpoint/2010/main" val="1531197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B993A63-DF40-DA46-B916-42BB1D655BFD}" type="datetime1">
              <a:rPr kumimoji="1" lang="zh-CN" altLang="en-US" smtClean="0"/>
              <a:t>2023/3/15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208271-4B60-4241-BB6A-F0F95203DA7C}" type="datetime1">
              <a:rPr kumimoji="1" lang="zh-CN" altLang="en-US" smtClean="0"/>
              <a:t>2023/3/15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66102D7-0FED-3448-9142-28A39F7CB075}" type="datetime1">
              <a:rPr kumimoji="1" lang="zh-CN" altLang="en-US" smtClean="0"/>
              <a:t>2023/3/15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3A71A01-2F93-FD4B-91C4-7A16B04E255A}" type="datetime1">
              <a:rPr kumimoji="1" lang="zh-CN" altLang="en-US" smtClean="0"/>
              <a:t>2023/3/15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FC37809-F7FE-2F42-A1D1-8DB6C0D03BC4}" type="datetime1">
              <a:rPr kumimoji="1" lang="zh-CN" altLang="en-US" smtClean="0"/>
              <a:t>2023/3/15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4A18863-6F8C-F647-AD34-32DBCEF5FF15}" type="datetime1">
              <a:rPr kumimoji="1" lang="zh-CN" altLang="en-US" smtClean="0"/>
              <a:t>2023/3/15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1CE1CDE-D1CF-A446-9160-38F52BCDD1EE}" type="datetime1">
              <a:rPr kumimoji="1" lang="zh-CN" altLang="en-US" smtClean="0"/>
              <a:t>2023/3/15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3E83E3D-155E-434C-B98D-12DBEF5C2378}" type="datetime1">
              <a:rPr kumimoji="1" lang="zh-CN" altLang="en-US" smtClean="0"/>
              <a:t>2023/3/15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CCC2C8-788C-E94C-BBDF-0A65A26E5495}" type="datetime1">
              <a:rPr kumimoji="1" lang="zh-CN" altLang="en-US" smtClean="0"/>
              <a:t>2023/3/15</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D0019E-A3C0-F149-9AD2-76BAED7174B5}" type="datetime1">
              <a:rPr kumimoji="1" lang="zh-CN" altLang="en-US" smtClean="0"/>
              <a:t>2023/3/15</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F51EC82-1CE6-7C45-8487-C5DEF92A7759}" type="datetime1">
              <a:rPr kumimoji="1" lang="zh-CN" altLang="en-US" smtClean="0"/>
              <a:t>2023/3/15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71C1B1-A5D9-924C-BE73-35D511E54D82}" type="datetime1">
              <a:rPr kumimoji="1" lang="zh-CN" altLang="en-US" smtClean="0"/>
              <a:t>2023/3/15</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6AE904-116B-CF46-80CD-420BCD58D1B7}"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5097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7279" y="2186609"/>
            <a:ext cx="10243655" cy="2098747"/>
          </a:xfrm>
        </p:spPr>
        <p:txBody>
          <a:bodyPr>
            <a:normAutofit/>
          </a:bodyPr>
          <a:lstStyle/>
          <a:p>
            <a:r>
              <a:rPr kumimoji="1" lang="en-US" altLang="zh-CN" sz="4800" dirty="0"/>
              <a:t>Tutorial</a:t>
            </a:r>
            <a:r>
              <a:rPr kumimoji="1" lang="zh-CN" altLang="en-US" sz="4800" dirty="0"/>
              <a:t> </a:t>
            </a:r>
            <a:r>
              <a:rPr kumimoji="1" lang="en-US" altLang="zh-CN" sz="4800" dirty="0"/>
              <a:t>08: </a:t>
            </a:r>
            <a:br>
              <a:rPr kumimoji="1" lang="en-US" altLang="zh-CN" sz="4400" dirty="0"/>
            </a:br>
            <a:r>
              <a:rPr kumimoji="1" lang="en-US" altLang="zh-CN" sz="3200" dirty="0"/>
              <a:t>Review on Assignment2 &amp;&amp; Implementation of Page Replacement Algorithms</a:t>
            </a:r>
            <a:endParaRPr kumimoji="1" lang="zh-CN" altLang="en-US" sz="4400" dirty="0"/>
          </a:p>
        </p:txBody>
      </p:sp>
      <p:sp>
        <p:nvSpPr>
          <p:cNvPr id="3" name="副标题 2"/>
          <p:cNvSpPr>
            <a:spLocks noGrp="1"/>
          </p:cNvSpPr>
          <p:nvPr>
            <p:ph type="subTitle" idx="1"/>
          </p:nvPr>
        </p:nvSpPr>
        <p:spPr>
          <a:xfrm>
            <a:off x="1100051" y="4415866"/>
            <a:ext cx="10055629" cy="1143000"/>
          </a:xfrm>
        </p:spPr>
        <p:txBody>
          <a:bodyPr>
            <a:normAutofit fontScale="85000" lnSpcReduction="20000"/>
          </a:bodyPr>
          <a:lstStyle/>
          <a:p>
            <a:pPr algn="ctr"/>
            <a:r>
              <a:rPr kumimoji="1" lang="en-US" altLang="zh-CN" dirty="0"/>
              <a:t>CSCI3150 - </a:t>
            </a:r>
            <a:r>
              <a:rPr lang="en-US" altLang="zh-CN" dirty="0"/>
              <a:t>Introduction</a:t>
            </a:r>
            <a:r>
              <a:rPr lang="zh-CN" altLang="en-US" dirty="0"/>
              <a:t> </a:t>
            </a:r>
            <a:r>
              <a:rPr lang="en-US" altLang="zh-CN" dirty="0"/>
              <a:t>to</a:t>
            </a:r>
            <a:r>
              <a:rPr lang="zh-CN" altLang="en-US" dirty="0"/>
              <a:t> </a:t>
            </a:r>
            <a:r>
              <a:rPr lang="en-US" altLang="zh-CN" dirty="0"/>
              <a:t>operating</a:t>
            </a:r>
            <a:r>
              <a:rPr lang="zh-CN" altLang="en-US" dirty="0"/>
              <a:t> </a:t>
            </a:r>
            <a:r>
              <a:rPr lang="en-US" altLang="zh-CN" dirty="0"/>
              <a:t>system</a:t>
            </a:r>
          </a:p>
          <a:p>
            <a:pPr algn="ctr"/>
            <a:r>
              <a:rPr lang="en-US" altLang="zh-CN" dirty="0"/>
              <a:t>Tutor:</a:t>
            </a:r>
            <a:r>
              <a:rPr lang="zh-CN" altLang="en-US" dirty="0"/>
              <a:t> </a:t>
            </a:r>
            <a:r>
              <a:rPr lang="en-US" altLang="zh-CN" dirty="0"/>
              <a:t>TAN Xin</a:t>
            </a:r>
          </a:p>
          <a:p>
            <a:pPr algn="ctr"/>
            <a:r>
              <a:rPr lang="en-US" altLang="zh-CN" cap="none" dirty="0"/>
              <a:t>xtan22@cse.cuhk.edu.hk</a:t>
            </a:r>
          </a:p>
          <a:p>
            <a:pPr algn="r"/>
            <a:endParaRPr kumimoji="1" lang="zh-CN" altLang="en-US" dirty="0"/>
          </a:p>
        </p:txBody>
      </p:sp>
      <p:sp>
        <p:nvSpPr>
          <p:cNvPr id="6" name="灯片编号占位符 5">
            <a:extLst>
              <a:ext uri="{FF2B5EF4-FFF2-40B4-BE49-F238E27FC236}">
                <a16:creationId xmlns:a16="http://schemas.microsoft.com/office/drawing/2014/main" id="{2269FFAC-46A2-B042-831F-D77D33B4E7CD}"/>
              </a:ext>
            </a:extLst>
          </p:cNvPr>
          <p:cNvSpPr>
            <a:spLocks noGrp="1"/>
          </p:cNvSpPr>
          <p:nvPr>
            <p:ph type="sldNum" sz="quarter" idx="12"/>
          </p:nvPr>
        </p:nvSpPr>
        <p:spPr/>
        <p:txBody>
          <a:bodyPr/>
          <a:lstStyle/>
          <a:p>
            <a:fld id="{516AE904-116B-CF46-80CD-420BCD58D1B7}" type="slidenum">
              <a:rPr kumimoji="1" lang="zh-CN" altLang="en-US" smtClean="0"/>
              <a:t>1</a:t>
            </a:fld>
            <a:endParaRPr kumimoji="1" lang="zh-CN" altLang="en-US"/>
          </a:p>
        </p:txBody>
      </p:sp>
    </p:spTree>
    <p:extLst>
      <p:ext uri="{BB962C8B-B14F-4D97-AF65-F5344CB8AC3E}">
        <p14:creationId xmlns:p14="http://schemas.microsoft.com/office/powerpoint/2010/main" val="1162856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D9407-1571-4345-9E19-A8CCF5432C15}"/>
              </a:ext>
            </a:extLst>
          </p:cNvPr>
          <p:cNvSpPr>
            <a:spLocks noGrp="1"/>
          </p:cNvSpPr>
          <p:nvPr>
            <p:ph type="title"/>
          </p:nvPr>
        </p:nvSpPr>
        <p:spPr/>
        <p:txBody>
          <a:bodyPr/>
          <a:lstStyle/>
          <a:p>
            <a:r>
              <a:rPr kumimoji="1" lang="en-US" altLang="zh-CN" dirty="0"/>
              <a:t>Example2</a:t>
            </a:r>
            <a:endParaRPr kumimoji="1" lang="zh-CN" altLang="en-US" dirty="0"/>
          </a:p>
        </p:txBody>
      </p:sp>
      <p:sp>
        <p:nvSpPr>
          <p:cNvPr id="4" name="灯片编号占位符 3">
            <a:extLst>
              <a:ext uri="{FF2B5EF4-FFF2-40B4-BE49-F238E27FC236}">
                <a16:creationId xmlns:a16="http://schemas.microsoft.com/office/drawing/2014/main" id="{4DB4E94C-F626-D84F-B466-2836FF55444E}"/>
              </a:ext>
            </a:extLst>
          </p:cNvPr>
          <p:cNvSpPr>
            <a:spLocks noGrp="1"/>
          </p:cNvSpPr>
          <p:nvPr>
            <p:ph type="sldNum" sz="quarter" idx="12"/>
          </p:nvPr>
        </p:nvSpPr>
        <p:spPr/>
        <p:txBody>
          <a:bodyPr/>
          <a:lstStyle/>
          <a:p>
            <a:fld id="{516AE904-116B-CF46-80CD-420BCD58D1B7}" type="slidenum">
              <a:rPr kumimoji="1" lang="zh-CN" altLang="en-US" smtClean="0"/>
              <a:t>10</a:t>
            </a:fld>
            <a:endParaRPr kumimoji="1" lang="zh-CN" altLang="en-US"/>
          </a:p>
        </p:txBody>
      </p:sp>
      <p:pic>
        <p:nvPicPr>
          <p:cNvPr id="6" name="图片 5" descr="图片包含 图表&#10;&#10;描述已自动生成">
            <a:extLst>
              <a:ext uri="{FF2B5EF4-FFF2-40B4-BE49-F238E27FC236}">
                <a16:creationId xmlns:a16="http://schemas.microsoft.com/office/drawing/2014/main" id="{54C021A4-F690-444E-AEC6-3BAC35F7C286}"/>
              </a:ext>
            </a:extLst>
          </p:cNvPr>
          <p:cNvPicPr>
            <a:picLocks noChangeAspect="1"/>
          </p:cNvPicPr>
          <p:nvPr/>
        </p:nvPicPr>
        <p:blipFill>
          <a:blip r:embed="rId2"/>
          <a:stretch>
            <a:fillRect/>
          </a:stretch>
        </p:blipFill>
        <p:spPr>
          <a:xfrm>
            <a:off x="1332718" y="3867086"/>
            <a:ext cx="9587523" cy="1512435"/>
          </a:xfrm>
          <a:prstGeom prst="rect">
            <a:avLst/>
          </a:prstGeom>
        </p:spPr>
      </p:pic>
      <p:sp>
        <p:nvSpPr>
          <p:cNvPr id="11" name="文本框 10">
            <a:extLst>
              <a:ext uri="{FF2B5EF4-FFF2-40B4-BE49-F238E27FC236}">
                <a16:creationId xmlns:a16="http://schemas.microsoft.com/office/drawing/2014/main" id="{ED285ED8-6251-3748-9E7D-C8BA04162943}"/>
              </a:ext>
            </a:extLst>
          </p:cNvPr>
          <p:cNvSpPr txBox="1"/>
          <p:nvPr/>
        </p:nvSpPr>
        <p:spPr>
          <a:xfrm>
            <a:off x="1040477" y="2295110"/>
            <a:ext cx="10115203" cy="923330"/>
          </a:xfrm>
          <a:prstGeom prst="rect">
            <a:avLst/>
          </a:prstGeom>
          <a:noFill/>
        </p:spPr>
        <p:txBody>
          <a:bodyPr wrap="square" rtlCol="0">
            <a:spAutoFit/>
          </a:bodyPr>
          <a:lstStyle/>
          <a:p>
            <a:pPr marL="285750" indent="-285750">
              <a:buFont typeface="Arial" panose="020B0604020202020204" pitchFamily="34" charset="0"/>
              <a:buChar char="•"/>
            </a:pPr>
            <a:r>
              <a:rPr lang="en" altLang="zh-CN" b="0" i="0" dirty="0">
                <a:solidFill>
                  <a:srgbClr val="273239"/>
                </a:solidFill>
                <a:effectLst/>
                <a:latin typeface="urw-din"/>
              </a:rPr>
              <a:t>Consider the following reference string: 0, 2, 1, 6, 4, 0, 1, 0, 3, 1, 2, 1. Using FIFO page replacement algorithm:</a:t>
            </a:r>
          </a:p>
          <a:p>
            <a:pPr marL="285750" indent="-285750">
              <a:buFont typeface="Arial" panose="020B0604020202020204" pitchFamily="34" charset="0"/>
              <a:buChar char="•"/>
            </a:pPr>
            <a:r>
              <a:rPr lang="en" altLang="zh-CN" b="0" i="0" dirty="0">
                <a:solidFill>
                  <a:srgbClr val="273239"/>
                </a:solidFill>
                <a:effectLst/>
                <a:latin typeface="urw-din"/>
              </a:rPr>
              <a:t>So, total number of page faults = 9. </a:t>
            </a:r>
            <a:endParaRPr kumimoji="1" lang="zh-CN" altLang="en-US" dirty="0"/>
          </a:p>
        </p:txBody>
      </p:sp>
    </p:spTree>
    <p:extLst>
      <p:ext uri="{BB962C8B-B14F-4D97-AF65-F5344CB8AC3E}">
        <p14:creationId xmlns:p14="http://schemas.microsoft.com/office/powerpoint/2010/main" val="163339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D9407-1571-4345-9E19-A8CCF5432C15}"/>
              </a:ext>
            </a:extLst>
          </p:cNvPr>
          <p:cNvSpPr>
            <a:spLocks noGrp="1"/>
          </p:cNvSpPr>
          <p:nvPr>
            <p:ph type="title"/>
          </p:nvPr>
        </p:nvSpPr>
        <p:spPr/>
        <p:txBody>
          <a:bodyPr/>
          <a:lstStyle/>
          <a:p>
            <a:r>
              <a:rPr kumimoji="1" lang="en-US" altLang="zh-CN" dirty="0"/>
              <a:t>Steps</a:t>
            </a:r>
            <a:endParaRPr kumimoji="1" lang="zh-CN" altLang="en-US" dirty="0"/>
          </a:p>
        </p:txBody>
      </p:sp>
      <p:sp>
        <p:nvSpPr>
          <p:cNvPr id="4" name="灯片编号占位符 3">
            <a:extLst>
              <a:ext uri="{FF2B5EF4-FFF2-40B4-BE49-F238E27FC236}">
                <a16:creationId xmlns:a16="http://schemas.microsoft.com/office/drawing/2014/main" id="{4DB4E94C-F626-D84F-B466-2836FF55444E}"/>
              </a:ext>
            </a:extLst>
          </p:cNvPr>
          <p:cNvSpPr>
            <a:spLocks noGrp="1"/>
          </p:cNvSpPr>
          <p:nvPr>
            <p:ph type="sldNum" sz="quarter" idx="12"/>
          </p:nvPr>
        </p:nvSpPr>
        <p:spPr/>
        <p:txBody>
          <a:bodyPr/>
          <a:lstStyle/>
          <a:p>
            <a:fld id="{516AE904-116B-CF46-80CD-420BCD58D1B7}" type="slidenum">
              <a:rPr kumimoji="1" lang="zh-CN" altLang="en-US" smtClean="0"/>
              <a:t>11</a:t>
            </a:fld>
            <a:endParaRPr kumimoji="1" lang="zh-CN" altLang="en-US"/>
          </a:p>
        </p:txBody>
      </p:sp>
      <p:sp>
        <p:nvSpPr>
          <p:cNvPr id="8" name="文本框 7">
            <a:extLst>
              <a:ext uri="{FF2B5EF4-FFF2-40B4-BE49-F238E27FC236}">
                <a16:creationId xmlns:a16="http://schemas.microsoft.com/office/drawing/2014/main" id="{151B797C-395E-B143-A4C9-1950812947F3}"/>
              </a:ext>
            </a:extLst>
          </p:cNvPr>
          <p:cNvSpPr txBox="1"/>
          <p:nvPr/>
        </p:nvSpPr>
        <p:spPr>
          <a:xfrm>
            <a:off x="1187532" y="2030681"/>
            <a:ext cx="10024951" cy="3416320"/>
          </a:xfrm>
          <a:prstGeom prst="rect">
            <a:avLst/>
          </a:prstGeom>
          <a:noFill/>
        </p:spPr>
        <p:txBody>
          <a:bodyPr wrap="square" rtlCol="0">
            <a:spAutoFit/>
          </a:bodyPr>
          <a:lstStyle/>
          <a:p>
            <a:r>
              <a:rPr lang="en" altLang="zh-CN" dirty="0"/>
              <a:t>1. Start traversing the pages.</a:t>
            </a:r>
          </a:p>
          <a:p>
            <a:pPr lvl="1"/>
            <a:r>
              <a:rPr lang="en" altLang="zh-CN" dirty="0" err="1"/>
              <a:t>i</a:t>
            </a:r>
            <a:r>
              <a:rPr lang="en" altLang="zh-CN" dirty="0"/>
              <a:t>) If set holds less pages than capacity. </a:t>
            </a:r>
          </a:p>
          <a:p>
            <a:pPr lvl="2"/>
            <a:r>
              <a:rPr lang="en" altLang="zh-CN" dirty="0"/>
              <a:t>a) If the new page is not in the slots, insert page into the set and Increment page fault.</a:t>
            </a:r>
          </a:p>
          <a:p>
            <a:pPr lvl="2"/>
            <a:r>
              <a:rPr lang="en" altLang="zh-CN" dirty="0"/>
              <a:t>b) Simultaneously maintain the pages in the queue to perform FIFO. </a:t>
            </a:r>
          </a:p>
          <a:p>
            <a:pPr lvl="1"/>
            <a:r>
              <a:rPr lang="en" altLang="zh-CN" dirty="0"/>
              <a:t>ii) Else </a:t>
            </a:r>
          </a:p>
          <a:p>
            <a:pPr lvl="2"/>
            <a:r>
              <a:rPr lang="en" altLang="zh-CN" dirty="0"/>
              <a:t>If current page is present in set, do nothing. </a:t>
            </a:r>
          </a:p>
          <a:p>
            <a:pPr lvl="2"/>
            <a:r>
              <a:rPr lang="en" altLang="zh-CN" dirty="0"/>
              <a:t>Else:</a:t>
            </a:r>
          </a:p>
          <a:p>
            <a:pPr lvl="2"/>
            <a:r>
              <a:rPr lang="en" altLang="zh-CN" dirty="0"/>
              <a:t>         a) Remove the first page from the queue as it was the first to be entered in the memory </a:t>
            </a:r>
          </a:p>
          <a:p>
            <a:pPr lvl="3"/>
            <a:r>
              <a:rPr lang="en" altLang="zh-CN" dirty="0"/>
              <a:t>b) Replace the first page in the queue with the current page in the string.</a:t>
            </a:r>
          </a:p>
          <a:p>
            <a:pPr lvl="3"/>
            <a:r>
              <a:rPr lang="en" altLang="zh-CN" dirty="0"/>
              <a:t>c) Store current page in the queue. d) Increment page faults. </a:t>
            </a:r>
          </a:p>
          <a:p>
            <a:r>
              <a:rPr lang="en" altLang="zh-CN" dirty="0"/>
              <a:t>2. Return page faults.</a:t>
            </a:r>
            <a:endParaRPr kumimoji="1" lang="zh-CN" altLang="en-US" dirty="0"/>
          </a:p>
          <a:p>
            <a:endParaRPr kumimoji="1" lang="zh-CN" altLang="en-US" dirty="0"/>
          </a:p>
        </p:txBody>
      </p:sp>
    </p:spTree>
    <p:extLst>
      <p:ext uri="{BB962C8B-B14F-4D97-AF65-F5344CB8AC3E}">
        <p14:creationId xmlns:p14="http://schemas.microsoft.com/office/powerpoint/2010/main" val="4236316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C1026-F08E-7740-90DB-D0B9BC2BE509}"/>
              </a:ext>
            </a:extLst>
          </p:cNvPr>
          <p:cNvSpPr>
            <a:spLocks noGrp="1"/>
          </p:cNvSpPr>
          <p:nvPr>
            <p:ph type="title"/>
          </p:nvPr>
        </p:nvSpPr>
        <p:spPr/>
        <p:txBody>
          <a:bodyPr/>
          <a:lstStyle/>
          <a:p>
            <a:r>
              <a:rPr kumimoji="1" lang="en-US" altLang="zh-CN" dirty="0"/>
              <a:t>Implementation</a:t>
            </a:r>
            <a:endParaRPr kumimoji="1" lang="zh-CN" altLang="en-US" dirty="0"/>
          </a:p>
        </p:txBody>
      </p:sp>
      <p:pic>
        <p:nvPicPr>
          <p:cNvPr id="6" name="内容占位符 5">
            <a:extLst>
              <a:ext uri="{FF2B5EF4-FFF2-40B4-BE49-F238E27FC236}">
                <a16:creationId xmlns:a16="http://schemas.microsoft.com/office/drawing/2014/main" id="{4D36FFCC-ECC2-A044-9432-D0B5282D27FD}"/>
              </a:ext>
            </a:extLst>
          </p:cNvPr>
          <p:cNvPicPr>
            <a:picLocks noGrp="1" noChangeAspect="1"/>
          </p:cNvPicPr>
          <p:nvPr>
            <p:ph idx="1"/>
          </p:nvPr>
        </p:nvPicPr>
        <p:blipFill rotWithShape="1">
          <a:blip r:embed="rId2"/>
          <a:srcRect b="12065"/>
          <a:stretch/>
        </p:blipFill>
        <p:spPr>
          <a:xfrm>
            <a:off x="1173480" y="2147772"/>
            <a:ext cx="4953000" cy="536051"/>
          </a:xfrm>
        </p:spPr>
      </p:pic>
      <p:sp>
        <p:nvSpPr>
          <p:cNvPr id="4" name="灯片编号占位符 3">
            <a:extLst>
              <a:ext uri="{FF2B5EF4-FFF2-40B4-BE49-F238E27FC236}">
                <a16:creationId xmlns:a16="http://schemas.microsoft.com/office/drawing/2014/main" id="{43298F08-FE9A-2F49-A9E6-D26E9BE987FF}"/>
              </a:ext>
            </a:extLst>
          </p:cNvPr>
          <p:cNvSpPr>
            <a:spLocks noGrp="1"/>
          </p:cNvSpPr>
          <p:nvPr>
            <p:ph type="sldNum" sz="quarter" idx="12"/>
          </p:nvPr>
        </p:nvSpPr>
        <p:spPr/>
        <p:txBody>
          <a:bodyPr/>
          <a:lstStyle/>
          <a:p>
            <a:fld id="{516AE904-116B-CF46-80CD-420BCD58D1B7}" type="slidenum">
              <a:rPr kumimoji="1" lang="zh-CN" altLang="en-US" smtClean="0"/>
              <a:t>12</a:t>
            </a:fld>
            <a:endParaRPr kumimoji="1" lang="zh-CN" altLang="en-US"/>
          </a:p>
        </p:txBody>
      </p:sp>
      <p:sp>
        <p:nvSpPr>
          <p:cNvPr id="7" name="文本框 6">
            <a:extLst>
              <a:ext uri="{FF2B5EF4-FFF2-40B4-BE49-F238E27FC236}">
                <a16:creationId xmlns:a16="http://schemas.microsoft.com/office/drawing/2014/main" id="{F63F6D24-9ACC-C347-813B-2249E38B069E}"/>
              </a:ext>
            </a:extLst>
          </p:cNvPr>
          <p:cNvSpPr txBox="1"/>
          <p:nvPr/>
        </p:nvSpPr>
        <p:spPr>
          <a:xfrm>
            <a:off x="1097280" y="3271492"/>
            <a:ext cx="9103624" cy="923330"/>
          </a:xfrm>
          <a:prstGeom prst="rect">
            <a:avLst/>
          </a:prstGeom>
          <a:noFill/>
        </p:spPr>
        <p:txBody>
          <a:bodyPr wrap="square" rtlCol="0">
            <a:spAutoFit/>
          </a:bodyPr>
          <a:lstStyle/>
          <a:p>
            <a:r>
              <a:rPr lang="en" altLang="zh-CN" b="0" i="0" dirty="0">
                <a:solidFill>
                  <a:srgbClr val="273239"/>
                </a:solidFill>
                <a:effectLst/>
                <a:latin typeface="urw-din"/>
              </a:rPr>
              <a:t>Given memory capacity (as number of pages it can hold) and a string representing pages to be referred, write a function to find number of page faults. </a:t>
            </a:r>
            <a:endParaRPr kumimoji="1" lang="zh-CN" altLang="en-US" dirty="0"/>
          </a:p>
          <a:p>
            <a:endParaRPr kumimoji="1" lang="zh-CN" altLang="en-US" dirty="0"/>
          </a:p>
        </p:txBody>
      </p:sp>
    </p:spTree>
    <p:extLst>
      <p:ext uri="{BB962C8B-B14F-4D97-AF65-F5344CB8AC3E}">
        <p14:creationId xmlns:p14="http://schemas.microsoft.com/office/powerpoint/2010/main" val="240564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561D0-78EF-CF43-92A5-6D81B7821291}"/>
              </a:ext>
            </a:extLst>
          </p:cNvPr>
          <p:cNvSpPr>
            <a:spLocks noGrp="1"/>
          </p:cNvSpPr>
          <p:nvPr>
            <p:ph type="title"/>
          </p:nvPr>
        </p:nvSpPr>
        <p:spPr/>
        <p:txBody>
          <a:bodyPr/>
          <a:lstStyle/>
          <a:p>
            <a:r>
              <a:rPr kumimoji="1" lang="en-US" altLang="zh-CN" dirty="0"/>
              <a:t>Implementation</a:t>
            </a:r>
            <a:endParaRPr kumimoji="1" lang="zh-CN" altLang="en-US" dirty="0"/>
          </a:p>
        </p:txBody>
      </p:sp>
      <p:pic>
        <p:nvPicPr>
          <p:cNvPr id="6" name="内容占位符 5" descr="手机屏幕截图&#10;&#10;描述已自动生成">
            <a:extLst>
              <a:ext uri="{FF2B5EF4-FFF2-40B4-BE49-F238E27FC236}">
                <a16:creationId xmlns:a16="http://schemas.microsoft.com/office/drawing/2014/main" id="{04BC6A42-2E1E-2942-9B13-3E3173F0E4A0}"/>
              </a:ext>
            </a:extLst>
          </p:cNvPr>
          <p:cNvPicPr>
            <a:picLocks noGrp="1" noChangeAspect="1"/>
          </p:cNvPicPr>
          <p:nvPr>
            <p:ph idx="1"/>
          </p:nvPr>
        </p:nvPicPr>
        <p:blipFill>
          <a:blip r:embed="rId2"/>
          <a:stretch>
            <a:fillRect/>
          </a:stretch>
        </p:blipFill>
        <p:spPr>
          <a:xfrm>
            <a:off x="6589617" y="2157616"/>
            <a:ext cx="4445000" cy="1727200"/>
          </a:xfrm>
        </p:spPr>
      </p:pic>
      <p:sp>
        <p:nvSpPr>
          <p:cNvPr id="4" name="灯片编号占位符 3">
            <a:extLst>
              <a:ext uri="{FF2B5EF4-FFF2-40B4-BE49-F238E27FC236}">
                <a16:creationId xmlns:a16="http://schemas.microsoft.com/office/drawing/2014/main" id="{0E18273E-22BF-4349-B539-BA4FE39A715C}"/>
              </a:ext>
            </a:extLst>
          </p:cNvPr>
          <p:cNvSpPr>
            <a:spLocks noGrp="1"/>
          </p:cNvSpPr>
          <p:nvPr>
            <p:ph type="sldNum" sz="quarter" idx="12"/>
          </p:nvPr>
        </p:nvSpPr>
        <p:spPr/>
        <p:txBody>
          <a:bodyPr/>
          <a:lstStyle/>
          <a:p>
            <a:fld id="{516AE904-116B-CF46-80CD-420BCD58D1B7}" type="slidenum">
              <a:rPr kumimoji="1" lang="zh-CN" altLang="en-US" smtClean="0"/>
              <a:t>13</a:t>
            </a:fld>
            <a:endParaRPr kumimoji="1" lang="zh-CN" altLang="en-US"/>
          </a:p>
        </p:txBody>
      </p:sp>
      <p:sp>
        <p:nvSpPr>
          <p:cNvPr id="7" name="文本框 6">
            <a:extLst>
              <a:ext uri="{FF2B5EF4-FFF2-40B4-BE49-F238E27FC236}">
                <a16:creationId xmlns:a16="http://schemas.microsoft.com/office/drawing/2014/main" id="{F3470FEF-4005-0548-BF46-E0EEDBF84FED}"/>
              </a:ext>
            </a:extLst>
          </p:cNvPr>
          <p:cNvSpPr txBox="1"/>
          <p:nvPr/>
        </p:nvSpPr>
        <p:spPr>
          <a:xfrm>
            <a:off x="1097280" y="2698050"/>
            <a:ext cx="4892633"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Use a set to record the current pages</a:t>
            </a:r>
          </a:p>
          <a:p>
            <a:pPr marL="285750" indent="-285750">
              <a:buFont typeface="Arial" panose="020B0604020202020204" pitchFamily="34" charset="0"/>
              <a:buChar char="•"/>
            </a:pPr>
            <a:r>
              <a:rPr kumimoji="1" lang="en-US" altLang="zh-CN" dirty="0"/>
              <a:t>Use  a queue to store the pages in FIFO manner</a:t>
            </a:r>
            <a:endParaRPr kumimoji="1" lang="zh-CN" altLang="en-US" dirty="0"/>
          </a:p>
        </p:txBody>
      </p:sp>
    </p:spTree>
    <p:extLst>
      <p:ext uri="{BB962C8B-B14F-4D97-AF65-F5344CB8AC3E}">
        <p14:creationId xmlns:p14="http://schemas.microsoft.com/office/powerpoint/2010/main" val="1675756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208CB-0C35-744E-868F-DAEF22F80A20}"/>
              </a:ext>
            </a:extLst>
          </p:cNvPr>
          <p:cNvSpPr>
            <a:spLocks noGrp="1"/>
          </p:cNvSpPr>
          <p:nvPr>
            <p:ph type="title"/>
          </p:nvPr>
        </p:nvSpPr>
        <p:spPr/>
        <p:txBody>
          <a:bodyPr/>
          <a:lstStyle/>
          <a:p>
            <a:r>
              <a:rPr kumimoji="1" lang="en-US" altLang="zh-CN" dirty="0"/>
              <a:t>Implementation</a:t>
            </a:r>
            <a:endParaRPr kumimoji="1" lang="zh-CN" altLang="en-US" dirty="0"/>
          </a:p>
        </p:txBody>
      </p:sp>
      <p:sp>
        <p:nvSpPr>
          <p:cNvPr id="4" name="灯片编号占位符 3">
            <a:extLst>
              <a:ext uri="{FF2B5EF4-FFF2-40B4-BE49-F238E27FC236}">
                <a16:creationId xmlns:a16="http://schemas.microsoft.com/office/drawing/2014/main" id="{B7B3AB58-BA25-A646-97AC-6F02ABAA46E5}"/>
              </a:ext>
            </a:extLst>
          </p:cNvPr>
          <p:cNvSpPr>
            <a:spLocks noGrp="1"/>
          </p:cNvSpPr>
          <p:nvPr>
            <p:ph type="sldNum" sz="quarter" idx="12"/>
          </p:nvPr>
        </p:nvSpPr>
        <p:spPr/>
        <p:txBody>
          <a:bodyPr/>
          <a:lstStyle/>
          <a:p>
            <a:fld id="{516AE904-116B-CF46-80CD-420BCD58D1B7}" type="slidenum">
              <a:rPr kumimoji="1" lang="zh-CN" altLang="en-US" smtClean="0"/>
              <a:t>14</a:t>
            </a:fld>
            <a:endParaRPr kumimoji="1" lang="zh-CN" altLang="en-US"/>
          </a:p>
        </p:txBody>
      </p:sp>
      <p:sp>
        <p:nvSpPr>
          <p:cNvPr id="11" name="文本框 10">
            <a:extLst>
              <a:ext uri="{FF2B5EF4-FFF2-40B4-BE49-F238E27FC236}">
                <a16:creationId xmlns:a16="http://schemas.microsoft.com/office/drawing/2014/main" id="{97C65174-804E-B149-AD34-3F8E334D9107}"/>
              </a:ext>
            </a:extLst>
          </p:cNvPr>
          <p:cNvSpPr txBox="1"/>
          <p:nvPr/>
        </p:nvSpPr>
        <p:spPr>
          <a:xfrm>
            <a:off x="1097280" y="2375065"/>
            <a:ext cx="4686003"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Start traversing the pages</a:t>
            </a:r>
          </a:p>
          <a:p>
            <a:pPr marL="285750" indent="-285750">
              <a:buFont typeface="Arial" panose="020B0604020202020204" pitchFamily="34" charset="0"/>
              <a:buChar char="•"/>
            </a:pPr>
            <a:r>
              <a:rPr kumimoji="1" lang="en-US" altLang="zh-CN" dirty="0"/>
              <a:t>Check if the set could hold more pages</a:t>
            </a:r>
          </a:p>
          <a:p>
            <a:pPr marL="285750" indent="-285750">
              <a:buFont typeface="Arial" panose="020B0604020202020204" pitchFamily="34" charset="0"/>
              <a:buChar char="•"/>
            </a:pPr>
            <a:r>
              <a:rPr kumimoji="1" lang="en-US" altLang="zh-CN" dirty="0"/>
              <a:t>Check if the page fault exists</a:t>
            </a:r>
          </a:p>
          <a:p>
            <a:pPr marL="285750" indent="-285750">
              <a:buFont typeface="Arial" panose="020B0604020202020204" pitchFamily="34" charset="0"/>
              <a:buChar char="•"/>
            </a:pPr>
            <a:endParaRPr kumimoji="1" lang="zh-CN" altLang="en-US" dirty="0"/>
          </a:p>
        </p:txBody>
      </p:sp>
      <p:pic>
        <p:nvPicPr>
          <p:cNvPr id="20" name="图片 19" descr="文本&#10;&#10;描述已自动生成">
            <a:extLst>
              <a:ext uri="{FF2B5EF4-FFF2-40B4-BE49-F238E27FC236}">
                <a16:creationId xmlns:a16="http://schemas.microsoft.com/office/drawing/2014/main" id="{9415A6CC-4E2D-2242-84F6-6DB85D526056}"/>
              </a:ext>
            </a:extLst>
          </p:cNvPr>
          <p:cNvPicPr>
            <a:picLocks noChangeAspect="1"/>
          </p:cNvPicPr>
          <p:nvPr/>
        </p:nvPicPr>
        <p:blipFill>
          <a:blip r:embed="rId2"/>
          <a:stretch>
            <a:fillRect/>
          </a:stretch>
        </p:blipFill>
        <p:spPr>
          <a:xfrm>
            <a:off x="6158702" y="1947552"/>
            <a:ext cx="5053781" cy="3939721"/>
          </a:xfrm>
          <a:prstGeom prst="rect">
            <a:avLst/>
          </a:prstGeom>
        </p:spPr>
      </p:pic>
    </p:spTree>
    <p:extLst>
      <p:ext uri="{BB962C8B-B14F-4D97-AF65-F5344CB8AC3E}">
        <p14:creationId xmlns:p14="http://schemas.microsoft.com/office/powerpoint/2010/main" val="14095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24B01-CD72-A24A-AA31-937C7B48EF14}"/>
              </a:ext>
            </a:extLst>
          </p:cNvPr>
          <p:cNvSpPr>
            <a:spLocks noGrp="1"/>
          </p:cNvSpPr>
          <p:nvPr>
            <p:ph type="title"/>
          </p:nvPr>
        </p:nvSpPr>
        <p:spPr/>
        <p:txBody>
          <a:bodyPr/>
          <a:lstStyle/>
          <a:p>
            <a:r>
              <a:rPr kumimoji="1" lang="en-US" altLang="zh-CN" dirty="0"/>
              <a:t>Implementation</a:t>
            </a:r>
            <a:endParaRPr kumimoji="1" lang="zh-CN" altLang="en-US" dirty="0"/>
          </a:p>
        </p:txBody>
      </p:sp>
      <p:sp>
        <p:nvSpPr>
          <p:cNvPr id="4" name="灯片编号占位符 3">
            <a:extLst>
              <a:ext uri="{FF2B5EF4-FFF2-40B4-BE49-F238E27FC236}">
                <a16:creationId xmlns:a16="http://schemas.microsoft.com/office/drawing/2014/main" id="{E14FDACB-9D52-C745-A7B1-42120711C0A1}"/>
              </a:ext>
            </a:extLst>
          </p:cNvPr>
          <p:cNvSpPr>
            <a:spLocks noGrp="1"/>
          </p:cNvSpPr>
          <p:nvPr>
            <p:ph type="sldNum" sz="quarter" idx="12"/>
          </p:nvPr>
        </p:nvSpPr>
        <p:spPr/>
        <p:txBody>
          <a:bodyPr/>
          <a:lstStyle/>
          <a:p>
            <a:fld id="{516AE904-116B-CF46-80CD-420BCD58D1B7}" type="slidenum">
              <a:rPr kumimoji="1" lang="zh-CN" altLang="en-US" smtClean="0"/>
              <a:t>15</a:t>
            </a:fld>
            <a:endParaRPr kumimoji="1" lang="zh-CN" altLang="en-US"/>
          </a:p>
        </p:txBody>
      </p:sp>
      <p:sp>
        <p:nvSpPr>
          <p:cNvPr id="10" name="文本框 9">
            <a:extLst>
              <a:ext uri="{FF2B5EF4-FFF2-40B4-BE49-F238E27FC236}">
                <a16:creationId xmlns:a16="http://schemas.microsoft.com/office/drawing/2014/main" id="{024CA767-7043-7246-AB06-08C4A3F70045}"/>
              </a:ext>
            </a:extLst>
          </p:cNvPr>
          <p:cNvSpPr txBox="1"/>
          <p:nvPr/>
        </p:nvSpPr>
        <p:spPr>
          <a:xfrm>
            <a:off x="1097280" y="2375065"/>
            <a:ext cx="4686003"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If there is no room for a new page</a:t>
            </a:r>
          </a:p>
          <a:p>
            <a:pPr marL="742950" lvl="1" indent="-285750">
              <a:buFont typeface="Arial" panose="020B0604020202020204" pitchFamily="34" charset="0"/>
              <a:buChar char="•"/>
            </a:pPr>
            <a:r>
              <a:rPr kumimoji="1" lang="en-US" altLang="zh-CN" dirty="0"/>
              <a:t>Check if the new page is in the set</a:t>
            </a:r>
          </a:p>
          <a:p>
            <a:pPr marL="742950" lvl="1" indent="-285750">
              <a:buFont typeface="Arial" panose="020B0604020202020204" pitchFamily="34" charset="0"/>
              <a:buChar char="•"/>
            </a:pPr>
            <a:r>
              <a:rPr kumimoji="1" lang="en-US" altLang="zh-CN" dirty="0"/>
              <a:t>If not, remove an oldest page and insert the new one</a:t>
            </a:r>
            <a:endParaRPr kumimoji="1" lang="zh-CN" altLang="en-US" dirty="0"/>
          </a:p>
        </p:txBody>
      </p:sp>
      <p:pic>
        <p:nvPicPr>
          <p:cNvPr id="12" name="图片 11" descr="文本&#10;&#10;描述已自动生成">
            <a:extLst>
              <a:ext uri="{FF2B5EF4-FFF2-40B4-BE49-F238E27FC236}">
                <a16:creationId xmlns:a16="http://schemas.microsoft.com/office/drawing/2014/main" id="{C5503986-FD2D-424B-B312-2605684BF458}"/>
              </a:ext>
            </a:extLst>
          </p:cNvPr>
          <p:cNvPicPr>
            <a:picLocks noChangeAspect="1"/>
          </p:cNvPicPr>
          <p:nvPr/>
        </p:nvPicPr>
        <p:blipFill>
          <a:blip r:embed="rId2"/>
          <a:stretch>
            <a:fillRect/>
          </a:stretch>
        </p:blipFill>
        <p:spPr>
          <a:xfrm>
            <a:off x="6408719" y="166253"/>
            <a:ext cx="5649898" cy="6119833"/>
          </a:xfrm>
          <a:prstGeom prst="rect">
            <a:avLst/>
          </a:prstGeom>
        </p:spPr>
      </p:pic>
    </p:spTree>
    <p:extLst>
      <p:ext uri="{BB962C8B-B14F-4D97-AF65-F5344CB8AC3E}">
        <p14:creationId xmlns:p14="http://schemas.microsoft.com/office/powerpoint/2010/main" val="2493377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D641C-279E-484F-8610-27488147528F}"/>
              </a:ext>
            </a:extLst>
          </p:cNvPr>
          <p:cNvSpPr>
            <a:spLocks noGrp="1"/>
          </p:cNvSpPr>
          <p:nvPr>
            <p:ph type="title"/>
          </p:nvPr>
        </p:nvSpPr>
        <p:spPr/>
        <p:txBody>
          <a:bodyPr/>
          <a:lstStyle/>
          <a:p>
            <a:r>
              <a:rPr lang="en" altLang="zh-CN" i="0" dirty="0" err="1">
                <a:solidFill>
                  <a:srgbClr val="273239"/>
                </a:solidFill>
                <a:effectLst/>
                <a:latin typeface="urw-din"/>
              </a:rPr>
              <a:t>Belady’s</a:t>
            </a:r>
            <a:r>
              <a:rPr lang="en" altLang="zh-CN" i="0" dirty="0">
                <a:solidFill>
                  <a:srgbClr val="273239"/>
                </a:solidFill>
                <a:effectLst/>
                <a:latin typeface="urw-din"/>
              </a:rPr>
              <a:t> anomaly</a:t>
            </a:r>
            <a:endParaRPr kumimoji="1" lang="zh-CN" altLang="en-US" dirty="0"/>
          </a:p>
        </p:txBody>
      </p:sp>
      <p:sp>
        <p:nvSpPr>
          <p:cNvPr id="4" name="灯片编号占位符 3">
            <a:extLst>
              <a:ext uri="{FF2B5EF4-FFF2-40B4-BE49-F238E27FC236}">
                <a16:creationId xmlns:a16="http://schemas.microsoft.com/office/drawing/2014/main" id="{6C476FED-684D-E44A-9A01-315D0AA397FC}"/>
              </a:ext>
            </a:extLst>
          </p:cNvPr>
          <p:cNvSpPr>
            <a:spLocks noGrp="1"/>
          </p:cNvSpPr>
          <p:nvPr>
            <p:ph type="sldNum" sz="quarter" idx="12"/>
          </p:nvPr>
        </p:nvSpPr>
        <p:spPr/>
        <p:txBody>
          <a:bodyPr/>
          <a:lstStyle/>
          <a:p>
            <a:fld id="{516AE904-116B-CF46-80CD-420BCD58D1B7}" type="slidenum">
              <a:rPr kumimoji="1" lang="zh-CN" altLang="en-US" smtClean="0"/>
              <a:t>16</a:t>
            </a:fld>
            <a:endParaRPr kumimoji="1" lang="zh-CN" altLang="en-US"/>
          </a:p>
        </p:txBody>
      </p:sp>
      <p:sp>
        <p:nvSpPr>
          <p:cNvPr id="7" name="文本框 6">
            <a:extLst>
              <a:ext uri="{FF2B5EF4-FFF2-40B4-BE49-F238E27FC236}">
                <a16:creationId xmlns:a16="http://schemas.microsoft.com/office/drawing/2014/main" id="{349129E6-09A4-B349-BA49-6E971D4AC7A6}"/>
              </a:ext>
            </a:extLst>
          </p:cNvPr>
          <p:cNvSpPr txBox="1"/>
          <p:nvPr/>
        </p:nvSpPr>
        <p:spPr>
          <a:xfrm>
            <a:off x="1097280" y="2021446"/>
            <a:ext cx="10208029" cy="1754326"/>
          </a:xfrm>
          <a:prstGeom prst="rect">
            <a:avLst/>
          </a:prstGeom>
          <a:noFill/>
        </p:spPr>
        <p:txBody>
          <a:bodyPr wrap="square" rtlCol="0">
            <a:spAutoFit/>
          </a:bodyPr>
          <a:lstStyle/>
          <a:p>
            <a:pPr marL="285750" indent="-285750" algn="l" fontAlgn="base">
              <a:buFont typeface="Arial" panose="020B0604020202020204" pitchFamily="34" charset="0"/>
              <a:buChar char="•"/>
            </a:pPr>
            <a:r>
              <a:rPr lang="en" altLang="zh-CN" b="0" i="0" dirty="0" err="1">
                <a:solidFill>
                  <a:srgbClr val="273239"/>
                </a:solidFill>
                <a:effectLst/>
                <a:latin typeface="urw-din"/>
              </a:rPr>
              <a:t>Belady’s</a:t>
            </a:r>
            <a:r>
              <a:rPr lang="en" altLang="zh-CN" b="0" i="0" dirty="0">
                <a:solidFill>
                  <a:srgbClr val="273239"/>
                </a:solidFill>
                <a:effectLst/>
                <a:latin typeface="urw-din"/>
              </a:rPr>
              <a:t> anomaly proves that it is possible to have more page faults when increasing the number of page frames while using the First in First Out (FIFO) page replacement algorithm.</a:t>
            </a:r>
          </a:p>
          <a:p>
            <a:pPr marL="285750" indent="-285750" algn="l" fontAlgn="base">
              <a:buFont typeface="Arial" panose="020B0604020202020204" pitchFamily="34" charset="0"/>
              <a:buChar char="•"/>
            </a:pPr>
            <a:r>
              <a:rPr lang="en" altLang="zh-CN" b="0" i="0" dirty="0">
                <a:solidFill>
                  <a:srgbClr val="273239"/>
                </a:solidFill>
                <a:effectLst/>
                <a:latin typeface="urw-din"/>
              </a:rPr>
              <a:t>Assuming a system that has no pages loaded in the memory and uses the FIFO Page replacement algorithm. Consider the following reference string: </a:t>
            </a:r>
          </a:p>
          <a:p>
            <a:pPr marL="742950" lvl="1" indent="-285750" fontAlgn="base">
              <a:buFont typeface="Arial" panose="020B0604020202020204" pitchFamily="34" charset="0"/>
              <a:buChar char="•"/>
            </a:pPr>
            <a:r>
              <a:rPr lang="en" altLang="zh-CN" dirty="0"/>
              <a:t>1, 2, 3, 4, 1, 2, 5, 1, 2, 3, 4, 5 </a:t>
            </a:r>
            <a:endParaRPr lang="en" altLang="zh-CN" b="0" i="0" dirty="0">
              <a:solidFill>
                <a:srgbClr val="273239"/>
              </a:solidFill>
              <a:effectLst/>
              <a:latin typeface="urw-din"/>
            </a:endParaRPr>
          </a:p>
          <a:p>
            <a:endParaRPr kumimoji="1" lang="zh-CN" altLang="en-US" dirty="0"/>
          </a:p>
        </p:txBody>
      </p:sp>
      <p:pic>
        <p:nvPicPr>
          <p:cNvPr id="9" name="图片 8" descr="表格&#10;&#10;描述已自动生成">
            <a:extLst>
              <a:ext uri="{FF2B5EF4-FFF2-40B4-BE49-F238E27FC236}">
                <a16:creationId xmlns:a16="http://schemas.microsoft.com/office/drawing/2014/main" id="{81B02AF4-2812-8440-944A-4F9BD58F0509}"/>
              </a:ext>
            </a:extLst>
          </p:cNvPr>
          <p:cNvPicPr>
            <a:picLocks noChangeAspect="1"/>
          </p:cNvPicPr>
          <p:nvPr/>
        </p:nvPicPr>
        <p:blipFill rotWithShape="1">
          <a:blip r:embed="rId2"/>
          <a:srcRect t="12504"/>
          <a:stretch/>
        </p:blipFill>
        <p:spPr>
          <a:xfrm>
            <a:off x="556573" y="3592508"/>
            <a:ext cx="9131300" cy="1433451"/>
          </a:xfrm>
          <a:prstGeom prst="rect">
            <a:avLst/>
          </a:prstGeom>
        </p:spPr>
      </p:pic>
      <p:pic>
        <p:nvPicPr>
          <p:cNvPr id="11" name="图片 10" descr="表格&#10;&#10;描述已自动生成">
            <a:extLst>
              <a:ext uri="{FF2B5EF4-FFF2-40B4-BE49-F238E27FC236}">
                <a16:creationId xmlns:a16="http://schemas.microsoft.com/office/drawing/2014/main" id="{5B43F99C-1B7B-2045-8CFC-ED295F4B996F}"/>
              </a:ext>
            </a:extLst>
          </p:cNvPr>
          <p:cNvPicPr>
            <a:picLocks noChangeAspect="1"/>
          </p:cNvPicPr>
          <p:nvPr/>
        </p:nvPicPr>
        <p:blipFill rotWithShape="1">
          <a:blip r:embed="rId3"/>
          <a:srcRect t="10420" b="7990"/>
          <a:stretch/>
        </p:blipFill>
        <p:spPr>
          <a:xfrm>
            <a:off x="556573" y="4978125"/>
            <a:ext cx="8872435" cy="1305590"/>
          </a:xfrm>
          <a:prstGeom prst="rect">
            <a:avLst/>
          </a:prstGeom>
        </p:spPr>
      </p:pic>
      <p:sp>
        <p:nvSpPr>
          <p:cNvPr id="12" name="文本框 11">
            <a:extLst>
              <a:ext uri="{FF2B5EF4-FFF2-40B4-BE49-F238E27FC236}">
                <a16:creationId xmlns:a16="http://schemas.microsoft.com/office/drawing/2014/main" id="{723828D1-B931-1245-9BA1-49FE3BF93E51}"/>
              </a:ext>
            </a:extLst>
          </p:cNvPr>
          <p:cNvSpPr txBox="1"/>
          <p:nvPr/>
        </p:nvSpPr>
        <p:spPr>
          <a:xfrm>
            <a:off x="9809018" y="3906982"/>
            <a:ext cx="1828800" cy="646331"/>
          </a:xfrm>
          <a:prstGeom prst="rect">
            <a:avLst/>
          </a:prstGeom>
          <a:noFill/>
        </p:spPr>
        <p:txBody>
          <a:bodyPr wrap="square" rtlCol="0">
            <a:spAutoFit/>
          </a:bodyPr>
          <a:lstStyle/>
          <a:p>
            <a:r>
              <a:rPr kumimoji="1" lang="en-US" altLang="zh-CN" dirty="0"/>
              <a:t>Slots: 3-&gt;4</a:t>
            </a:r>
          </a:p>
          <a:p>
            <a:r>
              <a:rPr kumimoji="1" lang="en-US" altLang="zh-CN" dirty="0"/>
              <a:t>Page Faults:9-&gt;10</a:t>
            </a:r>
            <a:endParaRPr kumimoji="1" lang="zh-CN" altLang="en-US" dirty="0"/>
          </a:p>
        </p:txBody>
      </p:sp>
    </p:spTree>
    <p:extLst>
      <p:ext uri="{BB962C8B-B14F-4D97-AF65-F5344CB8AC3E}">
        <p14:creationId xmlns:p14="http://schemas.microsoft.com/office/powerpoint/2010/main" val="195405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C25BB47-2027-C54E-9A26-24C25ADBDD31}"/>
              </a:ext>
            </a:extLst>
          </p:cNvPr>
          <p:cNvSpPr>
            <a:spLocks noGrp="1"/>
          </p:cNvSpPr>
          <p:nvPr>
            <p:ph type="title"/>
          </p:nvPr>
        </p:nvSpPr>
        <p:spPr/>
        <p:txBody>
          <a:bodyPr>
            <a:normAutofit/>
          </a:bodyPr>
          <a:lstStyle/>
          <a:p>
            <a:r>
              <a:rPr lang="en-US" altLang="zh-CN" sz="4800" dirty="0"/>
              <a:t>The implementation of LRU Page Replacement Algorithm</a:t>
            </a:r>
            <a:endParaRPr lang="zh-CN" altLang="en-US" sz="4800" dirty="0"/>
          </a:p>
        </p:txBody>
      </p:sp>
      <p:sp>
        <p:nvSpPr>
          <p:cNvPr id="4" name="灯片编号占位符 3">
            <a:extLst>
              <a:ext uri="{FF2B5EF4-FFF2-40B4-BE49-F238E27FC236}">
                <a16:creationId xmlns:a16="http://schemas.microsoft.com/office/drawing/2014/main" id="{09BBD0D8-371D-D543-83DC-0C3EE9A14BE8}"/>
              </a:ext>
            </a:extLst>
          </p:cNvPr>
          <p:cNvSpPr>
            <a:spLocks noGrp="1"/>
          </p:cNvSpPr>
          <p:nvPr>
            <p:ph type="sldNum" sz="quarter" idx="12"/>
          </p:nvPr>
        </p:nvSpPr>
        <p:spPr/>
        <p:txBody>
          <a:bodyPr/>
          <a:lstStyle/>
          <a:p>
            <a:fld id="{516AE904-116B-CF46-80CD-420BCD58D1B7}" type="slidenum">
              <a:rPr kumimoji="1" lang="zh-CN" altLang="en-US" smtClean="0"/>
              <a:t>17</a:t>
            </a:fld>
            <a:endParaRPr kumimoji="1" lang="zh-CN" altLang="en-US"/>
          </a:p>
        </p:txBody>
      </p:sp>
    </p:spTree>
    <p:extLst>
      <p:ext uri="{BB962C8B-B14F-4D97-AF65-F5344CB8AC3E}">
        <p14:creationId xmlns:p14="http://schemas.microsoft.com/office/powerpoint/2010/main" val="1468310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00A385C-6F38-4D47-8079-56766A3A8475}"/>
              </a:ext>
            </a:extLst>
          </p:cNvPr>
          <p:cNvSpPr>
            <a:spLocks noGrp="1"/>
          </p:cNvSpPr>
          <p:nvPr>
            <p:ph type="title"/>
          </p:nvPr>
        </p:nvSpPr>
        <p:spPr/>
        <p:txBody>
          <a:bodyPr/>
          <a:lstStyle/>
          <a:p>
            <a:r>
              <a:rPr lang="en-US" altLang="zh-CN" dirty="0"/>
              <a:t>Recap</a:t>
            </a:r>
            <a:endParaRPr lang="zh-CN" altLang="en-US" dirty="0"/>
          </a:p>
        </p:txBody>
      </p:sp>
      <p:sp>
        <p:nvSpPr>
          <p:cNvPr id="4" name="灯片编号占位符 3">
            <a:extLst>
              <a:ext uri="{FF2B5EF4-FFF2-40B4-BE49-F238E27FC236}">
                <a16:creationId xmlns:a16="http://schemas.microsoft.com/office/drawing/2014/main" id="{446F8E44-D85E-8C45-9396-179E42644A27}"/>
              </a:ext>
            </a:extLst>
          </p:cNvPr>
          <p:cNvSpPr>
            <a:spLocks noGrp="1"/>
          </p:cNvSpPr>
          <p:nvPr>
            <p:ph type="sldNum" sz="quarter" idx="12"/>
          </p:nvPr>
        </p:nvSpPr>
        <p:spPr/>
        <p:txBody>
          <a:bodyPr/>
          <a:lstStyle/>
          <a:p>
            <a:fld id="{516AE904-116B-CF46-80CD-420BCD58D1B7}" type="slidenum">
              <a:rPr kumimoji="1" lang="zh-CN" altLang="en-US" smtClean="0"/>
              <a:t>18</a:t>
            </a:fld>
            <a:endParaRPr kumimoji="1" lang="zh-CN" altLang="en-US"/>
          </a:p>
        </p:txBody>
      </p:sp>
      <p:sp>
        <p:nvSpPr>
          <p:cNvPr id="9" name="文本框 8">
            <a:extLst>
              <a:ext uri="{FF2B5EF4-FFF2-40B4-BE49-F238E27FC236}">
                <a16:creationId xmlns:a16="http://schemas.microsoft.com/office/drawing/2014/main" id="{2390F9D0-96A9-C945-B844-DAB5568FBEFB}"/>
              </a:ext>
            </a:extLst>
          </p:cNvPr>
          <p:cNvSpPr txBox="1"/>
          <p:nvPr/>
        </p:nvSpPr>
        <p:spPr>
          <a:xfrm>
            <a:off x="1097280" y="2030681"/>
            <a:ext cx="9768642" cy="1200329"/>
          </a:xfrm>
          <a:prstGeom prst="rect">
            <a:avLst/>
          </a:prstGeom>
          <a:noFill/>
        </p:spPr>
        <p:txBody>
          <a:bodyPr wrap="square" rtlCol="0">
            <a:spAutoFit/>
          </a:bodyPr>
          <a:lstStyle/>
          <a:p>
            <a:pPr marL="285750" indent="-285750">
              <a:buFont typeface="Arial" panose="020B0604020202020204" pitchFamily="34" charset="0"/>
              <a:buChar char="•"/>
            </a:pPr>
            <a:r>
              <a:rPr lang="en" altLang="zh-CN" b="0" i="0" dirty="0">
                <a:solidFill>
                  <a:srgbClr val="273239"/>
                </a:solidFill>
                <a:effectLst/>
                <a:latin typeface="urw-din"/>
              </a:rPr>
              <a:t>In </a:t>
            </a:r>
            <a:r>
              <a:rPr lang="en" altLang="zh-CN" b="1" i="0" dirty="0">
                <a:solidFill>
                  <a:srgbClr val="273239"/>
                </a:solidFill>
                <a:effectLst/>
                <a:latin typeface="urw-din"/>
              </a:rPr>
              <a:t>L</a:t>
            </a:r>
            <a:r>
              <a:rPr lang="en" altLang="zh-CN" b="0" i="0" dirty="0">
                <a:solidFill>
                  <a:srgbClr val="273239"/>
                </a:solidFill>
                <a:effectLst/>
                <a:latin typeface="urw-din"/>
              </a:rPr>
              <a:t>east </a:t>
            </a:r>
            <a:r>
              <a:rPr lang="en" altLang="zh-CN" b="1" i="0" dirty="0">
                <a:solidFill>
                  <a:srgbClr val="273239"/>
                </a:solidFill>
                <a:effectLst/>
                <a:latin typeface="urw-din"/>
              </a:rPr>
              <a:t>R</a:t>
            </a:r>
            <a:r>
              <a:rPr lang="en" altLang="zh-CN" b="0" i="0" dirty="0">
                <a:solidFill>
                  <a:srgbClr val="273239"/>
                </a:solidFill>
                <a:effectLst/>
                <a:latin typeface="urw-din"/>
              </a:rPr>
              <a:t>ecently </a:t>
            </a:r>
            <a:r>
              <a:rPr lang="en" altLang="zh-CN" b="1" i="0" dirty="0">
                <a:solidFill>
                  <a:srgbClr val="273239"/>
                </a:solidFill>
                <a:effectLst/>
                <a:latin typeface="urw-din"/>
              </a:rPr>
              <a:t>U</a:t>
            </a:r>
            <a:r>
              <a:rPr lang="en" altLang="zh-CN" b="0" i="0" dirty="0">
                <a:solidFill>
                  <a:srgbClr val="273239"/>
                </a:solidFill>
                <a:effectLst/>
                <a:latin typeface="urw-din"/>
              </a:rPr>
              <a:t>sed (LRU) algorithm is a Greedy algorithm where the page to be replaced is least recently used. </a:t>
            </a:r>
            <a:endParaRPr kumimoji="1" lang="en-US" altLang="zh-CN" b="0" i="0" dirty="0">
              <a:solidFill>
                <a:srgbClr val="273239"/>
              </a:solidFill>
              <a:effectLst/>
              <a:latin typeface="urw-din"/>
            </a:endParaRPr>
          </a:p>
          <a:p>
            <a:pPr marL="285750" indent="-285750">
              <a:buFont typeface="Arial" panose="020B0604020202020204" pitchFamily="34" charset="0"/>
              <a:buChar char="•"/>
            </a:pPr>
            <a:r>
              <a:rPr lang="en" altLang="zh-CN" b="0" i="0" dirty="0">
                <a:solidFill>
                  <a:srgbClr val="374151"/>
                </a:solidFill>
                <a:effectLst/>
                <a:latin typeface="Söhne"/>
              </a:rPr>
              <a:t>The LRU algorithm is based on the idea that the pages that have been used the least recently are the ones that are least likely to be used again in the near future.</a:t>
            </a:r>
            <a:endParaRPr lang="en" altLang="zh-CN" b="0" i="0" dirty="0">
              <a:solidFill>
                <a:srgbClr val="273239"/>
              </a:solidFill>
              <a:effectLst/>
              <a:latin typeface="urw-din"/>
            </a:endParaRPr>
          </a:p>
        </p:txBody>
      </p:sp>
    </p:spTree>
    <p:extLst>
      <p:ext uri="{BB962C8B-B14F-4D97-AF65-F5344CB8AC3E}">
        <p14:creationId xmlns:p14="http://schemas.microsoft.com/office/powerpoint/2010/main" val="612084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31B3F-8A14-FF46-8348-71EFEED1DAD0}"/>
              </a:ext>
            </a:extLst>
          </p:cNvPr>
          <p:cNvSpPr>
            <a:spLocks noGrp="1"/>
          </p:cNvSpPr>
          <p:nvPr>
            <p:ph type="title"/>
          </p:nvPr>
        </p:nvSpPr>
        <p:spPr>
          <a:xfrm>
            <a:off x="1097280" y="286603"/>
            <a:ext cx="10058400" cy="1450757"/>
          </a:xfrm>
        </p:spPr>
        <p:txBody>
          <a:bodyPr>
            <a:normAutofit/>
          </a:bodyPr>
          <a:lstStyle/>
          <a:p>
            <a:r>
              <a:rPr kumimoji="1" lang="en-US" altLang="zh-CN" dirty="0"/>
              <a:t>Example</a:t>
            </a:r>
            <a:endParaRPr kumimoji="1" lang="zh-CN" altLang="en-US" dirty="0"/>
          </a:p>
        </p:txBody>
      </p:sp>
      <p:pic>
        <p:nvPicPr>
          <p:cNvPr id="6" name="图片 5" descr="图示&#10;&#10;描述已自动生成">
            <a:extLst>
              <a:ext uri="{FF2B5EF4-FFF2-40B4-BE49-F238E27FC236}">
                <a16:creationId xmlns:a16="http://schemas.microsoft.com/office/drawing/2014/main" id="{F0C6E3A7-F28C-8B4B-B8F3-FD310A993F6E}"/>
              </a:ext>
            </a:extLst>
          </p:cNvPr>
          <p:cNvPicPr>
            <a:picLocks noChangeAspect="1"/>
          </p:cNvPicPr>
          <p:nvPr/>
        </p:nvPicPr>
        <p:blipFill>
          <a:blip r:embed="rId2"/>
          <a:stretch>
            <a:fillRect/>
          </a:stretch>
        </p:blipFill>
        <p:spPr>
          <a:xfrm>
            <a:off x="1076432" y="3083118"/>
            <a:ext cx="3094997" cy="1137411"/>
          </a:xfrm>
          <a:prstGeom prst="rect">
            <a:avLst/>
          </a:prstGeom>
        </p:spPr>
      </p:pic>
      <p:sp>
        <p:nvSpPr>
          <p:cNvPr id="4" name="灯片编号占位符 3">
            <a:extLst>
              <a:ext uri="{FF2B5EF4-FFF2-40B4-BE49-F238E27FC236}">
                <a16:creationId xmlns:a16="http://schemas.microsoft.com/office/drawing/2014/main" id="{B6E13125-9EF8-8F47-88ED-22BDAD9A1803}"/>
              </a:ext>
            </a:extLst>
          </p:cNvPr>
          <p:cNvSpPr>
            <a:spLocks noGrp="1"/>
          </p:cNvSpPr>
          <p:nvPr>
            <p:ph type="sldNum" sz="quarter" idx="12"/>
          </p:nvPr>
        </p:nvSpPr>
        <p:spPr>
          <a:xfrm>
            <a:off x="9900458" y="6459785"/>
            <a:ext cx="1312025" cy="365125"/>
          </a:xfrm>
        </p:spPr>
        <p:txBody>
          <a:bodyPr>
            <a:normAutofit/>
          </a:bodyPr>
          <a:lstStyle/>
          <a:p>
            <a:pPr>
              <a:spcAft>
                <a:spcPts val="600"/>
              </a:spcAft>
            </a:pPr>
            <a:fld id="{516AE904-116B-CF46-80CD-420BCD58D1B7}" type="slidenum">
              <a:rPr kumimoji="1" lang="zh-CN" altLang="en-US" smtClean="0"/>
              <a:pPr>
                <a:spcAft>
                  <a:spcPts val="600"/>
                </a:spcAft>
              </a:pPr>
              <a:t>19</a:t>
            </a:fld>
            <a:endParaRPr kumimoji="1" lang="zh-CN" altLang="en-US"/>
          </a:p>
        </p:txBody>
      </p:sp>
      <p:sp>
        <p:nvSpPr>
          <p:cNvPr id="9" name="文本框 8">
            <a:extLst>
              <a:ext uri="{FF2B5EF4-FFF2-40B4-BE49-F238E27FC236}">
                <a16:creationId xmlns:a16="http://schemas.microsoft.com/office/drawing/2014/main" id="{F57CC364-C60D-6A47-86E7-3CA2E9105F73}"/>
              </a:ext>
            </a:extLst>
          </p:cNvPr>
          <p:cNvSpPr txBox="1"/>
          <p:nvPr/>
        </p:nvSpPr>
        <p:spPr>
          <a:xfrm>
            <a:off x="4952010" y="1737360"/>
            <a:ext cx="6583680" cy="3416320"/>
          </a:xfrm>
          <a:prstGeom prst="rect">
            <a:avLst/>
          </a:prstGeom>
          <a:noFill/>
        </p:spPr>
        <p:txBody>
          <a:bodyPr wrap="square" rtlCol="0">
            <a:spAutoFit/>
          </a:bodyPr>
          <a:lstStyle/>
          <a:p>
            <a:r>
              <a:rPr lang="en" altLang="zh-CN" b="0" i="0" dirty="0">
                <a:effectLst/>
                <a:latin typeface="urw-din"/>
              </a:rPr>
              <a:t>Let say the page reference string 7 0 1 2 0 3 0 4 2 3 0 3 2 . </a:t>
            </a:r>
          </a:p>
          <a:p>
            <a:pPr marL="285750" indent="-285750">
              <a:buFont typeface="Arial" panose="020B0604020202020204" pitchFamily="34" charset="0"/>
              <a:buChar char="•"/>
            </a:pPr>
            <a:r>
              <a:rPr lang="en" altLang="zh-CN" b="0" i="0" dirty="0">
                <a:effectLst/>
                <a:latin typeface="urw-din"/>
              </a:rPr>
              <a:t>Initially we have 4 page slots empty. </a:t>
            </a:r>
          </a:p>
          <a:p>
            <a:pPr marL="285750" indent="-285750">
              <a:buFont typeface="Arial" panose="020B0604020202020204" pitchFamily="34" charset="0"/>
              <a:buChar char="•"/>
            </a:pPr>
            <a:r>
              <a:rPr lang="en" altLang="zh-CN" b="0" i="0" dirty="0">
                <a:effectLst/>
                <a:latin typeface="urw-din"/>
              </a:rPr>
              <a:t>Initially all slots are empty, so when 7 0 1 2 are allocated to the empty slots —&gt;</a:t>
            </a:r>
            <a:r>
              <a:rPr lang="en" altLang="zh-CN" b="1" i="0" dirty="0">
                <a:effectLst/>
                <a:latin typeface="urw-din"/>
              </a:rPr>
              <a:t> 4 Page faults</a:t>
            </a:r>
            <a:r>
              <a:rPr lang="en" altLang="zh-CN" b="0" i="0" dirty="0">
                <a:effectLst/>
                <a:latin typeface="urw-din"/>
              </a:rPr>
              <a:t> </a:t>
            </a:r>
          </a:p>
          <a:p>
            <a:pPr marL="285750" indent="-285750">
              <a:buFont typeface="Arial" panose="020B0604020202020204" pitchFamily="34" charset="0"/>
              <a:buChar char="•"/>
            </a:pPr>
            <a:r>
              <a:rPr lang="en" altLang="zh-CN" b="0" i="0" dirty="0">
                <a:effectLst/>
                <a:latin typeface="urw-din"/>
              </a:rPr>
              <a:t>0 is already there so —&gt; </a:t>
            </a:r>
            <a:r>
              <a:rPr lang="en" altLang="zh-CN" b="1" i="0" dirty="0">
                <a:effectLst/>
                <a:latin typeface="urw-din"/>
              </a:rPr>
              <a:t>0 Page fault.</a:t>
            </a:r>
            <a:r>
              <a:rPr lang="en" altLang="zh-CN" b="0" i="0" dirty="0">
                <a:effectLst/>
                <a:latin typeface="urw-din"/>
              </a:rPr>
              <a:t> </a:t>
            </a:r>
          </a:p>
          <a:p>
            <a:pPr marL="285750" indent="-285750">
              <a:buFont typeface="Arial" panose="020B0604020202020204" pitchFamily="34" charset="0"/>
              <a:buChar char="•"/>
            </a:pPr>
            <a:r>
              <a:rPr lang="en" altLang="zh-CN" b="0" i="0" dirty="0">
                <a:effectLst/>
                <a:latin typeface="urw-din"/>
              </a:rPr>
              <a:t>when 3 came it will take the place of 7 because it is least recently used —&gt;</a:t>
            </a:r>
            <a:r>
              <a:rPr lang="en" altLang="zh-CN" b="1" i="0" dirty="0">
                <a:effectLst/>
                <a:latin typeface="urw-din"/>
              </a:rPr>
              <a:t>1 Page fault</a:t>
            </a:r>
            <a:r>
              <a:rPr lang="en" altLang="zh-CN" b="0" i="0" dirty="0">
                <a:effectLst/>
                <a:latin typeface="urw-din"/>
              </a:rPr>
              <a:t> </a:t>
            </a:r>
          </a:p>
          <a:p>
            <a:pPr marL="285750" indent="-285750">
              <a:buFont typeface="Arial" panose="020B0604020202020204" pitchFamily="34" charset="0"/>
              <a:buChar char="•"/>
            </a:pPr>
            <a:r>
              <a:rPr lang="en" altLang="zh-CN" b="0" i="0" dirty="0">
                <a:effectLst/>
                <a:latin typeface="urw-din"/>
              </a:rPr>
              <a:t>0 is already in memory so —&gt;</a:t>
            </a:r>
            <a:r>
              <a:rPr lang="en" altLang="zh-CN" b="1" i="0" dirty="0">
                <a:effectLst/>
                <a:latin typeface="urw-din"/>
              </a:rPr>
              <a:t> 0 Page fault</a:t>
            </a:r>
            <a:r>
              <a:rPr lang="en" altLang="zh-CN" b="0" i="0" dirty="0">
                <a:effectLst/>
                <a:latin typeface="urw-din"/>
              </a:rPr>
              <a:t>. </a:t>
            </a:r>
          </a:p>
          <a:p>
            <a:pPr marL="285750" indent="-285750">
              <a:buFont typeface="Arial" panose="020B0604020202020204" pitchFamily="34" charset="0"/>
              <a:buChar char="•"/>
            </a:pPr>
            <a:r>
              <a:rPr lang="en" altLang="zh-CN" b="0" i="0" dirty="0">
                <a:effectLst/>
                <a:latin typeface="urw-din"/>
              </a:rPr>
              <a:t>4 will takes place of 1 —&gt;</a:t>
            </a:r>
            <a:r>
              <a:rPr lang="en" altLang="zh-CN" b="1" i="0" dirty="0">
                <a:effectLst/>
                <a:latin typeface="urw-din"/>
              </a:rPr>
              <a:t> 1 Page Fault</a:t>
            </a:r>
            <a:r>
              <a:rPr lang="en" altLang="zh-CN" b="0" i="0" dirty="0">
                <a:effectLst/>
                <a:latin typeface="urw-din"/>
              </a:rPr>
              <a:t> </a:t>
            </a:r>
          </a:p>
          <a:p>
            <a:pPr marL="285750" indent="-285750">
              <a:buFont typeface="Arial" panose="020B0604020202020204" pitchFamily="34" charset="0"/>
              <a:buChar char="•"/>
            </a:pPr>
            <a:r>
              <a:rPr lang="en" altLang="zh-CN" b="0" i="0" dirty="0">
                <a:effectLst/>
                <a:latin typeface="urw-din"/>
              </a:rPr>
              <a:t>Now for the further page reference string —&gt;</a:t>
            </a:r>
            <a:r>
              <a:rPr lang="en" altLang="zh-CN" b="1" i="0" dirty="0">
                <a:effectLst/>
                <a:latin typeface="urw-din"/>
              </a:rPr>
              <a:t> 0 Page fault</a:t>
            </a:r>
            <a:r>
              <a:rPr lang="en" altLang="zh-CN" b="0" i="0" dirty="0">
                <a:effectLst/>
                <a:latin typeface="urw-din"/>
              </a:rPr>
              <a:t> because they are already available in the memory.</a:t>
            </a:r>
          </a:p>
          <a:p>
            <a:endParaRPr kumimoji="1" lang="zh-CN" altLang="en-US" dirty="0"/>
          </a:p>
        </p:txBody>
      </p:sp>
      <p:graphicFrame>
        <p:nvGraphicFramePr>
          <p:cNvPr id="10" name="表格 10">
            <a:extLst>
              <a:ext uri="{FF2B5EF4-FFF2-40B4-BE49-F238E27FC236}">
                <a16:creationId xmlns:a16="http://schemas.microsoft.com/office/drawing/2014/main" id="{A6AE6510-B6BD-AC4B-BE86-5A1376696B63}"/>
              </a:ext>
            </a:extLst>
          </p:cNvPr>
          <p:cNvGraphicFramePr>
            <a:graphicFrameLocks noGrp="1"/>
          </p:cNvGraphicFramePr>
          <p:nvPr>
            <p:extLst>
              <p:ext uri="{D42A27DB-BD31-4B8C-83A1-F6EECF244321}">
                <p14:modId xmlns:p14="http://schemas.microsoft.com/office/powerpoint/2010/main" val="498196212"/>
              </p:ext>
            </p:extLst>
          </p:nvPr>
        </p:nvGraphicFramePr>
        <p:xfrm>
          <a:off x="1556986" y="4931423"/>
          <a:ext cx="9415809" cy="1854200"/>
        </p:xfrm>
        <a:graphic>
          <a:graphicData uri="http://schemas.openxmlformats.org/drawingml/2006/table">
            <a:tbl>
              <a:tblPr firstRow="1" bandRow="1">
                <a:tableStyleId>{5C22544A-7EE6-4342-B048-85BDC9FD1C3A}</a:tableStyleId>
              </a:tblPr>
              <a:tblGrid>
                <a:gridCol w="724293">
                  <a:extLst>
                    <a:ext uri="{9D8B030D-6E8A-4147-A177-3AD203B41FA5}">
                      <a16:colId xmlns:a16="http://schemas.microsoft.com/office/drawing/2014/main" val="1740839942"/>
                    </a:ext>
                  </a:extLst>
                </a:gridCol>
                <a:gridCol w="724293">
                  <a:extLst>
                    <a:ext uri="{9D8B030D-6E8A-4147-A177-3AD203B41FA5}">
                      <a16:colId xmlns:a16="http://schemas.microsoft.com/office/drawing/2014/main" val="685064282"/>
                    </a:ext>
                  </a:extLst>
                </a:gridCol>
                <a:gridCol w="724293">
                  <a:extLst>
                    <a:ext uri="{9D8B030D-6E8A-4147-A177-3AD203B41FA5}">
                      <a16:colId xmlns:a16="http://schemas.microsoft.com/office/drawing/2014/main" val="3403040349"/>
                    </a:ext>
                  </a:extLst>
                </a:gridCol>
                <a:gridCol w="724293">
                  <a:extLst>
                    <a:ext uri="{9D8B030D-6E8A-4147-A177-3AD203B41FA5}">
                      <a16:colId xmlns:a16="http://schemas.microsoft.com/office/drawing/2014/main" val="1104091943"/>
                    </a:ext>
                  </a:extLst>
                </a:gridCol>
                <a:gridCol w="724293">
                  <a:extLst>
                    <a:ext uri="{9D8B030D-6E8A-4147-A177-3AD203B41FA5}">
                      <a16:colId xmlns:a16="http://schemas.microsoft.com/office/drawing/2014/main" val="198509019"/>
                    </a:ext>
                  </a:extLst>
                </a:gridCol>
                <a:gridCol w="724293">
                  <a:extLst>
                    <a:ext uri="{9D8B030D-6E8A-4147-A177-3AD203B41FA5}">
                      <a16:colId xmlns:a16="http://schemas.microsoft.com/office/drawing/2014/main" val="3192866338"/>
                    </a:ext>
                  </a:extLst>
                </a:gridCol>
                <a:gridCol w="724293">
                  <a:extLst>
                    <a:ext uri="{9D8B030D-6E8A-4147-A177-3AD203B41FA5}">
                      <a16:colId xmlns:a16="http://schemas.microsoft.com/office/drawing/2014/main" val="1087379448"/>
                    </a:ext>
                  </a:extLst>
                </a:gridCol>
                <a:gridCol w="724293">
                  <a:extLst>
                    <a:ext uri="{9D8B030D-6E8A-4147-A177-3AD203B41FA5}">
                      <a16:colId xmlns:a16="http://schemas.microsoft.com/office/drawing/2014/main" val="1716967629"/>
                    </a:ext>
                  </a:extLst>
                </a:gridCol>
                <a:gridCol w="724293">
                  <a:extLst>
                    <a:ext uri="{9D8B030D-6E8A-4147-A177-3AD203B41FA5}">
                      <a16:colId xmlns:a16="http://schemas.microsoft.com/office/drawing/2014/main" val="1939985802"/>
                    </a:ext>
                  </a:extLst>
                </a:gridCol>
                <a:gridCol w="724293">
                  <a:extLst>
                    <a:ext uri="{9D8B030D-6E8A-4147-A177-3AD203B41FA5}">
                      <a16:colId xmlns:a16="http://schemas.microsoft.com/office/drawing/2014/main" val="1691736177"/>
                    </a:ext>
                  </a:extLst>
                </a:gridCol>
                <a:gridCol w="724293">
                  <a:extLst>
                    <a:ext uri="{9D8B030D-6E8A-4147-A177-3AD203B41FA5}">
                      <a16:colId xmlns:a16="http://schemas.microsoft.com/office/drawing/2014/main" val="1705630041"/>
                    </a:ext>
                  </a:extLst>
                </a:gridCol>
                <a:gridCol w="724293">
                  <a:extLst>
                    <a:ext uri="{9D8B030D-6E8A-4147-A177-3AD203B41FA5}">
                      <a16:colId xmlns:a16="http://schemas.microsoft.com/office/drawing/2014/main" val="1114131654"/>
                    </a:ext>
                  </a:extLst>
                </a:gridCol>
                <a:gridCol w="724293">
                  <a:extLst>
                    <a:ext uri="{9D8B030D-6E8A-4147-A177-3AD203B41FA5}">
                      <a16:colId xmlns:a16="http://schemas.microsoft.com/office/drawing/2014/main" val="1554121275"/>
                    </a:ext>
                  </a:extLst>
                </a:gridCol>
              </a:tblGrid>
              <a:tr h="370840">
                <a:tc>
                  <a:txBody>
                    <a:bodyPr/>
                    <a:lstStyle/>
                    <a:p>
                      <a:r>
                        <a:rPr lang="en-US" altLang="zh-CN" dirty="0"/>
                        <a:t>7</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1226155266"/>
                  </a:ext>
                </a:extLst>
              </a:tr>
              <a:tr h="370840">
                <a:tc>
                  <a:txBody>
                    <a:bodyPr/>
                    <a:lstStyle/>
                    <a:p>
                      <a:r>
                        <a:rPr lang="en-US" altLang="zh-CN" dirty="0">
                          <a:solidFill>
                            <a:srgbClr val="FF0000"/>
                          </a:solidFill>
                        </a:rPr>
                        <a:t>7</a:t>
                      </a:r>
                      <a:endParaRPr lang="zh-CN" altLang="en-US" dirty="0">
                        <a:solidFill>
                          <a:srgbClr val="FF0000"/>
                        </a:solidFill>
                      </a:endParaRPr>
                    </a:p>
                  </a:txBody>
                  <a:tcPr/>
                </a:tc>
                <a:tc>
                  <a:txBody>
                    <a:bodyPr/>
                    <a:lstStyle/>
                    <a:p>
                      <a:r>
                        <a:rPr lang="en-US" altLang="zh-CN" dirty="0"/>
                        <a:t>7</a:t>
                      </a:r>
                      <a:endParaRPr lang="zh-CN" altLang="en-US" dirty="0"/>
                    </a:p>
                  </a:txBody>
                  <a:tcPr/>
                </a:tc>
                <a:tc>
                  <a:txBody>
                    <a:bodyPr/>
                    <a:lstStyle/>
                    <a:p>
                      <a:r>
                        <a:rPr lang="en-US" altLang="zh-CN" dirty="0"/>
                        <a:t>7</a:t>
                      </a:r>
                      <a:endParaRPr lang="zh-CN" altLang="en-US" dirty="0"/>
                    </a:p>
                  </a:txBody>
                  <a:tcPr/>
                </a:tc>
                <a:tc>
                  <a:txBody>
                    <a:bodyPr/>
                    <a:lstStyle/>
                    <a:p>
                      <a:r>
                        <a:rPr lang="en-US" altLang="zh-CN" dirty="0"/>
                        <a:t>7</a:t>
                      </a:r>
                      <a:endParaRPr lang="zh-CN" altLang="en-US" dirty="0"/>
                    </a:p>
                  </a:txBody>
                  <a:tcPr/>
                </a:tc>
                <a:tc>
                  <a:txBody>
                    <a:bodyPr/>
                    <a:lstStyle/>
                    <a:p>
                      <a:r>
                        <a:rPr lang="en-US" altLang="zh-CN" dirty="0"/>
                        <a:t>7</a:t>
                      </a:r>
                      <a:endParaRPr lang="zh-CN" altLang="en-US" dirty="0"/>
                    </a:p>
                  </a:txBody>
                  <a:tcPr/>
                </a:tc>
                <a:tc>
                  <a:txBody>
                    <a:bodyPr/>
                    <a:lstStyle/>
                    <a:p>
                      <a:r>
                        <a:rPr lang="en-US" altLang="zh-CN" dirty="0">
                          <a:solidFill>
                            <a:srgbClr val="FF0000"/>
                          </a:solidFill>
                        </a:rPr>
                        <a:t>3</a:t>
                      </a:r>
                      <a:endParaRPr lang="zh-CN" altLang="en-US" dirty="0">
                        <a:solidFill>
                          <a:srgbClr val="FF0000"/>
                        </a:solidFill>
                      </a:endParaRPr>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solidFill>
                            <a:srgbClr val="92D050"/>
                          </a:solidFill>
                        </a:rPr>
                        <a:t>3</a:t>
                      </a:r>
                      <a:endParaRPr lang="zh-CN" altLang="en-US" dirty="0">
                        <a:solidFill>
                          <a:srgbClr val="92D050"/>
                        </a:solidFill>
                      </a:endParaRPr>
                    </a:p>
                  </a:txBody>
                  <a:tcPr/>
                </a:tc>
                <a:tc>
                  <a:txBody>
                    <a:bodyPr/>
                    <a:lstStyle/>
                    <a:p>
                      <a:r>
                        <a:rPr lang="en-US" altLang="zh-CN" dirty="0"/>
                        <a:t>3</a:t>
                      </a:r>
                      <a:endParaRPr lang="zh-CN" altLang="en-US" dirty="0"/>
                    </a:p>
                  </a:txBody>
                  <a:tcPr/>
                </a:tc>
                <a:tc>
                  <a:txBody>
                    <a:bodyPr/>
                    <a:lstStyle/>
                    <a:p>
                      <a:r>
                        <a:rPr lang="en-US" altLang="zh-CN" dirty="0">
                          <a:solidFill>
                            <a:srgbClr val="92D050"/>
                          </a:solidFill>
                        </a:rPr>
                        <a:t>3</a:t>
                      </a:r>
                      <a:endParaRPr lang="zh-CN" altLang="en-US" dirty="0">
                        <a:solidFill>
                          <a:srgbClr val="92D050"/>
                        </a:solidFill>
                      </a:endParaRPr>
                    </a:p>
                  </a:txBody>
                  <a:tcPr/>
                </a:tc>
                <a:tc>
                  <a:txBody>
                    <a:bodyPr/>
                    <a:lstStyle/>
                    <a:p>
                      <a:r>
                        <a:rPr lang="en-US" altLang="zh-CN" dirty="0"/>
                        <a:t>3</a:t>
                      </a:r>
                      <a:endParaRPr lang="zh-CN" altLang="en-US" dirty="0"/>
                    </a:p>
                  </a:txBody>
                  <a:tcPr/>
                </a:tc>
                <a:extLst>
                  <a:ext uri="{0D108BD9-81ED-4DB2-BD59-A6C34878D82A}">
                    <a16:rowId xmlns:a16="http://schemas.microsoft.com/office/drawing/2014/main" val="3414080449"/>
                  </a:ext>
                </a:extLst>
              </a:tr>
              <a:tr h="370840">
                <a:tc>
                  <a:txBody>
                    <a:bodyPr/>
                    <a:lstStyle/>
                    <a:p>
                      <a:endParaRPr lang="zh-CN" altLang="en-US"/>
                    </a:p>
                  </a:txBody>
                  <a:tcPr/>
                </a:tc>
                <a:tc>
                  <a:txBody>
                    <a:bodyPr/>
                    <a:lstStyle/>
                    <a:p>
                      <a:r>
                        <a:rPr lang="en-US" altLang="zh-CN" dirty="0">
                          <a:solidFill>
                            <a:srgbClr val="FF0000"/>
                          </a:solidFill>
                        </a:rPr>
                        <a:t>0</a:t>
                      </a:r>
                      <a:endParaRPr lang="zh-CN" altLang="en-US" dirty="0">
                        <a:solidFill>
                          <a:srgbClr val="FF0000"/>
                        </a:solidFill>
                      </a:endParaRPr>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solidFill>
                            <a:srgbClr val="92D050"/>
                          </a:solidFill>
                        </a:rPr>
                        <a:t>0</a:t>
                      </a:r>
                      <a:endParaRPr lang="zh-CN" altLang="en-US" dirty="0">
                        <a:solidFill>
                          <a:srgbClr val="92D050"/>
                        </a:solidFill>
                      </a:endParaRPr>
                    </a:p>
                  </a:txBody>
                  <a:tcPr/>
                </a:tc>
                <a:tc>
                  <a:txBody>
                    <a:bodyPr/>
                    <a:lstStyle/>
                    <a:p>
                      <a:r>
                        <a:rPr lang="en-US" altLang="zh-CN" dirty="0"/>
                        <a:t>0</a:t>
                      </a:r>
                      <a:endParaRPr lang="zh-CN" altLang="en-US" dirty="0"/>
                    </a:p>
                  </a:txBody>
                  <a:tcPr/>
                </a:tc>
                <a:tc>
                  <a:txBody>
                    <a:bodyPr/>
                    <a:lstStyle/>
                    <a:p>
                      <a:r>
                        <a:rPr lang="en-US" altLang="zh-CN" dirty="0">
                          <a:solidFill>
                            <a:srgbClr val="92D050"/>
                          </a:solidFill>
                        </a:rPr>
                        <a:t>0</a:t>
                      </a:r>
                      <a:endParaRPr lang="zh-CN" altLang="en-US" dirty="0">
                        <a:solidFill>
                          <a:srgbClr val="92D050"/>
                        </a:solidFill>
                      </a:endParaRPr>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solidFill>
                            <a:srgbClr val="92D050"/>
                          </a:solidFill>
                        </a:rPr>
                        <a:t>0</a:t>
                      </a:r>
                      <a:endParaRPr lang="zh-CN" altLang="en-US" dirty="0">
                        <a:solidFill>
                          <a:srgbClr val="92D050"/>
                        </a:solidFill>
                      </a:endParaRPr>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2890874302"/>
                  </a:ext>
                </a:extLst>
              </a:tr>
              <a:tr h="370840">
                <a:tc>
                  <a:txBody>
                    <a:bodyPr/>
                    <a:lstStyle/>
                    <a:p>
                      <a:endParaRPr lang="zh-CN" altLang="en-US"/>
                    </a:p>
                  </a:txBody>
                  <a:tcPr/>
                </a:tc>
                <a:tc>
                  <a:txBody>
                    <a:bodyPr/>
                    <a:lstStyle/>
                    <a:p>
                      <a:endParaRPr lang="zh-CN" altLang="en-US"/>
                    </a:p>
                  </a:txBody>
                  <a:tcPr/>
                </a:tc>
                <a:tc>
                  <a:txBody>
                    <a:bodyPr/>
                    <a:lstStyle/>
                    <a:p>
                      <a:r>
                        <a:rPr lang="en-US" altLang="zh-CN" dirty="0">
                          <a:solidFill>
                            <a:srgbClr val="FF0000"/>
                          </a:solidFill>
                        </a:rPr>
                        <a:t>1</a:t>
                      </a:r>
                      <a:endParaRPr lang="zh-CN" altLang="en-US" dirty="0">
                        <a:solidFill>
                          <a:srgbClr val="FF0000"/>
                        </a:solidFill>
                      </a:endParaRPr>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solidFill>
                            <a:srgbClr val="FF0000"/>
                          </a:solidFill>
                        </a:rPr>
                        <a:t>4</a:t>
                      </a:r>
                      <a:endParaRPr lang="zh-CN" altLang="en-US" dirty="0">
                        <a:solidFill>
                          <a:srgbClr val="FF0000"/>
                        </a:solidFill>
                      </a:endParaRPr>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141529368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a:solidFill>
                            <a:srgbClr val="FF0000"/>
                          </a:solidFill>
                        </a:rPr>
                        <a:t>2</a:t>
                      </a:r>
                      <a:endParaRPr lang="zh-CN" altLang="en-US" dirty="0">
                        <a:solidFill>
                          <a:srgbClr val="FF0000"/>
                        </a:solidFill>
                      </a:endParaRPr>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a:solidFill>
                            <a:srgbClr val="92D050"/>
                          </a:solidFill>
                        </a:rPr>
                        <a:t>2</a:t>
                      </a:r>
                      <a:endParaRPr lang="zh-CN" altLang="en-US" dirty="0">
                        <a:solidFill>
                          <a:srgbClr val="92D050"/>
                        </a:solidFill>
                      </a:endParaRPr>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a:solidFill>
                            <a:srgbClr val="92D050"/>
                          </a:solidFill>
                        </a:rPr>
                        <a:t>2</a:t>
                      </a:r>
                      <a:endParaRPr lang="zh-CN" altLang="en-US" dirty="0">
                        <a:solidFill>
                          <a:srgbClr val="92D050"/>
                        </a:solidFill>
                      </a:endParaRPr>
                    </a:p>
                  </a:txBody>
                  <a:tcPr/>
                </a:tc>
                <a:extLst>
                  <a:ext uri="{0D108BD9-81ED-4DB2-BD59-A6C34878D82A}">
                    <a16:rowId xmlns:a16="http://schemas.microsoft.com/office/drawing/2014/main" val="1522843338"/>
                  </a:ext>
                </a:extLst>
              </a:tr>
            </a:tbl>
          </a:graphicData>
        </a:graphic>
      </p:graphicFrame>
    </p:spTree>
    <p:extLst>
      <p:ext uri="{BB962C8B-B14F-4D97-AF65-F5344CB8AC3E}">
        <p14:creationId xmlns:p14="http://schemas.microsoft.com/office/powerpoint/2010/main" val="268484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C25BB47-2027-C54E-9A26-24C25ADBDD31}"/>
              </a:ext>
            </a:extLst>
          </p:cNvPr>
          <p:cNvSpPr>
            <a:spLocks noGrp="1"/>
          </p:cNvSpPr>
          <p:nvPr>
            <p:ph type="title"/>
          </p:nvPr>
        </p:nvSpPr>
        <p:spPr/>
        <p:txBody>
          <a:bodyPr>
            <a:normAutofit/>
          </a:bodyPr>
          <a:lstStyle/>
          <a:p>
            <a:r>
              <a:rPr lang="en-US" altLang="zh-CN" sz="4800" dirty="0"/>
              <a:t>Review on Assignment2</a:t>
            </a:r>
            <a:endParaRPr lang="zh-CN" altLang="en-US" sz="4800" dirty="0"/>
          </a:p>
        </p:txBody>
      </p:sp>
      <p:sp>
        <p:nvSpPr>
          <p:cNvPr id="4" name="灯片编号占位符 3">
            <a:extLst>
              <a:ext uri="{FF2B5EF4-FFF2-40B4-BE49-F238E27FC236}">
                <a16:creationId xmlns:a16="http://schemas.microsoft.com/office/drawing/2014/main" id="{09BBD0D8-371D-D543-83DC-0C3EE9A14BE8}"/>
              </a:ext>
            </a:extLst>
          </p:cNvPr>
          <p:cNvSpPr>
            <a:spLocks noGrp="1"/>
          </p:cNvSpPr>
          <p:nvPr>
            <p:ph type="sldNum" sz="quarter" idx="12"/>
          </p:nvPr>
        </p:nvSpPr>
        <p:spPr/>
        <p:txBody>
          <a:bodyPr/>
          <a:lstStyle/>
          <a:p>
            <a:fld id="{516AE904-116B-CF46-80CD-420BCD58D1B7}" type="slidenum">
              <a:rPr kumimoji="1" lang="zh-CN" altLang="en-US" smtClean="0"/>
              <a:t>2</a:t>
            </a:fld>
            <a:endParaRPr kumimoji="1" lang="zh-CN" altLang="en-US"/>
          </a:p>
        </p:txBody>
      </p:sp>
    </p:spTree>
    <p:extLst>
      <p:ext uri="{BB962C8B-B14F-4D97-AF65-F5344CB8AC3E}">
        <p14:creationId xmlns:p14="http://schemas.microsoft.com/office/powerpoint/2010/main" val="1133527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D6A11-BC8E-D046-9D21-20B2F4708BAA}"/>
              </a:ext>
            </a:extLst>
          </p:cNvPr>
          <p:cNvSpPr>
            <a:spLocks noGrp="1"/>
          </p:cNvSpPr>
          <p:nvPr>
            <p:ph type="title"/>
          </p:nvPr>
        </p:nvSpPr>
        <p:spPr/>
        <p:txBody>
          <a:bodyPr/>
          <a:lstStyle/>
          <a:p>
            <a:r>
              <a:rPr kumimoji="1" lang="en-US" altLang="zh-CN" dirty="0"/>
              <a:t>Steps</a:t>
            </a:r>
            <a:endParaRPr kumimoji="1" lang="zh-CN" altLang="en-US" dirty="0"/>
          </a:p>
        </p:txBody>
      </p:sp>
      <p:sp>
        <p:nvSpPr>
          <p:cNvPr id="4" name="灯片编号占位符 3">
            <a:extLst>
              <a:ext uri="{FF2B5EF4-FFF2-40B4-BE49-F238E27FC236}">
                <a16:creationId xmlns:a16="http://schemas.microsoft.com/office/drawing/2014/main" id="{5BE1FE45-ADF0-2543-830E-5F508D3416A2}"/>
              </a:ext>
            </a:extLst>
          </p:cNvPr>
          <p:cNvSpPr>
            <a:spLocks noGrp="1"/>
          </p:cNvSpPr>
          <p:nvPr>
            <p:ph type="sldNum" sz="quarter" idx="12"/>
          </p:nvPr>
        </p:nvSpPr>
        <p:spPr/>
        <p:txBody>
          <a:bodyPr/>
          <a:lstStyle/>
          <a:p>
            <a:fld id="{516AE904-116B-CF46-80CD-420BCD58D1B7}" type="slidenum">
              <a:rPr kumimoji="1" lang="zh-CN" altLang="en-US" smtClean="0"/>
              <a:t>20</a:t>
            </a:fld>
            <a:endParaRPr kumimoji="1" lang="zh-CN" altLang="en-US"/>
          </a:p>
        </p:txBody>
      </p:sp>
      <p:sp>
        <p:nvSpPr>
          <p:cNvPr id="7" name="文本框 6">
            <a:extLst>
              <a:ext uri="{FF2B5EF4-FFF2-40B4-BE49-F238E27FC236}">
                <a16:creationId xmlns:a16="http://schemas.microsoft.com/office/drawing/2014/main" id="{41D00F6C-F02B-8342-B9E3-BEE5FF3A638D}"/>
              </a:ext>
            </a:extLst>
          </p:cNvPr>
          <p:cNvSpPr txBox="1"/>
          <p:nvPr/>
        </p:nvSpPr>
        <p:spPr>
          <a:xfrm>
            <a:off x="1188720" y="1746597"/>
            <a:ext cx="9875520" cy="4308872"/>
          </a:xfrm>
          <a:prstGeom prst="rect">
            <a:avLst/>
          </a:prstGeom>
          <a:noFill/>
        </p:spPr>
        <p:txBody>
          <a:bodyPr wrap="square" rtlCol="0">
            <a:spAutoFit/>
          </a:bodyPr>
          <a:lstStyle/>
          <a:p>
            <a:r>
              <a:rPr lang="en" altLang="zh-CN" sz="1600" dirty="0"/>
              <a:t>Let </a:t>
            </a:r>
            <a:r>
              <a:rPr lang="en" altLang="zh-CN" sz="1600" b="1" dirty="0">
                <a:effectLst/>
              </a:rPr>
              <a:t>capacity</a:t>
            </a:r>
            <a:r>
              <a:rPr lang="en" altLang="zh-CN" sz="1600" dirty="0"/>
              <a:t> be the number of pages that memory can hold. </a:t>
            </a:r>
          </a:p>
          <a:p>
            <a:r>
              <a:rPr lang="en" altLang="zh-CN" sz="1600" dirty="0"/>
              <a:t>Let </a:t>
            </a:r>
            <a:r>
              <a:rPr lang="en" altLang="zh-CN" sz="1600" b="1" dirty="0">
                <a:effectLst/>
              </a:rPr>
              <a:t>set</a:t>
            </a:r>
            <a:r>
              <a:rPr lang="en" altLang="zh-CN" sz="1600" dirty="0"/>
              <a:t> be the current set of pages in memory. </a:t>
            </a:r>
          </a:p>
          <a:p>
            <a:pPr marL="342900" indent="-342900">
              <a:buFont typeface="+mj-lt"/>
              <a:buAutoNum type="arabicPeriod"/>
            </a:pPr>
            <a:r>
              <a:rPr lang="en" altLang="zh-CN" sz="1600" dirty="0"/>
              <a:t>Start traversing the pages. </a:t>
            </a:r>
          </a:p>
          <a:p>
            <a:pPr marL="742950" lvl="1" indent="-285750">
              <a:buFont typeface="Arial" panose="020B0604020202020204" pitchFamily="34" charset="0"/>
              <a:buChar char="•"/>
            </a:pPr>
            <a:r>
              <a:rPr lang="en" altLang="zh-CN" sz="1600" b="1" dirty="0">
                <a:effectLst/>
              </a:rPr>
              <a:t>If set holds less pages than capacity.</a:t>
            </a:r>
            <a:r>
              <a:rPr lang="en" altLang="zh-CN" sz="1600" dirty="0"/>
              <a:t> </a:t>
            </a:r>
          </a:p>
          <a:p>
            <a:pPr marL="1200150" lvl="2" indent="-285750">
              <a:buFont typeface="Arial" panose="020B0604020202020204" pitchFamily="34" charset="0"/>
              <a:buChar char="•"/>
            </a:pPr>
            <a:r>
              <a:rPr lang="en" altLang="zh-CN" sz="1600" dirty="0"/>
              <a:t>If the current page is not present, Insert page into the set and increment page fault.</a:t>
            </a:r>
          </a:p>
          <a:p>
            <a:pPr marL="1200150" lvl="2" indent="-285750">
              <a:buFont typeface="Arial" panose="020B0604020202020204" pitchFamily="34" charset="0"/>
              <a:buChar char="•"/>
            </a:pPr>
            <a:r>
              <a:rPr lang="en" altLang="zh-CN" sz="1600" dirty="0"/>
              <a:t>Simultaneously maintain the recent occurred index of each page in a map called </a:t>
            </a:r>
            <a:r>
              <a:rPr lang="en" altLang="zh-CN" sz="1600" b="1" dirty="0">
                <a:effectLst/>
              </a:rPr>
              <a:t>indexes</a:t>
            </a:r>
            <a:r>
              <a:rPr lang="en" altLang="zh-CN" sz="1600" dirty="0"/>
              <a:t>.(The one with smallest index will be removed) </a:t>
            </a:r>
          </a:p>
          <a:p>
            <a:pPr marL="742950" lvl="1" indent="-285750">
              <a:buFont typeface="Arial" panose="020B0604020202020204" pitchFamily="34" charset="0"/>
              <a:buChar char="•"/>
            </a:pPr>
            <a:r>
              <a:rPr lang="en" altLang="zh-CN" sz="1600" b="1" dirty="0">
                <a:effectLst/>
              </a:rPr>
              <a:t>Else</a:t>
            </a:r>
            <a:r>
              <a:rPr lang="en" altLang="zh-CN" sz="1600" dirty="0"/>
              <a:t> </a:t>
            </a:r>
          </a:p>
          <a:p>
            <a:r>
              <a:rPr lang="en" altLang="zh-CN" sz="1600" b="1" dirty="0">
                <a:effectLst/>
              </a:rPr>
              <a:t>	If</a:t>
            </a:r>
            <a:r>
              <a:rPr lang="en" altLang="zh-CN" sz="1600" dirty="0"/>
              <a:t> current page is present in </a:t>
            </a:r>
            <a:r>
              <a:rPr lang="en" altLang="zh-CN" sz="1600" b="1" dirty="0">
                <a:effectLst/>
              </a:rPr>
              <a:t>set</a:t>
            </a:r>
            <a:r>
              <a:rPr lang="en" altLang="zh-CN" sz="1600" dirty="0"/>
              <a:t>, do nothing. </a:t>
            </a:r>
          </a:p>
          <a:p>
            <a:r>
              <a:rPr lang="en" altLang="zh-CN" sz="1600" b="1" dirty="0">
                <a:effectLst/>
              </a:rPr>
              <a:t>	Else</a:t>
            </a:r>
            <a:r>
              <a:rPr lang="en" altLang="zh-CN" sz="1600" dirty="0"/>
              <a:t> </a:t>
            </a:r>
          </a:p>
          <a:p>
            <a:pPr marL="1657350" lvl="3" indent="-285750">
              <a:buFont typeface="Arial" panose="020B0604020202020204" pitchFamily="34" charset="0"/>
              <a:buChar char="•"/>
            </a:pPr>
            <a:r>
              <a:rPr lang="en" altLang="zh-CN" sz="1600" dirty="0"/>
              <a:t>Find the page in the set that was least recently used. We find it using index array. We basically need to replace the page with minimum index. </a:t>
            </a:r>
          </a:p>
          <a:p>
            <a:pPr marL="1657350" lvl="3" indent="-285750">
              <a:buFont typeface="Arial" panose="020B0604020202020204" pitchFamily="34" charset="0"/>
              <a:buChar char="•"/>
            </a:pPr>
            <a:r>
              <a:rPr lang="en" altLang="zh-CN" sz="1600" dirty="0"/>
              <a:t>Replace the found page with current page. </a:t>
            </a:r>
          </a:p>
          <a:p>
            <a:pPr marL="1657350" lvl="3" indent="-285750">
              <a:buFont typeface="Arial" panose="020B0604020202020204" pitchFamily="34" charset="0"/>
              <a:buChar char="•"/>
            </a:pPr>
            <a:r>
              <a:rPr lang="en" altLang="zh-CN" sz="1600" dirty="0"/>
              <a:t>Increment page faults.</a:t>
            </a:r>
          </a:p>
          <a:p>
            <a:pPr marL="1657350" lvl="3" indent="-285750">
              <a:buFont typeface="Arial" panose="020B0604020202020204" pitchFamily="34" charset="0"/>
              <a:buChar char="•"/>
            </a:pPr>
            <a:r>
              <a:rPr lang="en" altLang="zh-CN" sz="1600" dirty="0"/>
              <a:t>Update index of current page. </a:t>
            </a:r>
          </a:p>
          <a:p>
            <a:r>
              <a:rPr lang="en" altLang="zh-CN" sz="1600" dirty="0"/>
              <a:t>2. Return page faults.</a:t>
            </a:r>
            <a:endParaRPr kumimoji="1" lang="zh-CN" altLang="en-US" sz="1600" dirty="0"/>
          </a:p>
          <a:p>
            <a:endParaRPr kumimoji="1" lang="zh-CN" altLang="en-US" dirty="0"/>
          </a:p>
        </p:txBody>
      </p:sp>
    </p:spTree>
    <p:extLst>
      <p:ext uri="{BB962C8B-B14F-4D97-AF65-F5344CB8AC3E}">
        <p14:creationId xmlns:p14="http://schemas.microsoft.com/office/powerpoint/2010/main" val="368002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33BC0-067A-F940-9DC4-2855B72F7FFA}"/>
              </a:ext>
            </a:extLst>
          </p:cNvPr>
          <p:cNvSpPr>
            <a:spLocks noGrp="1"/>
          </p:cNvSpPr>
          <p:nvPr>
            <p:ph type="title"/>
          </p:nvPr>
        </p:nvSpPr>
        <p:spPr/>
        <p:txBody>
          <a:bodyPr/>
          <a:lstStyle/>
          <a:p>
            <a:r>
              <a:rPr kumimoji="1" lang="en-US" altLang="zh-CN" dirty="0"/>
              <a:t>Implementation</a:t>
            </a:r>
            <a:endParaRPr kumimoji="1" lang="zh-CN" altLang="en-US" dirty="0"/>
          </a:p>
        </p:txBody>
      </p:sp>
      <p:pic>
        <p:nvPicPr>
          <p:cNvPr id="6" name="内容占位符 5" descr="图片包含 室内, 桌子&#10;&#10;描述已自动生成">
            <a:extLst>
              <a:ext uri="{FF2B5EF4-FFF2-40B4-BE49-F238E27FC236}">
                <a16:creationId xmlns:a16="http://schemas.microsoft.com/office/drawing/2014/main" id="{6650E447-B715-A542-ACF2-5BABA77A9B7F}"/>
              </a:ext>
            </a:extLst>
          </p:cNvPr>
          <p:cNvPicPr>
            <a:picLocks noGrp="1" noChangeAspect="1"/>
          </p:cNvPicPr>
          <p:nvPr>
            <p:ph idx="1"/>
          </p:nvPr>
        </p:nvPicPr>
        <p:blipFill>
          <a:blip r:embed="rId2"/>
          <a:stretch>
            <a:fillRect/>
          </a:stretch>
        </p:blipFill>
        <p:spPr>
          <a:xfrm>
            <a:off x="6126480" y="2053872"/>
            <a:ext cx="4381500" cy="2044700"/>
          </a:xfrm>
        </p:spPr>
      </p:pic>
      <p:sp>
        <p:nvSpPr>
          <p:cNvPr id="4" name="灯片编号占位符 3">
            <a:extLst>
              <a:ext uri="{FF2B5EF4-FFF2-40B4-BE49-F238E27FC236}">
                <a16:creationId xmlns:a16="http://schemas.microsoft.com/office/drawing/2014/main" id="{4C2577BD-6B21-734C-9C29-0786295C4DB6}"/>
              </a:ext>
            </a:extLst>
          </p:cNvPr>
          <p:cNvSpPr>
            <a:spLocks noGrp="1"/>
          </p:cNvSpPr>
          <p:nvPr>
            <p:ph type="sldNum" sz="quarter" idx="12"/>
          </p:nvPr>
        </p:nvSpPr>
        <p:spPr/>
        <p:txBody>
          <a:bodyPr/>
          <a:lstStyle/>
          <a:p>
            <a:fld id="{516AE904-116B-CF46-80CD-420BCD58D1B7}" type="slidenum">
              <a:rPr kumimoji="1" lang="zh-CN" altLang="en-US" smtClean="0"/>
              <a:t>21</a:t>
            </a:fld>
            <a:endParaRPr kumimoji="1" lang="zh-CN" altLang="en-US"/>
          </a:p>
        </p:txBody>
      </p:sp>
      <p:sp>
        <p:nvSpPr>
          <p:cNvPr id="7" name="文本框 6">
            <a:extLst>
              <a:ext uri="{FF2B5EF4-FFF2-40B4-BE49-F238E27FC236}">
                <a16:creationId xmlns:a16="http://schemas.microsoft.com/office/drawing/2014/main" id="{9C56FC3F-8E23-AD44-9E03-27820B3F8A6B}"/>
              </a:ext>
            </a:extLst>
          </p:cNvPr>
          <p:cNvSpPr txBox="1"/>
          <p:nvPr/>
        </p:nvSpPr>
        <p:spPr>
          <a:xfrm>
            <a:off x="997527" y="2244436"/>
            <a:ext cx="4631377" cy="92333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A set to record the current pages</a:t>
            </a:r>
          </a:p>
          <a:p>
            <a:pPr marL="285750" indent="-285750">
              <a:buFont typeface="Arial" panose="020B0604020202020204" pitchFamily="34" charset="0"/>
              <a:buChar char="•"/>
            </a:pPr>
            <a:r>
              <a:rPr kumimoji="1" lang="en-US" altLang="zh-CN" dirty="0"/>
              <a:t>A map to record the used time of each pages</a:t>
            </a:r>
            <a:endParaRPr kumimoji="1" lang="zh-CN" altLang="en-US" dirty="0"/>
          </a:p>
        </p:txBody>
      </p:sp>
    </p:spTree>
    <p:extLst>
      <p:ext uri="{BB962C8B-B14F-4D97-AF65-F5344CB8AC3E}">
        <p14:creationId xmlns:p14="http://schemas.microsoft.com/office/powerpoint/2010/main" val="2399231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33BC0-067A-F940-9DC4-2855B72F7FFA}"/>
              </a:ext>
            </a:extLst>
          </p:cNvPr>
          <p:cNvSpPr>
            <a:spLocks noGrp="1"/>
          </p:cNvSpPr>
          <p:nvPr>
            <p:ph type="title"/>
          </p:nvPr>
        </p:nvSpPr>
        <p:spPr/>
        <p:txBody>
          <a:bodyPr/>
          <a:lstStyle/>
          <a:p>
            <a:r>
              <a:rPr kumimoji="1" lang="en-US" altLang="zh-CN" dirty="0"/>
              <a:t>Implementation</a:t>
            </a:r>
            <a:endParaRPr kumimoji="1" lang="zh-CN" altLang="en-US" dirty="0"/>
          </a:p>
        </p:txBody>
      </p:sp>
      <p:sp>
        <p:nvSpPr>
          <p:cNvPr id="4" name="灯片编号占位符 3">
            <a:extLst>
              <a:ext uri="{FF2B5EF4-FFF2-40B4-BE49-F238E27FC236}">
                <a16:creationId xmlns:a16="http://schemas.microsoft.com/office/drawing/2014/main" id="{4C2577BD-6B21-734C-9C29-0786295C4DB6}"/>
              </a:ext>
            </a:extLst>
          </p:cNvPr>
          <p:cNvSpPr>
            <a:spLocks noGrp="1"/>
          </p:cNvSpPr>
          <p:nvPr>
            <p:ph type="sldNum" sz="quarter" idx="12"/>
          </p:nvPr>
        </p:nvSpPr>
        <p:spPr/>
        <p:txBody>
          <a:bodyPr/>
          <a:lstStyle/>
          <a:p>
            <a:fld id="{516AE904-116B-CF46-80CD-420BCD58D1B7}" type="slidenum">
              <a:rPr kumimoji="1" lang="zh-CN" altLang="en-US" smtClean="0"/>
              <a:t>22</a:t>
            </a:fld>
            <a:endParaRPr kumimoji="1" lang="zh-CN" altLang="en-US"/>
          </a:p>
        </p:txBody>
      </p:sp>
      <p:pic>
        <p:nvPicPr>
          <p:cNvPr id="8" name="内容占位符 7" descr="文本&#10;&#10;描述已自动生成">
            <a:extLst>
              <a:ext uri="{FF2B5EF4-FFF2-40B4-BE49-F238E27FC236}">
                <a16:creationId xmlns:a16="http://schemas.microsoft.com/office/drawing/2014/main" id="{D8F650C6-3129-F04D-8DFA-B3AB8D969B88}"/>
              </a:ext>
            </a:extLst>
          </p:cNvPr>
          <p:cNvPicPr>
            <a:picLocks noGrp="1" noChangeAspect="1"/>
          </p:cNvPicPr>
          <p:nvPr>
            <p:ph idx="1"/>
          </p:nvPr>
        </p:nvPicPr>
        <p:blipFill>
          <a:blip r:embed="rId2"/>
          <a:stretch>
            <a:fillRect/>
          </a:stretch>
        </p:blipFill>
        <p:spPr>
          <a:xfrm>
            <a:off x="6744026" y="1893764"/>
            <a:ext cx="4226924" cy="4022725"/>
          </a:xfrm>
        </p:spPr>
      </p:pic>
      <p:sp>
        <p:nvSpPr>
          <p:cNvPr id="9" name="文本框 8">
            <a:extLst>
              <a:ext uri="{FF2B5EF4-FFF2-40B4-BE49-F238E27FC236}">
                <a16:creationId xmlns:a16="http://schemas.microsoft.com/office/drawing/2014/main" id="{146E2E0C-106B-0C4D-8FA6-3BED8438762E}"/>
              </a:ext>
            </a:extLst>
          </p:cNvPr>
          <p:cNvSpPr txBox="1"/>
          <p:nvPr/>
        </p:nvSpPr>
        <p:spPr>
          <a:xfrm>
            <a:off x="1187532" y="2434442"/>
            <a:ext cx="4908468" cy="1477328"/>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Traverse the incoming pages</a:t>
            </a:r>
          </a:p>
          <a:p>
            <a:pPr marL="285750" indent="-285750">
              <a:buFont typeface="Arial" panose="020B0604020202020204" pitchFamily="34" charset="0"/>
              <a:buChar char="•"/>
            </a:pPr>
            <a:r>
              <a:rPr kumimoji="1" lang="en-US" altLang="zh-CN" dirty="0"/>
              <a:t>Check the number of used slot of the set</a:t>
            </a:r>
          </a:p>
          <a:p>
            <a:pPr marL="285750" indent="-285750">
              <a:buFont typeface="Arial" panose="020B0604020202020204" pitchFamily="34" charset="0"/>
              <a:buChar char="•"/>
            </a:pPr>
            <a:r>
              <a:rPr kumimoji="1" lang="en-US" altLang="zh-CN" dirty="0"/>
              <a:t>Insert the new page if it is not present in the slots and increment the page fault accordingly.</a:t>
            </a:r>
          </a:p>
          <a:p>
            <a:pPr marL="285750" indent="-285750">
              <a:buFont typeface="Arial" panose="020B0604020202020204" pitchFamily="34" charset="0"/>
              <a:buChar char="•"/>
            </a:pPr>
            <a:r>
              <a:rPr kumimoji="1" lang="en-US" altLang="zh-CN" dirty="0"/>
              <a:t>Store the recently used index</a:t>
            </a:r>
          </a:p>
        </p:txBody>
      </p:sp>
    </p:spTree>
    <p:extLst>
      <p:ext uri="{BB962C8B-B14F-4D97-AF65-F5344CB8AC3E}">
        <p14:creationId xmlns:p14="http://schemas.microsoft.com/office/powerpoint/2010/main" val="3787925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056AE-8316-DD46-8DE6-231E7E89BB76}"/>
              </a:ext>
            </a:extLst>
          </p:cNvPr>
          <p:cNvSpPr>
            <a:spLocks noGrp="1"/>
          </p:cNvSpPr>
          <p:nvPr>
            <p:ph type="title"/>
          </p:nvPr>
        </p:nvSpPr>
        <p:spPr/>
        <p:txBody>
          <a:bodyPr/>
          <a:lstStyle/>
          <a:p>
            <a:r>
              <a:rPr kumimoji="1" lang="en-US" altLang="zh-CN" dirty="0"/>
              <a:t>Implementation</a:t>
            </a:r>
            <a:endParaRPr kumimoji="1" lang="zh-CN" altLang="en-US" dirty="0"/>
          </a:p>
        </p:txBody>
      </p:sp>
      <p:pic>
        <p:nvPicPr>
          <p:cNvPr id="6" name="内容占位符 5" descr="文本&#10;&#10;描述已自动生成">
            <a:extLst>
              <a:ext uri="{FF2B5EF4-FFF2-40B4-BE49-F238E27FC236}">
                <a16:creationId xmlns:a16="http://schemas.microsoft.com/office/drawing/2014/main" id="{30F4D962-A707-C04A-8D79-619296A19425}"/>
              </a:ext>
            </a:extLst>
          </p:cNvPr>
          <p:cNvPicPr>
            <a:picLocks noGrp="1" noChangeAspect="1"/>
          </p:cNvPicPr>
          <p:nvPr>
            <p:ph idx="1"/>
          </p:nvPr>
        </p:nvPicPr>
        <p:blipFill>
          <a:blip r:embed="rId2"/>
          <a:stretch>
            <a:fillRect/>
          </a:stretch>
        </p:blipFill>
        <p:spPr>
          <a:xfrm>
            <a:off x="7726531" y="1984049"/>
            <a:ext cx="2962070" cy="4022725"/>
          </a:xfrm>
        </p:spPr>
      </p:pic>
      <p:sp>
        <p:nvSpPr>
          <p:cNvPr id="4" name="灯片编号占位符 3">
            <a:extLst>
              <a:ext uri="{FF2B5EF4-FFF2-40B4-BE49-F238E27FC236}">
                <a16:creationId xmlns:a16="http://schemas.microsoft.com/office/drawing/2014/main" id="{281DB21E-1DFA-784A-B15E-08E077FF1409}"/>
              </a:ext>
            </a:extLst>
          </p:cNvPr>
          <p:cNvSpPr>
            <a:spLocks noGrp="1"/>
          </p:cNvSpPr>
          <p:nvPr>
            <p:ph type="sldNum" sz="quarter" idx="12"/>
          </p:nvPr>
        </p:nvSpPr>
        <p:spPr/>
        <p:txBody>
          <a:bodyPr/>
          <a:lstStyle/>
          <a:p>
            <a:fld id="{516AE904-116B-CF46-80CD-420BCD58D1B7}" type="slidenum">
              <a:rPr kumimoji="1" lang="zh-CN" altLang="en-US" smtClean="0"/>
              <a:t>23</a:t>
            </a:fld>
            <a:endParaRPr kumimoji="1" lang="zh-CN" altLang="en-US"/>
          </a:p>
        </p:txBody>
      </p:sp>
      <p:sp>
        <p:nvSpPr>
          <p:cNvPr id="7" name="文本框 6">
            <a:extLst>
              <a:ext uri="{FF2B5EF4-FFF2-40B4-BE49-F238E27FC236}">
                <a16:creationId xmlns:a16="http://schemas.microsoft.com/office/drawing/2014/main" id="{32106F52-C772-7843-82BE-DB5BF2467896}"/>
              </a:ext>
            </a:extLst>
          </p:cNvPr>
          <p:cNvSpPr txBox="1"/>
          <p:nvPr/>
        </p:nvSpPr>
        <p:spPr>
          <a:xfrm>
            <a:off x="1097280" y="2351314"/>
            <a:ext cx="5327271" cy="1754326"/>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The set is full</a:t>
            </a:r>
          </a:p>
          <a:p>
            <a:pPr marL="742950" lvl="1" indent="-285750">
              <a:buFont typeface="Arial" panose="020B0604020202020204" pitchFamily="34" charset="0"/>
              <a:buChar char="•"/>
            </a:pPr>
            <a:r>
              <a:rPr kumimoji="1" lang="en-US" altLang="zh-CN" dirty="0"/>
              <a:t>Check if the new page has existed in the slots</a:t>
            </a:r>
          </a:p>
          <a:p>
            <a:pPr marL="742950" lvl="1" indent="-285750">
              <a:buFont typeface="Arial" panose="020B0604020202020204" pitchFamily="34" charset="0"/>
              <a:buChar char="•"/>
            </a:pPr>
            <a:r>
              <a:rPr kumimoji="1" lang="en-US" altLang="zh-CN" dirty="0"/>
              <a:t>If not, find the old page with the smallest used index and remove it. Insert the new page.</a:t>
            </a:r>
          </a:p>
          <a:p>
            <a:pPr marL="742950" lvl="1" indent="-285750">
              <a:buFont typeface="Arial" panose="020B0604020202020204" pitchFamily="34" charset="0"/>
              <a:buChar char="•"/>
            </a:pPr>
            <a:r>
              <a:rPr kumimoji="1" lang="en-US" altLang="zh-CN" dirty="0"/>
              <a:t>Record the recently used index for the new page.</a:t>
            </a:r>
            <a:endParaRPr kumimoji="1" lang="zh-CN" altLang="en-US" dirty="0"/>
          </a:p>
        </p:txBody>
      </p:sp>
    </p:spTree>
    <p:extLst>
      <p:ext uri="{BB962C8B-B14F-4D97-AF65-F5344CB8AC3E}">
        <p14:creationId xmlns:p14="http://schemas.microsoft.com/office/powerpoint/2010/main" val="937857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a:t>
            </a:r>
            <a:r>
              <a:rPr lang="zh-CN" altLang="en-US" dirty="0"/>
              <a:t> </a:t>
            </a:r>
            <a:r>
              <a:rPr lang="en-US" altLang="zh-CN" dirty="0"/>
              <a:t>&amp;</a:t>
            </a:r>
            <a:r>
              <a:rPr lang="zh-CN" altLang="en-US" dirty="0"/>
              <a:t> </a:t>
            </a:r>
            <a:r>
              <a:rPr lang="en-US" altLang="zh-CN" dirty="0"/>
              <a:t>A</a:t>
            </a:r>
            <a:endParaRPr lang="en-US"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24</a:t>
            </a:fld>
            <a:endParaRPr kumimoji="1" lang="zh-CN" altLang="en-US"/>
          </a:p>
        </p:txBody>
      </p:sp>
      <p:sp>
        <p:nvSpPr>
          <p:cNvPr id="10" name="Content Placeholder 2">
            <a:extLst>
              <a:ext uri="{FF2B5EF4-FFF2-40B4-BE49-F238E27FC236}">
                <a16:creationId xmlns:a16="http://schemas.microsoft.com/office/drawing/2014/main" id="{B30AD694-CD95-6042-B3F7-244042F47F48}"/>
              </a:ext>
            </a:extLst>
          </p:cNvPr>
          <p:cNvSpPr>
            <a:spLocks noGrp="1"/>
          </p:cNvSpPr>
          <p:nvPr>
            <p:ph idx="1"/>
          </p:nvPr>
        </p:nvSpPr>
        <p:spPr>
          <a:xfrm>
            <a:off x="1097280" y="1845734"/>
            <a:ext cx="10058400" cy="4023360"/>
          </a:xfrm>
        </p:spPr>
        <p:txBody>
          <a:bodyPr>
            <a:normAutofit/>
          </a:bodyPr>
          <a:lstStyle/>
          <a:p>
            <a:pPr marL="0" indent="0">
              <a:buNone/>
            </a:pPr>
            <a:r>
              <a:rPr lang="zh-CN" altLang="en-US" sz="2400" dirty="0"/>
              <a:t> </a:t>
            </a:r>
            <a:r>
              <a:rPr lang="en-US" altLang="zh-CN" sz="2400" dirty="0"/>
              <a:t>Any</a:t>
            </a:r>
            <a:r>
              <a:rPr lang="zh-CN" altLang="en-US" sz="2400" dirty="0"/>
              <a:t> </a:t>
            </a:r>
            <a:r>
              <a:rPr lang="en-US" altLang="zh-CN" sz="2400" dirty="0"/>
              <a:t>questions?</a:t>
            </a:r>
          </a:p>
        </p:txBody>
      </p:sp>
    </p:spTree>
    <p:extLst>
      <p:ext uri="{BB962C8B-B14F-4D97-AF65-F5344CB8AC3E}">
        <p14:creationId xmlns:p14="http://schemas.microsoft.com/office/powerpoint/2010/main" val="2504679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A3DE57E-AA5A-8348-A5B8-7C713133D8DE}"/>
              </a:ext>
            </a:extLst>
          </p:cNvPr>
          <p:cNvSpPr>
            <a:spLocks noGrp="1"/>
          </p:cNvSpPr>
          <p:nvPr>
            <p:ph type="title"/>
          </p:nvPr>
        </p:nvSpPr>
        <p:spPr/>
        <p:txBody>
          <a:bodyPr/>
          <a:lstStyle/>
          <a:p>
            <a:r>
              <a:rPr lang="en-US" altLang="zh-CN" dirty="0"/>
              <a:t>The special producer and customer problem</a:t>
            </a:r>
            <a:endParaRPr lang="zh-CN" altLang="en-US" dirty="0"/>
          </a:p>
        </p:txBody>
      </p:sp>
      <p:sp>
        <p:nvSpPr>
          <p:cNvPr id="4" name="灯片编号占位符 3">
            <a:extLst>
              <a:ext uri="{FF2B5EF4-FFF2-40B4-BE49-F238E27FC236}">
                <a16:creationId xmlns:a16="http://schemas.microsoft.com/office/drawing/2014/main" id="{ABC1317F-E88B-D945-86D5-FE2AAD4E0D65}"/>
              </a:ext>
            </a:extLst>
          </p:cNvPr>
          <p:cNvSpPr>
            <a:spLocks noGrp="1"/>
          </p:cNvSpPr>
          <p:nvPr>
            <p:ph type="sldNum" sz="quarter" idx="12"/>
          </p:nvPr>
        </p:nvSpPr>
        <p:spPr/>
        <p:txBody>
          <a:bodyPr/>
          <a:lstStyle/>
          <a:p>
            <a:fld id="{516AE904-116B-CF46-80CD-420BCD58D1B7}" type="slidenum">
              <a:rPr kumimoji="1" lang="zh-CN" altLang="en-US" smtClean="0"/>
              <a:t>3</a:t>
            </a:fld>
            <a:endParaRPr kumimoji="1" lang="zh-CN" altLang="en-US"/>
          </a:p>
        </p:txBody>
      </p:sp>
      <p:sp>
        <p:nvSpPr>
          <p:cNvPr id="7" name="矩形 6">
            <a:extLst>
              <a:ext uri="{FF2B5EF4-FFF2-40B4-BE49-F238E27FC236}">
                <a16:creationId xmlns:a16="http://schemas.microsoft.com/office/drawing/2014/main" id="{FE69A91E-B4F7-A147-87C0-B779234320C5}"/>
              </a:ext>
            </a:extLst>
          </p:cNvPr>
          <p:cNvSpPr/>
          <p:nvPr/>
        </p:nvSpPr>
        <p:spPr>
          <a:xfrm>
            <a:off x="1650671" y="3429000"/>
            <a:ext cx="1270660"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Slot_0</a:t>
            </a:r>
            <a:r>
              <a:rPr kumimoji="1" lang="en-US" altLang="zh-CN" sz="1400" dirty="0"/>
              <a:t>(Full)</a:t>
            </a:r>
            <a:endParaRPr kumimoji="1" lang="zh-CN" altLang="en-US" dirty="0"/>
          </a:p>
        </p:txBody>
      </p:sp>
      <p:sp>
        <p:nvSpPr>
          <p:cNvPr id="8" name="矩形 7">
            <a:extLst>
              <a:ext uri="{FF2B5EF4-FFF2-40B4-BE49-F238E27FC236}">
                <a16:creationId xmlns:a16="http://schemas.microsoft.com/office/drawing/2014/main" id="{F52F3346-A6B8-5842-A88B-FC237E459281}"/>
              </a:ext>
            </a:extLst>
          </p:cNvPr>
          <p:cNvSpPr/>
          <p:nvPr/>
        </p:nvSpPr>
        <p:spPr>
          <a:xfrm>
            <a:off x="2921331" y="3429000"/>
            <a:ext cx="1270660"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Slot_1(</a:t>
            </a:r>
            <a:r>
              <a:rPr kumimoji="1" lang="en-US" altLang="zh-CN" sz="1200" dirty="0"/>
              <a:t>Empty</a:t>
            </a:r>
            <a:r>
              <a:rPr kumimoji="1" lang="en-US" altLang="zh-CN" dirty="0"/>
              <a:t>)</a:t>
            </a:r>
            <a:endParaRPr kumimoji="1" lang="zh-CN" altLang="en-US" dirty="0"/>
          </a:p>
        </p:txBody>
      </p:sp>
      <p:sp>
        <p:nvSpPr>
          <p:cNvPr id="9" name="矩形 8">
            <a:extLst>
              <a:ext uri="{FF2B5EF4-FFF2-40B4-BE49-F238E27FC236}">
                <a16:creationId xmlns:a16="http://schemas.microsoft.com/office/drawing/2014/main" id="{78F4140E-B87D-B141-82EB-E99CACDEC21D}"/>
              </a:ext>
            </a:extLst>
          </p:cNvPr>
          <p:cNvSpPr/>
          <p:nvPr/>
        </p:nvSpPr>
        <p:spPr>
          <a:xfrm>
            <a:off x="4191991" y="3429000"/>
            <a:ext cx="1270660"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Slot_2 </a:t>
            </a:r>
            <a:r>
              <a:rPr kumimoji="1" lang="en-US" altLang="zh-CN" sz="1200" dirty="0"/>
              <a:t>(Empty)</a:t>
            </a:r>
            <a:endParaRPr kumimoji="1" lang="zh-CN" altLang="en-US" dirty="0"/>
          </a:p>
        </p:txBody>
      </p:sp>
      <p:sp>
        <p:nvSpPr>
          <p:cNvPr id="10" name="矩形 9">
            <a:extLst>
              <a:ext uri="{FF2B5EF4-FFF2-40B4-BE49-F238E27FC236}">
                <a16:creationId xmlns:a16="http://schemas.microsoft.com/office/drawing/2014/main" id="{C6866CFA-74A2-BA49-8D3C-F9254C6214A8}"/>
              </a:ext>
            </a:extLst>
          </p:cNvPr>
          <p:cNvSpPr/>
          <p:nvPr/>
        </p:nvSpPr>
        <p:spPr>
          <a:xfrm>
            <a:off x="5462651" y="3429000"/>
            <a:ext cx="1270660"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Slot_3 </a:t>
            </a:r>
            <a:r>
              <a:rPr kumimoji="1" lang="en-US" altLang="zh-CN" sz="1200" dirty="0"/>
              <a:t>(Empty)</a:t>
            </a:r>
            <a:endParaRPr kumimoji="1" lang="zh-CN" altLang="en-US" dirty="0"/>
          </a:p>
        </p:txBody>
      </p:sp>
      <p:sp>
        <p:nvSpPr>
          <p:cNvPr id="11" name="矩形 10">
            <a:extLst>
              <a:ext uri="{FF2B5EF4-FFF2-40B4-BE49-F238E27FC236}">
                <a16:creationId xmlns:a16="http://schemas.microsoft.com/office/drawing/2014/main" id="{25ABFDC8-C83B-2A41-A83F-57F738550C83}"/>
              </a:ext>
            </a:extLst>
          </p:cNvPr>
          <p:cNvSpPr/>
          <p:nvPr/>
        </p:nvSpPr>
        <p:spPr>
          <a:xfrm>
            <a:off x="6729351" y="3429000"/>
            <a:ext cx="1270660"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a:t>
            </a:r>
            <a:endParaRPr kumimoji="1" lang="zh-CN" altLang="en-US" dirty="0"/>
          </a:p>
        </p:txBody>
      </p:sp>
      <p:sp>
        <p:nvSpPr>
          <p:cNvPr id="12" name="矩形 11">
            <a:extLst>
              <a:ext uri="{FF2B5EF4-FFF2-40B4-BE49-F238E27FC236}">
                <a16:creationId xmlns:a16="http://schemas.microsoft.com/office/drawing/2014/main" id="{73E56FF0-EF74-4E47-AC27-57E4F397A273}"/>
              </a:ext>
            </a:extLst>
          </p:cNvPr>
          <p:cNvSpPr/>
          <p:nvPr/>
        </p:nvSpPr>
        <p:spPr>
          <a:xfrm>
            <a:off x="8000011" y="3429000"/>
            <a:ext cx="1387434"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Slot_K-1</a:t>
            </a:r>
            <a:r>
              <a:rPr kumimoji="1" lang="en-US" altLang="zh-CN" sz="1400" dirty="0"/>
              <a:t>(Full)</a:t>
            </a:r>
            <a:endParaRPr kumimoji="1" lang="zh-CN" altLang="en-US" dirty="0"/>
          </a:p>
        </p:txBody>
      </p:sp>
      <p:sp>
        <p:nvSpPr>
          <p:cNvPr id="13" name="矩形 12">
            <a:extLst>
              <a:ext uri="{FF2B5EF4-FFF2-40B4-BE49-F238E27FC236}">
                <a16:creationId xmlns:a16="http://schemas.microsoft.com/office/drawing/2014/main" id="{858F75AC-A4BB-4F4C-819F-39B5789B9C7F}"/>
              </a:ext>
            </a:extLst>
          </p:cNvPr>
          <p:cNvSpPr/>
          <p:nvPr/>
        </p:nvSpPr>
        <p:spPr>
          <a:xfrm>
            <a:off x="2921331" y="2096985"/>
            <a:ext cx="1270660"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Producer_0</a:t>
            </a:r>
            <a:endParaRPr kumimoji="1" lang="zh-CN" altLang="en-US" dirty="0"/>
          </a:p>
        </p:txBody>
      </p:sp>
      <p:sp>
        <p:nvSpPr>
          <p:cNvPr id="14" name="矩形 13">
            <a:extLst>
              <a:ext uri="{FF2B5EF4-FFF2-40B4-BE49-F238E27FC236}">
                <a16:creationId xmlns:a16="http://schemas.microsoft.com/office/drawing/2014/main" id="{E03A9C21-4DBB-6443-A921-4846D88837C9}"/>
              </a:ext>
            </a:extLst>
          </p:cNvPr>
          <p:cNvSpPr/>
          <p:nvPr/>
        </p:nvSpPr>
        <p:spPr>
          <a:xfrm>
            <a:off x="4825340" y="2096985"/>
            <a:ext cx="1270660"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Producer_1</a:t>
            </a:r>
            <a:endParaRPr kumimoji="1" lang="zh-CN" altLang="en-US" dirty="0"/>
          </a:p>
        </p:txBody>
      </p:sp>
      <p:sp>
        <p:nvSpPr>
          <p:cNvPr id="15" name="矩形 14">
            <a:extLst>
              <a:ext uri="{FF2B5EF4-FFF2-40B4-BE49-F238E27FC236}">
                <a16:creationId xmlns:a16="http://schemas.microsoft.com/office/drawing/2014/main" id="{1EE1ED9F-5A75-FE46-8688-CD598AAD594F}"/>
              </a:ext>
            </a:extLst>
          </p:cNvPr>
          <p:cNvSpPr/>
          <p:nvPr/>
        </p:nvSpPr>
        <p:spPr>
          <a:xfrm>
            <a:off x="6949043" y="2096985"/>
            <a:ext cx="1518062"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Producer_N-1</a:t>
            </a:r>
            <a:endParaRPr kumimoji="1" lang="zh-CN" altLang="en-US" dirty="0"/>
          </a:p>
        </p:txBody>
      </p:sp>
      <p:sp>
        <p:nvSpPr>
          <p:cNvPr id="16" name="矩形 15">
            <a:extLst>
              <a:ext uri="{FF2B5EF4-FFF2-40B4-BE49-F238E27FC236}">
                <a16:creationId xmlns:a16="http://schemas.microsoft.com/office/drawing/2014/main" id="{46CAA06A-12FB-0A4A-A9E5-C73C4740DF2C}"/>
              </a:ext>
            </a:extLst>
          </p:cNvPr>
          <p:cNvSpPr/>
          <p:nvPr/>
        </p:nvSpPr>
        <p:spPr>
          <a:xfrm>
            <a:off x="3026230" y="5003272"/>
            <a:ext cx="1395352"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Customer_0</a:t>
            </a:r>
            <a:endParaRPr kumimoji="1" lang="zh-CN" altLang="en-US" dirty="0"/>
          </a:p>
        </p:txBody>
      </p:sp>
      <p:sp>
        <p:nvSpPr>
          <p:cNvPr id="17" name="矩形 16">
            <a:extLst>
              <a:ext uri="{FF2B5EF4-FFF2-40B4-BE49-F238E27FC236}">
                <a16:creationId xmlns:a16="http://schemas.microsoft.com/office/drawing/2014/main" id="{CBA3EDEC-AC5D-E74E-BBB7-9BF2341958DD}"/>
              </a:ext>
            </a:extLst>
          </p:cNvPr>
          <p:cNvSpPr/>
          <p:nvPr/>
        </p:nvSpPr>
        <p:spPr>
          <a:xfrm>
            <a:off x="4930239" y="5003272"/>
            <a:ext cx="1395352"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Customer_1</a:t>
            </a:r>
            <a:endParaRPr kumimoji="1" lang="zh-CN" altLang="en-US" dirty="0"/>
          </a:p>
        </p:txBody>
      </p:sp>
      <p:sp>
        <p:nvSpPr>
          <p:cNvPr id="18" name="矩形 17">
            <a:extLst>
              <a:ext uri="{FF2B5EF4-FFF2-40B4-BE49-F238E27FC236}">
                <a16:creationId xmlns:a16="http://schemas.microsoft.com/office/drawing/2014/main" id="{6EA19B1B-D433-8F40-968A-CED1BBC8A38A}"/>
              </a:ext>
            </a:extLst>
          </p:cNvPr>
          <p:cNvSpPr/>
          <p:nvPr/>
        </p:nvSpPr>
        <p:spPr>
          <a:xfrm>
            <a:off x="7053942" y="5003272"/>
            <a:ext cx="1639786"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Customer_M-1</a:t>
            </a:r>
            <a:endParaRPr kumimoji="1" lang="zh-CN" altLang="en-US" dirty="0"/>
          </a:p>
        </p:txBody>
      </p:sp>
      <p:cxnSp>
        <p:nvCxnSpPr>
          <p:cNvPr id="20" name="直线箭头连接符 19">
            <a:extLst>
              <a:ext uri="{FF2B5EF4-FFF2-40B4-BE49-F238E27FC236}">
                <a16:creationId xmlns:a16="http://schemas.microsoft.com/office/drawing/2014/main" id="{459391B1-D41F-3C48-A3BC-D229852F6EAD}"/>
              </a:ext>
            </a:extLst>
          </p:cNvPr>
          <p:cNvCxnSpPr>
            <a:cxnSpLocks/>
            <a:stCxn id="13" idx="2"/>
            <a:endCxn id="7" idx="0"/>
          </p:cNvCxnSpPr>
          <p:nvPr/>
        </p:nvCxnSpPr>
        <p:spPr>
          <a:xfrm flipH="1">
            <a:off x="2286001" y="2669969"/>
            <a:ext cx="1270660" cy="7590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a:extLst>
              <a:ext uri="{FF2B5EF4-FFF2-40B4-BE49-F238E27FC236}">
                <a16:creationId xmlns:a16="http://schemas.microsoft.com/office/drawing/2014/main" id="{95255810-DF27-1E4F-A98D-F13EBC3F8359}"/>
              </a:ext>
            </a:extLst>
          </p:cNvPr>
          <p:cNvCxnSpPr>
            <a:cxnSpLocks/>
            <a:endCxn id="12" idx="0"/>
          </p:cNvCxnSpPr>
          <p:nvPr/>
        </p:nvCxnSpPr>
        <p:spPr>
          <a:xfrm>
            <a:off x="7675419" y="2669969"/>
            <a:ext cx="1018309" cy="7590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58258083-5BF2-214D-8141-80D5CD0D7149}"/>
              </a:ext>
            </a:extLst>
          </p:cNvPr>
          <p:cNvSpPr txBox="1"/>
          <p:nvPr/>
        </p:nvSpPr>
        <p:spPr>
          <a:xfrm>
            <a:off x="6325591" y="2127059"/>
            <a:ext cx="502721" cy="369332"/>
          </a:xfrm>
          <a:prstGeom prst="rect">
            <a:avLst/>
          </a:prstGeom>
          <a:noFill/>
        </p:spPr>
        <p:txBody>
          <a:bodyPr wrap="square" rtlCol="0">
            <a:spAutoFit/>
          </a:bodyPr>
          <a:lstStyle/>
          <a:p>
            <a:r>
              <a:rPr kumimoji="1" lang="en-US" altLang="zh-CN" dirty="0"/>
              <a:t>…</a:t>
            </a:r>
            <a:endParaRPr kumimoji="1" lang="zh-CN" altLang="en-US" dirty="0"/>
          </a:p>
        </p:txBody>
      </p:sp>
      <p:sp>
        <p:nvSpPr>
          <p:cNvPr id="25" name="文本框 24">
            <a:extLst>
              <a:ext uri="{FF2B5EF4-FFF2-40B4-BE49-F238E27FC236}">
                <a16:creationId xmlns:a16="http://schemas.microsoft.com/office/drawing/2014/main" id="{59AE65B9-FAF3-BB49-AA81-4DB1896B4A4F}"/>
              </a:ext>
            </a:extLst>
          </p:cNvPr>
          <p:cNvSpPr txBox="1"/>
          <p:nvPr/>
        </p:nvSpPr>
        <p:spPr>
          <a:xfrm>
            <a:off x="6477990" y="5105098"/>
            <a:ext cx="502721" cy="369332"/>
          </a:xfrm>
          <a:prstGeom prst="rect">
            <a:avLst/>
          </a:prstGeom>
          <a:noFill/>
        </p:spPr>
        <p:txBody>
          <a:bodyPr wrap="square" rtlCol="0">
            <a:spAutoFit/>
          </a:bodyPr>
          <a:lstStyle/>
          <a:p>
            <a:r>
              <a:rPr kumimoji="1" lang="en-US" altLang="zh-CN" dirty="0"/>
              <a:t>…</a:t>
            </a:r>
            <a:endParaRPr kumimoji="1" lang="zh-CN" altLang="en-US" dirty="0"/>
          </a:p>
        </p:txBody>
      </p:sp>
      <p:cxnSp>
        <p:nvCxnSpPr>
          <p:cNvPr id="26" name="直线箭头连接符 25">
            <a:extLst>
              <a:ext uri="{FF2B5EF4-FFF2-40B4-BE49-F238E27FC236}">
                <a16:creationId xmlns:a16="http://schemas.microsoft.com/office/drawing/2014/main" id="{0B788B2E-E23F-E649-806A-2B5F61545411}"/>
              </a:ext>
            </a:extLst>
          </p:cNvPr>
          <p:cNvCxnSpPr>
            <a:cxnSpLocks/>
            <a:stCxn id="7" idx="2"/>
          </p:cNvCxnSpPr>
          <p:nvPr/>
        </p:nvCxnSpPr>
        <p:spPr>
          <a:xfrm>
            <a:off x="2286001" y="4001984"/>
            <a:ext cx="1429989" cy="1001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线箭头连接符 27">
            <a:extLst>
              <a:ext uri="{FF2B5EF4-FFF2-40B4-BE49-F238E27FC236}">
                <a16:creationId xmlns:a16="http://schemas.microsoft.com/office/drawing/2014/main" id="{8558AF5D-EF07-3C43-9C40-9BB3518545AE}"/>
              </a:ext>
            </a:extLst>
          </p:cNvPr>
          <p:cNvCxnSpPr>
            <a:cxnSpLocks/>
            <a:stCxn id="7" idx="2"/>
            <a:endCxn id="17" idx="0"/>
          </p:cNvCxnSpPr>
          <p:nvPr/>
        </p:nvCxnSpPr>
        <p:spPr>
          <a:xfrm>
            <a:off x="2286001" y="4001984"/>
            <a:ext cx="3341914" cy="1001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线箭头连接符 30">
            <a:extLst>
              <a:ext uri="{FF2B5EF4-FFF2-40B4-BE49-F238E27FC236}">
                <a16:creationId xmlns:a16="http://schemas.microsoft.com/office/drawing/2014/main" id="{E027676D-81D2-4D40-929A-3DDCB7813D73}"/>
              </a:ext>
            </a:extLst>
          </p:cNvPr>
          <p:cNvCxnSpPr>
            <a:cxnSpLocks/>
            <a:stCxn id="7" idx="2"/>
            <a:endCxn id="18" idx="0"/>
          </p:cNvCxnSpPr>
          <p:nvPr/>
        </p:nvCxnSpPr>
        <p:spPr>
          <a:xfrm>
            <a:off x="2286001" y="4001984"/>
            <a:ext cx="5587834" cy="1001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线箭头连接符 33">
            <a:extLst>
              <a:ext uri="{FF2B5EF4-FFF2-40B4-BE49-F238E27FC236}">
                <a16:creationId xmlns:a16="http://schemas.microsoft.com/office/drawing/2014/main" id="{B27644D7-8344-5842-AC77-752367B0CFA8}"/>
              </a:ext>
            </a:extLst>
          </p:cNvPr>
          <p:cNvCxnSpPr>
            <a:cxnSpLocks/>
            <a:stCxn id="12" idx="2"/>
            <a:endCxn id="16" idx="0"/>
          </p:cNvCxnSpPr>
          <p:nvPr/>
        </p:nvCxnSpPr>
        <p:spPr>
          <a:xfrm flipH="1">
            <a:off x="3723906" y="4001984"/>
            <a:ext cx="4969822" cy="1001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线箭头连接符 36">
            <a:extLst>
              <a:ext uri="{FF2B5EF4-FFF2-40B4-BE49-F238E27FC236}">
                <a16:creationId xmlns:a16="http://schemas.microsoft.com/office/drawing/2014/main" id="{837E82E2-3B79-9045-ACBE-BB923FC8D33A}"/>
              </a:ext>
            </a:extLst>
          </p:cNvPr>
          <p:cNvCxnSpPr>
            <a:cxnSpLocks/>
            <a:stCxn id="12" idx="2"/>
            <a:endCxn id="17" idx="0"/>
          </p:cNvCxnSpPr>
          <p:nvPr/>
        </p:nvCxnSpPr>
        <p:spPr>
          <a:xfrm flipH="1">
            <a:off x="5627915" y="4001984"/>
            <a:ext cx="3065813" cy="1001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线箭头连接符 39">
            <a:extLst>
              <a:ext uri="{FF2B5EF4-FFF2-40B4-BE49-F238E27FC236}">
                <a16:creationId xmlns:a16="http://schemas.microsoft.com/office/drawing/2014/main" id="{1BDF2859-2C12-BC42-95E2-14F7ECCB9C19}"/>
              </a:ext>
            </a:extLst>
          </p:cNvPr>
          <p:cNvCxnSpPr>
            <a:cxnSpLocks/>
            <a:stCxn id="12" idx="2"/>
            <a:endCxn id="18" idx="0"/>
          </p:cNvCxnSpPr>
          <p:nvPr/>
        </p:nvCxnSpPr>
        <p:spPr>
          <a:xfrm flipH="1">
            <a:off x="7873835" y="4001984"/>
            <a:ext cx="819893" cy="1001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19959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10C1C-F18E-AE4F-8F3A-6FD7629EEF20}"/>
              </a:ext>
            </a:extLst>
          </p:cNvPr>
          <p:cNvSpPr>
            <a:spLocks noGrp="1"/>
          </p:cNvSpPr>
          <p:nvPr>
            <p:ph type="title"/>
          </p:nvPr>
        </p:nvSpPr>
        <p:spPr/>
        <p:txBody>
          <a:bodyPr/>
          <a:lstStyle/>
          <a:p>
            <a:r>
              <a:rPr kumimoji="1" lang="en-US" altLang="zh-CN" dirty="0"/>
              <a:t>One possible solution</a:t>
            </a:r>
            <a:endParaRPr kumimoji="1" lang="zh-CN" altLang="en-US" dirty="0"/>
          </a:p>
        </p:txBody>
      </p:sp>
      <p:pic>
        <p:nvPicPr>
          <p:cNvPr id="7" name="内容占位符 6" descr="文本&#10;&#10;描述已自动生成">
            <a:extLst>
              <a:ext uri="{FF2B5EF4-FFF2-40B4-BE49-F238E27FC236}">
                <a16:creationId xmlns:a16="http://schemas.microsoft.com/office/drawing/2014/main" id="{D8429489-3AAC-E14F-9D3C-0153D41F11D1}"/>
              </a:ext>
            </a:extLst>
          </p:cNvPr>
          <p:cNvPicPr>
            <a:picLocks noGrp="1" noChangeAspect="1"/>
          </p:cNvPicPr>
          <p:nvPr>
            <p:ph idx="1"/>
          </p:nvPr>
        </p:nvPicPr>
        <p:blipFill>
          <a:blip r:embed="rId2"/>
          <a:stretch>
            <a:fillRect/>
          </a:stretch>
        </p:blipFill>
        <p:spPr>
          <a:xfrm>
            <a:off x="954459" y="2978148"/>
            <a:ext cx="10058400" cy="2542727"/>
          </a:xfrm>
        </p:spPr>
      </p:pic>
      <p:sp>
        <p:nvSpPr>
          <p:cNvPr id="4" name="灯片编号占位符 3">
            <a:extLst>
              <a:ext uri="{FF2B5EF4-FFF2-40B4-BE49-F238E27FC236}">
                <a16:creationId xmlns:a16="http://schemas.microsoft.com/office/drawing/2014/main" id="{4015FD67-ADB6-DC44-B01B-15FF8A2373C9}"/>
              </a:ext>
            </a:extLst>
          </p:cNvPr>
          <p:cNvSpPr>
            <a:spLocks noGrp="1"/>
          </p:cNvSpPr>
          <p:nvPr>
            <p:ph type="sldNum" sz="quarter" idx="12"/>
          </p:nvPr>
        </p:nvSpPr>
        <p:spPr/>
        <p:txBody>
          <a:bodyPr/>
          <a:lstStyle/>
          <a:p>
            <a:fld id="{516AE904-116B-CF46-80CD-420BCD58D1B7}" type="slidenum">
              <a:rPr kumimoji="1" lang="zh-CN" altLang="en-US" smtClean="0"/>
              <a:t>4</a:t>
            </a:fld>
            <a:endParaRPr kumimoji="1" lang="zh-CN" altLang="en-US"/>
          </a:p>
        </p:txBody>
      </p:sp>
      <p:sp>
        <p:nvSpPr>
          <p:cNvPr id="8" name="文本框 7">
            <a:extLst>
              <a:ext uri="{FF2B5EF4-FFF2-40B4-BE49-F238E27FC236}">
                <a16:creationId xmlns:a16="http://schemas.microsoft.com/office/drawing/2014/main" id="{17E2BC39-6F40-6B4F-9CD2-71C18D28B9B4}"/>
              </a:ext>
            </a:extLst>
          </p:cNvPr>
          <p:cNvSpPr txBox="1"/>
          <p:nvPr/>
        </p:nvSpPr>
        <p:spPr>
          <a:xfrm>
            <a:off x="1009403" y="2090057"/>
            <a:ext cx="5925787"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Semaphore definition</a:t>
            </a:r>
            <a:endParaRPr kumimoji="1" lang="zh-CN" altLang="en-US" dirty="0"/>
          </a:p>
        </p:txBody>
      </p:sp>
    </p:spTree>
    <p:extLst>
      <p:ext uri="{BB962C8B-B14F-4D97-AF65-F5344CB8AC3E}">
        <p14:creationId xmlns:p14="http://schemas.microsoft.com/office/powerpoint/2010/main" val="3914711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10C1C-F18E-AE4F-8F3A-6FD7629EEF20}"/>
              </a:ext>
            </a:extLst>
          </p:cNvPr>
          <p:cNvSpPr>
            <a:spLocks noGrp="1"/>
          </p:cNvSpPr>
          <p:nvPr>
            <p:ph type="title"/>
          </p:nvPr>
        </p:nvSpPr>
        <p:spPr/>
        <p:txBody>
          <a:bodyPr/>
          <a:lstStyle/>
          <a:p>
            <a:r>
              <a:rPr kumimoji="1" lang="en-US" altLang="zh-CN" dirty="0"/>
              <a:t>One possible solution</a:t>
            </a:r>
            <a:endParaRPr kumimoji="1" lang="zh-CN" altLang="en-US" dirty="0"/>
          </a:p>
        </p:txBody>
      </p:sp>
      <p:sp>
        <p:nvSpPr>
          <p:cNvPr id="4" name="灯片编号占位符 3">
            <a:extLst>
              <a:ext uri="{FF2B5EF4-FFF2-40B4-BE49-F238E27FC236}">
                <a16:creationId xmlns:a16="http://schemas.microsoft.com/office/drawing/2014/main" id="{4015FD67-ADB6-DC44-B01B-15FF8A2373C9}"/>
              </a:ext>
            </a:extLst>
          </p:cNvPr>
          <p:cNvSpPr>
            <a:spLocks noGrp="1"/>
          </p:cNvSpPr>
          <p:nvPr>
            <p:ph type="sldNum" sz="quarter" idx="12"/>
          </p:nvPr>
        </p:nvSpPr>
        <p:spPr/>
        <p:txBody>
          <a:bodyPr/>
          <a:lstStyle/>
          <a:p>
            <a:fld id="{516AE904-116B-CF46-80CD-420BCD58D1B7}" type="slidenum">
              <a:rPr kumimoji="1" lang="zh-CN" altLang="en-US" smtClean="0"/>
              <a:t>5</a:t>
            </a:fld>
            <a:endParaRPr kumimoji="1" lang="zh-CN" altLang="en-US"/>
          </a:p>
        </p:txBody>
      </p:sp>
      <p:sp>
        <p:nvSpPr>
          <p:cNvPr id="8" name="文本框 7">
            <a:extLst>
              <a:ext uri="{FF2B5EF4-FFF2-40B4-BE49-F238E27FC236}">
                <a16:creationId xmlns:a16="http://schemas.microsoft.com/office/drawing/2014/main" id="{17E2BC39-6F40-6B4F-9CD2-71C18D28B9B4}"/>
              </a:ext>
            </a:extLst>
          </p:cNvPr>
          <p:cNvSpPr txBox="1"/>
          <p:nvPr/>
        </p:nvSpPr>
        <p:spPr>
          <a:xfrm>
            <a:off x="1009403" y="2090057"/>
            <a:ext cx="5925787"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Producer</a:t>
            </a:r>
          </a:p>
          <a:p>
            <a:pPr marL="285750" indent="-285750">
              <a:buFont typeface="Arial" panose="020B0604020202020204" pitchFamily="34" charset="0"/>
              <a:buChar char="•"/>
            </a:pPr>
            <a:endParaRPr kumimoji="1" lang="zh-CN" altLang="en-US" dirty="0"/>
          </a:p>
        </p:txBody>
      </p:sp>
      <p:pic>
        <p:nvPicPr>
          <p:cNvPr id="5" name="图片 4" descr="文本&#10;&#10;描述已自动生成">
            <a:extLst>
              <a:ext uri="{FF2B5EF4-FFF2-40B4-BE49-F238E27FC236}">
                <a16:creationId xmlns:a16="http://schemas.microsoft.com/office/drawing/2014/main" id="{0F62FAC1-38AE-B242-8DFA-3B7848DC6300}"/>
              </a:ext>
            </a:extLst>
          </p:cNvPr>
          <p:cNvPicPr>
            <a:picLocks noChangeAspect="1"/>
          </p:cNvPicPr>
          <p:nvPr/>
        </p:nvPicPr>
        <p:blipFill>
          <a:blip r:embed="rId2"/>
          <a:stretch>
            <a:fillRect/>
          </a:stretch>
        </p:blipFill>
        <p:spPr>
          <a:xfrm>
            <a:off x="4131622" y="1787013"/>
            <a:ext cx="7080861" cy="4522095"/>
          </a:xfrm>
          <a:prstGeom prst="rect">
            <a:avLst/>
          </a:prstGeom>
        </p:spPr>
      </p:pic>
    </p:spTree>
    <p:extLst>
      <p:ext uri="{BB962C8B-B14F-4D97-AF65-F5344CB8AC3E}">
        <p14:creationId xmlns:p14="http://schemas.microsoft.com/office/powerpoint/2010/main" val="4288382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10C1C-F18E-AE4F-8F3A-6FD7629EEF20}"/>
              </a:ext>
            </a:extLst>
          </p:cNvPr>
          <p:cNvSpPr>
            <a:spLocks noGrp="1"/>
          </p:cNvSpPr>
          <p:nvPr>
            <p:ph type="title"/>
          </p:nvPr>
        </p:nvSpPr>
        <p:spPr/>
        <p:txBody>
          <a:bodyPr/>
          <a:lstStyle/>
          <a:p>
            <a:r>
              <a:rPr kumimoji="1" lang="en-US" altLang="zh-CN" dirty="0"/>
              <a:t>One possible solution</a:t>
            </a:r>
            <a:endParaRPr kumimoji="1" lang="zh-CN" altLang="en-US" dirty="0"/>
          </a:p>
        </p:txBody>
      </p:sp>
      <p:sp>
        <p:nvSpPr>
          <p:cNvPr id="4" name="灯片编号占位符 3">
            <a:extLst>
              <a:ext uri="{FF2B5EF4-FFF2-40B4-BE49-F238E27FC236}">
                <a16:creationId xmlns:a16="http://schemas.microsoft.com/office/drawing/2014/main" id="{4015FD67-ADB6-DC44-B01B-15FF8A2373C9}"/>
              </a:ext>
            </a:extLst>
          </p:cNvPr>
          <p:cNvSpPr>
            <a:spLocks noGrp="1"/>
          </p:cNvSpPr>
          <p:nvPr>
            <p:ph type="sldNum" sz="quarter" idx="12"/>
          </p:nvPr>
        </p:nvSpPr>
        <p:spPr/>
        <p:txBody>
          <a:bodyPr/>
          <a:lstStyle/>
          <a:p>
            <a:fld id="{516AE904-116B-CF46-80CD-420BCD58D1B7}" type="slidenum">
              <a:rPr kumimoji="1" lang="zh-CN" altLang="en-US" smtClean="0"/>
              <a:t>6</a:t>
            </a:fld>
            <a:endParaRPr kumimoji="1" lang="zh-CN" altLang="en-US"/>
          </a:p>
        </p:txBody>
      </p:sp>
      <p:sp>
        <p:nvSpPr>
          <p:cNvPr id="8" name="文本框 7">
            <a:extLst>
              <a:ext uri="{FF2B5EF4-FFF2-40B4-BE49-F238E27FC236}">
                <a16:creationId xmlns:a16="http://schemas.microsoft.com/office/drawing/2014/main" id="{17E2BC39-6F40-6B4F-9CD2-71C18D28B9B4}"/>
              </a:ext>
            </a:extLst>
          </p:cNvPr>
          <p:cNvSpPr txBox="1"/>
          <p:nvPr/>
        </p:nvSpPr>
        <p:spPr>
          <a:xfrm>
            <a:off x="1009403" y="2090057"/>
            <a:ext cx="5925787"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Customer</a:t>
            </a:r>
            <a:endParaRPr kumimoji="1" lang="zh-CN" altLang="en-US" dirty="0"/>
          </a:p>
        </p:txBody>
      </p:sp>
      <p:pic>
        <p:nvPicPr>
          <p:cNvPr id="7" name="图片 6" descr="文本&#10;&#10;描述已自动生成">
            <a:extLst>
              <a:ext uri="{FF2B5EF4-FFF2-40B4-BE49-F238E27FC236}">
                <a16:creationId xmlns:a16="http://schemas.microsoft.com/office/drawing/2014/main" id="{BCBC239B-D19A-004A-888D-79C50D947CBE}"/>
              </a:ext>
            </a:extLst>
          </p:cNvPr>
          <p:cNvPicPr>
            <a:picLocks noChangeAspect="1"/>
          </p:cNvPicPr>
          <p:nvPr/>
        </p:nvPicPr>
        <p:blipFill rotWithShape="1">
          <a:blip r:embed="rId2"/>
          <a:srcRect b="1972"/>
          <a:stretch/>
        </p:blipFill>
        <p:spPr>
          <a:xfrm>
            <a:off x="4592627" y="1737360"/>
            <a:ext cx="6107041" cy="4834037"/>
          </a:xfrm>
          <a:prstGeom prst="rect">
            <a:avLst/>
          </a:prstGeom>
        </p:spPr>
      </p:pic>
    </p:spTree>
    <p:extLst>
      <p:ext uri="{BB962C8B-B14F-4D97-AF65-F5344CB8AC3E}">
        <p14:creationId xmlns:p14="http://schemas.microsoft.com/office/powerpoint/2010/main" val="87953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C25BB47-2027-C54E-9A26-24C25ADBDD31}"/>
              </a:ext>
            </a:extLst>
          </p:cNvPr>
          <p:cNvSpPr>
            <a:spLocks noGrp="1"/>
          </p:cNvSpPr>
          <p:nvPr>
            <p:ph type="title"/>
          </p:nvPr>
        </p:nvSpPr>
        <p:spPr/>
        <p:txBody>
          <a:bodyPr>
            <a:normAutofit/>
          </a:bodyPr>
          <a:lstStyle/>
          <a:p>
            <a:r>
              <a:rPr lang="en-US" altLang="zh-CN" sz="4800" dirty="0"/>
              <a:t>The implementation of FIFO Page Replacement Algorithm</a:t>
            </a:r>
            <a:endParaRPr lang="zh-CN" altLang="en-US" sz="4800" dirty="0"/>
          </a:p>
        </p:txBody>
      </p:sp>
      <p:sp>
        <p:nvSpPr>
          <p:cNvPr id="4" name="灯片编号占位符 3">
            <a:extLst>
              <a:ext uri="{FF2B5EF4-FFF2-40B4-BE49-F238E27FC236}">
                <a16:creationId xmlns:a16="http://schemas.microsoft.com/office/drawing/2014/main" id="{09BBD0D8-371D-D543-83DC-0C3EE9A14BE8}"/>
              </a:ext>
            </a:extLst>
          </p:cNvPr>
          <p:cNvSpPr>
            <a:spLocks noGrp="1"/>
          </p:cNvSpPr>
          <p:nvPr>
            <p:ph type="sldNum" sz="quarter" idx="12"/>
          </p:nvPr>
        </p:nvSpPr>
        <p:spPr/>
        <p:txBody>
          <a:bodyPr/>
          <a:lstStyle/>
          <a:p>
            <a:fld id="{516AE904-116B-CF46-80CD-420BCD58D1B7}" type="slidenum">
              <a:rPr kumimoji="1" lang="zh-CN" altLang="en-US" smtClean="0"/>
              <a:t>7</a:t>
            </a:fld>
            <a:endParaRPr kumimoji="1" lang="zh-CN" altLang="en-US"/>
          </a:p>
        </p:txBody>
      </p:sp>
    </p:spTree>
    <p:extLst>
      <p:ext uri="{BB962C8B-B14F-4D97-AF65-F5344CB8AC3E}">
        <p14:creationId xmlns:p14="http://schemas.microsoft.com/office/powerpoint/2010/main" val="1478204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C25BB47-2027-C54E-9A26-24C25ADBDD31}"/>
              </a:ext>
            </a:extLst>
          </p:cNvPr>
          <p:cNvSpPr>
            <a:spLocks noGrp="1"/>
          </p:cNvSpPr>
          <p:nvPr>
            <p:ph type="title"/>
          </p:nvPr>
        </p:nvSpPr>
        <p:spPr/>
        <p:txBody>
          <a:bodyPr>
            <a:normAutofit/>
          </a:bodyPr>
          <a:lstStyle/>
          <a:p>
            <a:r>
              <a:rPr lang="en-US" altLang="zh-CN" sz="4800" dirty="0"/>
              <a:t>Recap</a:t>
            </a:r>
            <a:endParaRPr lang="zh-CN" altLang="en-US" sz="4800" dirty="0"/>
          </a:p>
        </p:txBody>
      </p:sp>
      <p:sp>
        <p:nvSpPr>
          <p:cNvPr id="4" name="灯片编号占位符 3">
            <a:extLst>
              <a:ext uri="{FF2B5EF4-FFF2-40B4-BE49-F238E27FC236}">
                <a16:creationId xmlns:a16="http://schemas.microsoft.com/office/drawing/2014/main" id="{09BBD0D8-371D-D543-83DC-0C3EE9A14BE8}"/>
              </a:ext>
            </a:extLst>
          </p:cNvPr>
          <p:cNvSpPr>
            <a:spLocks noGrp="1"/>
          </p:cNvSpPr>
          <p:nvPr>
            <p:ph type="sldNum" sz="quarter" idx="12"/>
          </p:nvPr>
        </p:nvSpPr>
        <p:spPr/>
        <p:txBody>
          <a:bodyPr/>
          <a:lstStyle/>
          <a:p>
            <a:fld id="{516AE904-116B-CF46-80CD-420BCD58D1B7}" type="slidenum">
              <a:rPr kumimoji="1" lang="zh-CN" altLang="en-US" smtClean="0"/>
              <a:t>8</a:t>
            </a:fld>
            <a:endParaRPr kumimoji="1" lang="zh-CN" altLang="en-US"/>
          </a:p>
        </p:txBody>
      </p:sp>
      <p:sp>
        <p:nvSpPr>
          <p:cNvPr id="6" name="文本框 5">
            <a:extLst>
              <a:ext uri="{FF2B5EF4-FFF2-40B4-BE49-F238E27FC236}">
                <a16:creationId xmlns:a16="http://schemas.microsoft.com/office/drawing/2014/main" id="{68C9BCCC-ACD6-4F46-B29D-F13C28D82544}"/>
              </a:ext>
            </a:extLst>
          </p:cNvPr>
          <p:cNvSpPr txBox="1"/>
          <p:nvPr/>
        </p:nvSpPr>
        <p:spPr>
          <a:xfrm>
            <a:off x="1211283" y="2173184"/>
            <a:ext cx="9944397" cy="1600438"/>
          </a:xfrm>
          <a:prstGeom prst="rect">
            <a:avLst/>
          </a:prstGeom>
          <a:noFill/>
        </p:spPr>
        <p:txBody>
          <a:bodyPr wrap="square" rtlCol="0">
            <a:spAutoFit/>
          </a:bodyPr>
          <a:lstStyle/>
          <a:p>
            <a:pPr marL="285750" indent="-285750">
              <a:buFont typeface="Arial" panose="020B0604020202020204" pitchFamily="34" charset="0"/>
              <a:buChar char="•"/>
            </a:pPr>
            <a:r>
              <a:rPr lang="en" altLang="zh-CN" sz="2000" dirty="0">
                <a:solidFill>
                  <a:srgbClr val="273239"/>
                </a:solidFill>
                <a:latin typeface="urw-din"/>
              </a:rPr>
              <a:t>FIFO (First in first out) page replacement algorithm</a:t>
            </a:r>
            <a:endParaRPr lang="en" altLang="zh-CN" sz="2000" b="0" i="0" dirty="0">
              <a:solidFill>
                <a:srgbClr val="273239"/>
              </a:solidFill>
              <a:effectLst/>
              <a:latin typeface="urw-din"/>
            </a:endParaRPr>
          </a:p>
          <a:p>
            <a:r>
              <a:rPr lang="en" altLang="zh-CN" sz="2000" b="0" i="0" dirty="0">
                <a:solidFill>
                  <a:srgbClr val="273239"/>
                </a:solidFill>
                <a:effectLst/>
                <a:latin typeface="urw-din"/>
              </a:rPr>
              <a:t>This is the simplest page replacement algorithm. In this algorithm, operating system keeps track of all pages in the memory in a queue, oldest page is in the front of the queue. When a page needs to be replaced page in the front of the queue is selected for removal. </a:t>
            </a:r>
            <a:endParaRPr lang="zh-CN" altLang="en-US" sz="2000" dirty="0"/>
          </a:p>
          <a:p>
            <a:endParaRPr kumimoji="1" lang="zh-CN" altLang="en-US" dirty="0"/>
          </a:p>
        </p:txBody>
      </p:sp>
    </p:spTree>
    <p:extLst>
      <p:ext uri="{BB962C8B-B14F-4D97-AF65-F5344CB8AC3E}">
        <p14:creationId xmlns:p14="http://schemas.microsoft.com/office/powerpoint/2010/main" val="73789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CE709-59E0-B74F-839A-163FA4FB643C}"/>
              </a:ext>
            </a:extLst>
          </p:cNvPr>
          <p:cNvSpPr>
            <a:spLocks noGrp="1"/>
          </p:cNvSpPr>
          <p:nvPr>
            <p:ph type="title"/>
          </p:nvPr>
        </p:nvSpPr>
        <p:spPr/>
        <p:txBody>
          <a:bodyPr/>
          <a:lstStyle/>
          <a:p>
            <a:r>
              <a:rPr kumimoji="1" lang="en-US" altLang="zh-CN" dirty="0"/>
              <a:t>Example1</a:t>
            </a:r>
            <a:endParaRPr kumimoji="1" lang="zh-CN" altLang="en-US" dirty="0"/>
          </a:p>
        </p:txBody>
      </p:sp>
      <p:sp>
        <p:nvSpPr>
          <p:cNvPr id="4" name="灯片编号占位符 3">
            <a:extLst>
              <a:ext uri="{FF2B5EF4-FFF2-40B4-BE49-F238E27FC236}">
                <a16:creationId xmlns:a16="http://schemas.microsoft.com/office/drawing/2014/main" id="{D2E021D8-4898-8049-8E62-F866B75BD844}"/>
              </a:ext>
            </a:extLst>
          </p:cNvPr>
          <p:cNvSpPr>
            <a:spLocks noGrp="1"/>
          </p:cNvSpPr>
          <p:nvPr>
            <p:ph type="sldNum" sz="quarter" idx="12"/>
          </p:nvPr>
        </p:nvSpPr>
        <p:spPr/>
        <p:txBody>
          <a:bodyPr/>
          <a:lstStyle/>
          <a:p>
            <a:fld id="{516AE904-116B-CF46-80CD-420BCD58D1B7}" type="slidenum">
              <a:rPr kumimoji="1" lang="zh-CN" altLang="en-US" smtClean="0"/>
              <a:t>9</a:t>
            </a:fld>
            <a:endParaRPr kumimoji="1" lang="zh-CN" altLang="en-US"/>
          </a:p>
        </p:txBody>
      </p:sp>
      <p:sp>
        <p:nvSpPr>
          <p:cNvPr id="5" name="文本框 4">
            <a:extLst>
              <a:ext uri="{FF2B5EF4-FFF2-40B4-BE49-F238E27FC236}">
                <a16:creationId xmlns:a16="http://schemas.microsoft.com/office/drawing/2014/main" id="{288089B4-E6C8-2F45-9009-20D04352AE89}"/>
              </a:ext>
            </a:extLst>
          </p:cNvPr>
          <p:cNvSpPr txBox="1"/>
          <p:nvPr/>
        </p:nvSpPr>
        <p:spPr>
          <a:xfrm>
            <a:off x="1211283" y="1955272"/>
            <a:ext cx="9944397" cy="2585323"/>
          </a:xfrm>
          <a:prstGeom prst="rect">
            <a:avLst/>
          </a:prstGeom>
          <a:noFill/>
        </p:spPr>
        <p:txBody>
          <a:bodyPr wrap="square" rtlCol="0">
            <a:spAutoFit/>
          </a:bodyPr>
          <a:lstStyle/>
          <a:p>
            <a:pPr marL="285750" indent="-285750">
              <a:buFont typeface="Arial" panose="020B0604020202020204" pitchFamily="34" charset="0"/>
              <a:buChar char="•"/>
            </a:pPr>
            <a:r>
              <a:rPr lang="en" altLang="zh-CN" b="0" i="0" dirty="0">
                <a:solidFill>
                  <a:srgbClr val="273239"/>
                </a:solidFill>
                <a:effectLst/>
                <a:latin typeface="urw-din"/>
              </a:rPr>
              <a:t>Consider page reference string 1, 3, 0, 3, 5, 6 and 3 page slots. </a:t>
            </a:r>
          </a:p>
          <a:p>
            <a:pPr marL="800100" lvl="1" indent="-342900">
              <a:buFont typeface="+mj-lt"/>
              <a:buAutoNum type="arabicPeriod"/>
            </a:pPr>
            <a:r>
              <a:rPr lang="en" altLang="zh-CN" b="0" i="0" dirty="0">
                <a:solidFill>
                  <a:srgbClr val="273239"/>
                </a:solidFill>
                <a:effectLst/>
                <a:latin typeface="urw-din"/>
              </a:rPr>
              <a:t>Initially all slots are empty, so when 1, 3, 0 came they are allocated to the empty slots —&gt; 3 </a:t>
            </a:r>
            <a:r>
              <a:rPr lang="en" altLang="zh-CN" b="1" i="0" dirty="0">
                <a:solidFill>
                  <a:srgbClr val="273239"/>
                </a:solidFill>
                <a:effectLst/>
                <a:latin typeface="urw-din"/>
              </a:rPr>
              <a:t>Page Faults.</a:t>
            </a:r>
            <a:r>
              <a:rPr lang="en" altLang="zh-CN" b="0" i="0" dirty="0">
                <a:solidFill>
                  <a:srgbClr val="273239"/>
                </a:solidFill>
                <a:effectLst/>
                <a:latin typeface="urw-din"/>
              </a:rPr>
              <a:t> </a:t>
            </a:r>
          </a:p>
          <a:p>
            <a:pPr marL="800100" lvl="1" indent="-342900">
              <a:buFont typeface="+mj-lt"/>
              <a:buAutoNum type="arabicPeriod"/>
            </a:pPr>
            <a:r>
              <a:rPr lang="en" altLang="zh-CN" b="0" i="0" dirty="0">
                <a:solidFill>
                  <a:srgbClr val="273239"/>
                </a:solidFill>
                <a:effectLst/>
                <a:latin typeface="urw-din"/>
              </a:rPr>
              <a:t>when 3 comes, it is already in memory so —&gt; 0 Page Faults. </a:t>
            </a:r>
          </a:p>
          <a:p>
            <a:pPr marL="800100" lvl="1" indent="-342900">
              <a:buFont typeface="+mj-lt"/>
              <a:buAutoNum type="arabicPeriod"/>
            </a:pPr>
            <a:r>
              <a:rPr lang="en" altLang="zh-CN" b="0" i="0" dirty="0">
                <a:solidFill>
                  <a:srgbClr val="273239"/>
                </a:solidFill>
                <a:effectLst/>
                <a:latin typeface="urw-din"/>
              </a:rPr>
              <a:t>Then 5 comes, it is not available in memory so it replaces the oldest page slot </a:t>
            </a:r>
            <a:r>
              <a:rPr lang="en" altLang="zh-CN" b="0" i="0" dirty="0" err="1">
                <a:solidFill>
                  <a:srgbClr val="273239"/>
                </a:solidFill>
                <a:effectLst/>
                <a:latin typeface="urw-din"/>
              </a:rPr>
              <a:t>i.e</a:t>
            </a:r>
            <a:r>
              <a:rPr lang="en" altLang="zh-CN" b="0" i="0" dirty="0">
                <a:solidFill>
                  <a:srgbClr val="273239"/>
                </a:solidFill>
                <a:effectLst/>
                <a:latin typeface="urw-din"/>
              </a:rPr>
              <a:t> 1. —&gt;1</a:t>
            </a:r>
            <a:r>
              <a:rPr lang="en" altLang="zh-CN" b="1" i="0" dirty="0">
                <a:solidFill>
                  <a:srgbClr val="273239"/>
                </a:solidFill>
                <a:effectLst/>
                <a:latin typeface="urw-din"/>
              </a:rPr>
              <a:t>Page Fault.</a:t>
            </a:r>
            <a:r>
              <a:rPr lang="en" altLang="zh-CN" b="0" i="0" dirty="0">
                <a:solidFill>
                  <a:srgbClr val="273239"/>
                </a:solidFill>
                <a:effectLst/>
                <a:latin typeface="urw-din"/>
              </a:rPr>
              <a:t> </a:t>
            </a:r>
          </a:p>
          <a:p>
            <a:pPr marL="800100" lvl="1" indent="-342900">
              <a:buFont typeface="+mj-lt"/>
              <a:buAutoNum type="arabicPeriod"/>
            </a:pPr>
            <a:r>
              <a:rPr lang="en" altLang="zh-CN" b="0" i="0" dirty="0">
                <a:solidFill>
                  <a:srgbClr val="273239"/>
                </a:solidFill>
                <a:effectLst/>
                <a:latin typeface="urw-din"/>
              </a:rPr>
              <a:t>Finally 6 comes, it is also not available in memory so it replaces the oldest page slot </a:t>
            </a:r>
            <a:r>
              <a:rPr lang="en" altLang="zh-CN" b="0" i="0" dirty="0" err="1">
                <a:solidFill>
                  <a:srgbClr val="273239"/>
                </a:solidFill>
                <a:effectLst/>
                <a:latin typeface="urw-din"/>
              </a:rPr>
              <a:t>i.e</a:t>
            </a:r>
            <a:r>
              <a:rPr lang="en" altLang="zh-CN" b="0" i="0" dirty="0">
                <a:solidFill>
                  <a:srgbClr val="273239"/>
                </a:solidFill>
                <a:effectLst/>
                <a:latin typeface="urw-din"/>
              </a:rPr>
              <a:t> 3 —&gt;6 </a:t>
            </a:r>
            <a:r>
              <a:rPr lang="en" altLang="zh-CN" b="1" i="0" dirty="0">
                <a:solidFill>
                  <a:srgbClr val="273239"/>
                </a:solidFill>
                <a:effectLst/>
                <a:latin typeface="urw-din"/>
              </a:rPr>
              <a:t>Page Fault.</a:t>
            </a:r>
            <a:r>
              <a:rPr lang="en" altLang="zh-CN" b="0" i="0" dirty="0">
                <a:solidFill>
                  <a:srgbClr val="273239"/>
                </a:solidFill>
                <a:effectLst/>
                <a:latin typeface="urw-din"/>
              </a:rPr>
              <a:t> </a:t>
            </a:r>
          </a:p>
          <a:p>
            <a:pPr algn="l" fontAlgn="base"/>
            <a:r>
              <a:rPr lang="en" altLang="zh-CN" b="0" i="0" dirty="0">
                <a:solidFill>
                  <a:srgbClr val="273239"/>
                </a:solidFill>
                <a:effectLst/>
                <a:latin typeface="urw-din"/>
              </a:rPr>
              <a:t>So total page faults = </a:t>
            </a:r>
            <a:r>
              <a:rPr lang="en" altLang="zh-CN" b="1" i="0" dirty="0">
                <a:solidFill>
                  <a:srgbClr val="273239"/>
                </a:solidFill>
                <a:effectLst/>
                <a:latin typeface="urw-din"/>
              </a:rPr>
              <a:t>5</a:t>
            </a:r>
            <a:r>
              <a:rPr lang="en" altLang="zh-CN" b="0" i="0" dirty="0">
                <a:solidFill>
                  <a:srgbClr val="273239"/>
                </a:solidFill>
                <a:effectLst/>
                <a:latin typeface="urw-din"/>
              </a:rPr>
              <a:t>. </a:t>
            </a:r>
          </a:p>
        </p:txBody>
      </p:sp>
      <p:graphicFrame>
        <p:nvGraphicFramePr>
          <p:cNvPr id="6" name="表格 6">
            <a:extLst>
              <a:ext uri="{FF2B5EF4-FFF2-40B4-BE49-F238E27FC236}">
                <a16:creationId xmlns:a16="http://schemas.microsoft.com/office/drawing/2014/main" id="{9ADC99AF-1897-A841-8F01-A697CAB89DC2}"/>
              </a:ext>
            </a:extLst>
          </p:cNvPr>
          <p:cNvGraphicFramePr>
            <a:graphicFrameLocks noGrp="1"/>
          </p:cNvGraphicFramePr>
          <p:nvPr>
            <p:extLst>
              <p:ext uri="{D42A27DB-BD31-4B8C-83A1-F6EECF244321}">
                <p14:modId xmlns:p14="http://schemas.microsoft.com/office/powerpoint/2010/main" val="4112415635"/>
              </p:ext>
            </p:extLst>
          </p:nvPr>
        </p:nvGraphicFramePr>
        <p:xfrm>
          <a:off x="2612571" y="4758507"/>
          <a:ext cx="6966858" cy="148336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1615773803"/>
                    </a:ext>
                  </a:extLst>
                </a:gridCol>
                <a:gridCol w="1161143">
                  <a:extLst>
                    <a:ext uri="{9D8B030D-6E8A-4147-A177-3AD203B41FA5}">
                      <a16:colId xmlns:a16="http://schemas.microsoft.com/office/drawing/2014/main" val="445507215"/>
                    </a:ext>
                  </a:extLst>
                </a:gridCol>
                <a:gridCol w="1161143">
                  <a:extLst>
                    <a:ext uri="{9D8B030D-6E8A-4147-A177-3AD203B41FA5}">
                      <a16:colId xmlns:a16="http://schemas.microsoft.com/office/drawing/2014/main" val="2722747891"/>
                    </a:ext>
                  </a:extLst>
                </a:gridCol>
                <a:gridCol w="1161143">
                  <a:extLst>
                    <a:ext uri="{9D8B030D-6E8A-4147-A177-3AD203B41FA5}">
                      <a16:colId xmlns:a16="http://schemas.microsoft.com/office/drawing/2014/main" val="2450685399"/>
                    </a:ext>
                  </a:extLst>
                </a:gridCol>
                <a:gridCol w="1161143">
                  <a:extLst>
                    <a:ext uri="{9D8B030D-6E8A-4147-A177-3AD203B41FA5}">
                      <a16:colId xmlns:a16="http://schemas.microsoft.com/office/drawing/2014/main" val="349684192"/>
                    </a:ext>
                  </a:extLst>
                </a:gridCol>
                <a:gridCol w="1161143">
                  <a:extLst>
                    <a:ext uri="{9D8B030D-6E8A-4147-A177-3AD203B41FA5}">
                      <a16:colId xmlns:a16="http://schemas.microsoft.com/office/drawing/2014/main" val="550148659"/>
                    </a:ext>
                  </a:extLst>
                </a:gridCol>
              </a:tblGrid>
              <a:tr h="370840">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val="1808097873"/>
                  </a:ext>
                </a:extLst>
              </a:tr>
              <a:tr h="370840">
                <a:tc>
                  <a:txBody>
                    <a:bodyPr/>
                    <a:lstStyle/>
                    <a:p>
                      <a:r>
                        <a:rPr lang="en-US" altLang="zh-CN" dirty="0">
                          <a:solidFill>
                            <a:srgbClr val="FF0000"/>
                          </a:solidFill>
                        </a:rPr>
                        <a:t>1</a:t>
                      </a:r>
                      <a:endParaRPr lang="zh-CN" altLang="en-US" dirty="0">
                        <a:solidFill>
                          <a:srgbClr val="FF0000"/>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t>1</a:t>
                      </a:r>
                      <a:endParaRPr lang="zh-CN" altLang="en-US" dirty="0"/>
                    </a:p>
                  </a:txBody>
                  <a:tcPr/>
                </a:tc>
                <a:tc>
                  <a:txBody>
                    <a:bodyPr/>
                    <a:lstStyle/>
                    <a:p>
                      <a:r>
                        <a:rPr lang="en-US" altLang="zh-CN" dirty="0">
                          <a:solidFill>
                            <a:srgbClr val="FF0000"/>
                          </a:solidFill>
                        </a:rPr>
                        <a:t>5</a:t>
                      </a:r>
                      <a:endParaRPr lang="zh-CN" altLang="en-US" dirty="0">
                        <a:solidFill>
                          <a:srgbClr val="FF0000"/>
                        </a:solidFill>
                      </a:endParaRPr>
                    </a:p>
                  </a:txBody>
                  <a:tcPr/>
                </a:tc>
                <a:tc>
                  <a:txBody>
                    <a:bodyPr/>
                    <a:lstStyle/>
                    <a:p>
                      <a:r>
                        <a:rPr lang="en-US" altLang="zh-CN" dirty="0"/>
                        <a:t>5</a:t>
                      </a:r>
                      <a:endParaRPr lang="zh-CN" altLang="en-US" dirty="0"/>
                    </a:p>
                  </a:txBody>
                  <a:tcPr/>
                </a:tc>
                <a:extLst>
                  <a:ext uri="{0D108BD9-81ED-4DB2-BD59-A6C34878D82A}">
                    <a16:rowId xmlns:a16="http://schemas.microsoft.com/office/drawing/2014/main" val="3673815133"/>
                  </a:ext>
                </a:extLst>
              </a:tr>
              <a:tr h="370840">
                <a:tc>
                  <a:txBody>
                    <a:bodyPr/>
                    <a:lstStyle/>
                    <a:p>
                      <a:endParaRPr lang="zh-CN" altLang="en-US"/>
                    </a:p>
                  </a:txBody>
                  <a:tcPr/>
                </a:tc>
                <a:tc>
                  <a:txBody>
                    <a:bodyPr/>
                    <a:lstStyle/>
                    <a:p>
                      <a:r>
                        <a:rPr lang="en-US" altLang="zh-CN" dirty="0">
                          <a:solidFill>
                            <a:srgbClr val="FF0000"/>
                          </a:solidFill>
                        </a:rPr>
                        <a:t>3</a:t>
                      </a:r>
                      <a:endParaRPr lang="zh-CN" altLang="en-US" dirty="0">
                        <a:solidFill>
                          <a:srgbClr val="FF0000"/>
                        </a:solidFill>
                      </a:endParaRPr>
                    </a:p>
                  </a:txBody>
                  <a:tcPr/>
                </a:tc>
                <a:tc>
                  <a:txBody>
                    <a:bodyPr/>
                    <a:lstStyle/>
                    <a:p>
                      <a:r>
                        <a:rPr lang="en-US" altLang="zh-CN" dirty="0">
                          <a:solidFill>
                            <a:schemeClr val="tx1"/>
                          </a:solidFill>
                        </a:rPr>
                        <a:t>3</a:t>
                      </a:r>
                      <a:endParaRPr lang="zh-CN" altLang="en-US" dirty="0">
                        <a:solidFill>
                          <a:schemeClr val="tx1"/>
                        </a:solidFill>
                      </a:endParaRPr>
                    </a:p>
                  </a:txBody>
                  <a:tcPr/>
                </a:tc>
                <a:tc>
                  <a:txBody>
                    <a:bodyPr/>
                    <a:lstStyle/>
                    <a:p>
                      <a:r>
                        <a:rPr lang="en-US" altLang="zh-CN" dirty="0">
                          <a:solidFill>
                            <a:srgbClr val="92D050"/>
                          </a:solidFill>
                        </a:rPr>
                        <a:t>3</a:t>
                      </a:r>
                      <a:endParaRPr lang="zh-CN" altLang="en-US" dirty="0">
                        <a:solidFill>
                          <a:srgbClr val="92D050"/>
                        </a:solidFill>
                      </a:endParaRPr>
                    </a:p>
                  </a:txBody>
                  <a:tcPr/>
                </a:tc>
                <a:tc>
                  <a:txBody>
                    <a:bodyPr/>
                    <a:lstStyle/>
                    <a:p>
                      <a:r>
                        <a:rPr lang="en-US" altLang="zh-CN" dirty="0"/>
                        <a:t>3</a:t>
                      </a:r>
                      <a:endParaRPr lang="zh-CN" altLang="en-US" dirty="0"/>
                    </a:p>
                  </a:txBody>
                  <a:tcPr/>
                </a:tc>
                <a:tc>
                  <a:txBody>
                    <a:bodyPr/>
                    <a:lstStyle/>
                    <a:p>
                      <a:r>
                        <a:rPr lang="en-US" altLang="zh-CN" dirty="0">
                          <a:solidFill>
                            <a:srgbClr val="FF0000"/>
                          </a:solidFill>
                        </a:rPr>
                        <a:t>6</a:t>
                      </a:r>
                      <a:endParaRPr lang="zh-CN" altLang="en-US" dirty="0">
                        <a:solidFill>
                          <a:srgbClr val="FF0000"/>
                        </a:solidFill>
                      </a:endParaRPr>
                    </a:p>
                  </a:txBody>
                  <a:tcPr/>
                </a:tc>
                <a:extLst>
                  <a:ext uri="{0D108BD9-81ED-4DB2-BD59-A6C34878D82A}">
                    <a16:rowId xmlns:a16="http://schemas.microsoft.com/office/drawing/2014/main" val="1212407460"/>
                  </a:ext>
                </a:extLst>
              </a:tr>
              <a:tr h="370840">
                <a:tc>
                  <a:txBody>
                    <a:bodyPr/>
                    <a:lstStyle/>
                    <a:p>
                      <a:endParaRPr lang="zh-CN" altLang="en-US"/>
                    </a:p>
                  </a:txBody>
                  <a:tcPr/>
                </a:tc>
                <a:tc>
                  <a:txBody>
                    <a:bodyPr/>
                    <a:lstStyle/>
                    <a:p>
                      <a:endParaRPr lang="zh-CN" altLang="en-US"/>
                    </a:p>
                  </a:txBody>
                  <a:tcPr/>
                </a:tc>
                <a:tc>
                  <a:txBody>
                    <a:bodyPr/>
                    <a:lstStyle/>
                    <a:p>
                      <a:r>
                        <a:rPr lang="en-US" altLang="zh-CN" dirty="0">
                          <a:solidFill>
                            <a:srgbClr val="FF0000"/>
                          </a:solidFill>
                        </a:rPr>
                        <a:t>0</a:t>
                      </a:r>
                      <a:endParaRPr lang="zh-CN" altLang="en-US" dirty="0">
                        <a:solidFill>
                          <a:srgbClr val="FF0000"/>
                        </a:solidFill>
                      </a:endParaRPr>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875352332"/>
                  </a:ext>
                </a:extLst>
              </a:tr>
            </a:tbl>
          </a:graphicData>
        </a:graphic>
      </p:graphicFrame>
    </p:spTree>
    <p:extLst>
      <p:ext uri="{BB962C8B-B14F-4D97-AF65-F5344CB8AC3E}">
        <p14:creationId xmlns:p14="http://schemas.microsoft.com/office/powerpoint/2010/main" val="3114501519"/>
      </p:ext>
    </p:extLst>
  </p:cSld>
  <p:clrMapOvr>
    <a:masterClrMapping/>
  </p:clrMapOvr>
</p:sld>
</file>

<file path=ppt/theme/theme1.xml><?xml version="1.0" encoding="utf-8"?>
<a:theme xmlns:a="http://schemas.openxmlformats.org/drawingml/2006/main" name="怀旧">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5943</TotalTime>
  <Words>1218</Words>
  <Application>Microsoft Macintosh PowerPoint</Application>
  <PresentationFormat>宽屏</PresentationFormat>
  <Paragraphs>218</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DengXian</vt:lpstr>
      <vt:lpstr>Söhne</vt:lpstr>
      <vt:lpstr>urw-din</vt:lpstr>
      <vt:lpstr>Arial</vt:lpstr>
      <vt:lpstr>Calibri</vt:lpstr>
      <vt:lpstr>Calibri Light</vt:lpstr>
      <vt:lpstr>怀旧</vt:lpstr>
      <vt:lpstr>Tutorial 08:  Review on Assignment2 &amp;&amp; Implementation of Page Replacement Algorithms</vt:lpstr>
      <vt:lpstr>Review on Assignment2</vt:lpstr>
      <vt:lpstr>The special producer and customer problem</vt:lpstr>
      <vt:lpstr>One possible solution</vt:lpstr>
      <vt:lpstr>One possible solution</vt:lpstr>
      <vt:lpstr>One possible solution</vt:lpstr>
      <vt:lpstr>The implementation of FIFO Page Replacement Algorithm</vt:lpstr>
      <vt:lpstr>Recap</vt:lpstr>
      <vt:lpstr>Example1</vt:lpstr>
      <vt:lpstr>Example2</vt:lpstr>
      <vt:lpstr>Steps</vt:lpstr>
      <vt:lpstr>Implementation</vt:lpstr>
      <vt:lpstr>Implementation</vt:lpstr>
      <vt:lpstr>Implementation</vt:lpstr>
      <vt:lpstr>Implementation</vt:lpstr>
      <vt:lpstr>Belady’s anomaly</vt:lpstr>
      <vt:lpstr>The implementation of LRU Page Replacement Algorithm</vt:lpstr>
      <vt:lpstr>Recap</vt:lpstr>
      <vt:lpstr>Example</vt:lpstr>
      <vt:lpstr>Steps</vt:lpstr>
      <vt:lpstr>Implementation</vt:lpstr>
      <vt:lpstr>Implementation</vt:lpstr>
      <vt:lpstr>Implementation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Spatial-temporal big data index solution</dc:title>
  <dc:creator>Kenny</dc:creator>
  <cp:lastModifiedBy>TAN, Xin</cp:lastModifiedBy>
  <cp:revision>1562</cp:revision>
  <cp:lastPrinted>2020-01-13T12:05:32Z</cp:lastPrinted>
  <dcterms:created xsi:type="dcterms:W3CDTF">2019-08-13T01:55:28Z</dcterms:created>
  <dcterms:modified xsi:type="dcterms:W3CDTF">2023-03-15T13:18:40Z</dcterms:modified>
</cp:coreProperties>
</file>