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96" r:id="rId2"/>
    <p:sldMasterId id="2147483706" r:id="rId3"/>
    <p:sldMasterId id="2147483709" r:id="rId4"/>
  </p:sldMasterIdLst>
  <p:notesMasterIdLst>
    <p:notesMasterId r:id="rId37"/>
  </p:notesMasterIdLst>
  <p:sldIdLst>
    <p:sldId id="2991" r:id="rId5"/>
    <p:sldId id="2968" r:id="rId6"/>
    <p:sldId id="2223" r:id="rId7"/>
    <p:sldId id="2225" r:id="rId8"/>
    <p:sldId id="2226" r:id="rId9"/>
    <p:sldId id="2227" r:id="rId10"/>
    <p:sldId id="2233" r:id="rId11"/>
    <p:sldId id="2229" r:id="rId12"/>
    <p:sldId id="2230" r:id="rId13"/>
    <p:sldId id="2232" r:id="rId14"/>
    <p:sldId id="2878" r:id="rId15"/>
    <p:sldId id="2992" r:id="rId16"/>
    <p:sldId id="2235" r:id="rId17"/>
    <p:sldId id="2236" r:id="rId18"/>
    <p:sldId id="2237" r:id="rId19"/>
    <p:sldId id="2238" r:id="rId20"/>
    <p:sldId id="2239" r:id="rId21"/>
    <p:sldId id="2240" r:id="rId22"/>
    <p:sldId id="2241" r:id="rId23"/>
    <p:sldId id="2243" r:id="rId24"/>
    <p:sldId id="2244" r:id="rId25"/>
    <p:sldId id="2245" r:id="rId26"/>
    <p:sldId id="2246" r:id="rId27"/>
    <p:sldId id="2247" r:id="rId28"/>
    <p:sldId id="2249" r:id="rId29"/>
    <p:sldId id="2251" r:id="rId30"/>
    <p:sldId id="2252" r:id="rId31"/>
    <p:sldId id="2254" r:id="rId32"/>
    <p:sldId id="2255" r:id="rId33"/>
    <p:sldId id="2256" r:id="rId34"/>
    <p:sldId id="2993" r:id="rId35"/>
    <p:sldId id="2967" r:id="rId3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3333FF"/>
    <a:srgbClr val="6699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37" autoAdjust="0"/>
    <p:restoredTop sz="96327" autoAdjust="0"/>
  </p:normalViewPr>
  <p:slideViewPr>
    <p:cSldViewPr>
      <p:cViewPr varScale="1">
        <p:scale>
          <a:sx n="128" d="100"/>
          <a:sy n="128" d="100"/>
        </p:scale>
        <p:origin x="15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5178" y="120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53685;&#54633;%20&#47928;&#49436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Page Fault</c:v>
                </c:pt>
              </c:strCache>
            </c:strRef>
          </c:tx>
          <c:marker>
            <c:symbol val="none"/>
          </c:marker>
          <c:val>
            <c:numRef>
              <c:f>Sheet1!$B$2:$B$8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9</c:v>
                </c:pt>
                <c:pt idx="3">
                  <c:v>10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E0-4D8C-A537-09E0CFAEB1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3359168"/>
        <c:axId val="1574417920"/>
      </c:lineChart>
      <c:catAx>
        <c:axId val="1573359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Page Frame Count</a:t>
                </a:r>
              </a:p>
            </c:rich>
          </c:tx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b="1">
                <a:latin typeface="맑은 고딕" pitchFamily="50" charset="-127"/>
                <a:ea typeface="맑은 고딕" pitchFamily="50" charset="-127"/>
              </a:defRPr>
            </a:pPr>
            <a:endParaRPr lang="en-US"/>
          </a:p>
        </c:txPr>
        <c:crossAx val="1574417920"/>
        <c:crosses val="autoZero"/>
        <c:auto val="1"/>
        <c:lblAlgn val="ctr"/>
        <c:lblOffset val="100"/>
        <c:noMultiLvlLbl val="0"/>
      </c:catAx>
      <c:valAx>
        <c:axId val="15744179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>
                    <a:latin typeface="맑은 고딕" pitchFamily="50" charset="-127"/>
                    <a:ea typeface="맑은 고딕" pitchFamily="50" charset="-127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Page Fault Count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>
                <a:latin typeface="맑은 고딕" pitchFamily="50" charset="-127"/>
                <a:ea typeface="맑은 고딕" pitchFamily="50" charset="-127"/>
              </a:defRPr>
            </a:pPr>
            <a:endParaRPr lang="en-US"/>
          </a:p>
        </c:txPr>
        <c:crossAx val="15733591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16T04:10:45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8901 13965 23 0,'0'0'84'0,"-14"1"-2"16,14-1-4-16,-12 0-47 15,12 0-11-15,-11 6-8 0,11-6-8 16,-14 21-2-16,7-6-3 16,-2 3 0-16,4 3 0 15,1-1 1-15,1 1 2 0,3-5 0 16,3-3 1-16,5-5 1 16,7-1 0-16,1-7 0 15,5 0 0-15,9-7-1 16,-1-6 0-16,7-1-2 0,-1 0 1 15,4 2-2-15,-3-1 1 16,0 9 1-16,-3 3 0 16,-6 2-1-16,1 8 1 15,-5 2-1-15,5 1 1 0,-2 2-1 16,6-4 0-16,-1-1 0 16,6-4 0-16,1-1-1 15,7-3 1-15,0-1 1 16,1 0-2-16,0-1 1 0,0 0 1 15,1 0-1-15,-3 1 0 16,3 0 0-16,-5 0 0 16,0 0 0-16,4 0 0 0,-2-2 1 15,6 2-1-15,-3-3 1 16,3-1-1-16,1-2 0 16,1 1 0-16,0 1 0 15,-5 4-1-15,4 0 1 0,-5 5 0 16,-3 5 0-16,-3 2 0 15,2 4 1-15,1-1 0 16,0 0-1-16,3-4 1 16,3-3-1-16,8-1 1 0,-1-5-1 15,7-2 1-15,2-4-1 16,0-3 0-16,4-1 0 16,2-4 0-16,2 1-1 15,1-4 1-15,0 2-1 0,1-1 0 16,1 5-1-16,-3-1 1 15,-1 2 0-15,-1 3 0 16,-3 2 1-16,-4 3-1 16,-1-1 0-16,-3 1 1 15,-1 0-1-15,0 0 1 0,0 0-1 16,-2 0 0-16,0 0 0 16,-3-1 0-16,3 0 0 15,-2 0 0-15,0 1 0 0,0-1 0 16,1 1 1-16,0-1-1 15,2 1 0-15,3 0 0 16,-3 1 0-16,3 1 1 16,2 1-2-16,-3 1 1 0,0 3 0 15,1-2 0-15,-4 3 0 16,0 0 0-16,0 0 0 16,-1 1 0-16,-2 1 0 15,1-2 1-15,3-1-1 0,-1-2 1 16,2-1-1-16,-1-1 1 15,-3 1 0-15,3-1 0 16,-2-1 0-16,-2 1 1 0,1-2-1 16,0 1 0-16,1-1-1 15,2-1 2-15,2-1-2 16,2-6 0-16,0-2 1 16,3 0-1-16,1-2 1 0,-2-2-1 15,1 1 0-15,-3 0 1 16,-1 2-1-16,-3-2 1 15,-4 2-1-15,-2 0 0 16,-5 1 1-16,-2-1-1 0,-5 1 0 16,0-1 0-16,-4 0 0 15,-1 2 0-15,-5-2 0 16,0 1 0-16,-2 2 0 0,-2-2 0 16,-3 0 0-16,0 0 0 15,-3 2 0-15,0 0 0 16,0 0 0-16,1 1-1 0,-2-3 1 15,1 2 0-15,-1-1 0 16,2-1-1-16,0-1 1 16,3 1 0-16,-4-3 0 15,-4 0 1-15,1 2-1 16,-4-2 0-16,-3 0 1 16,0-1-1-16,-8 2 1 0,-1-2-1 15,-1-1 1-15,-7-1-1 16,-1 0 0-16,-5 0 0 15,1-3 0-15,-3 3 0 0,3-4 0 16,-4-1 1-16,1-2-1 16,-2-1 1-16,-2 0-1 15,0 0 1-15,-6 0 0 16,-3 2 0-16,-5-1-1 0,-4 3 0 16,-5 4 0-16,-2 1 0 15,-6 4 0-15,-2 1-1 16,-1-1 1-16,-3 2 0 0,0-1 0 15,3 2 0-15,-1 0 0 16,1-1 1-16,2 0-1 16,-2 1 0-16,4-2 0 15,-4 2 0-15,1 0 0 0,2-1 1 16,-3 1-1-16,0 2-1 16,-2 1 1-16,4 1 0 15,-8 2 0-15,3 0 0 16,-3 0 0-16,-1 1 0 0,0 0 0 15,-1 0 0-15,-2 2 1 16,-3 1-1-16,-1 0 0 16,0 2-1-16,-2-3 1 15,-1 5 0-15,-1-2 0 0,-1 0 0 16,-1 2 0-16,1-1 0 16,0 0 0-16,0 0 0 15,0 0 0-15,1-2 0 0,1 0 0 16,0-2 0-16,6 0 0 15,-2-2 1-15,6 0-1 16,-2-4 0-16,3-1 1 16,4-2-1-16,0-2 0 0,2-2 0 15,0-1 0-15,0 0 0 16,2-1 0-16,2 2 0 16,-4-3 0-16,3 1 0 15,-3-1 0-15,2 2 0 0,-3 2 0 16,-2 0 0-16,-2 2-1 15,1 3 2-15,-1-1-2 16,-5 1 1-16,1 3 0 16,-4-1 0-16,2 0 0 0,2 3 0 15,-1-3 0-15,0 1 0 16,-1 1 0-16,2-2 0 16,1 1 0-16,0 0 0 0,1 0 0 15,-2-1 0-15,1 3 1 16,2 0-1-16,-1 0 0 15,1 0 0-15,1 0 0 16,2 0 0-16,0 0 0 0,3 0-1 16,-2 0 1-16,0 0 0 15,0 0 0-15,0 0 0 16,0 0-1-16,-1 2 1 0,0-2 0 16,-1 0 0-1,-3 0-1-15,-1 1 1 0,1 1 0 16,0 2-1-16,-1-1 1 15,2 2-1-15,1-1 1 16,0 3 0-16,6-1 0 0,-1-1 0 16,3 1 0-16,7 2 0 15,-3-2 0-15,7 0 0 16,3 1 0-16,4 3 0 0,4-1 0 16,2 3-1-16,1 3 1 15,3 1-1-15,3 7 1 16,2 0-1-16,2 6 0 15,2 3 1-15,1 2-1 0,3 3 0 16,3 3 0-16,6-1 1 16,0-2-1-16,0 4 2 15,8 0-1-15,1 0 0 0,3 0 1 16,3-3-2-16,2 5-12 16,11-5-72-16,-6-9-1 15,6-7-7-15,-3-22-6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511" units="deg"/>
          <inkml:channel name="T" type="integer" max="2.14748E9" units="dev"/>
        </inkml:traceFormat>
        <inkml:channelProperties>
          <inkml:channelProperty channel="X" name="resolution" value="946.47601" units="1/cm"/>
          <inkml:channelProperty channel="Y" name="resolution" value="1676.0614" units="1/cm"/>
          <inkml:channelProperty channel="F" name="resolution" value="1.41944" units="1/deg"/>
          <inkml:channelProperty channel="T" name="resolution" value="1" units="1/dev"/>
        </inkml:channelProperties>
      </inkml:inkSource>
      <inkml:timestamp xml:id="ts0" timeString="2023-03-16T04:15:03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16779 5773 42 0,'11'14'88'0,"11"-8"-3"16,8 0-5-16,11-5-5 0,4 2-73 15,14-1-3-15,14 2 0 16,4 4 1-16,9-1-1 16,-1 1 0-16,6 1-4 15,-1-5-9-15,-4 8-12 16,-8 1-39-16,-9-7-16 0,-12 2-6 16,-6-1 0-16</inkml:trace>
  <inkml:trace contextRef="#ctx0" brushRef="#br0" timeOffset="235.46">17629 5784 23 0,'-21'3'95'0,"-3"10"0"16,-3 6-3-16,-3 8-6 0,2 15-66 15,2 16-3-15,3 21-2 16,1 15-7-16,2 12-4 16,9 5-1-16,4 7-3 0,5-2-1 15,-3-7 0-15,4-14-7 16,2-14-9-16,0-9-48 16,3-27-21-16,1-18-9 15,5-19-5-15</inkml:trace>
  <inkml:trace contextRef="#ctx0" brushRef="#br0" timeOffset="2.14748E7">17940 6532 77 0,'0'0'97'0,"0"0"-4"15,0 0-7-15,23 0-47 16,-23 10-15-16,0 2-10 0,-3 7-6 16,0 3-5-16,-5 7-1 15,-1 4-1-15,2 9 0 16,-3-1-1-16,-3 1 0 0,5-4-1 15,-5 3-1-15,2-5 0 16,1-6 1-16,1-5-4 16,1-7 0-16,3-9 0 15,5-9-1-15,0 0 0 16,0-16 0-16,2-8 2 0,5-3-2 16,3-2 4-16,-3-5 2 15,-44 34 0-15</inkml:trace>
  <inkml:trace contextRef="#ctx0" brushRef="#br0" timeOffset="2.14748E7">17422 6846 394 187,'-57'-1'0'0</inkml:trace>
  <inkml:trace contextRef="#ctx0" brushRef="#br0" timeOffset="2.14748E7">17365 6796 397 187,'57'-1'0'16</inkml:trace>
  <inkml:trace contextRef="#ctx0" brushRef="#br0" timeOffset="2.14748E7">17835 6792 397 187,'52'0'1'16,"-46"-24"4"-16,1 8 1 0,-4 3 0 15,-2 2 0-15,-1 11 0 16,4-11-2-16,-4 11 0 16,0 0-1-16,0 0-2 15,14 0 0-15,-14 0 1 0,17 4-1 16,-17-4-1-16,19 16 1 16,-3-6 0-16,-4 4-1 15,0 3 1-15,3 3 0 0,-5-4-1 16,3 4 0-16,1-2 2 15,-2 0-2-15,-5-3 0 16,1-5 1-16,-8-10-1 16,17 9 1-16,-17-9 0 0,0 0 1 15,12 0-1-15,-10-7 1 16,4-3 0-16,1-3 0 16,0-2-1-16,5-8 0 15,-2 1-1-15,4-3-1 0,2 2 1 16,1 4 1-16,-3 0-2 15,5 4 1-15,-3 5 1 16,-5 1-1-16,2 5 1 16,-1 2 0-16,-3 2 1 0,1 6-1 15,0 10 1-15,0 2 1 16,-5 4-1-16,9 6 0 16,-7 2 0-16,5 5 0 0,-3 0-2 15,2-6 1-15,-1-6-1 16,1-4-1-16,0-1 0 15,-4-7 0-15,-7-11-6 0,17 13-10 16,-17-13-70 0,13 0-4-16,-9-7-6 0,3-10-7 15</inkml:trace>
  <inkml:trace contextRef="#ctx0" brushRef="#br0" timeOffset="4413.7">19539 6109 13 0,'13'0'80'16,"-13"0"1"-16,0 0-4 15,0 0-49-15,10-5-3 16,-10 5-11-16,0 0-7 16,0 0-3-16,-1 12-1 0,-9-3-1 15,-6 7 1 1,-3 2-1-16,-6 9-1 0,-12 11 1 16,-13 1 3-16,-4 8 1 15,-7 5 2-15,-4 2 4 0,0 1 1 16,0 1-2-1,8-5 2-15,11-8 0 0,12-2-3 16,8-4-2-16,16-8 0 16,10 0-3-16,6-3-1 0,15 0 1 15,11 0-1-15,5-1-1 16,5-3-1-16,8 3 2 16,-5-2-3-16,3-1 0 0,-5-4 0 15,-2 3-1-15,-9-1-4 16,-7 0-4-16,-5 6-27 15,-2-9-55-15,-13-1-2 16,-1-4-8-16,-4-12-5 0</inkml:trace>
  <inkml:trace contextRef="#ctx0" brushRef="#br0" timeOffset="5100.63">20083 6256 27 0,'7'-10'91'0,"-2"-2"-2"15,-1 3-4-15,-4 9-43 16,2-12-14-16,-2 2-5 0,0 10-12 16,0 0-4-16,-15 0-4 15,3 8-1-15,-8 5-2 16,-7 5 1-16,-5 6-1 15,-9 9 0-15,-9 6 1 0,-6 2-2 16,-2 8 1-16,-1 4 2 16,1-5 0-16,7-2 1 15,7-7 0-15,14-5 2 16,12-3 0-16,13-7 2 0,6-9-1 16,14-3 0-16,11 0-1 15,4 0 1-15,6-1-1 16,4-2-2-16,1-2-1 15,1 0 1-15,2 5-2 0,-7-3 0 16,-2-1 0-16,-4 0-2 16,-2 2-1-16,-10-1-7 15,1 4-38-15,-2-3-42 0,-7 1-5 16,-4-3-6-16,-7-8-4 16</inkml:trace>
  <inkml:trace contextRef="#ctx0" brushRef="#br0" timeOffset="5719.81">20857 5682 70 0,'-31'0'93'16,"7"0"-4"-16,5 0-7 16,8 0-55-16,11 0-4 0,8 0-9 15,19 0-4-15,6 1-4 16,8 4-2-16,9-1-1 15,11-1 0-15,6-1 0 16,0 3-3-16,3-4 0 16,-3-1-3-16,-8-3-6 0,3 3-14 15,-9 2-61-15,-8-3-3 16,-13 1-7-16,-7-5-4 16</inkml:trace>
  <inkml:trace contextRef="#ctx0" brushRef="#br0" timeOffset="5952.74">21270 5680 48 0,'-25'17'101'0,"-4"3"-1"0,1 7-10 16,3 8 0-16,1 14-70 15,5 14-7-15,-1 12-6 16,5 12-3-16,9 5-2 15,4 8-1-15,1-2 0 0,6 2-2 16,-3-9-4-16,11-7-10 16,-6-3-56-16,3-23-19 15,-2-15-7-15,4-15-6 16</inkml:trace>
  <inkml:trace contextRef="#ctx0" brushRef="#br0" timeOffset="6451.81">21652 6396 36 0,'-8'0'100'0,"-6"12"-2"15,-3 12-8-15,-2 1-3 0,4 10-69 16,4 10-6-16,0-4-4 16,9 5-4-16,2 0-2 15,2-1-3-15,6-3 0 16,4-6-1-16,0-7-5 15,3-2-5-15,-4-6-7 0,-1-4-28 16,6-9-40-16,-16-8-6 16,8-10-4-16</inkml:trace>
  <inkml:trace contextRef="#ctx0" brushRef="#br0" timeOffset="6659.31">21630 6521 84 0,'9'-14'98'0,"4"1"-2"15,4 2-9-15,4-22-36 16,3 30-29-16,5 3-7 16,6 0-6-16,2 5-3 15,9 5-1-15,-4 7-2 0,-5 9 0 16,-2 3 0-16,-9 5-1 16,-8 8-1-16,-16 8 0 15,-9 4-2-15,-25 2-5 16,-4 6-10-16,-15-7-48 15,1-2-28-15,-5-8-4 0,3-14-7 16,5-10-5-16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2024. 10. 28.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CED1A8-8C93-4BD0-9402-1D92621696D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0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5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3150" TargetMode="Externa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21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46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351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81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861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02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4" y="6593998"/>
            <a:ext cx="768052" cy="21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49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313" y="64880"/>
            <a:ext cx="8786812" cy="58578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343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https://github.com/henryhxu/CSCI3150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794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 lIns="90000"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81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98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0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1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 userDrawn="1"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 userDrawn="1"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https://github.com/henryhxu/CSCI3150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9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59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1" kern="1200" dirty="0">
                <a:solidFill>
                  <a:schemeClr val="tx2">
                    <a:lumMod val="75000"/>
                  </a:schemeClr>
                </a:solidFill>
                <a:latin typeface="Adobe 고딕 Std B" pitchFamily="34" charset="-127"/>
                <a:ea typeface="Adobe 고딕 Std B" pitchFamily="34" charset="-127"/>
                <a:cs typeface="Adobe Arabic" pitchFamily="18" charset="-78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 userDrawn="1"/>
        </p:nvSpPr>
        <p:spPr>
          <a:xfrm>
            <a:off x="3347864" y="4030167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ko-KR" sz="2400" b="1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Youjip</a:t>
            </a:r>
            <a:r>
              <a:rPr kumimoji="1" lang="en-US" altLang="ko-KR" sz="2400" b="1" baseline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Won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786" y="5013176"/>
            <a:ext cx="2638429" cy="7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3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69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 altLang="ko-KR"/>
              <a:t>Click to edit Master subtitle style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lang="ko-KR" altLang="en-US" sz="4000" b="1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344285" y="551723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Hong</a:t>
            </a:r>
            <a:r>
              <a:rPr kumimoji="1" lang="zh-CN" altLang="en-US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zh-CN" sz="2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Xu</a:t>
            </a:r>
            <a:endParaRPr kumimoji="1" lang="en-US" altLang="ko-KR" sz="2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A47015-6912-00BC-B289-2ACFBCCB2E9B}"/>
              </a:ext>
            </a:extLst>
          </p:cNvPr>
          <p:cNvSpPr txBox="1"/>
          <p:nvPr/>
        </p:nvSpPr>
        <p:spPr>
          <a:xfrm>
            <a:off x="2351994" y="6048603"/>
            <a:ext cx="4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https://github.com/henryhxu/CSCI3150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95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altLang="ko-KR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 lIns="90000"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964934" y="6592713"/>
            <a:ext cx="1071562" cy="220663"/>
          </a:xfrm>
        </p:spPr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82995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18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93" r:id="rId6"/>
    <p:sldLayoutId id="2147483695" r:id="rId7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45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en-US" altLang="ko-KR" smtClean="0">
                <a:solidFill>
                  <a:srgbClr val="1F497D">
                    <a:lumMod val="5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88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611"/>
            <a:ext cx="9144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0938" y="6562725"/>
            <a:ext cx="10715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fld id="{5BCC3F0E-9362-6D47-9781-DB401EE9B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33713" y="6559550"/>
            <a:ext cx="3038475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CSCI3150 Intro to Operating Systems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54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</p:sldLayoutIdLst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0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3568" y="1484786"/>
            <a:ext cx="7772400" cy="1326009"/>
          </a:xfrm>
        </p:spPr>
        <p:txBody>
          <a:bodyPr/>
          <a:lstStyle/>
          <a:p>
            <a:pPr latinLnBrk="0"/>
            <a:r>
              <a:rPr lang="en-US" altLang="zh-CN" sz="3600" dirty="0"/>
              <a:t>CSCI3150</a:t>
            </a:r>
            <a:r>
              <a:rPr lang="zh-CN" altLang="en-US" sz="3600" dirty="0"/>
              <a:t> </a:t>
            </a:r>
            <a:r>
              <a:rPr lang="en-US" altLang="zh-CN" sz="3600" dirty="0"/>
              <a:t>Introduction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sz="3600" dirty="0"/>
              <a:t>Operating Systems</a:t>
            </a:r>
            <a:endParaRPr lang="en-US" sz="16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8FA8-3607-FC4B-303A-4C5A91BC53F8}"/>
              </a:ext>
            </a:extLst>
          </p:cNvPr>
          <p:cNvSpPr txBox="1"/>
          <p:nvPr/>
        </p:nvSpPr>
        <p:spPr>
          <a:xfrm>
            <a:off x="683568" y="3933058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Lecture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12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: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Memory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Management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 </a:t>
            </a:r>
            <a:endParaRPr lang="en-US" altLang="zh-CN" sz="3600" dirty="0">
              <a:solidFill>
                <a:prstClr val="black"/>
              </a:solidFill>
              <a:latin typeface="Arial" panose="020B0604020202020204" pitchFamily="34" charset="0"/>
              <a:ea typeface="굴림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  <a:cs typeface="Arial" panose="020B0604020202020204" pitchFamily="34" charset="0"/>
              </a:rPr>
              <a:t>Part III: Swapping</a:t>
            </a:r>
          </a:p>
        </p:txBody>
      </p:sp>
    </p:spTree>
    <p:extLst>
      <p:ext uri="{BB962C8B-B14F-4D97-AF65-F5344CB8AC3E}">
        <p14:creationId xmlns:p14="http://schemas.microsoft.com/office/powerpoint/2010/main" val="314430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 – Software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7544" y="1039271"/>
            <a:ext cx="7992888" cy="235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	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FindFreePhysicalPage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	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-1)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no free page found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	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EvictPage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run replacement algorithm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	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DiskRead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PTE.DiskAddr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PFN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sleep (waiting for I/O)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	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PTE.present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True // update page table with present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	 PTE.PFN = PFN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bit and translation (PFN)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	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retry instruction</a:t>
            </a:r>
            <a:endParaRPr lang="en-US" altLang="ko-KR" sz="14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70582" y="3429000"/>
            <a:ext cx="878681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altLang="ko-KR" dirty="0">
                <a:solidFill>
                  <a:prstClr val="black"/>
                </a:solidFill>
              </a:rPr>
              <a:t>The OS must find a physical frame for the </a:t>
            </a:r>
            <a:r>
              <a:rPr lang="en-US" altLang="ko-KR" dirty="0">
                <a:solidFill>
                  <a:srgbClr val="F79646"/>
                </a:solidFill>
              </a:rPr>
              <a:t>soon-be-faulted-in page </a:t>
            </a:r>
            <a:r>
              <a:rPr lang="en-US" altLang="ko-KR" dirty="0">
                <a:solidFill>
                  <a:prstClr val="black"/>
                </a:solidFill>
              </a:rPr>
              <a:t>to reside within.</a:t>
            </a:r>
          </a:p>
          <a:p>
            <a:pPr lvl="1"/>
            <a:r>
              <a:rPr lang="en-US" altLang="ko-KR" dirty="0">
                <a:solidFill>
                  <a:prstClr val="black"/>
                </a:solidFill>
              </a:rPr>
              <a:t>If there is no such page, waiting for the </a:t>
            </a:r>
            <a:r>
              <a:rPr lang="en-US" altLang="ko-KR" dirty="0">
                <a:solidFill>
                  <a:srgbClr val="F79646"/>
                </a:solidFill>
              </a:rPr>
              <a:t>replacement algorithm </a:t>
            </a:r>
            <a:r>
              <a:rPr lang="en-US" altLang="ko-KR" dirty="0">
                <a:solidFill>
                  <a:prstClr val="black"/>
                </a:solidFill>
              </a:rPr>
              <a:t>to run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0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Swapping: making the part of disk as memory</a:t>
            </a:r>
          </a:p>
          <a:p>
            <a:r>
              <a:rPr lang="en-US"/>
              <a:t>Present bit required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200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2AD855-48ED-0A7F-A0C9-3A228CB53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Swapping</a:t>
            </a:r>
            <a:r>
              <a:rPr lang="zh-CN" altLang="en-US" dirty="0"/>
              <a:t> </a:t>
            </a:r>
            <a:r>
              <a:rPr lang="en-US" altLang="zh-CN" dirty="0"/>
              <a:t>Policies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9CAA6E-C6A3-B085-A5D2-D3F5178B06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728E1-A05C-DE59-6A65-78A2F487F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07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 of Cache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altLang="ko-KR" dirty="0"/>
              <a:t>o minimize cache misses</a:t>
            </a:r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improve</a:t>
            </a:r>
            <a:r>
              <a:rPr lang="en-US" altLang="ko-KR" dirty="0"/>
              <a:t> </a:t>
            </a:r>
            <a:r>
              <a:rPr lang="en-US" altLang="ko-KR" i="1" dirty="0"/>
              <a:t>average memory access time</a:t>
            </a:r>
            <a:r>
              <a:rPr lang="zh-CN" altLang="en-US" i="1" dirty="0"/>
              <a:t> </a:t>
            </a:r>
            <a:r>
              <a:rPr lang="en-US" altLang="ko-KR" i="1" dirty="0"/>
              <a:t>(AMAT)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2627784" y="2633935"/>
                <a:ext cx="3816424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252000" rtlCol="0" anchor="ctr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𝐴𝑀𝐴𝑇</m:t>
                      </m:r>
                      <m:r>
                        <a:rPr kumimoji="0" lang="en-US" altLang="ko-K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=</m:t>
                      </m:r>
                      <m:d>
                        <m:dPr>
                          <m:ctrl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맑은 고딕" pitchFamily="50" charset="-127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𝐻𝑖𝑡</m:t>
                              </m:r>
                            </m:sub>
                          </m:sSub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맑은 고딕" pitchFamily="50" charset="-127"/>
                                  <a:cs typeface="Courier New" pitchFamily="49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altLang="ko-KR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맑은 고딕" pitchFamily="50" charset="-127"/>
                                  <a:cs typeface="Courier New" pitchFamily="49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kumimoji="0" lang="en-US" altLang="ko-K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+(</m:t>
                      </m:r>
                      <m:sSub>
                        <m:sSubPr>
                          <m:ctrl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𝑀𝑖𝑠𝑠</m:t>
                          </m:r>
                        </m:sub>
                      </m:sSub>
                      <m:r>
                        <a:rPr kumimoji="0" lang="en-US" altLang="ko-K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∗</m:t>
                      </m:r>
                      <m:sSub>
                        <m:sSubPr>
                          <m:ctrlP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맑은 고딕" pitchFamily="50" charset="-127"/>
                              <a:cs typeface="Courier New" pitchFamily="49" charset="0"/>
                            </a:rPr>
                          </m:ctrlPr>
                        </m:sSubPr>
                        <m:e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𝑇</m:t>
                          </m:r>
                        </m:e>
                        <m:sub>
                          <m:r>
                            <a:rPr kumimoji="0" lang="en-US" altLang="ko-K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맑은 고딕" pitchFamily="50" charset="-127"/>
                              <a:cs typeface="Courier New" pitchFamily="49" charset="0"/>
                            </a:rPr>
                            <m:t>𝐷</m:t>
                          </m:r>
                        </m:sub>
                      </m:sSub>
                      <m:r>
                        <a:rPr kumimoji="0" lang="en-US" altLang="ko-K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맑은 고딕" pitchFamily="50" charset="-127"/>
                          <a:cs typeface="Courier New" pitchFamily="49" charset="0"/>
                        </a:rPr>
                        <m:t>)</m:t>
                      </m:r>
                    </m:oMath>
                  </m:oMathPara>
                </a14:m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633935"/>
                <a:ext cx="381642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6680420"/>
                  </p:ext>
                </p:extLst>
              </p:nvPr>
            </p:nvGraphicFramePr>
            <p:xfrm>
              <a:off x="1007319" y="3762401"/>
              <a:ext cx="7200800" cy="167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58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249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44016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zh-CN" sz="16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Notation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Meaning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724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cost of accessing memory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cost of accessing disk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6572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𝐻𝑖𝑡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</a:t>
                          </a:r>
                          <a:r>
                            <a:rPr lang="en-US" altLang="zh-CN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hitting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the data item in the cache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8952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60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맑은 고딕" pitchFamily="50" charset="-127"/>
                                        <a:cs typeface="Courier New" pitchFamily="49" charset="0"/>
                                      </a:rPr>
                                      <m:t>𝑀𝑖𝑠𝑠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not finding the data in the cache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6680420"/>
                  </p:ext>
                </p:extLst>
              </p:nvPr>
            </p:nvGraphicFramePr>
            <p:xfrm>
              <a:off x="1007319" y="3762401"/>
              <a:ext cx="7200800" cy="167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758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2492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zh-CN" sz="16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Notation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solidFill>
                                <a:schemeClr val="bg1"/>
                              </a:solidFill>
                              <a:latin typeface="맑은 고딕" pitchFamily="50" charset="-127"/>
                              <a:ea typeface="맑은 고딕" pitchFamily="50" charset="-127"/>
                            </a:rPr>
                            <a:t>Meaning</a:t>
                          </a:r>
                          <a:endParaRPr lang="ko-KR" altLang="en-US" sz="1600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0" t="-111538" r="-463366" b="-3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cost of accessing memory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0" t="-203704" r="-463366" b="-2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cost of accessing disk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0" t="-315385" r="-463366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</a:t>
                          </a:r>
                          <a:r>
                            <a:rPr lang="en-US" altLang="zh-CN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hitting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the data item in the cache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90" t="-400000" r="-463366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dirty="0">
                              <a:latin typeface="맑은 고딕" pitchFamily="50" charset="-127"/>
                              <a:ea typeface="맑은 고딕" pitchFamily="50" charset="-127"/>
                            </a:rPr>
                            <a:t>The probability</a:t>
                          </a:r>
                          <a:r>
                            <a:rPr lang="en-US" altLang="ko-KR" sz="1600" baseline="0" dirty="0">
                              <a:latin typeface="맑은 고딕" pitchFamily="50" charset="-127"/>
                              <a:ea typeface="맑은 고딕" pitchFamily="50" charset="-127"/>
                            </a:rPr>
                            <a:t> of not finding the data in the cache</a:t>
                          </a:r>
                          <a:endParaRPr lang="ko-KR" altLang="en-US" sz="16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75AA3E8-023C-A67C-73BA-BE5FF42886D2}"/>
                  </a:ext>
                </a:extLst>
              </p14:cNvPr>
              <p14:cNvContentPartPr/>
              <p14:nvPr/>
            </p14:nvContentPartPr>
            <p14:xfrm>
              <a:off x="6040440" y="2044800"/>
              <a:ext cx="1887480" cy="512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75AA3E8-023C-A67C-73BA-BE5FF42886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31080" y="2035440"/>
                <a:ext cx="1906200" cy="53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359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Optimal Replacement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Lead to the fewest number of misses overall</a:t>
            </a:r>
          </a:p>
          <a:p>
            <a:pPr lvl="1"/>
            <a:r>
              <a:rPr lang="en-US" altLang="ko-KR" dirty="0"/>
              <a:t>Replace the page that will be accessed </a:t>
            </a:r>
            <a:r>
              <a:rPr lang="en-US" altLang="ko-KR" u="sng" dirty="0"/>
              <a:t>furthest in the future.</a:t>
            </a:r>
          </a:p>
          <a:p>
            <a:pPr lvl="1"/>
            <a:r>
              <a:rPr lang="en-US" altLang="ko-KR" dirty="0"/>
              <a:t>Result in the </a:t>
            </a:r>
            <a:r>
              <a:rPr lang="en-US" altLang="ko-KR" dirty="0">
                <a:solidFill>
                  <a:schemeClr val="accent6"/>
                </a:solidFill>
              </a:rPr>
              <a:t>fewest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possible</a:t>
            </a:r>
            <a:r>
              <a:rPr lang="en-US" altLang="ko-KR" dirty="0"/>
              <a:t> cache misses.</a:t>
            </a:r>
          </a:p>
          <a:p>
            <a:r>
              <a:rPr lang="en-US" altLang="ko-KR" dirty="0"/>
              <a:t>Serve only as a comparison point, to know how close we are to </a:t>
            </a:r>
            <a:r>
              <a:rPr lang="en-US" altLang="ko-KR" dirty="0">
                <a:solidFill>
                  <a:schemeClr val="accent6"/>
                </a:solidFill>
              </a:rPr>
              <a:t>perfect</a:t>
            </a:r>
            <a:r>
              <a:rPr lang="en-US" altLang="zh-CN" dirty="0">
                <a:solidFill>
                  <a:schemeClr val="accent6"/>
                </a:solidFill>
              </a:rPr>
              <a:t>ion</a:t>
            </a:r>
            <a:r>
              <a:rPr lang="en-US" altLang="ko-KR" dirty="0">
                <a:solidFill>
                  <a:schemeClr val="accent6"/>
                </a:solidFill>
              </a:rPr>
              <a:t>.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09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Tracing the Optimal Policy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195736" y="861601"/>
            <a:ext cx="4608512" cy="1008113"/>
            <a:chOff x="1187624" y="2749451"/>
            <a:chExt cx="4608512" cy="10081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87624" y="2898156"/>
              <a:ext cx="4608512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Reference Row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966711" y="2018789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5047541" y="5805264"/>
            <a:ext cx="2476787" cy="50405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Future is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un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known</a:t>
            </a:r>
            <a:r>
              <a:rPr lang="en-US" altLang="zh-CN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!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모서리가 둥근 직사각형 21"/>
              <p:cNvSpPr/>
              <p:nvPr/>
            </p:nvSpPr>
            <p:spPr>
              <a:xfrm>
                <a:off x="1031687" y="5805264"/>
                <a:ext cx="4260393" cy="504056"/>
              </a:xfrm>
              <a:prstGeom prst="roundRect">
                <a:avLst/>
              </a:prstGeom>
              <a:noFill/>
              <a:ln w="1587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Hit rate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itchFamily="50" charset="-127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</m:num>
                      <m:den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+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𝑀𝑖𝑠𝑠𝑒𝑠</m:t>
                        </m:r>
                      </m:den>
                    </m:f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=</m:t>
                    </m:r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𝟓𝟒</m:t>
                    </m:r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.</m:t>
                    </m:r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𝟔</m:t>
                    </m:r>
                    <m:r>
                      <a:rPr kumimoji="0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%</m:t>
                    </m:r>
                  </m:oMath>
                </a14:m>
                <a:endPara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2" name="모서리가 둥근 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687" y="5805264"/>
                <a:ext cx="4260393" cy="504056"/>
              </a:xfrm>
              <a:prstGeom prst="roundRect">
                <a:avLst/>
              </a:prstGeom>
              <a:blipFill rotWithShape="1">
                <a:blip r:embed="rId2"/>
                <a:stretch>
                  <a:fillRect b="-3614"/>
                </a:stretch>
              </a:blipFill>
              <a:ln w="15875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29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Simple Policy: FIFO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Pages were placed in a queue when they enter the system.</a:t>
            </a:r>
          </a:p>
          <a:p>
            <a:r>
              <a:rPr lang="en-US" altLang="ko-KR" dirty="0"/>
              <a:t>When a replacement occurs, the page on the </a:t>
            </a:r>
            <a:r>
              <a:rPr lang="en-US" altLang="zh-CN" dirty="0"/>
              <a:t>head</a:t>
            </a:r>
            <a:r>
              <a:rPr lang="en-US" altLang="ko-KR" dirty="0"/>
              <a:t> of the queue</a:t>
            </a:r>
            <a:r>
              <a:rPr lang="zh-CN" altLang="en-US" dirty="0"/>
              <a:t> </a:t>
            </a:r>
            <a:r>
              <a:rPr lang="en-US" altLang="ko-KR" dirty="0"/>
              <a:t>(the “</a:t>
            </a:r>
            <a:r>
              <a:rPr lang="en-US" altLang="zh-CN" b="1" u="sng" dirty="0"/>
              <a:t>f</a:t>
            </a:r>
            <a:r>
              <a:rPr lang="en-US" altLang="ko-KR" b="1" u="sng" dirty="0"/>
              <a:t>irst-in</a:t>
            </a:r>
            <a:r>
              <a:rPr lang="en-US" altLang="ko-KR" dirty="0"/>
              <a:t>” page) is evicted.</a:t>
            </a:r>
          </a:p>
          <a:p>
            <a:pPr lvl="1"/>
            <a:r>
              <a:rPr lang="en-US" altLang="zh-CN" dirty="0"/>
              <a:t>S</a:t>
            </a:r>
            <a:r>
              <a:rPr lang="en-US" altLang="ko-KR" dirty="0"/>
              <a:t>imple to implement </a:t>
            </a:r>
          </a:p>
          <a:p>
            <a:pPr lvl="1"/>
            <a:r>
              <a:rPr lang="en-US" altLang="zh-CN" dirty="0"/>
              <a:t>Agnostic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en-US" altLang="ko-KR" dirty="0"/>
              <a:t> the importance of</a:t>
            </a:r>
            <a:r>
              <a:rPr lang="zh-CN" altLang="en-US" dirty="0"/>
              <a:t> </a:t>
            </a:r>
            <a:r>
              <a:rPr lang="en-US" altLang="zh-CN" dirty="0"/>
              <a:t>pages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304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Tracing the FIFO Policy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195736" y="861601"/>
            <a:ext cx="4608512" cy="1008113"/>
            <a:chOff x="1187624" y="2749451"/>
            <a:chExt cx="4608512" cy="10081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87624" y="2898156"/>
              <a:ext cx="4608512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Reference Row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966711" y="2018789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1,2,3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4086884" y="5805264"/>
            <a:ext cx="4877604" cy="576064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Even though page 0 had been accessed a number of times,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FIFO still kicks it out.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모서리가 둥근 직사각형 21"/>
              <p:cNvSpPr/>
              <p:nvPr/>
            </p:nvSpPr>
            <p:spPr>
              <a:xfrm>
                <a:off x="311607" y="5805264"/>
                <a:ext cx="4260393" cy="504056"/>
              </a:xfrm>
              <a:prstGeom prst="roundRect">
                <a:avLst/>
              </a:prstGeom>
              <a:noFill/>
              <a:ln w="15875"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rIns="108000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Courier New" pitchFamily="49" charset="0"/>
                  </a:rPr>
                  <a:t>Hit rate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itchFamily="50" charset="-127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</m:num>
                      <m:den>
                        <m: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𝐻𝑖𝑡𝑠</m:t>
                        </m:r>
                        <m: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+</m:t>
                        </m:r>
                        <m:r>
                          <a:rPr kumimoji="0" lang="en-US" altLang="ko-KR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맑은 고딕" pitchFamily="50" charset="-127"/>
                            <a:cs typeface="Courier New" pitchFamily="49" charset="0"/>
                          </a:rPr>
                          <m:t>𝑀𝑖𝑠𝑠𝑒𝑠</m:t>
                        </m:r>
                      </m:den>
                    </m:f>
                    <m:r>
                      <a:rPr kumimoji="0" lang="en-US" altLang="ko-KR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=</m:t>
                    </m:r>
                    <m:r>
                      <a:rPr kumimoji="0" lang="en-US" altLang="ko-KR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𝟑𝟔</m:t>
                    </m:r>
                    <m:r>
                      <a:rPr kumimoji="0" lang="en-US" altLang="ko-KR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.</m:t>
                    </m:r>
                    <m:r>
                      <a:rPr kumimoji="0" lang="en-US" altLang="ko-KR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𝟒</m:t>
                    </m:r>
                    <m:r>
                      <a:rPr kumimoji="0" lang="en-US" altLang="ko-KR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맑은 고딕" pitchFamily="50" charset="-127"/>
                        <a:cs typeface="Courier New" pitchFamily="49" charset="0"/>
                      </a:rPr>
                      <m:t>%</m:t>
                    </m:r>
                  </m:oMath>
                </a14:m>
                <a:endParaRPr kumimoji="0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22" name="모서리가 둥근 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07" y="5805264"/>
                <a:ext cx="4260393" cy="504056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5875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455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</a:t>
            </a:r>
            <a:r>
              <a:rPr lang="en-US" altLang="zh-CN" dirty="0" err="1"/>
              <a:t>elady</a:t>
            </a:r>
            <a:r>
              <a:rPr lang="en-US" altLang="ko-KR" dirty="0" err="1"/>
              <a:t>’</a:t>
            </a:r>
            <a:r>
              <a:rPr lang="en-US" altLang="zh-CN" dirty="0" err="1"/>
              <a:t>s</a:t>
            </a:r>
            <a:r>
              <a:rPr lang="en-US" altLang="ko-KR" dirty="0"/>
              <a:t> </a:t>
            </a:r>
            <a:r>
              <a:rPr lang="en-US" altLang="zh-CN" dirty="0"/>
              <a:t>Anomaly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would expect the cache hit rate to </a:t>
            </a:r>
            <a:r>
              <a:rPr lang="en-US" altLang="ko-KR" dirty="0">
                <a:solidFill>
                  <a:schemeClr val="accent6"/>
                </a:solidFill>
              </a:rPr>
              <a:t>increase</a:t>
            </a:r>
            <a:r>
              <a:rPr lang="en-US" altLang="ko-KR" dirty="0"/>
              <a:t> when the cache gets larger. But in this case, with FIFO, it gets worse.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6" name="차트 5"/>
          <p:cNvGraphicFramePr>
            <a:graphicFrameLocks/>
          </p:cNvGraphicFramePr>
          <p:nvPr/>
        </p:nvGraphicFramePr>
        <p:xfrm>
          <a:off x="2385942" y="321297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303954" y="2060848"/>
            <a:ext cx="4834515" cy="1007761"/>
            <a:chOff x="1187623" y="2749451"/>
            <a:chExt cx="4834515" cy="1007761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1187623" y="2897804"/>
              <a:ext cx="4834515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Reference Row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4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5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4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41071" y="2474124"/>
            <a:ext cx="438091" cy="338554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5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09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Another Simple Policy: Random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Picks a random page to replace under memory pressure.</a:t>
            </a:r>
          </a:p>
          <a:p>
            <a:pPr lvl="1"/>
            <a:r>
              <a:rPr lang="en-US" altLang="ko-KR" dirty="0"/>
              <a:t>It doesn’t really try to be too intelligent in picking which </a:t>
            </a:r>
            <a:r>
              <a:rPr lang="en-US" altLang="zh-CN" dirty="0"/>
              <a:t>page</a:t>
            </a:r>
            <a:r>
              <a:rPr lang="en-US" altLang="ko-KR" dirty="0"/>
              <a:t> to evict</a:t>
            </a:r>
          </a:p>
          <a:p>
            <a:pPr lvl="1"/>
            <a:r>
              <a:rPr lang="en-US" altLang="ko-KR" dirty="0"/>
              <a:t>Random does depends entirely upon how lucky </a:t>
            </a:r>
            <a:r>
              <a:rPr lang="en-US" altLang="ko-KR" u="sng" dirty="0"/>
              <a:t>Random</a:t>
            </a:r>
            <a:r>
              <a:rPr lang="en-US" altLang="ko-KR" dirty="0"/>
              <a:t> gets in its choice.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907704" y="2492896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1,2,3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39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Mechanisms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  <a:p>
            <a:r>
              <a:rPr lang="en-US" altLang="zh-CN" dirty="0">
                <a:latin typeface="Malgun Gothic" panose="020B0503020000020004" pitchFamily="34" charset="-127"/>
                <a:ea typeface="Malgun Gothic" panose="020B0503020000020004" pitchFamily="34" charset="-127"/>
                <a:cs typeface="Courier New" charset="0"/>
              </a:rPr>
              <a:t>Policies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  <a:p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47-7751-AE23-B51F-C41E541B5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CSCI 3150 Intro to OS</a:t>
            </a:r>
            <a:endParaRPr kumimoji="1"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76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History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Learn on the past and use </a:t>
            </a:r>
            <a:r>
              <a:rPr lang="en-US" altLang="ko-KR" b="1" u="sng" dirty="0"/>
              <a:t>history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Two type</a:t>
            </a:r>
            <a:r>
              <a:rPr lang="en-US" altLang="zh-CN" dirty="0"/>
              <a:t>s</a:t>
            </a:r>
            <a:r>
              <a:rPr lang="en-US" altLang="ko-KR" dirty="0"/>
              <a:t> of historical information.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592983"/>
              </p:ext>
            </p:extLst>
          </p:nvPr>
        </p:nvGraphicFramePr>
        <p:xfrm>
          <a:off x="539552" y="2132856"/>
          <a:ext cx="77048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Historical</a:t>
                      </a:r>
                      <a:r>
                        <a:rPr lang="en-US" altLang="ko-KR" sz="1200" b="1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Information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Meaning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Algorithms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ecency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The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more recently a page has been accessed, the more likely it will be accessed again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LRU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requency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If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 page has been accessed many times, It should not be repla</a:t>
                      </a:r>
                      <a:r>
                        <a:rPr lang="en-US" altLang="zh-CN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ed as it clearly has some value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LFU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031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History: LRU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Replace the least-recently-used page.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941913" y="1429331"/>
            <a:ext cx="4608512" cy="1008113"/>
            <a:chOff x="1187624" y="2749451"/>
            <a:chExt cx="4608512" cy="10081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87624" y="2898156"/>
              <a:ext cx="4608512" cy="859408"/>
            </a:xfrm>
            <a:prstGeom prst="roundRect">
              <a:avLst>
                <a:gd name="adj" fmla="val 555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                                                                          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50948" y="2749451"/>
              <a:ext cx="1924907" cy="307777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Reference Row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350925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730104" y="3158583"/>
              <a:ext cx="433753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109283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492800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76317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59834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43351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0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026868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3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410385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93902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2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177419" y="3158583"/>
              <a:ext cx="438091" cy="338554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0" rIns="0" rtlCol="0" anchor="ctr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Courier New" pitchFamily="49" charset="0"/>
                </a:rPr>
                <a:t>1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712888" y="2586519"/>
          <a:ext cx="50405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Access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Hit/Miss?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Resulting Cache State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>
                          <a:latin typeface="맑은 고딕" pitchFamily="50" charset="-127"/>
                          <a:ea typeface="맑은 고딕" pitchFamily="50" charset="-127"/>
                        </a:rPr>
                        <a:t>0,1,2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1,2,0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2,0,1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0,1,3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1,3,0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1,0,3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0,3,1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Miss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3,1,2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9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Hit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맑은 고딕" pitchFamily="50" charset="-127"/>
                          <a:ea typeface="맑은 고딕" pitchFamily="50" charset="-127"/>
                        </a:rPr>
                        <a:t>3,2,1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362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Example : The No-Locality Workload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Each reference is to a random page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lang="zh-CN" altLang="en-US" sz="1800" dirty="0"/>
              <a:t> </a:t>
            </a:r>
            <a:r>
              <a:rPr lang="en-US" altLang="zh-CN" sz="1800" dirty="0"/>
              <a:t>set</a:t>
            </a:r>
            <a:r>
              <a:rPr lang="zh-CN" altLang="en-US" sz="1800" dirty="0"/>
              <a:t> </a:t>
            </a:r>
            <a:r>
              <a:rPr lang="en-US" altLang="zh-CN" sz="1800" dirty="0"/>
              <a:t>of</a:t>
            </a:r>
            <a:r>
              <a:rPr lang="zh-CN" altLang="en-US" sz="1800" dirty="0"/>
              <a:t> </a:t>
            </a:r>
            <a:r>
              <a:rPr lang="en-US" altLang="zh-CN" sz="1800" dirty="0"/>
              <a:t>100</a:t>
            </a:r>
            <a:r>
              <a:rPr lang="zh-CN" altLang="en-US" sz="1800" dirty="0"/>
              <a:t> </a:t>
            </a:r>
            <a:r>
              <a:rPr lang="en-US" altLang="zh-CN" sz="1800" dirty="0"/>
              <a:t>pages</a:t>
            </a:r>
            <a:endParaRPr lang="en-US" altLang="ko-KR" sz="1800" dirty="0"/>
          </a:p>
          <a:p>
            <a:pPr lvl="1"/>
            <a:r>
              <a:rPr lang="en-US" altLang="ko-KR" sz="1600" dirty="0"/>
              <a:t>Workload </a:t>
            </a:r>
            <a:r>
              <a:rPr lang="en-US" altLang="zh-CN" sz="1600" dirty="0"/>
              <a:t>has</a:t>
            </a:r>
            <a:r>
              <a:rPr lang="en-US" altLang="ko-KR" sz="1600" dirty="0"/>
              <a:t> 100 </a:t>
            </a:r>
            <a:r>
              <a:rPr lang="en-US" altLang="zh-CN" sz="1600" dirty="0"/>
              <a:t>accesses</a:t>
            </a:r>
            <a:r>
              <a:rPr lang="en-US" altLang="ko-KR" sz="1600" dirty="0"/>
              <a:t> over time.</a:t>
            </a:r>
          </a:p>
          <a:p>
            <a:pPr lvl="1"/>
            <a:r>
              <a:rPr lang="en-US" altLang="ko-KR" sz="1600" dirty="0"/>
              <a:t>Choosing the next page to refer to at random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590954" y="2805395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90954" y="5690380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558642" y="4071477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Hit Rate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8031" y="6007158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Cache Size (Blocks)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592442" y="2824430"/>
            <a:ext cx="3134815" cy="2880129"/>
          </a:xfrm>
          <a:custGeom>
            <a:avLst/>
            <a:gdLst>
              <a:gd name="connsiteX0" fmla="*/ 0 w 2127849"/>
              <a:gd name="connsiteY0" fmla="*/ 2012830 h 2012830"/>
              <a:gd name="connsiteX1" fmla="*/ 644105 w 2127849"/>
              <a:gd name="connsiteY1" fmla="*/ 586596 h 2012830"/>
              <a:gd name="connsiteX2" fmla="*/ 2127849 w 2127849"/>
              <a:gd name="connsiteY2" fmla="*/ 0 h 201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849" h="2012830">
                <a:moveTo>
                  <a:pt x="0" y="2012830"/>
                </a:moveTo>
                <a:cubicBezTo>
                  <a:pt x="144731" y="1467449"/>
                  <a:pt x="289463" y="922068"/>
                  <a:pt x="644105" y="586596"/>
                </a:cubicBezTo>
                <a:cubicBezTo>
                  <a:pt x="998747" y="251124"/>
                  <a:pt x="1563298" y="125562"/>
                  <a:pt x="2127849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651726" y="4243922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67750" y="4098796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OPT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651726" y="4431660"/>
            <a:ext cx="255543" cy="0"/>
          </a:xfrm>
          <a:prstGeom prst="line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7750" y="4286534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LRU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652178" y="4624679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68202" y="447955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FIFO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657477" y="4820455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73501" y="467532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RAND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192239" y="5680686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463235" y="569633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595245" y="5684778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58257" y="529464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458257" y="473658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458257" y="417852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458257" y="362046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58257" y="306239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10669" y="2916049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82436" y="348336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82974" y="4042177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80850" y="4603321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6601" y="515913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22188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84851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47515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10178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728421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49440" y="5766561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83014" y="576081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08939" y="576120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38901" y="575324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18986" y="5760810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65552" y="2521325"/>
            <a:ext cx="2159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The No-Locality Workload 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9" name="자유형 48"/>
          <p:cNvSpPr/>
          <p:nvPr/>
        </p:nvSpPr>
        <p:spPr>
          <a:xfrm>
            <a:off x="1604384" y="2802517"/>
            <a:ext cx="3122762" cy="2881223"/>
          </a:xfrm>
          <a:custGeom>
            <a:avLst/>
            <a:gdLst>
              <a:gd name="connsiteX0" fmla="*/ 0 w 3122762"/>
              <a:gd name="connsiteY0" fmla="*/ 2881223 h 2881223"/>
              <a:gd name="connsiteX1" fmla="*/ 3122762 w 3122762"/>
              <a:gd name="connsiteY1" fmla="*/ 0 h 288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2762" h="2881223">
                <a:moveTo>
                  <a:pt x="0" y="2881223"/>
                </a:moveTo>
                <a:lnTo>
                  <a:pt x="3122762" y="0"/>
                </a:lnTo>
              </a:path>
            </a:pathLst>
          </a:cu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1589488" y="2836588"/>
            <a:ext cx="3122762" cy="2881223"/>
          </a:xfrm>
          <a:custGeom>
            <a:avLst/>
            <a:gdLst>
              <a:gd name="connsiteX0" fmla="*/ 0 w 3122762"/>
              <a:gd name="connsiteY0" fmla="*/ 2881223 h 2881223"/>
              <a:gd name="connsiteX1" fmla="*/ 3122762 w 3122762"/>
              <a:gd name="connsiteY1" fmla="*/ 0 h 288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2762" h="2881223">
                <a:moveTo>
                  <a:pt x="0" y="2881223"/>
                </a:moveTo>
                <a:lnTo>
                  <a:pt x="3122762" y="0"/>
                </a:ln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1" name="자유형 50"/>
          <p:cNvSpPr/>
          <p:nvPr/>
        </p:nvSpPr>
        <p:spPr>
          <a:xfrm>
            <a:off x="1638492" y="2805740"/>
            <a:ext cx="3122762" cy="2881223"/>
          </a:xfrm>
          <a:custGeom>
            <a:avLst/>
            <a:gdLst>
              <a:gd name="connsiteX0" fmla="*/ 0 w 3122762"/>
              <a:gd name="connsiteY0" fmla="*/ 2881223 h 2881223"/>
              <a:gd name="connsiteX1" fmla="*/ 3122762 w 3122762"/>
              <a:gd name="connsiteY1" fmla="*/ 0 h 288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2762" h="2881223">
                <a:moveTo>
                  <a:pt x="0" y="2881223"/>
                </a:moveTo>
                <a:lnTo>
                  <a:pt x="3122762" y="0"/>
                </a:ln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761254" y="3642496"/>
            <a:ext cx="3600400" cy="1134960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When the cache is large enough to fit the entire workload,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it also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doesn’t matter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which policy you use.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360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Example : The 80-20 Workload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Exhibits locality: 80% of the </a:t>
            </a:r>
            <a:r>
              <a:rPr lang="en-US" altLang="ko-KR" sz="1800" dirty="0">
                <a:solidFill>
                  <a:schemeClr val="accent6"/>
                </a:solidFill>
              </a:rPr>
              <a:t>reference</a:t>
            </a:r>
            <a:r>
              <a:rPr lang="en-US" altLang="ko-KR" sz="1800" dirty="0"/>
              <a:t> are made to 20% of the page</a:t>
            </a:r>
          </a:p>
          <a:p>
            <a:r>
              <a:rPr lang="en-US" altLang="ko-KR" sz="1800" dirty="0"/>
              <a:t>The remaining 20% of the </a:t>
            </a:r>
            <a:r>
              <a:rPr lang="en-US" altLang="ko-KR" sz="1800" dirty="0">
                <a:solidFill>
                  <a:schemeClr val="accent6"/>
                </a:solidFill>
              </a:rPr>
              <a:t>reference</a:t>
            </a:r>
            <a:r>
              <a:rPr lang="en-US" altLang="ko-KR" sz="1800" dirty="0"/>
              <a:t> are made to the remaining 80% of the pages.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1590954" y="2805395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1590954" y="5690380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558642" y="4071477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Hit Rate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8031" y="6007158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Cache Size (Blocks)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651726" y="4243922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67750" y="4098796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OPT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651726" y="4431660"/>
            <a:ext cx="255543" cy="0"/>
          </a:xfrm>
          <a:prstGeom prst="line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7750" y="4286534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LRU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652178" y="4624679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68202" y="447955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FIFO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657477" y="4820455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73501" y="4675329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RAND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1192239" y="5680686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463235" y="569633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595245" y="5684778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458257" y="529464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458257" y="473658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458257" y="417852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458257" y="362046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1458257" y="306239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10669" y="2916049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82436" y="348336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82974" y="4042177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80850" y="4603321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86601" y="5159136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222188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84851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475150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101785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728421" y="5693057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049440" y="5766561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83014" y="576081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08939" y="5761200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38901" y="575324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18986" y="5760810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65552" y="2521325"/>
            <a:ext cx="1744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The 80-20 Workload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4657361" y="3431620"/>
            <a:ext cx="3240360" cy="746902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LRU is more likely to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hold onto the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hot pages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. 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1593011" y="2955985"/>
            <a:ext cx="3013495" cy="2720196"/>
          </a:xfrm>
          <a:custGeom>
            <a:avLst/>
            <a:gdLst>
              <a:gd name="connsiteX0" fmla="*/ 0 w 3013495"/>
              <a:gd name="connsiteY0" fmla="*/ 2720196 h 2720196"/>
              <a:gd name="connsiteX1" fmla="*/ 644106 w 3013495"/>
              <a:gd name="connsiteY1" fmla="*/ 621102 h 2720196"/>
              <a:gd name="connsiteX2" fmla="*/ 3013495 w 3013495"/>
              <a:gd name="connsiteY2" fmla="*/ 0 h 272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3495" h="2720196">
                <a:moveTo>
                  <a:pt x="0" y="2720196"/>
                </a:moveTo>
                <a:cubicBezTo>
                  <a:pt x="70928" y="1897332"/>
                  <a:pt x="141857" y="1074468"/>
                  <a:pt x="644106" y="621102"/>
                </a:cubicBezTo>
                <a:cubicBezTo>
                  <a:pt x="1146355" y="167736"/>
                  <a:pt x="2079925" y="83868"/>
                  <a:pt x="301349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1581509" y="2955985"/>
            <a:ext cx="3082506" cy="2731698"/>
          </a:xfrm>
          <a:custGeom>
            <a:avLst/>
            <a:gdLst>
              <a:gd name="connsiteX0" fmla="*/ 0 w 3082506"/>
              <a:gd name="connsiteY0" fmla="*/ 2731698 h 2731698"/>
              <a:gd name="connsiteX1" fmla="*/ 937404 w 3082506"/>
              <a:gd name="connsiteY1" fmla="*/ 747623 h 2731698"/>
              <a:gd name="connsiteX2" fmla="*/ 3082506 w 3082506"/>
              <a:gd name="connsiteY2" fmla="*/ 0 h 273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2506" h="2731698">
                <a:moveTo>
                  <a:pt x="0" y="2731698"/>
                </a:moveTo>
                <a:cubicBezTo>
                  <a:pt x="211826" y="1967302"/>
                  <a:pt x="423653" y="1202906"/>
                  <a:pt x="937404" y="747623"/>
                </a:cubicBezTo>
                <a:cubicBezTo>
                  <a:pt x="1451155" y="292340"/>
                  <a:pt x="2266830" y="146170"/>
                  <a:pt x="3082506" y="0"/>
                </a:cubicBezTo>
              </a:path>
            </a:pathLst>
          </a:custGeom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1570008" y="2950234"/>
            <a:ext cx="3088256" cy="2743200"/>
          </a:xfrm>
          <a:custGeom>
            <a:avLst/>
            <a:gdLst>
              <a:gd name="connsiteX0" fmla="*/ 0 w 3088256"/>
              <a:gd name="connsiteY0" fmla="*/ 2743200 h 2743200"/>
              <a:gd name="connsiteX1" fmla="*/ 1098430 w 3088256"/>
              <a:gd name="connsiteY1" fmla="*/ 1000664 h 2743200"/>
              <a:gd name="connsiteX2" fmla="*/ 3088256 w 3088256"/>
              <a:gd name="connsiteY2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8256" h="2743200">
                <a:moveTo>
                  <a:pt x="0" y="2743200"/>
                </a:moveTo>
                <a:cubicBezTo>
                  <a:pt x="291860" y="2100532"/>
                  <a:pt x="583721" y="1457864"/>
                  <a:pt x="1098430" y="1000664"/>
                </a:cubicBezTo>
                <a:cubicBezTo>
                  <a:pt x="1613139" y="543464"/>
                  <a:pt x="3088256" y="0"/>
                  <a:pt x="3088256" y="0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4" name="자유형 53"/>
          <p:cNvSpPr/>
          <p:nvPr/>
        </p:nvSpPr>
        <p:spPr>
          <a:xfrm>
            <a:off x="1593254" y="2947948"/>
            <a:ext cx="3088256" cy="2743200"/>
          </a:xfrm>
          <a:custGeom>
            <a:avLst/>
            <a:gdLst>
              <a:gd name="connsiteX0" fmla="*/ 0 w 3088256"/>
              <a:gd name="connsiteY0" fmla="*/ 2743200 h 2743200"/>
              <a:gd name="connsiteX1" fmla="*/ 1098430 w 3088256"/>
              <a:gd name="connsiteY1" fmla="*/ 1000664 h 2743200"/>
              <a:gd name="connsiteX2" fmla="*/ 3088256 w 3088256"/>
              <a:gd name="connsiteY2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8256" h="2743200">
                <a:moveTo>
                  <a:pt x="0" y="2743200"/>
                </a:moveTo>
                <a:cubicBezTo>
                  <a:pt x="291860" y="2100532"/>
                  <a:pt x="583721" y="1457864"/>
                  <a:pt x="1098430" y="1000664"/>
                </a:cubicBezTo>
                <a:cubicBezTo>
                  <a:pt x="1613139" y="543464"/>
                  <a:pt x="3088256" y="0"/>
                  <a:pt x="3088256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881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Example : The Looping Sequential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Refer to 50 pages in sequence.</a:t>
            </a:r>
          </a:p>
          <a:p>
            <a:pPr lvl="1"/>
            <a:r>
              <a:rPr lang="en-US" altLang="ko-KR" sz="1600" dirty="0"/>
              <a:t>Starting at 0, then 1, … up to page 49, and then we </a:t>
            </a:r>
            <a:r>
              <a:rPr lang="en-US" altLang="zh-CN" sz="1600" dirty="0"/>
              <a:t>l</a:t>
            </a:r>
            <a:r>
              <a:rPr lang="en-US" altLang="ko-KR" sz="1600" dirty="0"/>
              <a:t>oop, repeating those accesses, for total of 10,000 accesses to 50 unique pages.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668031" y="2795701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668031" y="5680686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1635719" y="4061783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Hit Rate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45108" y="5997464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Cache Size (Blocks)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4728803" y="4234228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44827" y="4089102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OPT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728803" y="4421966"/>
            <a:ext cx="255543" cy="0"/>
          </a:xfrm>
          <a:prstGeom prst="line">
            <a:avLst/>
          </a:prstGeom>
          <a:ln w="381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44827" y="4276840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LRU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729255" y="4614985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45279" y="4469859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FIFO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734554" y="4810761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950578" y="4665635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RAND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2269316" y="5670992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540312" y="568663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672322" y="5675084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535334" y="528495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535334" y="472689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535334" y="416882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535334" y="361076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535334" y="305270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087746" y="2906355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59513" y="3473672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60051" y="4032483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57927" y="4593627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63678" y="5149442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3298957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3925592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552227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178862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5805498" y="5683363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126517" y="5756867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60091" y="5751116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86016" y="5751506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15978" y="5743548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96063" y="5751116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56789" y="2511631"/>
            <a:ext cx="2744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The Looping-Sequential Workload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675839" y="2980797"/>
            <a:ext cx="3045246" cy="2708694"/>
            <a:chOff x="1598762" y="2990491"/>
            <a:chExt cx="3045246" cy="2708694"/>
          </a:xfrm>
        </p:grpSpPr>
        <p:sp>
          <p:nvSpPr>
            <p:cNvPr id="12" name="자유형 11"/>
            <p:cNvSpPr/>
            <p:nvPr/>
          </p:nvSpPr>
          <p:spPr>
            <a:xfrm>
              <a:off x="1598762" y="2990491"/>
              <a:ext cx="1414732" cy="2708694"/>
            </a:xfrm>
            <a:custGeom>
              <a:avLst/>
              <a:gdLst>
                <a:gd name="connsiteX0" fmla="*/ 0 w 1414732"/>
                <a:gd name="connsiteY0" fmla="*/ 2708694 h 2708694"/>
                <a:gd name="connsiteX1" fmla="*/ 1414732 w 1414732"/>
                <a:gd name="connsiteY1" fmla="*/ 0 h 2708694"/>
                <a:gd name="connsiteX2" fmla="*/ 1414732 w 1414732"/>
                <a:gd name="connsiteY2" fmla="*/ 0 h 2708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14732" h="2708694">
                  <a:moveTo>
                    <a:pt x="0" y="2708694"/>
                  </a:moveTo>
                  <a:lnTo>
                    <a:pt x="1414732" y="0"/>
                  </a:lnTo>
                  <a:lnTo>
                    <a:pt x="1414732" y="0"/>
                  </a:ln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cxnSp>
          <p:nvCxnSpPr>
            <p:cNvPr id="49" name="직선 연결선 48"/>
            <p:cNvCxnSpPr>
              <a:stCxn id="12" idx="1"/>
            </p:cNvCxnSpPr>
            <p:nvPr/>
          </p:nvCxnSpPr>
          <p:spPr>
            <a:xfrm>
              <a:off x="3013494" y="2990491"/>
              <a:ext cx="1630514" cy="0"/>
            </a:xfrm>
            <a:prstGeom prst="line">
              <a:avLst/>
            </a:prstGeom>
            <a:ln w="127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자유형 52"/>
          <p:cNvSpPr/>
          <p:nvPr/>
        </p:nvSpPr>
        <p:spPr>
          <a:xfrm>
            <a:off x="2681590" y="2969295"/>
            <a:ext cx="1420483" cy="2702943"/>
          </a:xfrm>
          <a:custGeom>
            <a:avLst/>
            <a:gdLst>
              <a:gd name="connsiteX0" fmla="*/ 0 w 1420483"/>
              <a:gd name="connsiteY0" fmla="*/ 2702943 h 2702943"/>
              <a:gd name="connsiteX1" fmla="*/ 868393 w 1420483"/>
              <a:gd name="connsiteY1" fmla="*/ 2058837 h 2702943"/>
              <a:gd name="connsiteX2" fmla="*/ 1420483 w 1420483"/>
              <a:gd name="connsiteY2" fmla="*/ 0 h 270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483" h="2702943">
                <a:moveTo>
                  <a:pt x="0" y="2702943"/>
                </a:moveTo>
                <a:cubicBezTo>
                  <a:pt x="315823" y="2606135"/>
                  <a:pt x="631646" y="2509327"/>
                  <a:pt x="868393" y="2058837"/>
                </a:cubicBezTo>
                <a:cubicBezTo>
                  <a:pt x="1105140" y="1608347"/>
                  <a:pt x="1262811" y="804173"/>
                  <a:pt x="1420483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56" name="직선 연결선 55"/>
          <p:cNvCxnSpPr>
            <a:stCxn id="53" idx="0"/>
          </p:cNvCxnSpPr>
          <p:nvPr/>
        </p:nvCxnSpPr>
        <p:spPr>
          <a:xfrm flipV="1">
            <a:off x="2681590" y="5670992"/>
            <a:ext cx="1455319" cy="1246"/>
          </a:xfrm>
          <a:prstGeom prst="line">
            <a:avLst/>
          </a:prstGeom>
          <a:ln w="127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090571" y="2986477"/>
            <a:ext cx="1630514" cy="781"/>
          </a:xfrm>
          <a:prstGeom prst="line">
            <a:avLst/>
          </a:prstGeom>
          <a:ln w="12700">
            <a:solidFill>
              <a:srgbClr val="3333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4096322" y="2993009"/>
            <a:ext cx="1630514" cy="781"/>
          </a:xfrm>
          <a:prstGeom prst="line">
            <a:avLst/>
          </a:prstGeom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2653496" y="5682059"/>
            <a:ext cx="1455319" cy="124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4140744" y="2994985"/>
            <a:ext cx="1455319" cy="1246"/>
          </a:xfrm>
          <a:prstGeom prst="line">
            <a:avLst/>
          </a:prstGeom>
          <a:ln w="127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118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Approximating LRU: Clock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92696"/>
            <a:ext cx="8786812" cy="5501258"/>
          </a:xfrm>
        </p:spPr>
        <p:txBody>
          <a:bodyPr/>
          <a:lstStyle/>
          <a:p>
            <a:r>
              <a:rPr lang="en-US" altLang="ko-KR" sz="1800" dirty="0"/>
              <a:t>Require hardware support: </a:t>
            </a:r>
            <a:r>
              <a:rPr lang="en-US" altLang="ko-KR" sz="1800" b="1" u="sng" dirty="0"/>
              <a:t>use bit</a:t>
            </a:r>
          </a:p>
          <a:p>
            <a:pPr lvl="1"/>
            <a:r>
              <a:rPr lang="en-US" altLang="ko-KR" sz="1600" dirty="0"/>
              <a:t>Whenever a </a:t>
            </a:r>
            <a:r>
              <a:rPr lang="en-US" altLang="ko-KR" sz="1600" dirty="0">
                <a:solidFill>
                  <a:schemeClr val="accent6"/>
                </a:solidFill>
              </a:rPr>
              <a:t>page is referenced</a:t>
            </a:r>
            <a:r>
              <a:rPr lang="en-US" altLang="ko-KR" sz="1600" dirty="0"/>
              <a:t>, the use bit is set by hardware to 1.</a:t>
            </a:r>
          </a:p>
          <a:p>
            <a:pPr lvl="1"/>
            <a:r>
              <a:rPr lang="en-US" altLang="ko-KR" sz="1600" dirty="0"/>
              <a:t>Hardware </a:t>
            </a:r>
            <a:r>
              <a:rPr lang="en-US" altLang="ko-KR" sz="1600" dirty="0">
                <a:solidFill>
                  <a:schemeClr val="accent6"/>
                </a:solidFill>
              </a:rPr>
              <a:t>never</a:t>
            </a:r>
            <a:r>
              <a:rPr lang="en-US" altLang="ko-KR" sz="1600" dirty="0"/>
              <a:t> clears the bit, though; that is the responsibility of the OS</a:t>
            </a:r>
          </a:p>
          <a:p>
            <a:r>
              <a:rPr lang="en-US" altLang="ko-KR" sz="1800" dirty="0"/>
              <a:t>Clock Algorithm</a:t>
            </a:r>
          </a:p>
          <a:p>
            <a:pPr lvl="1"/>
            <a:r>
              <a:rPr lang="en-US" altLang="ko-KR" sz="1600" dirty="0"/>
              <a:t>All pages of the system arranges in a circular list.</a:t>
            </a:r>
          </a:p>
          <a:p>
            <a:pPr lvl="1"/>
            <a:r>
              <a:rPr lang="en-US" altLang="ko-KR" sz="1600" dirty="0"/>
              <a:t>A clock hand points to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ko-KR" sz="1600" dirty="0"/>
              <a:t>page to begin with.</a:t>
            </a:r>
          </a:p>
          <a:p>
            <a:pPr lvl="1"/>
            <a:r>
              <a:rPr lang="en-US" altLang="ko-KR" sz="1600" dirty="0"/>
              <a:t>The algorithm continues until it finds a use bit that is set to 0.</a:t>
            </a:r>
            <a:endParaRPr lang="ko-KR" altLang="en-US" sz="1600" dirty="0"/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7ABD7FC-86BE-E748-BFB5-C9CDB414DD18}"/>
              </a:ext>
            </a:extLst>
          </p:cNvPr>
          <p:cNvGrpSpPr/>
          <p:nvPr/>
        </p:nvGrpSpPr>
        <p:grpSpPr>
          <a:xfrm>
            <a:off x="1024944" y="4039970"/>
            <a:ext cx="2376264" cy="2212206"/>
            <a:chOff x="2339752" y="1320726"/>
            <a:chExt cx="3528392" cy="354843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9882260-A1BF-BE45-8021-154142516A50}"/>
                </a:ext>
              </a:extLst>
            </p:cNvPr>
            <p:cNvSpPr/>
            <p:nvPr/>
          </p:nvSpPr>
          <p:spPr>
            <a:xfrm>
              <a:off x="3851920" y="1320726"/>
              <a:ext cx="504056" cy="5040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B19A73D-C289-4640-A4F0-E6EAA2ABA171}"/>
                </a:ext>
              </a:extLst>
            </p:cNvPr>
            <p:cNvSpPr/>
            <p:nvPr/>
          </p:nvSpPr>
          <p:spPr>
            <a:xfrm>
              <a:off x="4860032" y="1824782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FA3D857-FCE8-BB47-B99B-05EFB093AB67}"/>
                </a:ext>
              </a:extLst>
            </p:cNvPr>
            <p:cNvSpPr/>
            <p:nvPr/>
          </p:nvSpPr>
          <p:spPr>
            <a:xfrm>
              <a:off x="5364088" y="2780928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A09713C-4C9E-4543-84B7-D23C9F83C176}"/>
                </a:ext>
              </a:extLst>
            </p:cNvPr>
            <p:cNvSpPr/>
            <p:nvPr/>
          </p:nvSpPr>
          <p:spPr>
            <a:xfrm>
              <a:off x="4860032" y="3789040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9304AC1-DF3F-C945-9B2A-26155A9488A3}"/>
                </a:ext>
              </a:extLst>
            </p:cNvPr>
            <p:cNvSpPr/>
            <p:nvPr/>
          </p:nvSpPr>
          <p:spPr>
            <a:xfrm>
              <a:off x="3851920" y="4365104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06271B0-3F46-BD45-A1DD-0A2DBDD17711}"/>
                </a:ext>
              </a:extLst>
            </p:cNvPr>
            <p:cNvSpPr/>
            <p:nvPr/>
          </p:nvSpPr>
          <p:spPr>
            <a:xfrm>
              <a:off x="2915816" y="3789040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EF6AF5-C201-E242-B2DC-A9D42FFD1714}"/>
                </a:ext>
              </a:extLst>
            </p:cNvPr>
            <p:cNvSpPr/>
            <p:nvPr/>
          </p:nvSpPr>
          <p:spPr>
            <a:xfrm>
              <a:off x="2339752" y="2780928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45BC963-FDF5-A14D-9201-3C44C896CA1E}"/>
                </a:ext>
              </a:extLst>
            </p:cNvPr>
            <p:cNvSpPr/>
            <p:nvPr/>
          </p:nvSpPr>
          <p:spPr>
            <a:xfrm>
              <a:off x="2915816" y="1824782"/>
              <a:ext cx="504056" cy="5040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sx="1000" sy="1000" rotWithShape="0">
                <a:srgbClr val="000000"/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cxnSp>
        <p:nvCxnSpPr>
          <p:cNvPr id="15" name="직선 연결선 15">
            <a:extLst>
              <a:ext uri="{FF2B5EF4-FFF2-40B4-BE49-F238E27FC236}">
                <a16:creationId xmlns:a16="http://schemas.microsoft.com/office/drawing/2014/main" id="{F0AF3B74-6DE4-C046-8703-B69F7DAD88A8}"/>
              </a:ext>
            </a:extLst>
          </p:cNvPr>
          <p:cNvCxnSpPr/>
          <p:nvPr/>
        </p:nvCxnSpPr>
        <p:spPr>
          <a:xfrm flipV="1">
            <a:off x="2246860" y="4646045"/>
            <a:ext cx="417320" cy="483912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93CF344-FA5D-594D-9CB5-5C9F23E59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15610"/>
              </p:ext>
            </p:extLst>
          </p:nvPr>
        </p:nvGraphicFramePr>
        <p:xfrm>
          <a:off x="3685456" y="4683068"/>
          <a:ext cx="460851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6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9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Use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bit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Meaning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Evict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the page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Clear </a:t>
                      </a:r>
                      <a:r>
                        <a:rPr lang="en-US" altLang="zh-CN" sz="1400" b="1" u="sng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</a:t>
                      </a:r>
                      <a:r>
                        <a:rPr lang="en-US" altLang="ko-KR" sz="1400" b="1" u="sng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se</a:t>
                      </a:r>
                      <a:r>
                        <a:rPr lang="en-US" altLang="ko-KR" sz="1400" b="1" u="sng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bit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and advance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hand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9F82BED-15B4-CD42-9E71-E595DD54FF99}"/>
              </a:ext>
            </a:extLst>
          </p:cNvPr>
          <p:cNvSpPr txBox="1"/>
          <p:nvPr/>
        </p:nvSpPr>
        <p:spPr>
          <a:xfrm>
            <a:off x="2664180" y="6145559"/>
            <a:ext cx="3672408" cy="307777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The Clock page replacement algorithm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ECC6B2-9CB2-CB49-BAB1-D86BE7859A06}"/>
              </a:ext>
            </a:extLst>
          </p:cNvPr>
          <p:cNvSpPr txBox="1"/>
          <p:nvPr/>
        </p:nvSpPr>
        <p:spPr>
          <a:xfrm>
            <a:off x="2043343" y="401242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A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460F64-C02B-904C-B2C4-7B7A5E595804}"/>
              </a:ext>
            </a:extLst>
          </p:cNvPr>
          <p:cNvSpPr txBox="1"/>
          <p:nvPr/>
        </p:nvSpPr>
        <p:spPr>
          <a:xfrm>
            <a:off x="2718724" y="43266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08D651-94B9-3D49-8614-7B40A0C02998}"/>
              </a:ext>
            </a:extLst>
          </p:cNvPr>
          <p:cNvSpPr txBox="1"/>
          <p:nvPr/>
        </p:nvSpPr>
        <p:spPr>
          <a:xfrm>
            <a:off x="3064602" y="492276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6BA6B8-B2CD-9545-912E-55B3CEAAE1D8}"/>
              </a:ext>
            </a:extLst>
          </p:cNvPr>
          <p:cNvSpPr txBox="1"/>
          <p:nvPr/>
        </p:nvSpPr>
        <p:spPr>
          <a:xfrm>
            <a:off x="2736516" y="555125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9AF517-1E08-964E-A998-4592EFA486C9}"/>
              </a:ext>
            </a:extLst>
          </p:cNvPr>
          <p:cNvSpPr txBox="1"/>
          <p:nvPr/>
        </p:nvSpPr>
        <p:spPr>
          <a:xfrm>
            <a:off x="2049693" y="590153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574C5-4B9E-E742-805A-7CE05B69DC5D}"/>
              </a:ext>
            </a:extLst>
          </p:cNvPr>
          <p:cNvSpPr txBox="1"/>
          <p:nvPr/>
        </p:nvSpPr>
        <p:spPr>
          <a:xfrm>
            <a:off x="1415765" y="55453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459214-399F-4E4F-881C-C2B6C291615B}"/>
              </a:ext>
            </a:extLst>
          </p:cNvPr>
          <p:cNvSpPr txBox="1"/>
          <p:nvPr/>
        </p:nvSpPr>
        <p:spPr>
          <a:xfrm>
            <a:off x="1024254" y="491600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EBC6CA-A5C0-D84D-9D00-F7C5955FCD5D}"/>
              </a:ext>
            </a:extLst>
          </p:cNvPr>
          <p:cNvSpPr txBox="1"/>
          <p:nvPr/>
        </p:nvSpPr>
        <p:spPr>
          <a:xfrm>
            <a:off x="1418625" y="433003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0802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with Clock 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Clock algorithm doesn’t do as well as LRU</a:t>
            </a:r>
            <a:r>
              <a:rPr lang="en-US" altLang="zh-CN" dirty="0"/>
              <a:t>;</a:t>
            </a:r>
            <a:r>
              <a:rPr lang="en-US" altLang="ko-KR" dirty="0"/>
              <a:t> but</a:t>
            </a:r>
            <a:r>
              <a:rPr lang="zh-CN" altLang="en-US" dirty="0"/>
              <a:t> </a:t>
            </a:r>
            <a:r>
              <a:rPr lang="en-US" altLang="ko-KR" dirty="0"/>
              <a:t>better than approach</a:t>
            </a:r>
            <a:r>
              <a:rPr lang="en-US" altLang="zh-CN" dirty="0"/>
              <a:t>es</a:t>
            </a:r>
            <a:r>
              <a:rPr lang="en-US" altLang="ko-KR" dirty="0"/>
              <a:t> that don’t consider history at all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2905464" y="2451917"/>
            <a:ext cx="0" cy="288498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905464" y="5336902"/>
            <a:ext cx="392512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6200000">
            <a:off x="1873152" y="3717999"/>
            <a:ext cx="786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Hit Rate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82541" y="5653680"/>
            <a:ext cx="158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Cache Size (Blocks)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2915424" y="2446265"/>
            <a:ext cx="3067035" cy="2888360"/>
          </a:xfrm>
          <a:custGeom>
            <a:avLst/>
            <a:gdLst>
              <a:gd name="connsiteX0" fmla="*/ 0 w 2081841"/>
              <a:gd name="connsiteY0" fmla="*/ 2018582 h 2018582"/>
              <a:gd name="connsiteX1" fmla="*/ 483079 w 2081841"/>
              <a:gd name="connsiteY1" fmla="*/ 362310 h 2018582"/>
              <a:gd name="connsiteX2" fmla="*/ 2081841 w 2081841"/>
              <a:gd name="connsiteY2" fmla="*/ 0 h 201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1841" h="2018582">
                <a:moveTo>
                  <a:pt x="0" y="2018582"/>
                </a:moveTo>
                <a:cubicBezTo>
                  <a:pt x="68052" y="1358661"/>
                  <a:pt x="136105" y="698740"/>
                  <a:pt x="483079" y="362310"/>
                </a:cubicBezTo>
                <a:cubicBezTo>
                  <a:pt x="830053" y="25880"/>
                  <a:pt x="1455947" y="12940"/>
                  <a:pt x="2081841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2906952" y="2446265"/>
            <a:ext cx="3126343" cy="2896587"/>
          </a:xfrm>
          <a:custGeom>
            <a:avLst/>
            <a:gdLst>
              <a:gd name="connsiteX0" fmla="*/ 0 w 2122098"/>
              <a:gd name="connsiteY0" fmla="*/ 2024332 h 2024332"/>
              <a:gd name="connsiteX1" fmla="*/ 557841 w 2122098"/>
              <a:gd name="connsiteY1" fmla="*/ 638355 h 2024332"/>
              <a:gd name="connsiteX2" fmla="*/ 2122098 w 2122098"/>
              <a:gd name="connsiteY2" fmla="*/ 0 h 2024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2098" h="2024332">
                <a:moveTo>
                  <a:pt x="0" y="2024332"/>
                </a:moveTo>
                <a:cubicBezTo>
                  <a:pt x="102079" y="1500038"/>
                  <a:pt x="204158" y="975744"/>
                  <a:pt x="557841" y="638355"/>
                </a:cubicBezTo>
                <a:cubicBezTo>
                  <a:pt x="911524" y="300966"/>
                  <a:pt x="1516811" y="150483"/>
                  <a:pt x="2122098" y="0"/>
                </a:cubicBezTo>
              </a:path>
            </a:pathLst>
          </a:cu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2906952" y="2470952"/>
            <a:ext cx="3134815" cy="2880129"/>
          </a:xfrm>
          <a:custGeom>
            <a:avLst/>
            <a:gdLst>
              <a:gd name="connsiteX0" fmla="*/ 0 w 2127849"/>
              <a:gd name="connsiteY0" fmla="*/ 2012830 h 2012830"/>
              <a:gd name="connsiteX1" fmla="*/ 644105 w 2127849"/>
              <a:gd name="connsiteY1" fmla="*/ 586596 h 2012830"/>
              <a:gd name="connsiteX2" fmla="*/ 2127849 w 2127849"/>
              <a:gd name="connsiteY2" fmla="*/ 0 h 201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7849" h="2012830">
                <a:moveTo>
                  <a:pt x="0" y="2012830"/>
                </a:moveTo>
                <a:cubicBezTo>
                  <a:pt x="144731" y="1467449"/>
                  <a:pt x="289463" y="922068"/>
                  <a:pt x="644105" y="586596"/>
                </a:cubicBezTo>
                <a:cubicBezTo>
                  <a:pt x="998747" y="251124"/>
                  <a:pt x="1563298" y="125562"/>
                  <a:pt x="2127849" y="0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6" name="자유형 15"/>
          <p:cNvSpPr/>
          <p:nvPr/>
        </p:nvSpPr>
        <p:spPr>
          <a:xfrm>
            <a:off x="2906952" y="2470952"/>
            <a:ext cx="3126343" cy="2871900"/>
          </a:xfrm>
          <a:custGeom>
            <a:avLst/>
            <a:gdLst>
              <a:gd name="connsiteX0" fmla="*/ 0 w 2122098"/>
              <a:gd name="connsiteY0" fmla="*/ 2007079 h 2007079"/>
              <a:gd name="connsiteX1" fmla="*/ 724619 w 2122098"/>
              <a:gd name="connsiteY1" fmla="*/ 713117 h 2007079"/>
              <a:gd name="connsiteX2" fmla="*/ 2122098 w 2122098"/>
              <a:gd name="connsiteY2" fmla="*/ 0 h 200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22098" h="2007079">
                <a:moveTo>
                  <a:pt x="0" y="2007079"/>
                </a:moveTo>
                <a:cubicBezTo>
                  <a:pt x="185468" y="1527354"/>
                  <a:pt x="370936" y="1047630"/>
                  <a:pt x="724619" y="713117"/>
                </a:cubicBezTo>
                <a:cubicBezTo>
                  <a:pt x="1078302" y="378604"/>
                  <a:pt x="1600200" y="189302"/>
                  <a:pt x="2122098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자유형 16"/>
          <p:cNvSpPr/>
          <p:nvPr/>
        </p:nvSpPr>
        <p:spPr>
          <a:xfrm>
            <a:off x="2878004" y="2447079"/>
            <a:ext cx="3160233" cy="2880129"/>
          </a:xfrm>
          <a:custGeom>
            <a:avLst/>
            <a:gdLst>
              <a:gd name="connsiteX0" fmla="*/ 0 w 2145102"/>
              <a:gd name="connsiteY0" fmla="*/ 2012830 h 2012830"/>
              <a:gd name="connsiteX1" fmla="*/ 718868 w 2145102"/>
              <a:gd name="connsiteY1" fmla="*/ 764876 h 2012830"/>
              <a:gd name="connsiteX2" fmla="*/ 2145102 w 2145102"/>
              <a:gd name="connsiteY2" fmla="*/ 0 h 201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5102" h="2012830">
                <a:moveTo>
                  <a:pt x="0" y="2012830"/>
                </a:moveTo>
                <a:cubicBezTo>
                  <a:pt x="180675" y="1556589"/>
                  <a:pt x="361351" y="1100348"/>
                  <a:pt x="718868" y="764876"/>
                </a:cubicBezTo>
                <a:cubicBezTo>
                  <a:pt x="1076385" y="429404"/>
                  <a:pt x="1610743" y="214702"/>
                  <a:pt x="2145102" y="0"/>
                </a:cubicBezTo>
              </a:path>
            </a:pathLst>
          </a:cu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966236" y="3890444"/>
            <a:ext cx="25554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82260" y="3745318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OPT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966236" y="4078182"/>
            <a:ext cx="255543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82260" y="3933056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LRU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4966688" y="4271201"/>
            <a:ext cx="255543" cy="0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82712" y="4126075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Clock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971987" y="4466977"/>
            <a:ext cx="255543" cy="0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88011" y="432185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FIFO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4971987" y="4656206"/>
            <a:ext cx="255543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8011" y="451108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RAND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2506749" y="5327208"/>
            <a:ext cx="0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2777745" y="534285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2909755" y="5331300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2772767" y="4941168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772767" y="4383106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2772767" y="3825044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772767" y="3266982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772767" y="2708920"/>
            <a:ext cx="13399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325179" y="2562571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96946" y="3129888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97484" y="3688699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95360" y="4249843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01111" y="4805658"/>
            <a:ext cx="4571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20%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>
            <a:off x="3536390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4163025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789660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416295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042931" y="5339579"/>
            <a:ext cx="0" cy="12542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363950" y="5413083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97524" y="540733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23449" y="5407722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53411" y="5399764"/>
            <a:ext cx="3321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80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833496" y="5407332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100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848541" y="2167847"/>
            <a:ext cx="1744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The 80-20 Workload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978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Considering Dirty Pages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hardware includes a </a:t>
            </a:r>
            <a:r>
              <a:rPr lang="en-US" altLang="ko-KR" b="1" u="sng" dirty="0"/>
              <a:t>modified bit</a:t>
            </a:r>
            <a:r>
              <a:rPr lang="en-US" altLang="ko-KR" dirty="0"/>
              <a:t> (</a:t>
            </a:r>
            <a:r>
              <a:rPr lang="en-US" altLang="ko-KR" dirty="0" err="1"/>
              <a:t>a.k.a</a:t>
            </a:r>
            <a:r>
              <a:rPr lang="en-US" altLang="ko-KR" dirty="0"/>
              <a:t> </a:t>
            </a:r>
            <a:r>
              <a:rPr lang="en-US" altLang="ko-KR" b="1" u="sng" dirty="0"/>
              <a:t>dirty bit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Page has been </a:t>
            </a:r>
            <a:r>
              <a:rPr lang="en-US" altLang="ko-KR" b="1" u="sng" dirty="0"/>
              <a:t>modified</a:t>
            </a:r>
            <a:r>
              <a:rPr lang="en-US" altLang="ko-KR" dirty="0"/>
              <a:t> and is thus </a:t>
            </a:r>
            <a:r>
              <a:rPr lang="en-US" altLang="ko-KR" b="1" u="sng" dirty="0"/>
              <a:t>dirty</a:t>
            </a:r>
            <a:r>
              <a:rPr lang="en-US" altLang="ko-KR" dirty="0"/>
              <a:t>, it must be written back to disk to evict it.</a:t>
            </a:r>
          </a:p>
          <a:p>
            <a:pPr lvl="1"/>
            <a:r>
              <a:rPr lang="en-US" altLang="ko-KR" dirty="0"/>
              <a:t>Page has not been modified</a:t>
            </a:r>
            <a:r>
              <a:rPr lang="en-US" altLang="zh-CN" dirty="0"/>
              <a:t>;</a:t>
            </a:r>
            <a:r>
              <a:rPr lang="en-US" altLang="ko-KR" dirty="0"/>
              <a:t> the eviction is free.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997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Prefetching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guesses that a page is about to be used, and thus bring it in ahead of time.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775883" y="2119021"/>
            <a:ext cx="2989602" cy="1531711"/>
            <a:chOff x="1619672" y="2183759"/>
            <a:chExt cx="4896544" cy="2279301"/>
          </a:xfrm>
        </p:grpSpPr>
        <p:sp>
          <p:nvSpPr>
            <p:cNvPr id="7" name="직사각형 6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5400000">
              <a:off x="1939610" y="3176972"/>
              <a:ext cx="972108" cy="43204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182309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86529" y="2183759"/>
              <a:ext cx="3935297" cy="41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 is brought into memory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39105" y="4005065"/>
              <a:ext cx="2811902" cy="45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Physical Memory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…</a:t>
              </a:r>
            </a:p>
          </p:txBody>
        </p:sp>
      </p:grpSp>
      <p:sp>
        <p:nvSpPr>
          <p:cNvPr id="18" name="순서도: 자기 디스크 17"/>
          <p:cNvSpPr/>
          <p:nvPr/>
        </p:nvSpPr>
        <p:spPr>
          <a:xfrm>
            <a:off x="3252118" y="4010974"/>
            <a:ext cx="1961348" cy="115212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63084" y="5163102"/>
            <a:ext cx="107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Secondary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Storage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 rot="5400000">
            <a:off x="3394548" y="4637760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 rot="5400000">
            <a:off x="3658338" y="4637759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 rot="5400000">
            <a:off x="3922127" y="4637760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 rot="5400000">
            <a:off x="4185916" y="4637760"/>
            <a:ext cx="653265" cy="2637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4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40302" y="4515030"/>
            <a:ext cx="64644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…</a:t>
            </a:r>
          </a:p>
        </p:txBody>
      </p:sp>
      <p:sp>
        <p:nvSpPr>
          <p:cNvPr id="31" name="아래쪽 화살표 30"/>
          <p:cNvSpPr/>
          <p:nvPr/>
        </p:nvSpPr>
        <p:spPr>
          <a:xfrm>
            <a:off x="3630152" y="4139135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3887544" y="4139135"/>
            <a:ext cx="131894" cy="290340"/>
          </a:xfrm>
          <a:prstGeom prst="downArrow">
            <a:avLst/>
          </a:prstGeom>
          <a:solidFill>
            <a:srgbClr val="FF0000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728479" y="5733256"/>
            <a:ext cx="5040560" cy="50405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 likely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soon be accessed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and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should be brought into memory too</a:t>
            </a:r>
          </a:p>
        </p:txBody>
      </p:sp>
    </p:spTree>
    <p:extLst>
      <p:ext uri="{BB962C8B-B14F-4D97-AF65-F5344CB8AC3E}">
        <p14:creationId xmlns:p14="http://schemas.microsoft.com/office/powerpoint/2010/main" val="4164949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Clustering, Grouping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Collect a number of </a:t>
            </a:r>
            <a:r>
              <a:rPr lang="en-US" altLang="ko-KR" dirty="0">
                <a:solidFill>
                  <a:schemeClr val="accent6"/>
                </a:solidFill>
              </a:rPr>
              <a:t>pending writes </a:t>
            </a:r>
            <a:r>
              <a:rPr lang="en-US" altLang="ko-KR" dirty="0"/>
              <a:t>together in memory and write them to disk in </a:t>
            </a:r>
            <a:r>
              <a:rPr lang="en-US" altLang="ko-KR" dirty="0">
                <a:solidFill>
                  <a:schemeClr val="accent6"/>
                </a:solidFill>
              </a:rPr>
              <a:t>one write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Perform a </a:t>
            </a:r>
            <a:r>
              <a:rPr lang="en-US" altLang="ko-KR" b="1" u="sng" dirty="0"/>
              <a:t>single large write</a:t>
            </a:r>
            <a:r>
              <a:rPr lang="en-US" altLang="ko-KR" dirty="0"/>
              <a:t> more efficiently than </a:t>
            </a:r>
            <a:r>
              <a:rPr lang="en-US" altLang="ko-KR" b="1" u="sng" dirty="0"/>
              <a:t>many small ones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802149" y="2643231"/>
            <a:ext cx="2989602" cy="1562838"/>
            <a:chOff x="1619672" y="2065433"/>
            <a:chExt cx="4896544" cy="2325620"/>
          </a:xfrm>
        </p:grpSpPr>
        <p:sp>
          <p:nvSpPr>
            <p:cNvPr id="7" name="직사각형 6"/>
            <p:cNvSpPr/>
            <p:nvPr/>
          </p:nvSpPr>
          <p:spPr>
            <a:xfrm rot="5400000">
              <a:off x="3527884" y="944724"/>
              <a:ext cx="1080120" cy="48965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 rot="5400000">
              <a:off x="1452669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1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 rot="5400000">
              <a:off x="1939610" y="3176972"/>
              <a:ext cx="972108" cy="4320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2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2460781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3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5400000">
              <a:off x="2964837" y="3176972"/>
              <a:ext cx="972108" cy="432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4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 rot="5400000">
              <a:off x="3468893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5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 rot="5400000">
              <a:off x="5598114" y="3176972"/>
              <a:ext cx="972108" cy="43204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Page n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4" name="아래쪽 화살표 13"/>
            <p:cNvSpPr/>
            <p:nvPr/>
          </p:nvSpPr>
          <p:spPr>
            <a:xfrm>
              <a:off x="2317652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77947" y="2065433"/>
              <a:ext cx="1988967" cy="412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Courier New" pitchFamily="49" charset="0"/>
                </a:rPr>
                <a:t>Pending writes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89351" y="3933058"/>
              <a:ext cx="2811903" cy="457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Physical Memory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4007" y="3140968"/>
              <a:ext cx="1058778" cy="41219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…</a:t>
              </a:r>
            </a:p>
          </p:txBody>
        </p:sp>
        <p:sp>
          <p:nvSpPr>
            <p:cNvPr id="28" name="아래쪽 화살표 27"/>
            <p:cNvSpPr/>
            <p:nvPr/>
          </p:nvSpPr>
          <p:spPr>
            <a:xfrm>
              <a:off x="3342877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29" name="아래쪽 화살표 28"/>
            <p:cNvSpPr/>
            <p:nvPr/>
          </p:nvSpPr>
          <p:spPr>
            <a:xfrm>
              <a:off x="2850228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33" name="아래쪽 화살표 32"/>
            <p:cNvSpPr/>
            <p:nvPr/>
          </p:nvSpPr>
          <p:spPr>
            <a:xfrm>
              <a:off x="1830710" y="2463856"/>
              <a:ext cx="216024" cy="432048"/>
            </a:xfrm>
            <a:prstGeom prst="downArrow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</p:grpSp>
      <p:sp>
        <p:nvSpPr>
          <p:cNvPr id="18" name="순서도: 자기 디스크 17"/>
          <p:cNvSpPr/>
          <p:nvPr/>
        </p:nvSpPr>
        <p:spPr>
          <a:xfrm>
            <a:off x="3307329" y="4337701"/>
            <a:ext cx="1961348" cy="1152128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8295" y="5489829"/>
            <a:ext cx="1077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Secondary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Storage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 rot="5400000">
            <a:off x="3449759" y="4964487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1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 rot="5400000">
            <a:off x="3713549" y="4964486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2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 rot="5400000">
            <a:off x="3977338" y="4964487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3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 rot="5400000">
            <a:off x="4241127" y="4964487"/>
            <a:ext cx="653265" cy="2637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4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95513" y="4841757"/>
            <a:ext cx="64644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…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3360197" y="3946681"/>
            <a:ext cx="735868" cy="77506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83850" y="4103840"/>
            <a:ext cx="1421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write in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79646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one write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7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Beyond Physical Memory: Mechanisms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part of disk as memory</a:t>
            </a:r>
          </a:p>
          <a:p>
            <a:pPr lvl="1"/>
            <a:r>
              <a:rPr lang="en-US" altLang="ko-KR" dirty="0"/>
              <a:t>OS need</a:t>
            </a:r>
            <a:r>
              <a:rPr lang="en-US" altLang="zh-CN" dirty="0"/>
              <a:t>s</a:t>
            </a:r>
            <a:r>
              <a:rPr lang="en-US" altLang="ko-KR" dirty="0"/>
              <a:t> a place to stash away portions of address space that currently aren’t in great demand.</a:t>
            </a:r>
          </a:p>
          <a:p>
            <a:pPr lvl="1"/>
            <a:r>
              <a:rPr lang="en-US" altLang="ko-KR" dirty="0"/>
              <a:t>In modern systems, this role is usually served by a </a:t>
            </a:r>
            <a:r>
              <a:rPr lang="en-US" altLang="ko-KR" dirty="0">
                <a:solidFill>
                  <a:schemeClr val="accent6"/>
                </a:solidFill>
              </a:rPr>
              <a:t>hard disk drive.</a:t>
            </a:r>
          </a:p>
          <a:p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이등변 삼각형 5"/>
          <p:cNvSpPr/>
          <p:nvPr/>
        </p:nvSpPr>
        <p:spPr>
          <a:xfrm>
            <a:off x="2573410" y="2996952"/>
            <a:ext cx="4104456" cy="2736304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951084" y="5229200"/>
            <a:ext cx="335086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95763" y="5327338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Mass Storage</a:t>
            </a:r>
            <a:r>
              <a:rPr lang="zh-CN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(hard disk, tape, etc...)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3279396" y="4797152"/>
            <a:ext cx="26920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5269" y="4849415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Main Memory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3656148" y="4293096"/>
            <a:ext cx="193857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33152" y="4354065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Cache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89285" y="3763639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71651" y="5857527"/>
            <a:ext cx="408858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 </a:t>
            </a:r>
            <a:r>
              <a:rPr lang="en-US" altLang="zh-CN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</a:t>
            </a:r>
            <a:r>
              <a:rPr lang="en-US" sz="14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ierarchy </a:t>
            </a:r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 modern system</a:t>
            </a:r>
          </a:p>
        </p:txBody>
      </p:sp>
    </p:spTree>
    <p:extLst>
      <p:ext uri="{BB962C8B-B14F-4D97-AF65-F5344CB8AC3E}">
        <p14:creationId xmlns:p14="http://schemas.microsoft.com/office/powerpoint/2010/main" val="54777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Thrashing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Memory is </a:t>
            </a:r>
            <a:r>
              <a:rPr lang="en-US" altLang="ko-KR" sz="1800" dirty="0">
                <a:solidFill>
                  <a:schemeClr val="accent6"/>
                </a:solidFill>
              </a:rPr>
              <a:t>oversubscribed</a:t>
            </a:r>
            <a:r>
              <a:rPr lang="en-US" altLang="ko-KR" sz="1800" dirty="0"/>
              <a:t> and the memory demands of the set of running processes </a:t>
            </a:r>
            <a:r>
              <a:rPr lang="en-US" altLang="ko-KR" sz="1800" dirty="0">
                <a:solidFill>
                  <a:schemeClr val="accent6"/>
                </a:solidFill>
              </a:rPr>
              <a:t>exceeds</a:t>
            </a:r>
            <a:r>
              <a:rPr lang="en-US" altLang="ko-KR" sz="1800" dirty="0"/>
              <a:t> the available physical memory.</a:t>
            </a:r>
          </a:p>
          <a:p>
            <a:pPr lvl="1"/>
            <a:r>
              <a:rPr lang="en-US" altLang="ko-KR" sz="1600" dirty="0"/>
              <a:t>Decide not to run a subset of processes.</a:t>
            </a:r>
          </a:p>
          <a:p>
            <a:pPr lvl="1"/>
            <a:r>
              <a:rPr lang="en-US" altLang="ko-KR" sz="1600" dirty="0"/>
              <a:t>Reduced set of processes working sets fit in memory.</a:t>
            </a:r>
          </a:p>
          <a:p>
            <a:pPr lvl="1"/>
            <a:endParaRPr lang="en-US" altLang="ko-KR" sz="16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0" lang="ko-KR" altLang="en-US" sz="1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3167760" y="3212976"/>
            <a:ext cx="0" cy="2016224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167760" y="5229200"/>
            <a:ext cx="2664296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 13"/>
          <p:cNvSpPr/>
          <p:nvPr/>
        </p:nvSpPr>
        <p:spPr>
          <a:xfrm>
            <a:off x="3455792" y="4272779"/>
            <a:ext cx="1857555" cy="959071"/>
          </a:xfrm>
          <a:custGeom>
            <a:avLst/>
            <a:gdLst>
              <a:gd name="connsiteX0" fmla="*/ 0 w 1857555"/>
              <a:gd name="connsiteY0" fmla="*/ 959071 h 959071"/>
              <a:gd name="connsiteX1" fmla="*/ 414068 w 1857555"/>
              <a:gd name="connsiteY1" fmla="*/ 498995 h 959071"/>
              <a:gd name="connsiteX2" fmla="*/ 1541253 w 1857555"/>
              <a:gd name="connsiteY2" fmla="*/ 4414 h 959071"/>
              <a:gd name="connsiteX3" fmla="*/ 1587260 w 1857555"/>
              <a:gd name="connsiteY3" fmla="*/ 798044 h 959071"/>
              <a:gd name="connsiteX4" fmla="*/ 1857555 w 1857555"/>
              <a:gd name="connsiteY4" fmla="*/ 947569 h 95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7555" h="959071">
                <a:moveTo>
                  <a:pt x="0" y="959071"/>
                </a:moveTo>
                <a:cubicBezTo>
                  <a:pt x="78596" y="808587"/>
                  <a:pt x="157193" y="658104"/>
                  <a:pt x="414068" y="498995"/>
                </a:cubicBezTo>
                <a:cubicBezTo>
                  <a:pt x="670943" y="339886"/>
                  <a:pt x="1345721" y="-45428"/>
                  <a:pt x="1541253" y="4414"/>
                </a:cubicBezTo>
                <a:cubicBezTo>
                  <a:pt x="1736785" y="54255"/>
                  <a:pt x="1534543" y="640851"/>
                  <a:pt x="1587260" y="798044"/>
                </a:cubicBezTo>
                <a:cubicBezTo>
                  <a:pt x="1639977" y="955236"/>
                  <a:pt x="1748766" y="951402"/>
                  <a:pt x="1857555" y="947569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039968" y="4005064"/>
            <a:ext cx="0" cy="28803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5616032" y="4005064"/>
            <a:ext cx="0" cy="28803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5039968" y="4149080"/>
            <a:ext cx="576064" cy="0"/>
          </a:xfrm>
          <a:prstGeom prst="line">
            <a:avLst/>
          </a:prstGeom>
          <a:ln w="12700">
            <a:solidFill>
              <a:srgbClr val="FF000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18956" y="377706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Trashing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03664" y="3140967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CPU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Utilization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86675" y="5229200"/>
            <a:ext cx="22573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Degree of multiprogramming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911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9E3F-AC7F-08EA-1A6A-91BBCAF3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Trends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C7F29-2477-D134-F145-3D1E994B9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critical</a:t>
            </a:r>
            <a:r>
              <a:rPr lang="zh-CN" altLang="en-US" dirty="0"/>
              <a:t> </a:t>
            </a:r>
            <a:r>
              <a:rPr lang="en-US" altLang="zh-CN" dirty="0"/>
              <a:t>now</a:t>
            </a:r>
          </a:p>
          <a:p>
            <a:pPr lvl="1"/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cheap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larger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physical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memory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(well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except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for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Apple’s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devices…)</a:t>
            </a:r>
            <a:endParaRPr lang="en-US" altLang="zh-CN" dirty="0"/>
          </a:p>
          <a:p>
            <a:r>
              <a:rPr lang="en-US" altLang="zh-CN" dirty="0"/>
              <a:t>Larger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sizes</a:t>
            </a:r>
          </a:p>
          <a:p>
            <a:pPr lvl="1"/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TLB</a:t>
            </a:r>
            <a:r>
              <a:rPr lang="zh-CN" altLang="en-US" dirty="0"/>
              <a:t> </a:t>
            </a:r>
            <a:r>
              <a:rPr lang="en-US" altLang="zh-CN" dirty="0"/>
              <a:t>coverage;</a:t>
            </a:r>
            <a:r>
              <a:rPr lang="zh-CN" altLang="en-US" dirty="0"/>
              <a:t> </a:t>
            </a:r>
            <a:r>
              <a:rPr lang="en-US" altLang="zh-CN" dirty="0"/>
              <a:t>smaller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tables</a:t>
            </a:r>
          </a:p>
          <a:p>
            <a:r>
              <a:rPr lang="en-US" altLang="zh-CN" dirty="0"/>
              <a:t>Larger</a:t>
            </a:r>
            <a:r>
              <a:rPr lang="zh-CN" altLang="en-US" dirty="0"/>
              <a:t> </a:t>
            </a:r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</a:p>
          <a:p>
            <a:pPr lvl="1"/>
            <a:r>
              <a:rPr lang="en-US" altLang="zh-CN" dirty="0"/>
              <a:t>64-bit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</a:p>
          <a:p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lvl="1"/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mapped</a:t>
            </a:r>
            <a:r>
              <a:rPr lang="zh-CN" altLang="en-US" dirty="0"/>
              <a:t> </a:t>
            </a:r>
            <a:r>
              <a:rPr lang="en-US" altLang="zh-CN" dirty="0"/>
              <a:t>I/O:</a:t>
            </a:r>
            <a:r>
              <a:rPr lang="zh-CN" altLang="en-US" dirty="0"/>
              <a:t> </a:t>
            </a:r>
            <a:r>
              <a:rPr lang="en-US" altLang="zh-CN" dirty="0" err="1"/>
              <a:t>mmap</a:t>
            </a:r>
            <a:r>
              <a:rPr lang="en-US" altLang="zh-CN" dirty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806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Swapping: use part of disk as memory</a:t>
            </a:r>
          </a:p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replacement</a:t>
            </a:r>
            <a:r>
              <a:rPr lang="zh-CN" altLang="en-US" dirty="0"/>
              <a:t> </a:t>
            </a:r>
            <a:r>
              <a:rPr lang="en-US" altLang="zh-CN" dirty="0"/>
              <a:t>(page/swap</a:t>
            </a:r>
            <a:r>
              <a:rPr lang="zh-CN" altLang="en-US" dirty="0"/>
              <a:t> </a:t>
            </a:r>
            <a:r>
              <a:rPr lang="en-US" altLang="zh-CN" dirty="0"/>
              <a:t>out,</a:t>
            </a:r>
            <a:r>
              <a:rPr lang="zh-CN" altLang="en-US" dirty="0"/>
              <a:t> </a:t>
            </a:r>
            <a:r>
              <a:rPr lang="en-US" altLang="zh-CN" dirty="0"/>
              <a:t>page/swap</a:t>
            </a:r>
            <a:r>
              <a:rPr lang="zh-CN" altLang="en-US" dirty="0"/>
              <a:t> </a:t>
            </a:r>
            <a:r>
              <a:rPr lang="en-US" altLang="zh-CN" dirty="0"/>
              <a:t>in)</a:t>
            </a:r>
            <a:endParaRPr lang="en-US" dirty="0"/>
          </a:p>
          <a:p>
            <a:pPr lvl="1"/>
            <a:r>
              <a:rPr lang="en-US" dirty="0"/>
              <a:t>LRU, LFU, </a:t>
            </a:r>
            <a:r>
              <a:rPr lang="en-US" altLang="zh-CN" dirty="0"/>
              <a:t>Random</a:t>
            </a:r>
            <a:r>
              <a:rPr lang="en-US" dirty="0"/>
              <a:t>, FIFO</a:t>
            </a:r>
          </a:p>
          <a:p>
            <a:r>
              <a:rPr lang="en-US" dirty="0"/>
              <a:t>Approximation to LRU: Clock</a:t>
            </a:r>
          </a:p>
          <a:p>
            <a:r>
              <a:rPr lang="en-US" altLang="zh-CN" dirty="0"/>
              <a:t>Batching</a:t>
            </a:r>
            <a:r>
              <a:rPr lang="en-US" dirty="0"/>
              <a:t> the disk IO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Grouping</a:t>
            </a:r>
          </a:p>
          <a:p>
            <a:pPr lvl="1"/>
            <a:r>
              <a:rPr lang="en-US" altLang="zh-CN" dirty="0"/>
              <a:t>P</a:t>
            </a:r>
            <a:r>
              <a:rPr lang="en-US" dirty="0"/>
              <a:t>refetching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5CC4ED-1449-4712-AE45-EBC263B4DD26}" type="slidenum">
              <a:rPr kumimoji="0" lang="en-US" altLang="ko-KR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CSCI 3150 Intro to OS</a:t>
            </a:r>
            <a:endParaRPr kumimoji="1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29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Swap Space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Reserve some space on the disk for moving pages back and forth.</a:t>
            </a:r>
          </a:p>
          <a:p>
            <a:r>
              <a:rPr lang="en-US" altLang="ko-KR" dirty="0"/>
              <a:t>OS needs to remember the swap space, in </a:t>
            </a:r>
            <a:r>
              <a:rPr lang="en-US" altLang="ko-KR" dirty="0">
                <a:solidFill>
                  <a:schemeClr val="accent6"/>
                </a:solidFill>
              </a:rPr>
              <a:t>page-sized unit.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7666"/>
              </p:ext>
            </p:extLst>
          </p:nvPr>
        </p:nvGraphicFramePr>
        <p:xfrm>
          <a:off x="2267744" y="2636912"/>
          <a:ext cx="4464496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71598" y="2780928"/>
            <a:ext cx="161994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5953" y="2393330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1840" y="2386360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83968" y="2385740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4088" y="2385740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PFN</a:t>
            </a:r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20122"/>
              </p:ext>
            </p:extLst>
          </p:nvPr>
        </p:nvGraphicFramePr>
        <p:xfrm>
          <a:off x="1259632" y="4201343"/>
          <a:ext cx="6678864" cy="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48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[Free]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0]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2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3</a:t>
                      </a:r>
                    </a:p>
                    <a:p>
                      <a:pPr algn="ctr" latinLnBrk="1"/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en-US" altLang="ko-KR" sz="12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VPN</a:t>
                      </a:r>
                      <a:r>
                        <a:rPr lang="en-US" altLang="ko-KR" sz="12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1]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7504" y="4273351"/>
            <a:ext cx="161994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Swap</a:t>
            </a:r>
          </a:p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99592" y="3924344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1680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55776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4105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8201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40289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04385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96473" y="3913311"/>
            <a:ext cx="1619943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Block 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99792" y="5065439"/>
            <a:ext cx="356463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Physical Memory and Swap Space</a:t>
            </a:r>
          </a:p>
        </p:txBody>
      </p:sp>
    </p:spTree>
    <p:extLst>
      <p:ext uri="{BB962C8B-B14F-4D97-AF65-F5344CB8AC3E}">
        <p14:creationId xmlns:p14="http://schemas.microsoft.com/office/powerpoint/2010/main" val="272664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 Bit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Add some machinery higher up in the system to support swapping the pages to and from the disk.</a:t>
            </a:r>
          </a:p>
          <a:p>
            <a:pPr lvl="1"/>
            <a:r>
              <a:rPr lang="en-US" altLang="ko-KR" dirty="0"/>
              <a:t>When the hardware looks in the </a:t>
            </a:r>
            <a:r>
              <a:rPr lang="en-US" altLang="ko-KR" dirty="0" err="1"/>
              <a:t>PTE</a:t>
            </a:r>
            <a:r>
              <a:rPr lang="en-US" altLang="ko-KR" dirty="0"/>
              <a:t>, it may find that the page is not </a:t>
            </a:r>
            <a:r>
              <a:rPr lang="en-US" altLang="ko-KR" u="sng" dirty="0"/>
              <a:t>present</a:t>
            </a:r>
            <a:r>
              <a:rPr lang="en-US" altLang="ko-KR" dirty="0"/>
              <a:t> in physical memory.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551357"/>
              </p:ext>
            </p:extLst>
          </p:nvPr>
        </p:nvGraphicFramePr>
        <p:xfrm>
          <a:off x="2051720" y="3090664"/>
          <a:ext cx="518457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7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</a:rPr>
                        <a:t>Meaning</a:t>
                      </a:r>
                      <a:endParaRPr lang="ko-KR" altLang="en-US" sz="1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1400" b="0" baseline="0" dirty="0">
                          <a:solidFill>
                            <a:schemeClr val="tx1"/>
                          </a:solidFill>
                        </a:rPr>
                        <a:t> is present in physical memory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5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The page is not in memory but rather on disk.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10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ko-KR" dirty="0"/>
              <a:t>oncept</a:t>
            </a:r>
            <a:r>
              <a:rPr lang="en-US" altLang="zh-CN" dirty="0"/>
              <a:t>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 fault</a:t>
            </a:r>
          </a:p>
          <a:p>
            <a:pPr lvl="1"/>
            <a:r>
              <a:rPr lang="en-US" altLang="ko-KR" dirty="0"/>
              <a:t>Accessing page that is </a:t>
            </a:r>
            <a:r>
              <a:rPr lang="en-US" altLang="ko-KR" dirty="0">
                <a:solidFill>
                  <a:schemeClr val="accent6"/>
                </a:solidFill>
              </a:rPr>
              <a:t>not in physical memory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If a page is not present and has been swapped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en-US" altLang="ko-KR" dirty="0"/>
              <a:t> disk, the OS needs to swap the page back into memory in order to service the page fault.</a:t>
            </a:r>
          </a:p>
          <a:p>
            <a:r>
              <a:rPr lang="en-US" altLang="ko-KR" dirty="0"/>
              <a:t>Page replacement</a:t>
            </a:r>
          </a:p>
          <a:p>
            <a:pPr lvl="1"/>
            <a:r>
              <a:rPr lang="en-US" altLang="ko-KR" dirty="0"/>
              <a:t>The OS likes to page out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ko-KR" dirty="0"/>
              <a:t>pages to make room for the new </a:t>
            </a:r>
            <a:r>
              <a:rPr lang="en-US" altLang="zh-CN" dirty="0"/>
              <a:t>ones</a:t>
            </a:r>
            <a:r>
              <a:rPr lang="en-US" altLang="ko-KR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ko-KR" dirty="0"/>
              <a:t>is about to bring in</a:t>
            </a:r>
          </a:p>
          <a:p>
            <a:pPr lvl="1"/>
            <a:r>
              <a:rPr lang="en-US" altLang="ko-KR" dirty="0"/>
              <a:t>The process of picking a page to </a:t>
            </a:r>
            <a:r>
              <a:rPr lang="en-US" altLang="zh-CN" dirty="0"/>
              <a:t>evict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ko-KR" dirty="0"/>
              <a:t>or replace</a:t>
            </a:r>
            <a:r>
              <a:rPr lang="en-US" altLang="zh-CN" dirty="0"/>
              <a:t>)</a:t>
            </a:r>
            <a:r>
              <a:rPr lang="en-US" altLang="ko-KR" dirty="0"/>
              <a:t> is known as </a:t>
            </a:r>
            <a:r>
              <a:rPr lang="en-US" altLang="ko-KR" dirty="0">
                <a:solidFill>
                  <a:schemeClr val="accent6"/>
                </a:solidFill>
              </a:rPr>
              <a:t>page-replacement</a:t>
            </a:r>
            <a:r>
              <a:rPr lang="en-US" altLang="ko-KR" dirty="0"/>
              <a:t> policy.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0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When to </a:t>
            </a:r>
            <a:r>
              <a:rPr lang="en-US" altLang="zh-CN" dirty="0"/>
              <a:t>P</a:t>
            </a:r>
            <a:r>
              <a:rPr lang="en-US" altLang="ko-KR" dirty="0"/>
              <a:t>erform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en-US" altLang="ko-KR" dirty="0"/>
              <a:t>eplacement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Lazy approach</a:t>
            </a:r>
            <a:r>
              <a:rPr lang="en-US" altLang="zh-CN" dirty="0"/>
              <a:t>…</a:t>
            </a:r>
            <a:endParaRPr lang="en-US" altLang="ko-KR" dirty="0"/>
          </a:p>
          <a:p>
            <a:pPr lvl="1"/>
            <a:r>
              <a:rPr lang="en-US" altLang="ko-KR" dirty="0"/>
              <a:t>OS waits until memory is full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ko-KR" dirty="0"/>
              <a:t>replac</a:t>
            </a:r>
            <a:r>
              <a:rPr lang="en-US" altLang="zh-CN" dirty="0"/>
              <a:t>ing</a:t>
            </a:r>
            <a:r>
              <a:rPr lang="zh-CN" altLang="en-US" dirty="0"/>
              <a:t> </a:t>
            </a:r>
            <a:r>
              <a:rPr lang="en-US" altLang="zh-CN" dirty="0"/>
              <a:t>pages.</a:t>
            </a:r>
          </a:p>
          <a:p>
            <a:pPr lvl="1"/>
            <a:r>
              <a:rPr lang="en-US" altLang="ko-KR" dirty="0"/>
              <a:t>This is</a:t>
            </a:r>
            <a:r>
              <a:rPr lang="zh-CN" altLang="en-US" dirty="0"/>
              <a:t> </a:t>
            </a:r>
            <a:r>
              <a:rPr lang="en-US" altLang="zh-CN" dirty="0"/>
              <a:t>clearly</a:t>
            </a:r>
            <a:r>
              <a:rPr lang="en-US" altLang="ko-KR" dirty="0"/>
              <a:t> unrealistic</a:t>
            </a:r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C00CC"/>
                </a:solidFill>
              </a:rPr>
              <a:t>procrastinate</a:t>
            </a:r>
            <a:r>
              <a:rPr lang="en-US" altLang="zh-CN" dirty="0"/>
              <a:t>!</a:t>
            </a:r>
            <a:endParaRPr lang="en-US" altLang="ko-KR" dirty="0"/>
          </a:p>
          <a:p>
            <a:r>
              <a:rPr lang="en-US" altLang="ko-KR" dirty="0"/>
              <a:t>Swap Daemon, Page Daemon</a:t>
            </a:r>
          </a:p>
          <a:p>
            <a:pPr lvl="1"/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US" altLang="ko-KR" dirty="0"/>
              <a:t>here are fewer than </a:t>
            </a:r>
            <a:r>
              <a:rPr lang="en-US" altLang="ko-KR" dirty="0">
                <a:solidFill>
                  <a:schemeClr val="accent6"/>
                </a:solidFill>
              </a:rPr>
              <a:t>LW (low watermark) </a:t>
            </a:r>
            <a:r>
              <a:rPr lang="en-US" altLang="ko-KR" dirty="0"/>
              <a:t>pages available, a background thread that is responsible for freeing memory runs.</a:t>
            </a:r>
          </a:p>
          <a:p>
            <a:pPr lvl="1"/>
            <a:r>
              <a:rPr lang="en-US" altLang="ko-KR" dirty="0"/>
              <a:t>The thread evicts pages until there are </a:t>
            </a:r>
            <a:r>
              <a:rPr lang="en-US" altLang="ko-KR" dirty="0">
                <a:solidFill>
                  <a:schemeClr val="accent6"/>
                </a:solidFill>
              </a:rPr>
              <a:t>HW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(high watermark) </a:t>
            </a:r>
            <a:r>
              <a:rPr lang="en-US" altLang="ko-KR" dirty="0"/>
              <a:t>pages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/>
              <a:t>available.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7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6" name="Picture 2" descr="Understanding Procrastination, Part 1: Defining Procrastination - Global  Tech Solutions Blog | Nationwide Support | Global Tech Solutions">
            <a:extLst>
              <a:ext uri="{FF2B5EF4-FFF2-40B4-BE49-F238E27FC236}">
                <a16:creationId xmlns:a16="http://schemas.microsoft.com/office/drawing/2014/main" id="{231CAA53-1085-7646-572A-7682C668E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980728"/>
            <a:ext cx="1891928" cy="189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15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내용 개체 틀 2"/>
          <p:cNvSpPr txBox="1">
            <a:spLocks/>
          </p:cNvSpPr>
          <p:nvPr/>
        </p:nvSpPr>
        <p:spPr bwMode="auto">
          <a:xfrm>
            <a:off x="235269" y="853802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en-US" altLang="zh-CN" dirty="0">
                <a:solidFill>
                  <a:prstClr val="black"/>
                </a:solidFill>
              </a:rPr>
              <a:t>Bits</a:t>
            </a:r>
            <a:r>
              <a:rPr lang="en-US" altLang="ko-KR" dirty="0">
                <a:solidFill>
                  <a:prstClr val="black"/>
                </a:solidFill>
              </a:rPr>
              <a:t> used for data such as the </a:t>
            </a:r>
            <a:r>
              <a:rPr lang="en-US" altLang="zh-CN" dirty="0">
                <a:solidFill>
                  <a:prstClr val="black"/>
                </a:solidFill>
              </a:rPr>
              <a:t>page’s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PFN </a:t>
            </a:r>
            <a:r>
              <a:rPr lang="en-US" altLang="zh-CN" dirty="0">
                <a:solidFill>
                  <a:prstClr val="black"/>
                </a:solidFill>
              </a:rPr>
              <a:t>are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used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ko-KR" dirty="0">
                <a:solidFill>
                  <a:prstClr val="black"/>
                </a:solidFill>
              </a:rPr>
              <a:t>for a disk address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in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the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PTE</a:t>
            </a:r>
            <a:endParaRPr lang="en-US" altLang="ko-KR" dirty="0">
              <a:solidFill>
                <a:prstClr val="black"/>
              </a:solidFill>
            </a:endParaRPr>
          </a:p>
          <a:p>
            <a:pPr lvl="1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</a:t>
            </a:r>
            <a:endParaRPr lang="ko-KR" altLang="en-US" dirty="0"/>
          </a:p>
        </p:txBody>
      </p:sp>
      <p:graphicFrame>
        <p:nvGraphicFramePr>
          <p:cNvPr id="37" name="내용 개체 틀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047895"/>
              </p:ext>
            </p:extLst>
          </p:nvPr>
        </p:nvGraphicFramePr>
        <p:xfrm>
          <a:off x="2438955" y="3737012"/>
          <a:ext cx="1653264" cy="127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i</a:t>
                      </a:r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959"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22043" y="1713128"/>
            <a:ext cx="979153" cy="69653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7443" y="2024165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kernel</a:t>
            </a:r>
            <a:endParaRPr 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순서도: 자기 디스크 7"/>
          <p:cNvSpPr/>
          <p:nvPr/>
        </p:nvSpPr>
        <p:spPr>
          <a:xfrm>
            <a:off x="5482483" y="2385010"/>
            <a:ext cx="1296144" cy="1560011"/>
          </a:xfrm>
          <a:prstGeom prst="flowChartMagneticDisk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8387" y="2101887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Secondary Storage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986539" y="3165015"/>
            <a:ext cx="288032" cy="23984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2" name="직선 연결선 11"/>
          <p:cNvCxnSpPr>
            <a:stCxn id="6" idx="3"/>
          </p:cNvCxnSpPr>
          <p:nvPr/>
        </p:nvCxnSpPr>
        <p:spPr>
          <a:xfrm>
            <a:off x="2501196" y="2061396"/>
            <a:ext cx="202793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529126" y="2061396"/>
            <a:ext cx="1385405" cy="1103619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29955" y="3009272"/>
            <a:ext cx="864096" cy="2880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29956" y="3507335"/>
            <a:ext cx="864096" cy="6405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11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Load 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-422173" y="5869847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  <a:r>
              <a:rPr lang="zh-CN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zh-CN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Space</a:t>
            </a:r>
            <a:endParaRPr lang="en-US" sz="14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06646" y="5025496"/>
            <a:ext cx="3168352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Page Table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1594051" y="3511708"/>
            <a:ext cx="4320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011619" y="3507335"/>
            <a:ext cx="395349" cy="72607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666059" y="3225296"/>
            <a:ext cx="1091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 Reference 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2011619" y="4374905"/>
            <a:ext cx="4320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097077" y="4374106"/>
            <a:ext cx="43204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4529126" y="2721240"/>
            <a:ext cx="0" cy="165316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 flipV="1">
            <a:off x="2501196" y="2217184"/>
            <a:ext cx="2027930" cy="504056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H="1" flipV="1">
            <a:off x="1594052" y="3657344"/>
            <a:ext cx="417567" cy="717561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97513" y="4425104"/>
            <a:ext cx="123085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6. reinstruction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85730" y="3117336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2.Trap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18187" y="1747166"/>
            <a:ext cx="3119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3. Check storage whether</a:t>
            </a:r>
            <a:r>
              <a:rPr lang="zh-CN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zh-CN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page exist</a:t>
            </a:r>
            <a:r>
              <a:rPr lang="en-US" altLang="zh-CN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 flipH="1">
            <a:off x="6130555" y="3404859"/>
            <a:ext cx="4837" cy="205268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4809837" y="4575915"/>
            <a:ext cx="864096" cy="1248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H="1">
            <a:off x="5673933" y="5457544"/>
            <a:ext cx="456622" cy="0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809837" y="4570444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4809026" y="4767931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4809026" y="5424470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50435" y="51085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prstClr val="black"/>
                </a:solidFill>
              </a:rPr>
              <a:t>...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809026" y="5624525"/>
            <a:ext cx="864096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/>
          <a:p>
            <a:r>
              <a:rPr lang="en-US" altLang="ko-KR" sz="7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Page Frame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04404" y="5113676"/>
            <a:ext cx="1278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4. Get the page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2225287" y="5524497"/>
            <a:ext cx="2578799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2225287" y="4702103"/>
            <a:ext cx="0" cy="82658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2225287" y="4521440"/>
            <a:ext cx="218382" cy="180663"/>
          </a:xfrm>
          <a:prstGeom prst="line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674171" y="5529552"/>
            <a:ext cx="1569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5. Reset Page Table.</a:t>
            </a:r>
            <a:endParaRPr lang="ko-KR" altLang="en-US" sz="12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128363" y="6023735"/>
            <a:ext cx="6504641" cy="283279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When the OS receives a page fault, it looks in the </a:t>
            </a:r>
            <a:r>
              <a:rPr lang="en-US" altLang="ko-KR" sz="1200" dirty="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PTE</a:t>
            </a:r>
            <a:r>
              <a:rPr lang="en-US" altLang="ko-KR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and issues the request to disk.</a:t>
            </a:r>
          </a:p>
        </p:txBody>
      </p:sp>
    </p:spTree>
    <p:extLst>
      <p:ext uri="{BB962C8B-B14F-4D97-AF65-F5344CB8AC3E}">
        <p14:creationId xmlns:p14="http://schemas.microsoft.com/office/powerpoint/2010/main" val="49255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Fault Control Flow – Hardware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5CC4ED-1449-4712-AE45-EBC263B4DD26}" type="slidenum">
              <a:rPr lang="en-US" altLang="ko-KR" smtClean="0">
                <a:solidFill>
                  <a:srgbClr val="1F497D">
                    <a:lumMod val="50000"/>
                  </a:srgbClr>
                </a:solidFill>
              </a:rPr>
              <a:pPr>
                <a:defRPr/>
              </a:pPr>
              <a:t>9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prstClr val="black"/>
                </a:solidFill>
              </a:rPr>
              <a:t>CSCI 3150 Intro to OS</a:t>
            </a: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275" y="884453"/>
            <a:ext cx="7992888" cy="54457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1: 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VPN_MASK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&gt;&gt; SHIFT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2: 	(Success,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TLB_Lookup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VPN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(Success == True)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altLang="ko-KR" sz="1400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TLB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Hit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4: 	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True)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5: 		Offset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VirtualAddress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OFFSET_MASK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TlbEntry.PFN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SHIFT) | Offset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7: 		Register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PhysAddr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8: 	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9: 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TLB Miss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10: 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PTEAddr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PTBR + (VPN *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(PTE))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11: 	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 = 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AccessMemory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PTEAddr</a:t>
            </a:r>
            <a:r>
              <a:rPr lang="en-US" altLang="ko-KR" sz="1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12: 	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PTE.Valid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False) 				  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SEGMENTATION_FAULT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14: 	</a:t>
            </a:r>
            <a:r>
              <a:rPr lang="ko-KR" alt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15: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 	     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CanAccess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== False)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PROTECTION_FAULT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17: 	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PTE.Present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True)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18: 	       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assuming hardware-managed TLB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TLB_Insert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(VPN, PTE.PFN,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PTE.ProtectBits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20: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RetryInstruction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21: 	      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PTE.Present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False) 			  </a:t>
            </a:r>
          </a:p>
          <a:p>
            <a:pPr>
              <a:lnSpc>
                <a:spcPts val="188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22: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RaiseException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PAGE_FAULT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56460C-6539-4035-B525-FC5A30417973}"/>
                  </a:ext>
                </a:extLst>
              </p14:cNvPr>
              <p14:cNvContentPartPr/>
              <p14:nvPr/>
            </p14:nvContentPartPr>
            <p14:xfrm>
              <a:off x="3175920" y="4746240"/>
              <a:ext cx="2445480" cy="367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56460C-6539-4035-B525-FC5A304179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6560" y="4736880"/>
                <a:ext cx="2464200" cy="38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147987"/>
      </p:ext>
    </p:extLst>
  </p:cSld>
  <p:clrMapOvr>
    <a:masterClrMapping/>
  </p:clrMapOvr>
</p:sld>
</file>

<file path=ppt/theme/theme1.xml><?xml version="1.0" encoding="utf-8"?>
<a:theme xmlns:a="http://schemas.openxmlformats.org/drawingml/2006/main" name="2_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A0668890-14E8-504C-BDE5-56F8D213D484}" vid="{C450123E-4AB0-874E-B7E9-094A18E341B6}"/>
    </a:ext>
  </a:extLst>
</a:theme>
</file>

<file path=ppt/theme/theme3.xml><?xml version="1.0" encoding="utf-8"?>
<a:theme xmlns:a="http://schemas.openxmlformats.org/drawingml/2006/main" name="3150-revise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-revised" id="{72E33548-5CDA-544A-B5F4-E210C371BE6B}" vid="{AFAE12A1-A27E-B74F-B116-16CE6FFB8377}"/>
    </a:ext>
  </a:extLst>
</a:theme>
</file>

<file path=ppt/theme/theme4.xml><?xml version="1.0" encoding="utf-8"?>
<a:theme xmlns:a="http://schemas.openxmlformats.org/drawingml/2006/main" name="1_315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3150" id="{A0668890-14E8-504C-BDE5-56F8D213D484}" vid="{C450123E-4AB0-874E-B7E9-094A18E341B6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120947</TotalTime>
  <Words>2423</Words>
  <Application>Microsoft Macintosh PowerPoint</Application>
  <PresentationFormat>On-screen Show (4:3)</PresentationFormat>
  <Paragraphs>646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Adobe 고딕 Std B</vt:lpstr>
      <vt:lpstr>굴림</vt:lpstr>
      <vt:lpstr>HY견고딕</vt:lpstr>
      <vt:lpstr>Malgun Gothic</vt:lpstr>
      <vt:lpstr>Malgun Gothic</vt:lpstr>
      <vt:lpstr>Arial</vt:lpstr>
      <vt:lpstr>Cambria Math</vt:lpstr>
      <vt:lpstr>Courier New</vt:lpstr>
      <vt:lpstr>Helvetica Neue</vt:lpstr>
      <vt:lpstr>Wingdings</vt:lpstr>
      <vt:lpstr>2_양식_공청회_발표자료-총괄-양식</vt:lpstr>
      <vt:lpstr>3150</vt:lpstr>
      <vt:lpstr>3150-revised</vt:lpstr>
      <vt:lpstr>1_3150</vt:lpstr>
      <vt:lpstr>CSCI3150 Introduction to Operating Systems</vt:lpstr>
      <vt:lpstr>Overview </vt:lpstr>
      <vt:lpstr>Beyond Physical Memory: Mechanisms</vt:lpstr>
      <vt:lpstr>Swap Space</vt:lpstr>
      <vt:lpstr>Present Bit</vt:lpstr>
      <vt:lpstr>Concepts</vt:lpstr>
      <vt:lpstr>When to Perform Page Replacement</vt:lpstr>
      <vt:lpstr>Page Fault Control Flow</vt:lpstr>
      <vt:lpstr>Page Fault Control Flow – Hardware</vt:lpstr>
      <vt:lpstr>Page Fault Control Flow – Software</vt:lpstr>
      <vt:lpstr>Summary </vt:lpstr>
      <vt:lpstr>PowerPoint Presentation</vt:lpstr>
      <vt:lpstr>Goal of Cache Management</vt:lpstr>
      <vt:lpstr>The Optimal Replacement Policy</vt:lpstr>
      <vt:lpstr>Tracing the Optimal Policy</vt:lpstr>
      <vt:lpstr>A Simple Policy: FIFO</vt:lpstr>
      <vt:lpstr>Tracing the FIFO Policy</vt:lpstr>
      <vt:lpstr>Belady’s Anomaly</vt:lpstr>
      <vt:lpstr>Another Simple Policy: Random</vt:lpstr>
      <vt:lpstr>Using History</vt:lpstr>
      <vt:lpstr>Using History: LRU</vt:lpstr>
      <vt:lpstr>Workload Example : The No-Locality Workload</vt:lpstr>
      <vt:lpstr>Workload Example : The 80-20 Workload</vt:lpstr>
      <vt:lpstr>Workload Example : The Looping Sequential</vt:lpstr>
      <vt:lpstr>Approximating LRU: Clock Algorithm</vt:lpstr>
      <vt:lpstr>Workload with Clock Algorithm</vt:lpstr>
      <vt:lpstr>Considering Dirty Pages</vt:lpstr>
      <vt:lpstr>Prefetching</vt:lpstr>
      <vt:lpstr>Clustering, Grouping</vt:lpstr>
      <vt:lpstr>Thrashing</vt:lpstr>
      <vt:lpstr>Current Trends in Memory Management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 Project</dc:title>
  <dc:subject/>
  <dc:creator>유진수 (jedisty@hanyang.ac.kr)</dc:creator>
  <cp:keywords/>
  <dc:description/>
  <cp:lastModifiedBy>Hong Xu</cp:lastModifiedBy>
  <cp:revision>4257</cp:revision>
  <cp:lastPrinted>2019-09-09T02:10:38Z</cp:lastPrinted>
  <dcterms:created xsi:type="dcterms:W3CDTF">2011-05-01T06:09:10Z</dcterms:created>
  <dcterms:modified xsi:type="dcterms:W3CDTF">2024-11-04T14:09:59Z</dcterms:modified>
  <cp:category/>
</cp:coreProperties>
</file>