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7" r:id="rId1"/>
  </p:sldMasterIdLst>
  <p:notesMasterIdLst>
    <p:notesMasterId r:id="rId54"/>
  </p:notesMasterIdLst>
  <p:handoutMasterIdLst>
    <p:handoutMasterId r:id="rId55"/>
  </p:handoutMasterIdLst>
  <p:sldIdLst>
    <p:sldId id="2990" r:id="rId2"/>
    <p:sldId id="257" r:id="rId3"/>
    <p:sldId id="292" r:id="rId4"/>
    <p:sldId id="293" r:id="rId5"/>
    <p:sldId id="294" r:id="rId6"/>
    <p:sldId id="2991" r:id="rId7"/>
    <p:sldId id="295" r:id="rId8"/>
    <p:sldId id="34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310" r:id="rId19"/>
    <p:sldId id="311" r:id="rId20"/>
    <p:sldId id="312" r:id="rId21"/>
    <p:sldId id="313" r:id="rId22"/>
    <p:sldId id="315" r:id="rId23"/>
    <p:sldId id="316" r:id="rId24"/>
    <p:sldId id="317" r:id="rId25"/>
    <p:sldId id="319" r:id="rId26"/>
    <p:sldId id="318" r:id="rId27"/>
    <p:sldId id="320" r:id="rId28"/>
    <p:sldId id="321" r:id="rId29"/>
    <p:sldId id="323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7" r:id="rId43"/>
    <p:sldId id="336" r:id="rId44"/>
    <p:sldId id="338" r:id="rId45"/>
    <p:sldId id="339" r:id="rId46"/>
    <p:sldId id="340" r:id="rId47"/>
    <p:sldId id="341" r:id="rId48"/>
    <p:sldId id="342" r:id="rId49"/>
    <p:sldId id="343" r:id="rId50"/>
    <p:sldId id="345" r:id="rId51"/>
    <p:sldId id="344" r:id="rId52"/>
    <p:sldId id="346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51"/>
    <p:restoredTop sz="96327" autoAdjust="0"/>
  </p:normalViewPr>
  <p:slideViewPr>
    <p:cSldViewPr snapToGrid="0" snapToObjects="1">
      <p:cViewPr varScale="1">
        <p:scale>
          <a:sx n="135" d="100"/>
          <a:sy n="135" d="100"/>
        </p:scale>
        <p:origin x="176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52:48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 4436 8088,'0'-12'1891,"0"1"-947,-8 7 1,4-9 0,-5 5-1,-1-1 2005,1-5-2396,5 7-873,-4-1 1,14 16 324,0 3 1,7 10-268,-2 2 1,5 6 122,1-7 1,0 9-136,0-2 1,1 1 143,-1-1 0,-2-2 420,-4-4 1,5-4 370,-5 4-153,5-4 1,1-4-216,0-4 0,-6-3 73,1-8 1,-3-8-270,3-3 1,3-12 154,-3-6 0,-3 3-565,3-3 1,-8 6 211,1-6 0,3 8-498,-2-1 0,-1 8 0,-5 3-570,0-1 165,0-5-72,0 7 844,0 3 1,2 7-18,4 0 1,-2 0 403,7 0 1,1 0-159,5 0 0,-5 0 899,-1 0 0,-1 2-481,1 3 1,4-3 737,-3 4 0,-3 4-250,3 1 1,-6-1-113,5 1 1,-5 1-364,5 5 0,-5-6-135,5 1 1,1-8-250,5 1 0,-5-3 67,-1-2 0,1-2-520,5-3 0,0-13 335,0-10 1,0-5-1659,1-1 0,-3-1 284,-4 1 0,5 0-94,-5-1 1,-1 9-346,1 3 688,1 4 1,3 7-308,-4 1 1506,5 7 0,-7-4 0,8 8 0</inkml:trace>
  <inkml:trace contextRef="#ctx0" brushRef="#br0" timeOffset="1">2031 4298 8073,'-8'17'-725,"-3"1"1,-5-7 1506,-1 1 0,0-7 1714,0 7 0,-1-8-462,1 1-231,8 5-1708,-7-8 1,14 7 12,-3-3 1,3 4-621,2 7 1,0 0 201,0 0 1,2 2 18,3 4 0,-3-2-367,4 8 1,2-2-663,-3 1 1,9-3 367,-3-8 1,-1-7 246,1-4 1,1-4-97,5-2 0,0-10 801,0-7 0,1-16 0,-1-11 0,0-7 0</inkml:trace>
  <inkml:trace contextRef="#ctx0" brushRef="#br0" timeOffset="2">2065 3834 8073,'-17'17'0,"0"2"1258,-1 4 1,-3-4-551,4 4 0,-2-4 161,13-1 1,1-7 239,5 1-1863,0-9 1,9 5-242,8-8 0,8-2 546,10-4 449,-1-3 0,8-16 0,2-2 0</inkml:trace>
  <inkml:trace contextRef="#ctx0" brushRef="#br0" timeOffset="3">2409 3834 7975,'0'-17'444,"-6"5"153,1 1 0,-3 1 1509,2-1-894,4-4-771,-13 5 0,13 2-158,-3 8 0,1 10 146,-2 13 1,4 4-241,-4 7 1,4 8-188,2 4 1,0 6 188,0 5 0,6-4-508,0 5 1,2 1 292,-3-2 1,-1 2-6,8-1 0,-7-11-1040,7 5 1,-8-14 512,1-3 0,3-9-816,-2-8 924,7-9 1,-5-3-1684,3-12 2131,-3-11 0,-8-10 0,0-7 0</inkml:trace>
  <inkml:trace contextRef="#ctx0" brushRef="#br0" timeOffset="4">2203 4436 7975,'-27'9'0,"-4"-1"911,8-8 122,8 0 0,7-2 978,8-4 1,4-5-1016,8-12 1,1 2-479,16-8 0,0 3-992,5-3 0,6 2 372,0 4 1,2 2-1340,-2-7 0,-3 7 861,3-2 0,-2 5-1232,2 7 0,-3-4 781,3 3 0,-6 5 96,-5 1 935,-4 4 0,-8 2 0,-7 8 0,-3 1 0</inkml:trace>
  <inkml:trace contextRef="#ctx0" brushRef="#br0" timeOffset="5">2633 3782 7975,'0'-11'219,"0"0"-183,0-1 0,0-5 1598,0 0 1,0 5-283,0 1 0,-2 5 1495,-4-5-1509,4 7-944,-5-4 0,7 10-298,0 4 0,0 5 156,0 12 0,0 12-279,0 10 0,5 7 3,1 5 0,0 4 32,-6 8 0,0 6 41,0-1 0,0 6-325,0-5 0,0-2 151,0-10 0,0 0 112,0-12 1,0-11 53,0-17 52,8-11-368,-7-5 1,13-16 94,-8-8 0,5-14-43,-5-9 1,5-2 196,-5 2 0,5 3-47,-5-3 0,0 10 203,-6 1 0,6 8-71,-1-2 1,1 4 397,-6 2-292,0 7 1,2-3 181,4 7-68,-4 1 198,13 5 0,-5 0-134,7 0 1,0-6 20,0 0 0,0 0-250,1 6 0,-1 0-292,0 0 0,0 0 278,0 0 0,-5 8 81,-1 3 1,-1 10-415,1 2 1,-3 10 62,-8 1 1,0 1 117,0 5 0,0-4-100,0-2 0,0 1-190,0-1 0,6-7-124,0-4 1,1-6-373,-1-5 1,-2-7-335,7-10 0,1-7 518,5-11 0,0-4-450,0-7 1,1-2 503,-1-4 0,-2 3-498,-3-3 1,3 6 428,-4 5 0,-1 4 137,1 8 1,-5 2 531,6 3 0,-9 5 0,13 7 0,-14 0 1072,5 0-842,-7 7 0,2-5 3517,4 4-667,-4-4-106,5-2-2205,-7 0 1,0 2 71,0 4-694,0-5 0,0 15 91,0-5 0,0 4-228,0 3 0,0 5 100,0 0 0,2 5-156,4-5 1,-4 8-204,4-3 0,1-3-337,-1-2 0,6-4 2,-7-2 0,9-1 231,-3-5 0,-1-3-644,1-8 0,-5-8 382,5-3 1,-5-12-958,6-6 1,-9-9 191,3-2 1380,-4-8 0,6-4 0,1-9 0</inkml:trace>
  <inkml:trace contextRef="#ctx0" brushRef="#br0" timeOffset="6">3252 4075 7975,'0'-12'1331,"0"1"1,0 5 192,0-5 2316,0 7-854,0-11-2323,0 5 0,0-1-1268,0-1 1,2 6 427,4-5 1,4 7-2038,7-2 1,2-1 1368,4 1 0,-2 0 845,8 6 0,-1 8 0,7 1 0</inkml:trace>
  <inkml:trace contextRef="#ctx0" brushRef="#br0" timeOffset="7">3597 4178 18920,'0'17'-35,"0"0"-256,0 1 0,0 1 234,0 4 1,0-4-130,0 4 0,0-4 176,0-2 1,0 6-211,0 0 0,0-6-299,0-6 344,0 1 1,0-1-214,0 1 325,0-8 0,0 1-321,0-10 1,0-5 108,0-7 1,5 0-19,1-1 1,6 1 154,-7 0 0,3 0 282,-2 0 1,-2 1 89,7 5 1,-5-4 447,5 3 1,-5 3 453,5-3 0,-5 8-511,6-1 1,-7 3 867,7 2-616,-1 0-484,6 0 1,1 5-100,-1 1 0,-6 8-458,1-3 0,-3 4-768,3 2 1,3 8 662,-3 4 0,-3-2-1895,3 1 0,-7-1-180,7 2-2026,-1-4 4370,7-8 0,-9-8 0,-1-1 0</inkml:trace>
  <inkml:trace contextRef="#ctx0" brushRef="#br0" timeOffset="8">4836 4247 7975,'-2'-12'499,"-2"1"-48,-2-3 0,-7 7 0,3-1 1,-1 2 303,-1 1 1,1-1-1,-6 6 458,-1 0-990,1 0 0,2 8 0,1 3 0,5 6 439,1 6 1,-5-2-370,1 8 1,3-1 65,-3 7 0,7 5 230,-7 0 1,6 6-8,-5-6 1,7 6-185,-2-6 1,5 0-366,1-5 1,0-3-79,0-3 0,1-6-196,5-12-582,4-3 0,13-12 454,0-8 1,7-7-2444,-1-15 0,1-8 1384,-1-4 1,2 2 1427,-8-2 0,7 8 0,-3-4 0</inkml:trace>
  <inkml:trace contextRef="#ctx0" brushRef="#br0" timeOffset="9">5059 4298 7975,'-17'0'1515,"6"0"-1010,-1 0 0,6 0 1359,-5 0-746,0 0 29,-7 0-545,1 0 1,2 8-161,3 3 1,5 1 266,7 5 0,0-4-242,0 10 0,0-2 288,0 2 0,0 2-304,0 4 1,7 1 238,5-7 1,3 2-298,2-2 0,1-10-177,-1 5 0,0-13-298,0 1 1,2-4 127,4-2 1,-4-4-223,4-7 0,-4-3 186,-1-14 0,-1-3-1809,0-9 0,-7 4 268,-5-4 1,-3 3-146,-2 3 0,-7-1 342,-5 1 1,-11 9 687,-6 8 1,-11 8-193,-6 9 1,-3 7 322,-3 5 1,14 3 83,3 2 1,14 0 430,4 0 0,0 1 0,7-1 0</inkml:trace>
  <inkml:trace contextRef="#ctx0" brushRef="#br0" timeOffset="10">5369 4230 7975,'-17'0'609,"5"0"1,1 0 4860,-2 0-3202,-3 0-2205,7 0 1,7 1-193,8 5 1,5 4 0,-3 7-1,-1 0-97,1 0 1,3 6 214,-5 0 1,2 6-226,-2-6 1,-5 7-20,5-1 1,2-2 256,-2 1 0,-1-7 8,-5 2 0,6-4 139,0-1 0,0-7 192,-6 0-202,7-7 0,1 2 229,3-12 0,3-5-80,-9-12 0,7-2 2,-6-4 0,1-3-38,-1 3 1,-4 4 89,4 3 0,-4-3-78,-2 2 0,0 0 408,0 6-570,0-1 181,0 1-798,0 8 362,0 1-356,7 8 0,3 0 234,7 0 1,-6 2-160,1 4 0,-1 3-186,7 8 1,-1 1 175,0-1 1,-5 6-228,-1 0 0,0 2 252,7-3 1,-7-2-205,1 3 0,-1-4-269,6-2 174,0 0 0,1-7 73,-1-5 1,0-5-64,0-5 1,-1-13 307,-5-10 0,4-11 400,-3-1 0,3-7 0,2 1 0,-1-4 0,-5-1 0,4 5 0,-3 0 0,-3 8 0,3-3 0,-8 13 0,1 5 0,-3 4 275,-2 2 640,0 7 1279,0 2 234,0 8 338,0 0-1398,0 8 0,0-4-646,0 7 1,0 8-140,0 10 0,0 4-325,0 1 0,0 8-388,0 4 1,0 9-231,0 3 1,0 7 325,0-2 1,0-2-806,0 2 1,0-10 392,0-1 0,0-10-354,0-14 1,6-3-372,0-7 281,7-9 0,-9-11 132,8-15 1,-9-8-124,3-9 0,-4-8 184,-2-4 1,0-4-75,0-1 1,0-7 770,0 1 0,-8 0 0,-1 5 0</inkml:trace>
  <inkml:trace contextRef="#ctx0" brushRef="#br0" timeOffset="11">5937 4212 7975,'-27'0'0,"2"2"-701,8 4 1,0-2 420,0 7 0,5-1 5603,1 1-998,7 5-2578,-4-15-1671,16 15 0,3-16 8,12 0 1,-2-2-1095,8-10 0,-2 1 666,2-6 1,3 0-1812,-3-1 1,-2 1-317,1 0 2471,-7 7 0,4-5 0,-8 6 0</inkml:trace>
  <inkml:trace contextRef="#ctx0" brushRef="#br0" timeOffset="12">6092 4453 7975,'0'17'1602,"0"0"-476,0 1-331,8-1-38,-7-8 0,13-11 694,-8-15 1,7-2-295,-2-10 1,5 7-574,1-7 0,0 2-95,0-1 1,-1-5-200,-5 4 0,4 5-509,-3 1 1,3 2 249,2-2 0,-5 5-1203,-1 1 409,-7 0-378,4 15-857,-8-13 1330,0 13 1,-8 0-95,-3 8 1,-5 1 311,-1-1 1,0 2 422,0 3 0,0 5-80,-1-5 0,3-1 749,4 1 0,-5 1 127,5 5 1,-5 6 601,-1 0 0,2 5-357,4-5 1,-3 8-401,8-3 1,1-1-829,5 2 0,0-2 179,0 1 1,7 3-1122,5-8 1,5-6 711,6-6 0,-2-7-1266,8 2 1,-3-6 124,3-6 0,2-3 872,-8-9 1,7-6-26,-1-5 0,-2-2 282,1 3 1,-7-5 455,2 5 0,2-5 0,-2-1 0,-6 1 0,-5 5 0,-8 3 0,1 8 0,5-1 0,-10 9 0,0 3 0,-8 4 0,-9 2 710,0 0 1,5 0-230,1 0 0,5 0 1652,-5 0 1,5 0 3,-5 0 56,7 0 73,-4 0-717,8 0 0,2 0-363,4 0-766,3 0 0,8 6-196,1 0 0,1 7 14,4-2 1,-2 7-1512,7 5 0,-7-2 817,2 7 0,2-5-726,-2 6 0,6-6 201,-6 5 0,6-1 393,-7 2 0,1-4 180,-5-8 1,-1 0-163,0 0-9,0 0 1,-5-1-253,-1-5-412,-7-3 810,4-8 1,-8-8-98,0-3 0,0-5 116,0-1 1,0 0 11,0 0 1,0-2-7,0-4 0,0 2-106,0-8 0,0 8 318,0-2 0,-2 2 28,-4-2 0,4 4 509,-4-4 1,4 4-360,2 2 939,0 0 1,0 0-50,0-1 1,-1 3 299,-5 4 0,4 1 843,-4 4-1444,-3 4 1,-1-5 591,-7 7 1,0 7-533,-1 5 0,-1 11-493,-4 5 0,2 5 38,-7 1 0,5 6-1034,-6 1 0,8 6 603,-2-1 0,12-4-2023,5-2 1,4-9-1558,2-3 3835,0-6 0,15 10 0,4-5 0</inkml:trace>
  <inkml:trace contextRef="#ctx0" brushRef="#br0" timeOffset="13">7331 3851 7975,'-12'-2'207,"1"-1"1,-2-3 0,-3 2 0,-1 2 2972,0 2 1,0 2-1,-1 4-1192,1 5 1,8 4-1711,3 3 0,-2 6 1,3 5-1,1 6-82,2 5 0,-4 5-35,0 13 1,1 1-58,5 4 1,0 2 86,0-8 0,-6 1-150,0-7 0,0-9-826,6-7 676,0-1 0,8-17 0,4 0 0,3-9 93,2-6 0,0-10-1932,0-3 0,1-6 835,-1-6 0,6 4 477,0-4 0,0 2-137,-6-2 0,-2 4 120,-3-4 1,3 4-239,-4 1 0,-3 7-232,-2 0-1145,3-1 1056,-7-5 1212,6 0 0,-16-1 0,-1 1 0</inkml:trace>
  <inkml:trace contextRef="#ctx0" brushRef="#br0" timeOffset="14">7107 4161 7975,'-17'-16'1991,"0"5"1,0 3 693,-1 8 1559,1 0-2265,0 0-962,7 0-976,3 0 0,11 0 1,5 0-1,10 2-757,6 4 0,4-4-135,5 4 1,1-4-1038,-1-2 1,8 0-3219,4 0 5106,-4-8 0,0-2 0,-7-7 0</inkml:trace>
  <inkml:trace contextRef="#ctx0" brushRef="#br0" timeOffset="15">7744 4264 7975,'17'-8'2532,"-5"6"-84,-1-3 1,-5-3-216,5 2 0,-5 1-1761,5 5 1,1 1 0,5 5 0,0 6-462,1 3 1,-1 2 43,0 0 1,0 8-394,0 4 0,1 3 258,-1 3 1,0 1-60,0 4 1,-7 4-292,-4 8 0,-5-7 117,-1 1 1,-7 0-292,-5 6 0,-3-14 207,-2-4 1,0-11-493,-1 0 1,1-6-202,0-5-337,7-5 0,3-14 415,7-5 1,0-5 60,0-6 0,0 2 298,0-7 653,0 7 0,-8-12 0,-1 6 0</inkml:trace>
  <inkml:trace contextRef="#ctx0" brushRef="#br0" timeOffset="16">7778 4522 7975,'18'0'1270,"-9"0"925,6 0-700,-13 0 0,6 2-762,-8 3 0,-2 5-57,-4 7 1,2 6-262,-7 0 1,5 2 152,-5-2 1,5 4-172,-5 7 0,5-2-376,-6-3 0,9 2 80,-3-8 0,4 1-42,2-1 349,0-4 1,8 6-110,3-8 1,4-7 106,3-4 0,1-4-143,4-2 1,-2-2-202,7-4 1,1-4 133,5-7 1,7-8-650,-1-3 0,6-5-561,-6-1 1,13-6-1106,-1 0 1,-2-8-4025,-4 2 6143,-8 4 0,11-15 0,-5 3 0</inkml:trace>
  <inkml:trace contextRef="#ctx0" brushRef="#br0" timeOffset="17">516 6791 9696,'-11'2'881,"-1"4"0,1 3-601,-6 9 0,5 1 1,1 2-1,-1 4 0,1-1 1,1 3 95,3 0 1,1 0-1,6 3 1,0-3-277,0-2 0,7-4 1,5-8-1,3-3 70,2-3 0,6-1-153,0-6 1,0-7 0,-4-7 0,2-7-341,2-8 1,-2-3 166,-9-2 0,1-3-882,-7-3 0,0 2 123,-6-8 1,0 8-178,0-2 0,-2 5 327,-4 7 1,2 3-143,-7 8 907,-1 0 0,-5 7 0,0 2 0,0 8 0</inkml:trace>
  <inkml:trace contextRef="#ctx0" brushRef="#br0" timeOffset="18">826 6774 7975,'-17'-9'239,"5"1"0,1 8 0,-1-2 1166,3-4 1,-6 4-773,3-3 1,3 3 0,-1 4-382,2 3-212,3-3 0,5 14 0,0-5-32,0 4 1,5 2-192,1 1 1,6-1 57,-7 0 1,3 0-45,-2 0 0,-3 6 167,9 0 1,-6 0 6,5-6 0,-1 1 127,1-1 1,4-2-38,-3-3-191,3 3 1,2-13-35,1 3 1,-1-3-157,0-2 1,0-3 139,0-9 0,-5 1-128,-1-12 0,-1 4 209,1 1 1,3-5-50,-8 1 0,-1-1 110,-5 5 0,0 1-244,0 0 626,0 0-102,0 0 864,0-1-289,0 9 22,0 1-76,-7 8-144,5 0-527,-6 0 0,14 2 96,0 4 0,5 3-209,-5 9 0,5-7-184,-5 1 1,5 1-207,-5 10 1,6-4 31,-7 4 1,9-4-158,-3-2 1,-1 0-233,1 1 0,-1-7 283,1 1 0,5-9-123,-5 3 0,-1-4 117,1-2 1,1-4 28,5-7 0,-6-3 81,1-14 1,-3-7-88,3-5 1,1-8 156,-7 3 1,5 1 276,-5-2 0,0 8 0,-6-3 0,0 7 0,0 5 0,0 5 0,0 6 0,0 1 31,0 8 195,-8 1 2206,6 8-684,-5 0-1048,7 0 1,0 2 897,0 4-1127,0-4 0,0 13-3,0-4 0,5 5-100,1 1 1,6 8-371,-7 3 1,7 5-70,-6 1 0,7 1-36,-2-1 0,-1 6 99,1 0 0,1 0-117,5-5 1,-2-3-713,-3-3 0,3-4 345,-3-8 0,1-6-656,-1 1 1,3-10 474,-4-2 1,-3-8-291,-2-9 1,1-6 379,-1 0 0,0-8 583,-6 3 0,-8 3 0,-1 0 0</inkml:trace>
  <inkml:trace contextRef="#ctx0" brushRef="#br0" timeOffset="19">1187 6791 7975,'-17'-9'0,"0"1"665,0 8 1,5 0 911,1 0 0,7-2-120,-2-4-754,4 5 0,10-15-742,3 5 1,11 1 65,0-1 0,11 5-464,1-5 1,1 1 337,5-1 1,4-5 98,2 5 0,4-4 0,1-3 0</inkml:trace>
  <inkml:trace contextRef="#ctx0" brushRef="#br0" timeOffset="20">1824 6396 7975,'0'-17'162,"-2"1"311,-4 5 0,3-4 1001,-9 3-1702,8 5 1,-5-1-694,3 8 793,4 0 1,-6 8 0,7 3-211,-5 4 1,4 2 207,-4 1 1,2-1 428,-1 0 1,3 0-135,-4 0 0,-2 1 1433,3-1-1132,-9 0 0,10 0 433,-7 0 0,7 1-155,-2-1 1,-1 0-302,1 0 1,-5 0-20,5 1 0,-2-1 132,2 0 58,4 0-373,-5 0-276,7 1 1,0-7 435,0 0-346,7-7 0,3 4-87,7-8 1,0 0-77,1 0 0,-1 0-98,0 0 1,0 0 85,0 0 0,-1-2-293,-5-4 1,5 4 180,-5-3 0,4 3-151,3 2 1,-3-2-94,-4-4 0,5 4-130,-5-4 0,-1 5 141,1 1 0,-7 1 48,2 5 0,-4-2 384,-2 7 0,0 1-142,0 5 1,-2 2 220,-4 4 1,-2-4-85,-3 4 1,-4 2 69,3-2 1,2-2 49,-1-10 1,5 5-90,-5-5 1,5-3 96,-5-2-45,7 3-943,-4-7 321,8 6 95,0-8 1,2-6 146,4 0 0,-2-7-31,7 1 0,1-3 154,5-2 0,0-2 107,0-4 0,0 4 315,1-4 0,-1 4-192,0 1 1,-2 1 496,-3 0 0,1 6-272,-7-1 1,2 3 892,-3-3-780,-3-3 1,8 13 653,-5-4-205,-3 4-453,6 2-161,-8 0 0,2 2-122,4 4 1,-4 4-199,3 7 0,-3 0 93,-2 0 0,0 0-286,0 0 0,2 1 163,4-1 1,-4 0-1230,4 0 243,-5 0 493,7 1 1,-4-9 151,7-3 0,-5-6 137,6-6 0,-9-11 109,3-12 0,2-5 254,-2-6 0,5-6 0,-5-11 0,0 3 0,-6-3 0,0 3 0,0 3 0,-8 7 0,-4 4 0,-5 13 350,-6 10 0,4 7 425,-4 10 0,2 0 757,-2 0 0,6 2 200,0 4 0,1-2-878,11 7 1,-7-5-113,7 5 0,-1-5-292,6 6 0,2-9-758,3 3 0,7-4-293,11-2 0,-4 6-488,4 0 1,4-1-1275,1-5 1,-1 0 2362,2 0 0,0 0 0,5 0 0</inkml:trace>
  <inkml:trace contextRef="#ctx0" brushRef="#br0" timeOffset="21">2444 6637 7975,'0'-18'754,"0"7"-242,0-1 0,-8 1 0,-2-6 586,1 0 0,-1 1-717,5 5 0,1-3 0,-6 7 1,1-1 1216,-1 1-1199,-1 1 1,-7 6-102,1 0 0,6 0-508,-1 0 1,6 9 216,-5 9 1,5 1-311,-5 9 0,7-5 78,-2 6 1,4-6-215,2 5 1,0-5 184,0 6 1,0-8-3,0 2 0,2-6 92,4-5 1,-2 1-2,7-7 1,-5-1 346,5-5-173,1 0 1,5-9 83,0-8 1,-1-6-164,-5-6 0,4-9-193,-3 4 0,-3-10 31,3 4 0,-8-6-182,2 6 1,1-8 64,-1 2 1,0 2 151,-6-2 0,0 10-9,0 1 1,0 3-47,0 9 1,0 0 753,0 6 450,0 0-15,0 7 1,-2 6 365,-4 16 1,4 1-585,-4 16 0,4 0-88,2 5 0,-5 8-202,-1 4 0,0 3-355,6 3 0,0 0 114,0-1 1,2-5-238,4 0 1,-2-4 100,7-2 0,1 0-270,5-11 1,2-10-376,4-2 1,-4-5 295,4-1 0,2-11 46,-2-11 1,2-12 144,-2-6 1,-4 0 85,4-5 0,-2 3-137,2-9 1,-4 2-117,4-2 1,-10 4 156,-1-4 1,-3 5-529,3 6 1,-3-3-354,-3 3 1,-4 5 432,4 1 1,-6 5-4,-6 7 1,2-2 172,-8 7 0,1 0 592,-6 6 0,5 0-225,1 0 0,-1 8 1069,-5 3 0,6 4-247,-1 3 0,8-7 196,-1 1 1,3-1 492,2 6 1,0 0-727,0 1 1,2-3-604,3-4 1,3 5 34,4-5 1,3 8-1525,-4-2 1,7 8 870,4-13 1,-2 7-4249,3-8 4711,3 5 0,1 1 0,7 0 0</inkml:trace>
  <inkml:trace contextRef="#ctx0" brushRef="#br0" timeOffset="22">843 7651 7975,'-17'-12'441,"0"3"0,-2 1 222,-4 4 0,4 4 1,-4 4-1,4 4 291,1 1 0,3 9-597,4 5 0,-3 7 0,7-1 0,-1 5-16,0 6 0,-3 4-117,5 8 0,0-2-238,6-5 0,0 3 123,0-8 1,2-2-171,4-9 1,-2-6-856,7-12 1,3-3 464,9-8 0,-4 0-309,4 0 1,2-9 263,-3-9 0,9-6-196,-2-11 0,-3 1 252,3-1 0,-2-5-72,2 0 0,-3-2 136,-3 2 0,-4 6 264,4-1 1,-3 3-30,-3 9 0,-8 0 22,-3 6 1412,-4 7-1043,-2 3 0,-8 8 807,-3 5 0,1-2 181,-1 7-46,-1 1 1,1 5-541,-1 0 1,9-5 267,-3-1 1,4-5-257,2 5 0,2-7-54,4 2 0,-3 2-268,9-3 1,-1 3-111,7-2 1,1-4-169,4 3 0,-4-3 102,4-2 0,-4 0 72,-2 0 0,0-2-657,0-3 1,-1-5-947,-5-7 0,3 0-569,-9-1 1,7-6 958,-7-5 0,1 2-389,-6-1 1,-2 1 649,-3-2 1,1 4 25,-8 8 0,1 2 40,-6 3 648,-1 5 0,-6 7 0,-3 0 0</inkml:trace>
  <inkml:trace contextRef="#ctx0" brushRef="#br0" timeOffset="23">1273 7703 7975,'-7'-12'0,"-3"1"0,-1-1 784,-1 3 1,7-7 786,-7 5 1,8 1-1,-1-1 77,3-3 0,2 5-1362,0-3 0,2 9 162,3-3-1331,5 4 643,15 2 0,-6 8 44,4 3 1,-4 4-68,-2 3 0,-2-1-672,-3 0 1,1 0 309,-7 0 1,5 2 174,-5 4 0,6-4 390,-7 4 1,3-5-40,-2-7 1,-4 4 65,3-3 1,3-3-92,-2 3 374,0-8-175,-6 3 1,0-9 151,0-3 56,0-5 0,0-7-112,0 0 0,0-1 7,0 1 0,0 0-55,0 0 1,0 0-101,0 0 1,0-1 69,0 1 0,5 0 99,1 0 0,2 0 28,-3-1 0,-1 1 214,8 0 0,-7 0-263,7 0 0,-6-1-7,5 1 0,-5 6-80,5-1 0,-5 7 99,6-7 1,-7 8-215,7-1 1,-7 3 109,7 2 1,-6 7-188,5 5 0,-7 9-78,2 2 1,-4 7-63,-2-1 0,5 3 40,1 3 1,0-7 121,-6 1 0,6-8-434,-1 2 1,3-4 197,-2-2 1,-4-5-1747,3-1 1464,5-7 0,-6 2-78,7-12 1,-7-4 59,2-7 0,1-6-61,-1 0 1,6-7 61,-7 1 621,1-3 0,2-3 0,1 1 0</inkml:trace>
  <inkml:trace contextRef="#ctx0" brushRef="#br0" timeOffset="24">1859 7256 7975,'-2'-12'2240,"-4"1"-825,4 7 1,-6-12-663,8 5 0,-5 1 1926,-1-1-1986,0 7 1,6-5 57,0 3-632,0 4 1,6-4-192,0 12 0,1 4-142,-1 7 0,-2 8 256,7 3 0,-7 7-495,2 5 1,1-4 202,-1 4 1,6 2-907,-7-2 0,7 0 434,-6-5 0,5-3-66,-5-3 0,1-2-703,-1-4-356,-4-12 975,6 12 0,-8-23 356,0 0 0,-2-2 516,-4-9 0,-3 1 0,-9-1 0,-5-5 0,0 5 0,1-3 0,4 3 0,1-2 0,0 7 0,0-6 339,-1 7 1,1-3-97,0 2 1,8 3 1662,3-9 0,-2 6-826,2-5 0,1-1 439,5-5 0,0 6-744,0-1 1,2-5-213,3-6 1,11-2-181,7 2 1,5 2-884,-5-7 0,8 7-280,-3-2 0,5 4-622,1 2 0,-1 1-186,-4 5 0,1-3 662,-7 9 0,6-1-1193,-6 6 2119,-8 0 0,0 8 0,-5 1 0</inkml:trace>
  <inkml:trace contextRef="#ctx0" brushRef="#br0" timeOffset="25">2065 7427 7975,'0'18'1097,"-6"-1"-697,1 0 0,-1-6 369,6 1-264,-8-8 420,6 3 1,2-7-387,12 0 1,-3-2 31,3-3 0,-1-3-136,6-3 0,1-10-90,-1 3 1,0-3-211,0 4 1,1-6 88,-1 0 0,0 0-309,0 6 1,-2-6 151,-3 0 0,3-5-137,-3 5 1,-5 0-12,-1 6 1,-4 0-446,-2-1 0,0 1 12,0 0 0,-2 7-170,-4 5 1,2 3 92,-7 2 0,-6 0 173,-6 0 1,0 7 561,6 5 0,0 3-197,-1 2 0,3 1 324,4-1 0,-5 6 228,5 0 1,3 5 617,2-5 0,-1 8-482,1-3 0,0 3 51,6-2 0,2 1-815,4-7 1,2 6 134,3-6 1,10 0-940,-4-6 1,4-2 551,-3-3 1,4 1-900,1-7 0,0-3 473,-5-8 1,4-5 69,1-7 0,0-8 104,-5-4 1,-1-5-140,0-6 0,0 2 334,0-8 0,-1 0 438,-5-5 0,4-1 0,-5 0 0</inkml:trace>
  <inkml:trace contextRef="#ctx0" brushRef="#br0" timeOffset="26">2444 7049 8201,'-8'10'728,"-3"-5"0,3-1 1224,2 2 181,-3-4-454,7 13 1,-6-11-170,8 7 1,0-5-774,0 6 1,8-7-360,3 7 1,4-1-141,3 7 0,5-1-883,0 0 1,5 2 42,-5 4 1,8-2-302,-3 8 1,-1-6-107,2 5 1,-2-7 386,1 2 0,-3-4-593,-8-2 0,6-5 551,0-1 0,-6-7-388,-5 2 1,-2-6 461,1-6 1,-1-5-303,-5-12 1,-3-4 891,4-7 0,-4-8 0,-2-2 0</inkml:trace>
  <inkml:trace contextRef="#ctx0" brushRef="#br0" timeOffset="27">2788 6963 7975,'-25'0'0,"6"2"471,-4 4 1,4-4 701,2 4 0,1-3 82,5 3 0,-5-2-620,5 7 0,3-5-434,3 6 1,-3-1 36,2 6 0,-1 2-489,1 4 1,2 4 250,-7 7 1,5 8 190,-6 4 0,9 4-1020,-3 1 1,4 1-1551,2 0 1,0-8 70,0-4 2308,0-12 0,8-3 0,1-8 0</inkml:trace>
  <inkml:trace contextRef="#ctx0" brushRef="#br0" timeOffset="28">2994 6791 7975,'-11'0'0,"-1"0"0,1 0 0,-4 2 2695,3 4-1486,4 3 1,3 11-575,-1 3 0,0-2-229,6 7 1,6 3 117,0 9 0,5 4-55,-5 7 0,2 1-42,-3 0 1,-1-1-135,8 1 0,-7-3-200,7-3 0,-6-11-24,5-12 1,-5-4-95,5-2 0,-5-8-918,5-3 1,1-6 516,5-6 0,0-5-708,1-12 0,-1-2 429,0-4 1,0-3-82,0 3 0,1 3 155,-1-3 0,-6 6 10,1-6 1,-8 14-256,1-2 1,-3 4 875,-2-5 0,0 7 0,0-1 0,-7 1 0,-3-6 0</inkml:trace>
  <inkml:trace contextRef="#ctx0" brushRef="#br0" timeOffset="29">2805 7152 7975,'-17'0'1793,"0"0"0,-1 0 1986,1 0 1115,8 0-3334,1 0-1032,23-7 1,4 5-497,16-4 1,-1-2 50,1 3 1,1-9-440,4 3 1,2-4 275,4-3 1,2 1-2224,-8 0 1,6 0 2302,-6 0 0,0-1 0,-5 1 0</inkml:trace>
  <inkml:trace contextRef="#ctx0" brushRef="#br0" timeOffset="30">3769 7359 7975,'-18'0'314,"1"2"0,0 1 1,0 3-1,0-2 1506,-1-2 1,11-2 0,7 0-1277,9 0 0,14 0 1,8-2-1,5-4-474,4-5 0,8-5-217,-2-1 0,2 0 0,0 0 0,-2 0-439,1 0 1,3-1-1097,2 1 0,-6 0 608,-1 0 1,-6 0-282,1-1 0,-11-5 1355,-6 0 0,-4 1 0,-2 4 0</inkml:trace>
  <inkml:trace contextRef="#ctx0" brushRef="#br0" timeOffset="31">4078 6980 7975,'-24'8'0,"4"-4"4240,-2 7-2035,10-7-1167,4 11 0,24-13-484,7 4 0,7-4 109,5-2 0,7 0-223,4 0 1,3-2 5,3-4 1,-2 4-336,-4-3 0,1 3-253,-6 2 0,1 0 253,-2 0 1,-12 7 112,1 5 0,-16 3-1434,-7 2 0,-4 8 563,-2 4 0,-15 9 85,-8 2 0,-10 8 24,-7-2 0,2-2-448,-8 2 1,0-2 182,-5 1 561,-1-3 1,-7-7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52:4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3012 12603 9660,'1'-18'-228,"3"1"0,2 0 0,0 2 257,1 3 0,-5-3 1424,4 4-965,-4 3-121,-2 0-327,0 24 0,0-11 101,0 12-73,0-11 0,2 8-27,4-9 0,-3 1 64,9-6 18,-1 8 0,7-6-15,-1 3 0,0-3-27,0-2 0,0 0 17,1 0 1,-1 2-32,0 4 0,0-4-135,0 3 1,3 3 115,3-2 1,-4 5-33,4-5 0,-4 5-35,-2-5 0,2 6 34,4-7 1,-4 7 64,4-6 0,2 5-73,-2-5 1,2 1 106,-2-1 0,-4-4-68,4 4 0,2-4 18,-2-2 1,1 5-30,-1 1 1,-4 0-8,4-6 0,-4 0-32,-1 0 1,1 0 66,4 0 0,-4 0-63,4 0 0,-4 0 9,-2 0 0,0 0-2,1 0 1,5 0 6,-1 0 0,3 0-24,-2 0 1,-2-2 29,8-4 0,-6 4-9,6-3 0,-6-3 43,5 2 0,-5-1-32,6 1 0,-8 4-7,2-4 0,2-1 40,-2 1 1,0 0 10,-6 6 1,0 0-136,0 0 0,0 0 78,1 0 0,-1 0-160,0 0 0,0 2 66,0 4 0,1-4 24,-1 3 0,0 3-12,0-2 0,1 1 41,-1-1 25,8-4 0,-6 6 1,6-8 77,-1 0 1,-4 0-39,2 0 1,0 0 125,0 0 0,-2 0-110,3 0 1,-4 0 21,-2 0 0,0 0 70,0 0 0,-5 0-56,-1 0 1,1 0-47,5 0 0,-6 0-45,1 0-12,-1 0 0,7 0-6,-1 0 17,0-8 0,0 6 9,0-4 1,-1 3-1,-5-3 1,4 4-24,-3-4 37,3 4 0,2 2-20,1 0 0,-1 0 38,0 0 1,0 0 3,0 0 1,1 0-6,-1 0 1,2 0 9,4 0 1,-4 0-54,4 0 0,2 0 8,-2 0 0,5 0-39,-5 0 0,8 0 63,-2 0 0,-3 0-51,3 0 1,0-2 42,5-3 1,1 3-25,-1-4 0,0 2 46,1-1 0,-1 3 12,1-4 1,1-4 26,4-1 0,-3 1 115,3-1 1,-6 5 20,-5-5 1,3 5-134,-3-6 1,3 7-111,3-7 0,-6 8 112,-1-1 0,-5 3-182,6 2 0,-6 0 76,6 0 0,-7 0-29,7 0 0,0 0-20,5 0 0,1 0-10,-1 0 1,1 0 46,-1 0 1,8 0 32,4 0 0,-2 0 20,2 0 0,0 0 21,5 0 0,1-6 20,0 0 1,-7-7-30,1 2 1,0 3 9,6 2 1,-2-2 2,-5 3 1,-1-7 6,-3 7 0,-3-1-57,8 6 0,-6 0 29,6 0 1,-8 0-57,2 0 0,4-6 13,2 0 0,2 1-23,-2 5 0,3 0-14,-3 0 1,4 0-8,2 0 1,-1 0-82,1 0 1,-1 0 115,1 0 1,-6 0-2,0 0 0,0 0-10,5 0 1,-5 0 72,0 0 1,-6 0-34,6 0 1,0 5 10,6 1 0,-6 2-6,0-3 1,-6-1 9,6 8 0,-2-8-44,1 1 1,3 3 23,-8-2 0,8 5-90,-2-5 0,2 5 75,-2-5 0,2 0 12,-8-6 1,8 6 6,-3-1 1,5 1 6,2-6 1,1 0 50,5 0 1,-5 0 2,5 0 1,1-6 30,-2 1 1,2-1 19,-1 6 0,-5 0-58,5 0 1,1 0-9,-2 0-44,1 0 0,-7 0 1,1 0 27,0 0 1,5 2-82,0 3 0,1-1-13,-7 8 0,1-8-22,0 1 0,5-3 67,0-2 0,6 6 1,-5 0 1,1-1 170,-2-5 1,-3 0-156,3 0 1,-3 0 106,-3 0 1,-3 6-87,4 0 0,-12 1 13,6-1 0,0-2-47,0 7 1,-2-5-27,2 6 1,-1-1-23,7 6 1,0-5-177,-1-1 0,3-1 171,3 1 1,3 3 9,3-9 1,4 1 96,-4-6 1,11 0-75,7 0 1,-3 0 21,2 0 1,-1-2 156,1-4 0,4-3-37,-4-8 1,5 1 14,1 5 0,-2-4 9,-4 3 0,4-3-229,-4-2 0,-3 5 166,-3 1 1,-5 7-341,-6-2 243,-3 4 1,-9 2 0,-1 0-276,-4 0 0,-4 8 17,-8 3 1,7 3-192,-1-3 1,0 5 190,-6-5 0,1 4-25,-1 3 0,6 1-306,0 4 1,2-10-219,-1 4 841,-5-3 0,10 7 0,0-4 0,7-4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r>
              <a:rPr lang="en-US" baseline="0" dirty="0"/>
              <a:t> – disk: 100 thousand times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facebook front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protection</a:t>
            </a:r>
            <a:r>
              <a:rPr lang="en-US" baseline="0" dirty="0"/>
              <a:t> is needed.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HLT: put</a:t>
            </a:r>
            <a:r>
              <a:rPr lang="en-US" baseline="0" dirty="0"/>
              <a:t> the CPU to sleep until the </a:t>
            </a:r>
            <a:r>
              <a:rPr lang="en-US" baseline="0"/>
              <a:t>next interrupt is fired.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400" b="0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91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s-do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17577/what-does-int-0x80-mean-in-assembly-cod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2hmuqS8bw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B4I2CgkcCo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ertification-programs/pdf/nvidia-certified-configuration-guide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Architectural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Support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4356358"/>
            <a:ext cx="3628858" cy="1125704"/>
            <a:chOff x="5510735" y="2089153"/>
            <a:chExt cx="3628858" cy="2835020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2089153"/>
              <a:ext cx="3628858" cy="2835020"/>
            </a:xfrm>
            <a:prstGeom prst="wedgeRectCallout">
              <a:avLst>
                <a:gd name="adj1" fmla="val -80185"/>
                <a:gd name="adj2" fmla="val -2020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5823" y="2452239"/>
              <a:ext cx="3315080" cy="178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System calls (read, open..)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All “high-level” code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3121846"/>
            <a:ext cx="3628858" cy="3155506"/>
            <a:chOff x="5510735" y="-1019887"/>
            <a:chExt cx="3628858" cy="7946958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-1019887"/>
              <a:ext cx="3628858" cy="7946958"/>
            </a:xfrm>
            <a:prstGeom prst="wedgeRectCallout">
              <a:avLst>
                <a:gd name="adj1" fmla="val -61868"/>
                <a:gd name="adj2" fmla="val 2513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18854" y="-661122"/>
              <a:ext cx="3438353" cy="565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Bootstrap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System initialization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Interrupt and exception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I/O device driver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Memory management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Kernel/user mode switching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Processor management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69738" y="3727238"/>
            <a:ext cx="7833899" cy="1588"/>
          </a:xfrm>
          <a:prstGeom prst="line">
            <a:avLst/>
          </a:prstGeom>
          <a:ln w="31750" cap="flat" cmpd="sng" algn="ctr">
            <a:solidFill>
              <a:schemeClr val="accent1">
                <a:shade val="9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9788" y="2957714"/>
            <a:ext cx="20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User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3524" y="4013728"/>
            <a:ext cx="20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Kernel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1210" y="4471590"/>
            <a:ext cx="3687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/>
              <a:buChar char="•"/>
            </a:pP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Some systems do not have clear user-kernel boundary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1210" y="5488521"/>
            <a:ext cx="38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User/kernel mode is supported by hardware (why?)</a:t>
            </a:r>
          </a:p>
        </p:txBody>
      </p:sp>
      <p:grpSp>
        <p:nvGrpSpPr>
          <p:cNvPr id="20" name="Group 12"/>
          <p:cNvGrpSpPr/>
          <p:nvPr/>
        </p:nvGrpSpPr>
        <p:grpSpPr>
          <a:xfrm>
            <a:off x="4454459" y="1692231"/>
            <a:ext cx="4149274" cy="1253613"/>
            <a:chOff x="5530209" y="-1095134"/>
            <a:chExt cx="3403726" cy="7946958"/>
          </a:xfrm>
        </p:grpSpPr>
        <p:sp>
          <p:nvSpPr>
            <p:cNvPr id="21" name="Rectangular Callout 20"/>
            <p:cNvSpPr/>
            <p:nvPr/>
          </p:nvSpPr>
          <p:spPr>
            <a:xfrm>
              <a:off x="5530209" y="-1095134"/>
              <a:ext cx="3268356" cy="7946958"/>
            </a:xfrm>
            <a:prstGeom prst="wedgeRectCallout">
              <a:avLst>
                <a:gd name="adj1" fmla="val -6863"/>
                <a:gd name="adj2" fmla="val 6774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18855" y="-661124"/>
              <a:ext cx="3315080" cy="643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sz="2000" dirty="0">
                  <a:solidFill>
                    <a:srgbClr val="FF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Cannot execute “protected_instruction”, e.g., directly access I/O device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32540" y="1826311"/>
            <a:ext cx="6998125" cy="2743711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800" i="1" u="sng" dirty="0">
                <a:cs typeface="Courier"/>
              </a:rPr>
              <a:t>Imaginary OS code (software-only solution)</a:t>
            </a: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if ([PC] != protected_instruction)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execute(PC);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else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switch_to_kernel_mode(); </a:t>
            </a:r>
          </a:p>
          <a:p>
            <a:pPr algn="ctr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897280" y="3276600"/>
            <a:ext cx="2394903" cy="2303489"/>
            <a:chOff x="6629400" y="3421796"/>
            <a:chExt cx="2394903" cy="2303489"/>
          </a:xfrm>
        </p:grpSpPr>
        <p:pic>
          <p:nvPicPr>
            <p:cNvPr id="10" name="图片 11" descr="thinking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3421796"/>
              <a:ext cx="2394903" cy="230348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7543799" y="3505200"/>
              <a:ext cx="1480503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  <a:ea typeface="宋体" pitchFamily="2" charset="-122"/>
                </a:rPr>
                <a:t>Does it work?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lw     $t0, 4($gp)      </a:t>
            </a:r>
          </a:p>
          <a:p>
            <a:r>
              <a:rPr lang="en-US" dirty="0"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63680" y="2599571"/>
            <a:ext cx="4346778" cy="707886"/>
            <a:chOff x="4191000" y="2207861"/>
            <a:chExt cx="4346778" cy="70788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91000" y="2599571"/>
              <a:ext cx="762000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85202" y="2207861"/>
              <a:ext cx="355257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OS: check if next instruction </a:t>
              </a:r>
            </a:p>
            <a:p>
              <a:pPr latinLnBrk="0"/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is protected instruction.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dirty="0">
                <a:latin typeface="Courier New"/>
                <a:cs typeface="Courier New"/>
              </a:rPr>
              <a:t>lw     $t0, 4($gp)     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3763679" y="2717419"/>
            <a:ext cx="4424674" cy="707886"/>
            <a:chOff x="4191000" y="2207861"/>
            <a:chExt cx="4029458" cy="70788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91000" y="2599571"/>
              <a:ext cx="762000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85202" y="2207861"/>
              <a:ext cx="3235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OS: check if next instruction 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is protected instruction.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91000" y="4069861"/>
            <a:ext cx="44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Performance overhead is too big: OS needs to check every instruction of the application!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113" y="1903321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dirty="0">
                <a:latin typeface="Courier New"/>
                <a:cs typeface="Courier New"/>
              </a:rPr>
              <a:t>lw     $t0, 4($gp)      </a:t>
            </a:r>
          </a:p>
          <a:p>
            <a:r>
              <a:rPr lang="en-US" dirty="0"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4739" y="2473086"/>
            <a:ext cx="4786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Instead, what we really want is to give the CPU entirely to the application</a:t>
            </a:r>
          </a:p>
          <a:p>
            <a:pPr lvl="1">
              <a:buFont typeface="Arial"/>
              <a:buChar char="•"/>
            </a:pPr>
            <a:r>
              <a:rPr lang="en-US" sz="200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Bare-metal execution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763680" y="1369176"/>
            <a:ext cx="4270154" cy="769441"/>
            <a:chOff x="4191000" y="2207861"/>
            <a:chExt cx="4270154" cy="769441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191000" y="2601159"/>
              <a:ext cx="762000" cy="37614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5202" y="2207861"/>
              <a:ext cx="347595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OS: set-up the environment;</a:t>
              </a:r>
            </a:p>
            <a:p>
              <a:pPr latinLnBrk="0"/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     load the application</a:t>
              </a:r>
            </a:p>
          </p:txBody>
        </p:sp>
      </p:grpSp>
      <p:grpSp>
        <p:nvGrpSpPr>
          <p:cNvPr id="16" name="Group 12"/>
          <p:cNvGrpSpPr/>
          <p:nvPr/>
        </p:nvGrpSpPr>
        <p:grpSpPr>
          <a:xfrm>
            <a:off x="3753565" y="4184710"/>
            <a:ext cx="4942123" cy="1015663"/>
            <a:chOff x="4011922" y="2207861"/>
            <a:chExt cx="4942123" cy="101566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011922" y="2207861"/>
              <a:ext cx="941078" cy="39329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85202" y="2207861"/>
              <a:ext cx="3968843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Return to OS after termination;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OS: schedule next application to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      execute..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5233" y="4327718"/>
            <a:ext cx="449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Any problems?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322" y="4729388"/>
            <a:ext cx="5630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/>
              <a:buChar char="•"/>
            </a:pPr>
            <a:r>
              <a:rPr lang="en-US" sz="20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How can OS check if application</a:t>
            </a:r>
          </a:p>
          <a:p>
            <a:r>
              <a:rPr lang="en-US" sz="20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executes protected instruction?</a:t>
            </a:r>
          </a:p>
          <a:p>
            <a:pPr lvl="1">
              <a:buFont typeface="Arial"/>
              <a:buChar char="•"/>
            </a:pPr>
            <a:r>
              <a:rPr lang="en-US" sz="20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How can OS know it will </a:t>
            </a:r>
            <a:r>
              <a:rPr lang="en-US" sz="2000" b="1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ever </a:t>
            </a:r>
            <a:r>
              <a:rPr lang="en-US" sz="20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 again?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8531765" cy="4252556"/>
          </a:xfrm>
        </p:spPr>
        <p:txBody>
          <a:bodyPr>
            <a:normAutofit/>
          </a:bodyPr>
          <a:lstStyle/>
          <a:p>
            <a:r>
              <a:rPr lang="en-US" dirty="0"/>
              <a:t>Give the CPU to the user application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Why: Performance and efficiency</a:t>
            </a:r>
          </a:p>
          <a:p>
            <a:pPr lvl="1"/>
            <a:r>
              <a:rPr lang="en-US" dirty="0"/>
              <a:t>OS will not be executing</a:t>
            </a:r>
          </a:p>
          <a:p>
            <a:r>
              <a:rPr lang="en-US" dirty="0"/>
              <a:t>Without hardware’s help, OS loses control of the machine!</a:t>
            </a:r>
          </a:p>
          <a:p>
            <a:pPr lvl="1"/>
            <a:r>
              <a:rPr lang="en-US" i="1" dirty="0"/>
              <a:t>Analogy: give the car key to someone, how do you know if he will return the car?</a:t>
            </a:r>
          </a:p>
          <a:p>
            <a:r>
              <a:rPr lang="en-US" i="1" dirty="0"/>
              <a:t>This is the most fundamental reason why OS will need hardware support --- not only for user/kernel mode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Features for OS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104383" cy="4468852"/>
          </a:xfrm>
        </p:spPr>
        <p:txBody>
          <a:bodyPr/>
          <a:lstStyle/>
          <a:p>
            <a:pPr marL="457200" indent="-457200"/>
            <a:r>
              <a:rPr lang="en-US" dirty="0"/>
              <a:t>Features that directly support the OS include</a:t>
            </a:r>
          </a:p>
          <a:p>
            <a:pPr marL="838200" lvl="1" indent="-381000"/>
            <a:r>
              <a:rPr lang="en-US" dirty="0"/>
              <a:t>Protection (kernel/user mode)</a:t>
            </a:r>
          </a:p>
          <a:p>
            <a:pPr marL="838200" lvl="1" indent="-381000"/>
            <a:r>
              <a:rPr lang="en-US" dirty="0"/>
              <a:t>Memory protection</a:t>
            </a:r>
          </a:p>
          <a:p>
            <a:pPr marL="838200" lvl="1" indent="-381000"/>
            <a:r>
              <a:rPr lang="en-US" dirty="0"/>
              <a:t>System calls</a:t>
            </a:r>
          </a:p>
          <a:p>
            <a:pPr marL="838200" lvl="1" indent="-381000"/>
            <a:r>
              <a:rPr lang="en-US" dirty="0"/>
              <a:t>Interrupts and exceptions</a:t>
            </a:r>
          </a:p>
          <a:p>
            <a:pPr marL="838200" lvl="1" indent="-381000"/>
            <a:r>
              <a:rPr lang="en-US" dirty="0"/>
              <a:t>Timer (clock)</a:t>
            </a:r>
          </a:p>
          <a:p>
            <a:pPr marL="838200" lvl="1" indent="-381000"/>
            <a:r>
              <a:rPr lang="en-US" dirty="0"/>
              <a:t>I/O control and operation</a:t>
            </a:r>
          </a:p>
          <a:p>
            <a:pPr marL="838200" lvl="1" indent="-381000"/>
            <a:r>
              <a:rPr lang="en-US" dirty="0"/>
              <a:t>Synchronization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F2ECFD-5FFB-F44E-B40C-BAFCDCD81CF7}" type="slidenum">
              <a:rPr lang="en-US"/>
              <a:pPr/>
              <a:t>18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Types of Hardware Support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7780454" cy="4374070"/>
          </a:xfrm>
        </p:spPr>
        <p:txBody>
          <a:bodyPr>
            <a:normAutofit/>
          </a:bodyPr>
          <a:lstStyle/>
          <a:p>
            <a:r>
              <a:rPr lang="en-US" dirty="0"/>
              <a:t>Manipulating privileged machine state</a:t>
            </a:r>
          </a:p>
          <a:p>
            <a:pPr lvl="1"/>
            <a:r>
              <a:rPr lang="en-US" dirty="0"/>
              <a:t>Protected instructions</a:t>
            </a:r>
          </a:p>
          <a:p>
            <a:pPr lvl="1"/>
            <a:r>
              <a:rPr lang="en-US" dirty="0"/>
              <a:t>Manipulate device registers, TLB entries, etc.</a:t>
            </a:r>
          </a:p>
          <a:p>
            <a:r>
              <a:rPr lang="en-US" dirty="0"/>
              <a:t>Generating and handling “events”</a:t>
            </a:r>
          </a:p>
          <a:p>
            <a:pPr lvl="1"/>
            <a:r>
              <a:rPr lang="en-US" dirty="0"/>
              <a:t>Interrupts, exceptions, system calls, etc.</a:t>
            </a:r>
          </a:p>
          <a:p>
            <a:pPr lvl="1"/>
            <a:r>
              <a:rPr lang="en-US" dirty="0"/>
              <a:t>Respond to external events</a:t>
            </a:r>
          </a:p>
          <a:p>
            <a:pPr lvl="1"/>
            <a:r>
              <a:rPr lang="en-US" dirty="0"/>
              <a:t>CPU requires software intervention to handle fault or trap</a:t>
            </a:r>
          </a:p>
          <a:p>
            <a:r>
              <a:rPr lang="en-US" dirty="0"/>
              <a:t>Mechanisms to handle concurrency</a:t>
            </a:r>
          </a:p>
          <a:p>
            <a:pPr lvl="1"/>
            <a:r>
              <a:rPr lang="en-US" dirty="0"/>
              <a:t>Interrupts, atomic instructions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21D4E5-8DE8-C546-8886-E4232BA78BD0}" type="slidenum">
              <a:rPr lang="en-US"/>
              <a:pPr/>
              <a:t>19</a:t>
            </a:fld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000" y="878400"/>
            <a:ext cx="7345363" cy="3931920"/>
          </a:xfrm>
        </p:spPr>
        <p:txBody>
          <a:bodyPr/>
          <a:lstStyle/>
          <a:p>
            <a:r>
              <a:rPr lang="en-US" dirty="0"/>
              <a:t>Hardware overview</a:t>
            </a:r>
          </a:p>
          <a:p>
            <a:r>
              <a:rPr lang="en-US" dirty="0"/>
              <a:t>A peek at Unix</a:t>
            </a:r>
          </a:p>
          <a:p>
            <a:r>
              <a:rPr lang="en-US" dirty="0"/>
              <a:t>Hardware (architecture) support</a:t>
            </a:r>
          </a:p>
          <a:p>
            <a:r>
              <a:rPr lang="en-US" dirty="0"/>
              <a:t>Summary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Protected Instructions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01948" cy="4975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subset of instructions of every CPU is restricted to use only by the OS</a:t>
            </a:r>
          </a:p>
          <a:p>
            <a:pPr lvl="1"/>
            <a:r>
              <a:rPr lang="en-US" dirty="0"/>
              <a:t>Known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dirty="0"/>
              <a:t>as privileged instructions</a:t>
            </a:r>
          </a:p>
          <a:p>
            <a:r>
              <a:rPr lang="en-US" dirty="0"/>
              <a:t>Only the operating system can </a:t>
            </a:r>
          </a:p>
          <a:p>
            <a:pPr lvl="1"/>
            <a:r>
              <a:rPr lang="en-US" dirty="0"/>
              <a:t>Directly access I/O devices (disks, printers, etc.)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Security, fairness (why?)</a:t>
            </a:r>
          </a:p>
          <a:p>
            <a:pPr lvl="1"/>
            <a:r>
              <a:rPr lang="en-US" dirty="0"/>
              <a:t>Manipulate memory management state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Page table pointers, page protection, TLB management, etc.</a:t>
            </a:r>
          </a:p>
          <a:p>
            <a:pPr lvl="1"/>
            <a:r>
              <a:rPr lang="en-US" dirty="0"/>
              <a:t>Manipulate protected control registers 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Kernel mode, interrupt level</a:t>
            </a:r>
          </a:p>
          <a:p>
            <a:pPr lvl="1"/>
            <a:r>
              <a:rPr lang="en-US" dirty="0"/>
              <a:t>Halt instruction (why?)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B17717-9AB9-3F4C-AEFC-56E60218DFF1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OS Protection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168640" cy="5029200"/>
          </a:xfrm>
        </p:spPr>
        <p:txBody>
          <a:bodyPr>
            <a:normAutofit/>
          </a:bodyPr>
          <a:lstStyle/>
          <a:p>
            <a:r>
              <a:rPr lang="en-US" dirty="0"/>
              <a:t>Hardware must support (at least) two modes of operation: </a:t>
            </a:r>
            <a:r>
              <a:rPr lang="en-US" dirty="0">
                <a:solidFill>
                  <a:srgbClr val="FF3300"/>
                </a:solidFill>
              </a:rPr>
              <a:t>kernel</a:t>
            </a:r>
            <a:r>
              <a:rPr lang="en-US" dirty="0"/>
              <a:t> mode and </a:t>
            </a:r>
            <a:r>
              <a:rPr lang="en-US" dirty="0">
                <a:solidFill>
                  <a:srgbClr val="FF3300"/>
                </a:solidFill>
              </a:rPr>
              <a:t>user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Mode is indicated by a status bit in a protected control register</a:t>
            </a:r>
          </a:p>
          <a:p>
            <a:pPr lvl="1"/>
            <a:r>
              <a:rPr lang="en-US" dirty="0"/>
              <a:t>User programs execute in user mode</a:t>
            </a:r>
          </a:p>
          <a:p>
            <a:pPr lvl="1"/>
            <a:r>
              <a:rPr lang="en-US" dirty="0"/>
              <a:t>OS executes in kernel mode (OS == “kernel”)</a:t>
            </a:r>
          </a:p>
          <a:p>
            <a:r>
              <a:rPr lang="en-US" dirty="0"/>
              <a:t>Protected instructions only execute in kernel mode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CPU </a:t>
            </a:r>
            <a:r>
              <a:rPr lang="en-US" dirty="0"/>
              <a:t>checks mode bit when protected instruction executes</a:t>
            </a:r>
          </a:p>
          <a:p>
            <a:pPr lvl="1"/>
            <a:r>
              <a:rPr lang="en-US" dirty="0"/>
              <a:t>Setting mode bit must be a protected instruction</a:t>
            </a:r>
          </a:p>
          <a:p>
            <a:pPr lvl="1"/>
            <a:r>
              <a:rPr lang="en-US" dirty="0"/>
              <a:t>Attempts to execute in user mode are detected and prevented</a:t>
            </a:r>
          </a:p>
          <a:p>
            <a:pPr lvl="2"/>
            <a:r>
              <a:rPr lang="en-US" dirty="0"/>
              <a:t>x86: General Protection Fault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CD27AD-27B6-414D-9905-7F58B166B20C}" type="slidenum">
              <a:rPr lang="en-US"/>
              <a:pPr/>
              <a:t>21</a:t>
            </a:fld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Memory Protection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323043" cy="4327037"/>
          </a:xfrm>
        </p:spPr>
        <p:txBody>
          <a:bodyPr>
            <a:normAutofit/>
          </a:bodyPr>
          <a:lstStyle/>
          <a:p>
            <a:r>
              <a:rPr lang="en-US" dirty="0"/>
              <a:t>OS must be able to protect programs from each other</a:t>
            </a:r>
          </a:p>
          <a:p>
            <a:r>
              <a:rPr lang="en-US" dirty="0"/>
              <a:t>OS must protect itself from user programs</a:t>
            </a:r>
          </a:p>
          <a:p>
            <a:r>
              <a:rPr lang="en-US" dirty="0"/>
              <a:t>We need hardware support</a:t>
            </a:r>
          </a:p>
          <a:p>
            <a:pPr lvl="1"/>
            <a:r>
              <a:rPr lang="en-US" i="1" dirty="0"/>
              <a:t>Again: once OS gives the CPU to the user programs, OS loses control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EB7DE3-B45A-AE41-9D82-D73049A34629}" type="slidenum">
              <a:rPr lang="en-US"/>
              <a:pPr/>
              <a:t>22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Protection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02557" cy="4906174"/>
          </a:xfrm>
        </p:spPr>
        <p:txBody>
          <a:bodyPr>
            <a:noAutofit/>
          </a:bodyPr>
          <a:lstStyle/>
          <a:p>
            <a:r>
              <a:rPr lang="en-US" dirty="0"/>
              <a:t>Memory management hardware provides memory protection mechanisms</a:t>
            </a:r>
          </a:p>
          <a:p>
            <a:pPr lvl="1"/>
            <a:r>
              <a:rPr lang="en-US" dirty="0"/>
              <a:t>Base and limit registers</a:t>
            </a:r>
          </a:p>
          <a:p>
            <a:pPr lvl="1"/>
            <a:r>
              <a:rPr lang="en-US" dirty="0"/>
              <a:t>Page table pointers, page protection, TLB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Segmentation</a:t>
            </a:r>
          </a:p>
          <a:p>
            <a:r>
              <a:rPr lang="en-US" dirty="0"/>
              <a:t>Manipulating memory management hardware uses privileged operations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EB7DE3-B45A-AE41-9D82-D73049A34629}" type="slidenum">
              <a:rPr lang="en-US"/>
              <a:pPr/>
              <a:t>23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Features for OS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7345363" cy="4767026"/>
          </a:xfrm>
        </p:spPr>
        <p:txBody>
          <a:bodyPr/>
          <a:lstStyle/>
          <a:p>
            <a:pPr marL="457200" indent="-457200"/>
            <a:r>
              <a:rPr lang="en-US" dirty="0"/>
              <a:t>Features that directly support the OS include</a:t>
            </a:r>
          </a:p>
          <a:p>
            <a:pPr marL="838200" lvl="1" indent="-381000"/>
            <a:r>
              <a:rPr lang="en-US" dirty="0">
                <a:solidFill>
                  <a:srgbClr val="008000"/>
                </a:solidFill>
              </a:rPr>
              <a:t>Protection (kernel/user mode)</a:t>
            </a:r>
          </a:p>
          <a:p>
            <a:pPr marL="1066800" lvl="2" indent="-381000"/>
            <a:r>
              <a:rPr lang="en-US" altLang="zh-CN" dirty="0">
                <a:solidFill>
                  <a:srgbClr val="008000"/>
                </a:solidFill>
              </a:rPr>
              <a:t>Privileged</a:t>
            </a:r>
            <a:r>
              <a:rPr lang="en-US" dirty="0">
                <a:solidFill>
                  <a:srgbClr val="008000"/>
                </a:solidFill>
              </a:rPr>
              <a:t> instructions</a:t>
            </a:r>
          </a:p>
          <a:p>
            <a:pPr marL="838200" lvl="1" indent="-381000"/>
            <a:r>
              <a:rPr lang="en-US" dirty="0">
                <a:solidFill>
                  <a:srgbClr val="008000"/>
                </a:solidFill>
              </a:rPr>
              <a:t>Memory protection</a:t>
            </a:r>
          </a:p>
          <a:p>
            <a:pPr marL="838200" lvl="1" indent="-381000"/>
            <a:r>
              <a:rPr lang="en-US" dirty="0"/>
              <a:t>System calls</a:t>
            </a:r>
          </a:p>
          <a:p>
            <a:pPr marL="838200" lvl="1" indent="-381000"/>
            <a:r>
              <a:rPr lang="en-US" dirty="0"/>
              <a:t>Interrupts and exceptions</a:t>
            </a:r>
          </a:p>
          <a:p>
            <a:pPr marL="838200" lvl="1" indent="-381000"/>
            <a:r>
              <a:rPr lang="en-US" dirty="0"/>
              <a:t>Timer (clock)</a:t>
            </a:r>
          </a:p>
          <a:p>
            <a:pPr marL="838200" lvl="1" indent="-381000"/>
            <a:r>
              <a:rPr lang="en-US" dirty="0"/>
              <a:t>I/O control and operation</a:t>
            </a:r>
          </a:p>
          <a:p>
            <a:pPr marL="838200" lvl="1" indent="-381000"/>
            <a:r>
              <a:rPr lang="en-US" dirty="0"/>
              <a:t>Synchronization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F2ECFD-5FFB-F44E-B40C-BAFCDCD81CF7}" type="slidenum">
              <a:rPr lang="en-US"/>
              <a:pPr/>
              <a:t>24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899" y="1685966"/>
            <a:ext cx="2059954" cy="10056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42313" cy="5403130"/>
          </a:xfrm>
        </p:spPr>
        <p:txBody>
          <a:bodyPr>
            <a:noAutofit/>
          </a:bodyPr>
          <a:lstStyle/>
          <a:p>
            <a:r>
              <a:rPr lang="en-US" dirty="0"/>
              <a:t>After the OS has booted, </a:t>
            </a:r>
            <a:r>
              <a:rPr lang="en-US" dirty="0">
                <a:solidFill>
                  <a:srgbClr val="FF0000"/>
                </a:solidFill>
              </a:rPr>
              <a:t>all entry to the kernel happens as the result of an event</a:t>
            </a:r>
          </a:p>
          <a:p>
            <a:pPr lvl="1"/>
            <a:r>
              <a:rPr lang="en-US" dirty="0"/>
              <a:t>event immediately stops current execution</a:t>
            </a:r>
          </a:p>
          <a:p>
            <a:pPr lvl="1"/>
            <a:r>
              <a:rPr lang="en-US" dirty="0"/>
              <a:t>changes mode to kernel mode, event handler is called</a:t>
            </a:r>
          </a:p>
          <a:p>
            <a:r>
              <a:rPr lang="en-US" dirty="0"/>
              <a:t>An event is an “unnatural” change in control flow</a:t>
            </a:r>
          </a:p>
          <a:p>
            <a:pPr lvl="1"/>
            <a:r>
              <a:rPr lang="en-US" dirty="0"/>
              <a:t>Events immediately stop current execution</a:t>
            </a:r>
          </a:p>
          <a:p>
            <a:pPr lvl="1"/>
            <a:r>
              <a:rPr lang="en-US" dirty="0"/>
              <a:t>Changes mode, context (machine state), or both</a:t>
            </a:r>
          </a:p>
          <a:p>
            <a:r>
              <a:rPr lang="en-US" dirty="0"/>
              <a:t>The kernel defines a handler for each event type</a:t>
            </a:r>
          </a:p>
          <a:p>
            <a:pPr lvl="1"/>
            <a:r>
              <a:rPr lang="en-US" dirty="0"/>
              <a:t>Event handlers always execute in kernel mode</a:t>
            </a:r>
          </a:p>
          <a:p>
            <a:pPr lvl="1"/>
            <a:r>
              <a:rPr lang="en-US" dirty="0"/>
              <a:t>The specific types of events are defined by the machine</a:t>
            </a:r>
          </a:p>
          <a:p>
            <a:r>
              <a:rPr lang="en-US" dirty="0">
                <a:solidFill>
                  <a:srgbClr val="0000FF"/>
                </a:solidFill>
              </a:rPr>
              <a:t>In effect, an OS is a big event handler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770AB9-F039-7449-8108-FB8363270FB7}" type="slidenum">
              <a:rPr lang="en-US"/>
              <a:pPr/>
              <a:t>25</a:t>
            </a:fld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7913726" cy="5537105"/>
          </a:xfrm>
        </p:spPr>
        <p:txBody>
          <a:bodyPr>
            <a:noAutofit/>
          </a:bodyPr>
          <a:lstStyle/>
          <a:p>
            <a:r>
              <a:rPr lang="en-US" dirty="0"/>
              <a:t>When the processor receives an event of a given type, it</a:t>
            </a:r>
          </a:p>
          <a:p>
            <a:pPr lvl="1"/>
            <a:r>
              <a:rPr lang="en-US" dirty="0"/>
              <a:t>transfers control to handler within the OS</a:t>
            </a:r>
          </a:p>
          <a:p>
            <a:pPr lvl="1"/>
            <a:r>
              <a:rPr lang="en-US" dirty="0"/>
              <a:t>handler saves program state (PC, registers, etc.)</a:t>
            </a:r>
          </a:p>
          <a:p>
            <a:pPr lvl="1"/>
            <a:r>
              <a:rPr lang="en-US" dirty="0"/>
              <a:t>handler functionality is invoked</a:t>
            </a:r>
          </a:p>
          <a:p>
            <a:pPr lvl="1"/>
            <a:r>
              <a:rPr lang="en-US" dirty="0"/>
              <a:t>handler restores program state, returns to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Categorizing Events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7924800" cy="5234165"/>
          </a:xfrm>
        </p:spPr>
        <p:txBody>
          <a:bodyPr>
            <a:noAutofit/>
          </a:bodyPr>
          <a:lstStyle/>
          <a:p>
            <a:r>
              <a:rPr lang="en-US" dirty="0"/>
              <a:t>Two kinds of events, </a:t>
            </a:r>
            <a:r>
              <a:rPr lang="en-US" dirty="0">
                <a:solidFill>
                  <a:srgbClr val="FF3300"/>
                </a:solidFill>
              </a:rPr>
              <a:t>interrupts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exceptions</a:t>
            </a:r>
          </a:p>
          <a:p>
            <a:r>
              <a:rPr lang="en-US" dirty="0"/>
              <a:t>Exceptions are caused by executing instructions</a:t>
            </a:r>
          </a:p>
          <a:p>
            <a:pPr lvl="1"/>
            <a:r>
              <a:rPr lang="en-US" dirty="0"/>
              <a:t>CPU requires software intervention to handle a fault or trap</a:t>
            </a:r>
          </a:p>
          <a:p>
            <a:r>
              <a:rPr lang="en-US" dirty="0"/>
              <a:t>Interrupts are caused by an external event</a:t>
            </a:r>
          </a:p>
          <a:p>
            <a:pPr lvl="1"/>
            <a:r>
              <a:rPr lang="en-US" dirty="0"/>
              <a:t>Device finishes I/O, timer expires, etc.</a:t>
            </a:r>
          </a:p>
          <a:p>
            <a:r>
              <a:rPr lang="en-US" dirty="0"/>
              <a:t>Two </a:t>
            </a:r>
            <a:r>
              <a:rPr lang="en-US" i="1" dirty="0"/>
              <a:t>reasons </a:t>
            </a:r>
            <a:r>
              <a:rPr lang="en-US" dirty="0"/>
              <a:t>for events, </a:t>
            </a:r>
            <a:r>
              <a:rPr lang="en-US" dirty="0">
                <a:solidFill>
                  <a:srgbClr val="0000FF"/>
                </a:solidFill>
              </a:rPr>
              <a:t>unexpected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deliberate</a:t>
            </a:r>
          </a:p>
          <a:p>
            <a:r>
              <a:rPr lang="en-US" dirty="0"/>
              <a:t>Unexpected events are, well, unexpected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is an example?</a:t>
            </a:r>
          </a:p>
          <a:p>
            <a:r>
              <a:rPr lang="en-US" dirty="0"/>
              <a:t>Deliberate events are scheduled by OS or application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Why would this be useful?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80E767-F4B6-7246-980E-1A305D488289}" type="slidenum">
              <a:rPr lang="en-US"/>
              <a:pPr/>
              <a:t>27</a:t>
            </a:fld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Categorizing Events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7924800" cy="43024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gives us a convenient table: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Terms may be used slightly differently by various OSes, CPU architectures…</a:t>
            </a:r>
          </a:p>
          <a:p>
            <a:pPr lvl="2"/>
            <a:r>
              <a:rPr lang="en-US" dirty="0"/>
              <a:t>No need to “memorize” all the terms</a:t>
            </a:r>
          </a:p>
          <a:p>
            <a:pPr lvl="1"/>
            <a:r>
              <a:rPr lang="en-US" dirty="0"/>
              <a:t>Software interrupt – a.k.a. async system trap (AST), async or deferred procedure call (APC or DPC)</a:t>
            </a:r>
          </a:p>
          <a:p>
            <a:r>
              <a:rPr lang="en-US" dirty="0"/>
              <a:t>Will cover faults, system calls, and interrupts next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7694FF-E80A-8C45-A4FE-90C084118F9D}" type="slidenum">
              <a:rPr lang="en-US"/>
              <a:pPr/>
              <a:t>28</a:t>
            </a:fld>
            <a:endParaRPr 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graphicFrame>
        <p:nvGraphicFramePr>
          <p:cNvPr id="2621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28927"/>
              </p:ext>
            </p:extLst>
          </p:nvPr>
        </p:nvGraphicFramePr>
        <p:xfrm>
          <a:off x="1026319" y="1382631"/>
          <a:ext cx="7162800" cy="1193801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Unexpected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Deliberate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Exceptions (sync)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syscall trap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software 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Interrupts (async)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5816380" y="2176201"/>
            <a:ext cx="2386369" cy="1"/>
          </a:xfrm>
          <a:prstGeom prst="line">
            <a:avLst/>
          </a:prstGeom>
          <a:ln w="19050" cap="flat" cmpd="sng" algn="ctr">
            <a:solidFill>
              <a:schemeClr val="accent1">
                <a:shade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FA82D1-9E84-4670-DDD9-7A61BA536629}"/>
                  </a:ext>
                </a:extLst>
              </p14:cNvPr>
              <p14:cNvContentPartPr/>
              <p14:nvPr/>
            </p14:nvContentPartPr>
            <p14:xfrm>
              <a:off x="142560" y="1318320"/>
              <a:ext cx="2899440" cy="163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FA82D1-9E84-4670-DDD9-7A61BA536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0" y="1308960"/>
                <a:ext cx="2918160" cy="165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247900"/>
            <a:ext cx="66421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Why Start With Hardware?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28598" cy="4261253"/>
          </a:xfrm>
        </p:spPr>
        <p:txBody>
          <a:bodyPr>
            <a:normAutofit/>
          </a:bodyPr>
          <a:lstStyle/>
          <a:p>
            <a:r>
              <a:rPr lang="en-US" dirty="0"/>
              <a:t>Operating system functionality fundamentally depends upon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 goal of an OS is to manage hardware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done well, applications can be oblivious to HW details</a:t>
            </a:r>
          </a:p>
          <a:p>
            <a:r>
              <a:rPr lang="en-US" dirty="0"/>
              <a:t>Hardware support can greatly simplify – or </a:t>
            </a:r>
            <a:r>
              <a:rPr lang="en-US" dirty="0">
                <a:solidFill>
                  <a:srgbClr val="FF0000"/>
                </a:solidFill>
              </a:rPr>
              <a:t>complicate </a:t>
            </a:r>
            <a:r>
              <a:rPr lang="en-US" dirty="0"/>
              <a:t>– OS tasks</a:t>
            </a:r>
          </a:p>
          <a:p>
            <a:pPr lvl="1"/>
            <a:r>
              <a:rPr lang="en-US" dirty="0"/>
              <a:t>Early PC operating systems (DOS, MacOS) lacked virtual memory in part because the hardware did not support it</a:t>
            </a:r>
          </a:p>
          <a:p>
            <a:pPr lvl="1"/>
            <a:r>
              <a:rPr lang="en-US" dirty="0">
                <a:hlinkClick r:id="rId2"/>
              </a:rPr>
              <a:t>https://github.com/microsoft/ms-dos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CDFF2-1EAB-A642-B9D7-A7548CD6C5CB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Faults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042148" cy="4385828"/>
          </a:xfrm>
        </p:spPr>
        <p:txBody>
          <a:bodyPr>
            <a:normAutofit/>
          </a:bodyPr>
          <a:lstStyle/>
          <a:p>
            <a:r>
              <a:rPr lang="en-US" dirty="0"/>
              <a:t>Hardware detects and reports “exceptional” conditions</a:t>
            </a:r>
          </a:p>
          <a:p>
            <a:pPr lvl="1"/>
            <a:r>
              <a:rPr lang="en-US" dirty="0"/>
              <a:t>Page fault, divide by zero, unaligned access</a:t>
            </a:r>
          </a:p>
          <a:p>
            <a:r>
              <a:rPr lang="en-US" dirty="0"/>
              <a:t>Upon exception, hardware “faults” (verb)</a:t>
            </a:r>
          </a:p>
          <a:p>
            <a:pPr lvl="1"/>
            <a:r>
              <a:rPr lang="en-US" dirty="0"/>
              <a:t>Must save state (PC, registers, mode, etc.) so that the faulting process can be restarted</a:t>
            </a:r>
          </a:p>
          <a:p>
            <a:r>
              <a:rPr lang="en-US" dirty="0"/>
              <a:t>Fault exceptions are a performance optimization</a:t>
            </a:r>
          </a:p>
          <a:p>
            <a:pPr lvl="1"/>
            <a:r>
              <a:rPr lang="en-US" dirty="0"/>
              <a:t>Could detect faults by inserting extra instructions into code (at a significant performance penalty)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CBFDBE-5186-0545-A859-D8C3A802AEC1}" type="slidenum">
              <a:rPr lang="en-US"/>
              <a:pPr/>
              <a:t>30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Handling Faults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52252" cy="475708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Some faults are handled by “fixing” the exceptional condition and returning to the faulting context</a:t>
            </a:r>
          </a:p>
          <a:p>
            <a:pPr lvl="1"/>
            <a:r>
              <a:rPr lang="en-US" sz="1900" dirty="0"/>
              <a:t>Page faults cause the OS to place the missing page into memory</a:t>
            </a:r>
          </a:p>
          <a:p>
            <a:pPr lvl="1"/>
            <a:r>
              <a:rPr lang="en-US" sz="1900" dirty="0"/>
              <a:t>Fault handler resets PC of faulting context to re-execute instruction that caused the page fault</a:t>
            </a:r>
          </a:p>
          <a:p>
            <a:r>
              <a:rPr lang="en-US" sz="2200" dirty="0"/>
              <a:t>Some faults are handled by notifying the process</a:t>
            </a:r>
          </a:p>
          <a:p>
            <a:pPr lvl="1"/>
            <a:r>
              <a:rPr lang="en-US" sz="1900" dirty="0"/>
              <a:t>Fault handler changes the saved context to transfer control to a user-mode handler on return from fault</a:t>
            </a:r>
          </a:p>
          <a:p>
            <a:pPr lvl="1"/>
            <a:r>
              <a:rPr lang="en-US" sz="1900" dirty="0"/>
              <a:t>Handler must be registered with OS</a:t>
            </a:r>
          </a:p>
          <a:p>
            <a:pPr lvl="1"/>
            <a:r>
              <a:rPr lang="en-US" sz="1900" dirty="0"/>
              <a:t>Unix </a:t>
            </a:r>
            <a:r>
              <a:rPr lang="en-US" sz="1900" dirty="0">
                <a:solidFill>
                  <a:srgbClr val="FF3300"/>
                </a:solidFill>
              </a:rPr>
              <a:t>signals</a:t>
            </a:r>
          </a:p>
          <a:p>
            <a:pPr lvl="2"/>
            <a:r>
              <a:rPr lang="en-US" sz="1900" dirty="0"/>
              <a:t>SIGSEGV, SIGALRM, SIGTERM, etc.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4BB88D-237C-4A4B-8715-EAFE6D206EDD}" type="slidenum">
              <a:rPr lang="en-US"/>
              <a:pPr/>
              <a:t>31</a:t>
            </a:fld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7CEF88-E95D-EB99-AD6E-B4928A4F419D}"/>
                  </a:ext>
                </a:extLst>
              </p14:cNvPr>
              <p14:cNvContentPartPr/>
              <p14:nvPr/>
            </p14:nvContentPartPr>
            <p14:xfrm>
              <a:off x="1084320" y="4475160"/>
              <a:ext cx="4119840" cy="14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7CEF88-E95D-EB99-AD6E-B4928A4F41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960" y="4465800"/>
                <a:ext cx="4138560" cy="16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Faults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541704" cy="5005565"/>
          </a:xfrm>
        </p:spPr>
        <p:txBody>
          <a:bodyPr>
            <a:normAutofit/>
          </a:bodyPr>
          <a:lstStyle/>
          <a:p>
            <a:r>
              <a:rPr lang="en-US" dirty="0"/>
              <a:t>The kernel may handle unrecoverable faults by killing the user process</a:t>
            </a:r>
          </a:p>
          <a:p>
            <a:pPr lvl="1"/>
            <a:r>
              <a:rPr lang="en-US" dirty="0"/>
              <a:t>Program faults with no registered handler</a:t>
            </a:r>
          </a:p>
          <a:p>
            <a:pPr lvl="1"/>
            <a:r>
              <a:rPr lang="en-US" dirty="0"/>
              <a:t>Halt process, write process state to file, destroy process</a:t>
            </a:r>
          </a:p>
          <a:p>
            <a:pPr lvl="1"/>
            <a:r>
              <a:rPr lang="en-US" dirty="0"/>
              <a:t>In Unix, the default action for many signals (e.g., SIGSEGV)</a:t>
            </a:r>
          </a:p>
          <a:p>
            <a:r>
              <a:rPr lang="en-US" dirty="0"/>
              <a:t>What about faults in the kernel?</a:t>
            </a:r>
          </a:p>
          <a:p>
            <a:pPr lvl="1"/>
            <a:r>
              <a:rPr lang="en-US" dirty="0"/>
              <a:t>Dereference NULL, divide by zero, undefined instruction</a:t>
            </a:r>
          </a:p>
          <a:p>
            <a:pPr lvl="1"/>
            <a:r>
              <a:rPr lang="en-US" dirty="0"/>
              <a:t>These faults considered fatal, operating system crashes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 panic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Windows “Blue screen of death”</a:t>
            </a:r>
          </a:p>
          <a:p>
            <a:pPr lvl="2"/>
            <a:r>
              <a:rPr lang="en-US" sz="1800" dirty="0"/>
              <a:t>Kernel is halted, state dumped to a core file, machine locked up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3371FD-B2CD-2344-9D95-2019D04F3A3F}" type="slidenum">
              <a:rPr lang="en-US"/>
              <a:pPr/>
              <a:t>32</a:t>
            </a:fld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Calls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352861" cy="5214287"/>
          </a:xfrm>
        </p:spPr>
        <p:txBody>
          <a:bodyPr>
            <a:normAutofit/>
          </a:bodyPr>
          <a:lstStyle/>
          <a:p>
            <a:r>
              <a:rPr lang="en-US" dirty="0"/>
              <a:t>For a user program to do something “privileged” (e.g., I/O) it must call an OS procedure</a:t>
            </a:r>
          </a:p>
          <a:p>
            <a:pPr lvl="1"/>
            <a:r>
              <a:rPr lang="en-US" dirty="0"/>
              <a:t>Known as </a:t>
            </a:r>
            <a:r>
              <a:rPr lang="en-US" dirty="0">
                <a:solidFill>
                  <a:srgbClr val="FF3300"/>
                </a:solidFill>
              </a:rPr>
              <a:t>crossing the protection boundary</a:t>
            </a:r>
            <a:r>
              <a:rPr lang="en-US" dirty="0"/>
              <a:t>, or a </a:t>
            </a:r>
            <a:r>
              <a:rPr lang="en-US" dirty="0">
                <a:solidFill>
                  <a:srgbClr val="FF3300"/>
                </a:solidFill>
              </a:rPr>
              <a:t>protected procedure call</a:t>
            </a:r>
            <a:endParaRPr lang="en-US" dirty="0"/>
          </a:p>
          <a:p>
            <a:r>
              <a:rPr lang="en-US" dirty="0"/>
              <a:t>Hardware provides a </a:t>
            </a:r>
            <a:r>
              <a:rPr lang="en-US" dirty="0">
                <a:solidFill>
                  <a:srgbClr val="0000FF"/>
                </a:solidFill>
              </a:rPr>
              <a:t>system call</a:t>
            </a:r>
            <a:r>
              <a:rPr lang="en-US" dirty="0"/>
              <a:t> instruction that:</a:t>
            </a:r>
          </a:p>
          <a:p>
            <a:pPr lvl="1"/>
            <a:r>
              <a:rPr lang="en-US" dirty="0"/>
              <a:t>Causes an exception, which vectors to a kernel handler</a:t>
            </a:r>
          </a:p>
          <a:p>
            <a:pPr lvl="1"/>
            <a:r>
              <a:rPr lang="en-US" dirty="0"/>
              <a:t>Passes a parameter determining the system routine to call</a:t>
            </a:r>
          </a:p>
          <a:p>
            <a:pPr lvl="1"/>
            <a:r>
              <a:rPr lang="en-US" dirty="0"/>
              <a:t>Saves caller state (PC, registers, etc.) so it can be restored</a:t>
            </a:r>
          </a:p>
          <a:p>
            <a:pPr lvl="1"/>
            <a:r>
              <a:rPr lang="en-US" dirty="0"/>
              <a:t>Returning from system call restores this state</a:t>
            </a:r>
          </a:p>
          <a:p>
            <a:r>
              <a:rPr lang="en-US" dirty="0"/>
              <a:t>Requires hardware support to:</a:t>
            </a:r>
          </a:p>
          <a:p>
            <a:pPr lvl="1"/>
            <a:r>
              <a:rPr lang="en-US" dirty="0"/>
              <a:t>Restore saved state, reset mode, resume execution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B881EF-E7F7-3745-AFD3-C3C7F5B53BA9}" type="slidenum">
              <a:rPr lang="en-US"/>
              <a:pPr/>
              <a:t>33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Call Functions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581461" cy="5403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control</a:t>
            </a:r>
          </a:p>
          <a:p>
            <a:pPr lvl="1"/>
            <a:r>
              <a:rPr lang="en-US" sz="2000" dirty="0"/>
              <a:t>Create process, allocate memory</a:t>
            </a:r>
          </a:p>
          <a:p>
            <a:r>
              <a:rPr lang="en-US" dirty="0"/>
              <a:t>File management</a:t>
            </a:r>
          </a:p>
          <a:p>
            <a:pPr lvl="1"/>
            <a:r>
              <a:rPr lang="en-US" sz="2000" dirty="0"/>
              <a:t>Create, read, delete file</a:t>
            </a:r>
          </a:p>
          <a:p>
            <a:r>
              <a:rPr lang="en-US" dirty="0"/>
              <a:t>Device management</a:t>
            </a:r>
          </a:p>
          <a:p>
            <a:pPr lvl="1"/>
            <a:r>
              <a:rPr lang="en-US" sz="2000" dirty="0"/>
              <a:t>Open device, read/write device, mount device</a:t>
            </a:r>
          </a:p>
          <a:p>
            <a:r>
              <a:rPr lang="en-US" dirty="0"/>
              <a:t>Information maintenance</a:t>
            </a:r>
          </a:p>
          <a:p>
            <a:pPr lvl="1"/>
            <a:r>
              <a:rPr lang="en-US" sz="2000" dirty="0"/>
              <a:t>Get time</a:t>
            </a:r>
          </a:p>
          <a:p>
            <a:r>
              <a:rPr lang="en-US" dirty="0"/>
              <a:t>Programmers generally do not use system calls directly</a:t>
            </a:r>
          </a:p>
          <a:p>
            <a:pPr lvl="1"/>
            <a:r>
              <a:rPr lang="en-US" sz="2000" dirty="0"/>
              <a:t>They use runtime libraries (e.g., stdio.h)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B881EF-E7F7-3745-AFD3-C3C7F5B53BA9}" type="slidenum">
              <a:rPr lang="en-US"/>
              <a:pPr/>
              <a:t>34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4129" y="2504505"/>
            <a:ext cx="113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() {</a:t>
            </a:r>
          </a:p>
          <a:p>
            <a:r>
              <a:rPr lang="en-US" dirty="0"/>
              <a:t>  foo (10);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075" y="2551083"/>
            <a:ext cx="2401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main:   push $10</a:t>
            </a:r>
          </a:p>
          <a:p>
            <a:r>
              <a:rPr lang="en-US" dirty="0">
                <a:latin typeface="Courier New"/>
                <a:cs typeface="Courier New"/>
              </a:rPr>
              <a:t>        call foo</a:t>
            </a:r>
          </a:p>
          <a:p>
            <a:r>
              <a:rPr lang="en-US" dirty="0">
                <a:latin typeface="Courier New"/>
                <a:cs typeface="Courier New"/>
              </a:rPr>
              <a:t>        .. ..</a:t>
            </a:r>
          </a:p>
          <a:p>
            <a:r>
              <a:rPr lang="en-US" dirty="0">
                <a:latin typeface="Courier New"/>
                <a:cs typeface="Courier New"/>
              </a:rPr>
              <a:t>foo:    .. ..</a:t>
            </a:r>
          </a:p>
          <a:p>
            <a:r>
              <a:rPr lang="en-US" dirty="0">
                <a:latin typeface="Courier New"/>
                <a:cs typeface="Courier New"/>
              </a:rPr>
              <a:t>        ret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7408" y="2939563"/>
            <a:ext cx="14933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478" y="2457019"/>
            <a:ext cx="134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Compile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578" y="1150509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(path, flags, mode);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5250" y="1716265"/>
            <a:ext cx="5641429" cy="20313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open: </a:t>
            </a:r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;Linux convention: </a:t>
            </a:r>
          </a:p>
          <a:p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      ;parameters via registers.</a:t>
            </a:r>
          </a:p>
          <a:p>
            <a:r>
              <a:rPr lang="en-US" dirty="0">
                <a:latin typeface="Courier New"/>
                <a:cs typeface="Courier New"/>
              </a:rPr>
              <a:t>   mov eax, 5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syscall number for open</a:t>
            </a:r>
          </a:p>
          <a:p>
            <a:r>
              <a:rPr lang="en-US" dirty="0">
                <a:latin typeface="Courier New"/>
                <a:cs typeface="Courier New"/>
              </a:rPr>
              <a:t>   mov ebx, path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ebx: first parameter </a:t>
            </a:r>
          </a:p>
          <a:p>
            <a:r>
              <a:rPr lang="en-US" dirty="0">
                <a:latin typeface="Courier New"/>
                <a:cs typeface="Courier New"/>
              </a:rPr>
              <a:t>   mov ecx, flags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ecx: 2</a:t>
            </a:r>
            <a:r>
              <a:rPr lang="en-US" i="1" baseline="30000" dirty="0">
                <a:solidFill>
                  <a:srgbClr val="0000FF"/>
                </a:solidFill>
                <a:latin typeface="Courier New"/>
                <a:cs typeface="Courier New"/>
              </a:rPr>
              <a:t>nd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 parameter</a:t>
            </a:r>
          </a:p>
          <a:p>
            <a:r>
              <a:rPr lang="en-US" dirty="0">
                <a:latin typeface="Courier New"/>
                <a:cs typeface="Courier New"/>
              </a:rPr>
              <a:t>   mov edx, mode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edx: 3</a:t>
            </a:r>
            <a:r>
              <a:rPr lang="en-US" i="1" baseline="30000" dirty="0">
                <a:solidFill>
                  <a:srgbClr val="0000FF"/>
                </a:solidFill>
                <a:latin typeface="Courier New"/>
                <a:cs typeface="Courier New"/>
              </a:rPr>
              <a:t>rd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 parameter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int 80h</a:t>
            </a:r>
            <a:r>
              <a:rPr lang="en-US" dirty="0">
                <a:latin typeface="Courier New"/>
                <a:cs typeface="Courier New"/>
              </a:rPr>
              <a:t>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912" y="3771106"/>
            <a:ext cx="5635767" cy="258532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open: </a:t>
            </a:r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; FreeBSD convention:</a:t>
            </a:r>
          </a:p>
          <a:p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      ; parameters via stacks.</a:t>
            </a:r>
          </a:p>
          <a:p>
            <a:r>
              <a:rPr lang="en-US" dirty="0">
                <a:latin typeface="Courier New"/>
                <a:cs typeface="Courier New"/>
              </a:rPr>
              <a:t>   push dword mode</a:t>
            </a:r>
          </a:p>
          <a:p>
            <a:r>
              <a:rPr lang="en-US" dirty="0">
                <a:latin typeface="Courier New"/>
                <a:cs typeface="Courier New"/>
              </a:rPr>
              <a:t>   push dword flags</a:t>
            </a:r>
          </a:p>
          <a:p>
            <a:r>
              <a:rPr lang="en-US" dirty="0">
                <a:latin typeface="Courier New"/>
                <a:cs typeface="Courier New"/>
              </a:rPr>
              <a:t>   push dword path</a:t>
            </a:r>
          </a:p>
          <a:p>
            <a:r>
              <a:rPr lang="en-US" dirty="0">
                <a:latin typeface="Courier New"/>
                <a:cs typeface="Courier New"/>
              </a:rPr>
              <a:t>   mov eax, 5</a:t>
            </a:r>
          </a:p>
          <a:p>
            <a:r>
              <a:rPr lang="en-US" dirty="0">
                <a:latin typeface="Courier New"/>
                <a:cs typeface="Courier New"/>
              </a:rPr>
              <a:t>   push dword eax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syscall number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int 80h</a:t>
            </a:r>
            <a:r>
              <a:rPr lang="en-US" dirty="0">
                <a:latin typeface="Courier New"/>
                <a:cs typeface="Courier New"/>
              </a:rPr>
              <a:t>  </a:t>
            </a:r>
          </a:p>
          <a:p>
            <a:r>
              <a:rPr lang="en-US" dirty="0">
                <a:latin typeface="Courier New"/>
                <a:cs typeface="Courier New"/>
              </a:rPr>
              <a:t>   add esp, byte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578" y="4135926"/>
            <a:ext cx="2478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 </a:t>
            </a:r>
            <a:r>
              <a:rPr lang="en-US" altLang="zh-CN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info</a:t>
            </a:r>
            <a:r>
              <a:rPr lang="en-US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r>
              <a:rPr lang="en-US" i="1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https://stackoverflow.com/questions/1817577/what-does-int-0x80-mean-in-assembly-code</a:t>
            </a:r>
            <a:endParaRPr lang="en-US" i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using system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assembly code</a:t>
            </a:r>
          </a:p>
          <a:p>
            <a:pPr lvl="1"/>
            <a:r>
              <a:rPr lang="en-US" dirty="0"/>
              <a:t>Hard</a:t>
            </a:r>
          </a:p>
          <a:p>
            <a:r>
              <a:rPr lang="en-US" dirty="0"/>
              <a:t>Poor portability </a:t>
            </a:r>
          </a:p>
          <a:p>
            <a:pPr lvl="1"/>
            <a:r>
              <a:rPr lang="en-US" dirty="0"/>
              <a:t>write different version for different architecture</a:t>
            </a:r>
          </a:p>
          <a:p>
            <a:pPr lvl="1"/>
            <a:r>
              <a:rPr lang="en-US" dirty="0"/>
              <a:t>write different version for different OSes</a:t>
            </a:r>
          </a:p>
          <a:p>
            <a:r>
              <a:rPr lang="en-US" dirty="0"/>
              <a:t>Application programmers use library</a:t>
            </a:r>
          </a:p>
          <a:p>
            <a:pPr lvl="1"/>
            <a:r>
              <a:rPr lang="en-US" dirty="0"/>
              <a:t>Libraries written by elves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Call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82C253-8F43-7C48-A157-F7F67CE23C6B}" type="slidenum">
              <a:rPr lang="en-US"/>
              <a:pPr/>
              <a:t>38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8" name="Line 1028"/>
          <p:cNvSpPr>
            <a:spLocks noChangeShapeType="1"/>
          </p:cNvSpPr>
          <p:nvPr/>
        </p:nvSpPr>
        <p:spPr bwMode="auto">
          <a:xfrm>
            <a:off x="1219200" y="3200400"/>
            <a:ext cx="6477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Text Box 1029"/>
          <p:cNvSpPr txBox="1">
            <a:spLocks noChangeArrowheads="1"/>
          </p:cNvSpPr>
          <p:nvPr/>
        </p:nvSpPr>
        <p:spPr bwMode="auto">
          <a:xfrm>
            <a:off x="1219199" y="3276600"/>
            <a:ext cx="1600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Kernel mode</a:t>
            </a:r>
          </a:p>
        </p:txBody>
      </p:sp>
      <p:sp>
        <p:nvSpPr>
          <p:cNvPr id="28680" name="Text Box 1030"/>
          <p:cNvSpPr txBox="1">
            <a:spLocks noChangeArrowheads="1"/>
          </p:cNvSpPr>
          <p:nvPr/>
        </p:nvSpPr>
        <p:spPr bwMode="auto">
          <a:xfrm>
            <a:off x="3581400" y="19050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Firefox: open()</a:t>
            </a:r>
          </a:p>
        </p:txBody>
      </p:sp>
      <p:sp>
        <p:nvSpPr>
          <p:cNvPr id="28681" name="Text Box 1031"/>
          <p:cNvSpPr txBox="1">
            <a:spLocks noChangeArrowheads="1"/>
          </p:cNvSpPr>
          <p:nvPr/>
        </p:nvSpPr>
        <p:spPr bwMode="auto">
          <a:xfrm>
            <a:off x="1219200" y="2819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User mode</a:t>
            </a:r>
          </a:p>
        </p:txBody>
      </p:sp>
      <p:sp>
        <p:nvSpPr>
          <p:cNvPr id="28682" name="Line 1032"/>
          <p:cNvSpPr>
            <a:spLocks noChangeShapeType="1"/>
          </p:cNvSpPr>
          <p:nvPr/>
        </p:nvSpPr>
        <p:spPr bwMode="auto">
          <a:xfrm>
            <a:off x="3810000" y="23622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Text Box 1033"/>
          <p:cNvSpPr txBox="1">
            <a:spLocks noChangeArrowheads="1"/>
          </p:cNvSpPr>
          <p:nvPr/>
        </p:nvSpPr>
        <p:spPr bwMode="auto">
          <a:xfrm>
            <a:off x="3440909" y="5256564"/>
            <a:ext cx="2490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open() kernel routine</a:t>
            </a:r>
          </a:p>
        </p:txBody>
      </p:sp>
      <p:sp>
        <p:nvSpPr>
          <p:cNvPr id="28684" name="Text Box 1034"/>
          <p:cNvSpPr txBox="1">
            <a:spLocks noChangeArrowheads="1"/>
          </p:cNvSpPr>
          <p:nvPr/>
        </p:nvSpPr>
        <p:spPr bwMode="auto">
          <a:xfrm>
            <a:off x="3962398" y="2286000"/>
            <a:ext cx="21097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Trap to kernel mode, save state</a:t>
            </a:r>
          </a:p>
        </p:txBody>
      </p:sp>
      <p:sp>
        <p:nvSpPr>
          <p:cNvPr id="28685" name="Text Box 1035"/>
          <p:cNvSpPr txBox="1">
            <a:spLocks noChangeArrowheads="1"/>
          </p:cNvSpPr>
          <p:nvPr/>
        </p:nvSpPr>
        <p:spPr bwMode="auto">
          <a:xfrm>
            <a:off x="3581400" y="35814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Trap handler</a:t>
            </a:r>
          </a:p>
        </p:txBody>
      </p:sp>
      <p:sp>
        <p:nvSpPr>
          <p:cNvPr id="28686" name="Line 1036"/>
          <p:cNvSpPr>
            <a:spLocks noChangeShapeType="1"/>
          </p:cNvSpPr>
          <p:nvPr/>
        </p:nvSpPr>
        <p:spPr bwMode="auto">
          <a:xfrm>
            <a:off x="3810000" y="40386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Text Box 1037"/>
          <p:cNvSpPr txBox="1">
            <a:spLocks noChangeArrowheads="1"/>
          </p:cNvSpPr>
          <p:nvPr/>
        </p:nvSpPr>
        <p:spPr bwMode="auto">
          <a:xfrm>
            <a:off x="3962399" y="4114800"/>
            <a:ext cx="21978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open read handler in vector table</a:t>
            </a:r>
          </a:p>
        </p:txBody>
      </p:sp>
      <p:sp>
        <p:nvSpPr>
          <p:cNvPr id="28688" name="AutoShape 1039"/>
          <p:cNvSpPr>
            <a:spLocks/>
          </p:cNvSpPr>
          <p:nvPr/>
        </p:nvSpPr>
        <p:spPr bwMode="auto">
          <a:xfrm>
            <a:off x="5791200" y="2133600"/>
            <a:ext cx="990600" cy="3276600"/>
          </a:xfrm>
          <a:prstGeom prst="rightBracket">
            <a:avLst>
              <a:gd name="adj" fmla="val 27564"/>
            </a:avLst>
          </a:prstGeom>
          <a:noFill/>
          <a:ln w="9525">
            <a:solidFill>
              <a:schemeClr val="accent2"/>
            </a:solidFill>
            <a:round/>
            <a:headEnd type="stealth" w="med" len="lg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Text Box 1040"/>
          <p:cNvSpPr txBox="1">
            <a:spLocks noChangeArrowheads="1"/>
          </p:cNvSpPr>
          <p:nvPr/>
        </p:nvSpPr>
        <p:spPr bwMode="auto">
          <a:xfrm>
            <a:off x="6934199" y="3429000"/>
            <a:ext cx="18287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Restore state, return to user level, resume execution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making a syscall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0" y="1344802"/>
            <a:ext cx="8602800" cy="48842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is inside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622221" cy="3931920"/>
          </a:xfrm>
        </p:spPr>
        <p:txBody>
          <a:bodyPr/>
          <a:lstStyle/>
          <a:p>
            <a:r>
              <a:rPr lang="en-US" dirty="0"/>
              <a:t>An abstract overview</a:t>
            </a:r>
          </a:p>
          <a:p>
            <a:pPr lvl="1"/>
            <a:r>
              <a:rPr lang="en-US" sz="1800" dirty="0">
                <a:hlinkClick r:id="rId3"/>
              </a:rPr>
              <a:t>http://www.youtube.com/watch?v=Q2hmuqS8bwM</a:t>
            </a:r>
            <a:endParaRPr lang="en-US" sz="1800" dirty="0"/>
          </a:p>
          <a:p>
            <a:r>
              <a:rPr lang="en-US" dirty="0"/>
              <a:t>An introduction with a real computer</a:t>
            </a:r>
          </a:p>
          <a:p>
            <a:pPr lvl="1"/>
            <a:r>
              <a:rPr lang="en-US" sz="1800" dirty="0">
                <a:hlinkClick r:id="rId4"/>
              </a:rPr>
              <a:t>https://www.youtube.com/watch?v=HB4I2CgkcCo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Call Issues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303165" cy="4592612"/>
          </a:xfrm>
        </p:spPr>
        <p:txBody>
          <a:bodyPr>
            <a:normAutofit/>
          </a:bodyPr>
          <a:lstStyle/>
          <a:p>
            <a:r>
              <a:rPr lang="en-US" dirty="0"/>
              <a:t>What would happen if the kernel did not save state?</a:t>
            </a:r>
          </a:p>
          <a:p>
            <a:r>
              <a:rPr lang="en-US" dirty="0"/>
              <a:t>Why must the kernel verify arguments?</a:t>
            </a:r>
          </a:p>
          <a:p>
            <a:r>
              <a:rPr lang="en-US" dirty="0"/>
              <a:t>Why is a table of system calls in the kernel necessary?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D87D64-A651-DF42-8C8E-A80FCB3646AC}" type="slidenum">
              <a:rPr lang="en-US"/>
              <a:pPr/>
              <a:t>40</a:t>
            </a:fld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Interrupts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184181" cy="4409345"/>
          </a:xfrm>
        </p:spPr>
        <p:txBody>
          <a:bodyPr>
            <a:normAutofit/>
          </a:bodyPr>
          <a:lstStyle/>
          <a:p>
            <a:r>
              <a:rPr lang="en-US" dirty="0"/>
              <a:t>Interrupts signal asynchronous events</a:t>
            </a:r>
          </a:p>
          <a:p>
            <a:pPr lvl="1"/>
            <a:r>
              <a:rPr lang="en-US" dirty="0"/>
              <a:t>I/O hardware interrupts</a:t>
            </a:r>
          </a:p>
          <a:p>
            <a:pPr lvl="1"/>
            <a:r>
              <a:rPr lang="en-US" dirty="0"/>
              <a:t>Hardware timers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095E5C-D888-9747-8369-7932902CFD18}" type="slidenum">
              <a:rPr lang="en-US"/>
              <a:pPr/>
              <a:t>41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99160" y="5150910"/>
            <a:ext cx="8467658" cy="104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9160" y="3068903"/>
            <a:ext cx="8467658" cy="1976016"/>
          </a:xfrm>
          <a:prstGeom prst="rect">
            <a:avLst/>
          </a:prstGeom>
          <a:solidFill>
            <a:srgbClr val="FFFAB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6782" y="1751980"/>
            <a:ext cx="8467658" cy="1316924"/>
          </a:xfrm>
          <a:prstGeom prst="rect">
            <a:avLst/>
          </a:prstGeom>
          <a:solidFill>
            <a:srgbClr val="A3A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Arial"/>
                <a:cs typeface="Arial"/>
              </a:rPr>
              <a:t>User Mode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Mode bit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Illustrated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144" y="5385279"/>
            <a:ext cx="1201551" cy="670220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Device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2280423" y="5244974"/>
            <a:ext cx="5965052" cy="481294"/>
          </a:xfrm>
          <a:prstGeom prst="bentConnector3">
            <a:avLst>
              <a:gd name="adj1" fmla="val 576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0423" y="4080112"/>
            <a:ext cx="1767148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Save state of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24595" y="4080112"/>
            <a:ext cx="1933634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Execute device driver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90742" y="4080112"/>
            <a:ext cx="1274192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Restore </a:t>
            </a:r>
          </a:p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160" y="1904837"/>
            <a:ext cx="1249222" cy="940665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User </a:t>
            </a:r>
          </a:p>
          <a:p>
            <a:pPr algn="ctr"/>
            <a:r>
              <a:rPr lang="en-US" sz="2200" dirty="0"/>
              <a:t>process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37742" y="1963638"/>
            <a:ext cx="2411928" cy="634946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Resume process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5072" y="532409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Raise 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1730695" y="5245768"/>
            <a:ext cx="1103195" cy="480500"/>
          </a:xfrm>
          <a:prstGeom prst="bentConnector3">
            <a:avLst>
              <a:gd name="adj1" fmla="val 286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751845" y="3810468"/>
            <a:ext cx="2870601" cy="1588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825" y="3245278"/>
            <a:ext cx="3280705" cy="707886"/>
          </a:xfrm>
          <a:prstGeom prst="rect">
            <a:avLst/>
          </a:prstGeom>
          <a:solidFill>
            <a:srgbClr val="FFFABE"/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Suspend user process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Execute OS’s interrupt handler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48382" y="2363408"/>
            <a:ext cx="632041" cy="1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5336" y="4515168"/>
            <a:ext cx="3292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368168" y="4526926"/>
            <a:ext cx="253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5448644" y="4980391"/>
            <a:ext cx="272824" cy="259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1070" y="5044919"/>
            <a:ext cx="1137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Clear </a:t>
            </a:r>
          </a:p>
          <a:p>
            <a:r>
              <a:rPr lang="en-US" sz="2000" i="1" dirty="0"/>
              <a:t>interrupt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6673213" y="3215881"/>
            <a:ext cx="1481527" cy="24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74507" y="3068903"/>
            <a:ext cx="1606830" cy="707886"/>
          </a:xfrm>
          <a:prstGeom prst="rect">
            <a:avLst/>
          </a:prstGeom>
          <a:solidFill>
            <a:srgbClr val="FFFAB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Return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Mode bit =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62329" y="3068904"/>
            <a:ext cx="1852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Arial"/>
                <a:cs typeface="Arial"/>
              </a:rPr>
              <a:t>Kernel Mode</a:t>
            </a:r>
          </a:p>
          <a:p>
            <a:r>
              <a:rPr lang="en-US" sz="2200" i="1" dirty="0">
                <a:latin typeface="Arial"/>
                <a:cs typeface="Arial"/>
              </a:rPr>
              <a:t>Mode bit = 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86782" y="3068904"/>
            <a:ext cx="8467658" cy="1588"/>
          </a:xfrm>
          <a:prstGeom prst="line">
            <a:avLst/>
          </a:prstGeom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find interrupt handlers?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8541704" cy="4160684"/>
          </a:xfrm>
        </p:spPr>
        <p:txBody>
          <a:bodyPr>
            <a:normAutofit/>
          </a:bodyPr>
          <a:lstStyle/>
          <a:p>
            <a:r>
              <a:rPr lang="en-US" dirty="0"/>
              <a:t>Hardware maps interrupt type to interrupt number</a:t>
            </a:r>
          </a:p>
          <a:p>
            <a:r>
              <a:rPr lang="en-US" dirty="0"/>
              <a:t>OS sets up the Interrupt Descriptor Table (IDT) at boot time</a:t>
            </a:r>
          </a:p>
          <a:p>
            <a:pPr lvl="1"/>
            <a:r>
              <a:rPr lang="en-US" dirty="0"/>
              <a:t>Also called interrupt vector</a:t>
            </a:r>
          </a:p>
          <a:p>
            <a:pPr lvl="1"/>
            <a:r>
              <a:rPr lang="en-US" dirty="0"/>
              <a:t>IDT is in memory</a:t>
            </a:r>
          </a:p>
          <a:p>
            <a:pPr lvl="1"/>
            <a:r>
              <a:rPr lang="en-US" dirty="0"/>
              <a:t>Each entry is an interrupt handler</a:t>
            </a:r>
          </a:p>
          <a:p>
            <a:pPr lvl="1"/>
            <a:r>
              <a:rPr lang="en-US" dirty="0"/>
              <a:t>OS lets hardware know IDT base</a:t>
            </a:r>
          </a:p>
          <a:p>
            <a:r>
              <a:rPr lang="en-US" dirty="0"/>
              <a:t>Hardware finds handler using interrupt number as index into IDT</a:t>
            </a:r>
          </a:p>
          <a:p>
            <a:pPr lvl="1"/>
            <a:r>
              <a:rPr lang="en-US" dirty="0"/>
              <a:t>handler = IDT[intr_number]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Timer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521826" cy="5492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timer is critical for an operating system</a:t>
            </a:r>
          </a:p>
          <a:p>
            <a:r>
              <a:rPr lang="en-US" dirty="0"/>
              <a:t>It is the fallback mechanism by which the OS reclaims control over the machine</a:t>
            </a:r>
          </a:p>
          <a:p>
            <a:pPr lvl="1"/>
            <a:r>
              <a:rPr lang="en-US" dirty="0"/>
              <a:t>Timer is set to generate an interrupt after a period of time</a:t>
            </a:r>
          </a:p>
          <a:p>
            <a:pPr lvl="2"/>
            <a:r>
              <a:rPr lang="en-US" sz="1800" dirty="0"/>
              <a:t>Setting timer is a privileged instruction</a:t>
            </a:r>
          </a:p>
          <a:p>
            <a:pPr lvl="1"/>
            <a:r>
              <a:rPr lang="en-US" dirty="0"/>
              <a:t>When timer expires, generates an interrupt</a:t>
            </a:r>
          </a:p>
          <a:p>
            <a:pPr lvl="1"/>
            <a:r>
              <a:rPr lang="en-US" dirty="0"/>
              <a:t>Handled by kernel, which controls resumption context</a:t>
            </a:r>
          </a:p>
          <a:p>
            <a:pPr lvl="2"/>
            <a:r>
              <a:rPr lang="en-US" sz="1800" dirty="0"/>
              <a:t>Basis for OS </a:t>
            </a:r>
            <a:r>
              <a:rPr lang="en-US" sz="1800" dirty="0">
                <a:solidFill>
                  <a:srgbClr val="0000FF"/>
                </a:solidFill>
              </a:rPr>
              <a:t>scheduler</a:t>
            </a: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i="1" dirty="0"/>
              <a:t>(more later…)</a:t>
            </a:r>
            <a:endParaRPr lang="en-US" sz="1800" dirty="0"/>
          </a:p>
          <a:p>
            <a:r>
              <a:rPr lang="en-US" dirty="0"/>
              <a:t>Prevents infinite loops</a:t>
            </a:r>
          </a:p>
          <a:p>
            <a:pPr lvl="1"/>
            <a:r>
              <a:rPr lang="en-US" dirty="0"/>
              <a:t>OS can always regain control from erroneous or malicious programs that try to hog CPU</a:t>
            </a:r>
          </a:p>
          <a:p>
            <a:r>
              <a:rPr lang="en-US" dirty="0"/>
              <a:t>Also used for time-based functions (e.g., </a:t>
            </a:r>
            <a:r>
              <a:rPr lang="en-US" i="1" dirty="0"/>
              <a:t>sleep()</a:t>
            </a:r>
            <a:r>
              <a:rPr lang="en-US" dirty="0"/>
              <a:t>)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902A6C-34DB-174F-AD58-1D7D202AE238}" type="slidenum">
              <a:rPr lang="en-US"/>
              <a:pPr/>
              <a:t>44</a:t>
            </a:fld>
            <a:endParaRPr 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Control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80070"/>
            <a:ext cx="8786812" cy="5501258"/>
          </a:xfrm>
        </p:spPr>
        <p:txBody>
          <a:bodyPr/>
          <a:lstStyle/>
          <a:p>
            <a:r>
              <a:rPr lang="en-US" dirty="0"/>
              <a:t>I/O issues</a:t>
            </a:r>
          </a:p>
          <a:p>
            <a:pPr lvl="1"/>
            <a:r>
              <a:rPr lang="en-US" dirty="0"/>
              <a:t>Initiating an I/O</a:t>
            </a:r>
          </a:p>
          <a:p>
            <a:pPr lvl="1"/>
            <a:r>
              <a:rPr lang="en-US" dirty="0"/>
              <a:t>Completing an I/O</a:t>
            </a:r>
          </a:p>
          <a:p>
            <a:r>
              <a:rPr lang="en-US" dirty="0"/>
              <a:t>Initiating an I/O</a:t>
            </a:r>
          </a:p>
          <a:p>
            <a:pPr lvl="1"/>
            <a:r>
              <a:rPr lang="en-US" dirty="0"/>
              <a:t>Special instructions</a:t>
            </a:r>
          </a:p>
          <a:p>
            <a:pPr lvl="1"/>
            <a:r>
              <a:rPr lang="en-US" dirty="0"/>
              <a:t>Memory-mapped I/O</a:t>
            </a:r>
          </a:p>
          <a:p>
            <a:pPr lvl="2"/>
            <a:r>
              <a:rPr lang="en-US" sz="1800" dirty="0"/>
              <a:t>Device registers mapped into address space</a:t>
            </a:r>
          </a:p>
          <a:p>
            <a:pPr lvl="2"/>
            <a:r>
              <a:rPr lang="en-US" sz="1800" dirty="0"/>
              <a:t>Writing to address sends data to I/O device</a:t>
            </a:r>
          </a:p>
          <a:p>
            <a:pPr lvl="1"/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EF7957-DEF8-9547-B484-68FEE74E60D9}" type="slidenum">
              <a:rPr lang="en-US"/>
              <a:pPr/>
              <a:t>45</a:t>
            </a:fld>
            <a:endParaRPr 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Completion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Interrupts are the basis for asynchronous I/O</a:t>
            </a:r>
          </a:p>
          <a:p>
            <a:pPr lvl="1"/>
            <a:r>
              <a:rPr lang="en-US" dirty="0"/>
              <a:t>OS initiates I/O</a:t>
            </a:r>
          </a:p>
          <a:p>
            <a:pPr lvl="1"/>
            <a:r>
              <a:rPr lang="en-US" dirty="0"/>
              <a:t>Device operates independently of rest of machine</a:t>
            </a:r>
          </a:p>
          <a:p>
            <a:pPr lvl="1"/>
            <a:r>
              <a:rPr lang="en-US" dirty="0"/>
              <a:t>Device sends an interrupt signal to CPU when done</a:t>
            </a:r>
          </a:p>
          <a:p>
            <a:pPr lvl="1"/>
            <a:r>
              <a:rPr lang="en-US" dirty="0"/>
              <a:t>OS maintains a vector table containing a list of addresses of kernel routines to handle various events</a:t>
            </a:r>
          </a:p>
          <a:p>
            <a:pPr lvl="1"/>
            <a:r>
              <a:rPr lang="en-US" dirty="0"/>
              <a:t>CPU looks up kernel address indexed by interrupt number, context switches to routine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280E3B-1693-D346-B324-8A785DDD76D6}" type="slidenum">
              <a:rPr lang="en-US"/>
              <a:pPr/>
              <a:t>46</a:t>
            </a:fld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Example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92009" cy="4221212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1. Ethernet receives packet, writes packet into memory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2. Ethernet signals an interrupt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3. CPU stops current operation, switches to kernel mode, saves machine state (PC, mode, etc.) on kernel stack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4. CPU reads address from vector table indexed by interrupt number, branches to address (Ethernet device driver)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5. Ethernet device driver processes packet (reads device registers to find packet in memory)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6. Upon completion, restores saved state from stack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CD448E-BC07-074C-B41C-857BEB0FC632}" type="slidenum">
              <a:rPr lang="en-US"/>
              <a:pPr/>
              <a:t>47</a:t>
            </a:fld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Interrupt Questions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 halt the execution of a process and transfer control (execution) to the operating system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Can the OS be interrupted?  (Consider why there might be different IRQ levels)</a:t>
            </a:r>
          </a:p>
          <a:p>
            <a:r>
              <a:rPr lang="en-US" dirty="0"/>
              <a:t>Interrupts are used by devices to </a:t>
            </a:r>
            <a:r>
              <a:rPr lang="en-US" altLang="zh-CN" dirty="0"/>
              <a:t>notify</a:t>
            </a:r>
            <a:r>
              <a:rPr lang="en-US" dirty="0"/>
              <a:t> the OS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is an alternative approach to </a:t>
            </a:r>
            <a:r>
              <a:rPr lang="en-US" altLang="zh-CN" dirty="0">
                <a:solidFill>
                  <a:srgbClr val="D60093"/>
                </a:solidFill>
              </a:rPr>
              <a:t>achieve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>
                <a:solidFill>
                  <a:srgbClr val="D60093"/>
                </a:solidFill>
              </a:rPr>
              <a:t>this</a:t>
            </a:r>
            <a:r>
              <a:rPr lang="en-US">
                <a:solidFill>
                  <a:srgbClr val="D60093"/>
                </a:solidFill>
              </a:rPr>
              <a:t>?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are the drawbacks of that approach?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5F4D6F-A750-914B-B13C-AF98906F0010}" type="slidenum">
              <a:rPr lang="en-US"/>
              <a:pPr/>
              <a:t>48</a:t>
            </a:fld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/>
              <a:t>Polling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Problems?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Polling: keeps checking the email every 30 seconds</a:t>
            </a:r>
          </a:p>
          <a:p>
            <a:pPr lvl="1"/>
            <a:r>
              <a:rPr lang="en-US" dirty="0"/>
              <a:t>Interrupt: when email arrives, give me a 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9329" y="1308310"/>
            <a:ext cx="5309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while (Ethernet_card_queue_is_empty)</a:t>
            </a:r>
          </a:p>
          <a:p>
            <a:r>
              <a:rPr lang="en-US" dirty="0">
                <a:latin typeface="Courier New"/>
                <a:cs typeface="Courier New"/>
              </a:rPr>
              <a:t>        ;</a:t>
            </a:r>
          </a:p>
          <a:p>
            <a:r>
              <a:rPr lang="en-US" dirty="0">
                <a:latin typeface="Courier New"/>
                <a:cs typeface="Courier New"/>
              </a:rPr>
              <a:t>// Ethernet card received packets.</a:t>
            </a:r>
          </a:p>
          <a:p>
            <a:r>
              <a:rPr lang="en-US" dirty="0">
                <a:latin typeface="Courier New"/>
                <a:cs typeface="Courier New"/>
              </a:rPr>
              <a:t>handle_packets();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Typical Computer from a Hardware Point of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1026" name="Picture 2" descr="Supermicro Universal GPU System Hits GA - StorageReview.com">
            <a:extLst>
              <a:ext uri="{FF2B5EF4-FFF2-40B4-BE49-F238E27FC236}">
                <a16:creationId xmlns:a16="http://schemas.microsoft.com/office/drawing/2014/main" id="{CC96049B-839E-B913-C626-25AD3FDD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89" y="934114"/>
            <a:ext cx="3344895" cy="29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cathlete server internal diagram. Taken from [18] | Download Scientific  Diagram">
            <a:extLst>
              <a:ext uri="{FF2B5EF4-FFF2-40B4-BE49-F238E27FC236}">
                <a16:creationId xmlns:a16="http://schemas.microsoft.com/office/drawing/2014/main" id="{92BAFCDB-30C0-5904-2F16-B9BD097A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0" y="1097364"/>
            <a:ext cx="4954041" cy="25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U servers | Buy or rent NVidia-GPU optimized Systems">
            <a:extLst>
              <a:ext uri="{FF2B5EF4-FFF2-40B4-BE49-F238E27FC236}">
                <a16:creationId xmlns:a16="http://schemas.microsoft.com/office/drawing/2014/main" id="{B7B7C7B7-B0C8-BC0A-D973-FEEB55370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4" y="3685334"/>
            <a:ext cx="4386585" cy="27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undefined">
            <a:extLst>
              <a:ext uri="{FF2B5EF4-FFF2-40B4-BE49-F238E27FC236}">
                <a16:creationId xmlns:a16="http://schemas.microsoft.com/office/drawing/2014/main" id="{0CC42F48-019B-F204-2268-C6134B33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33" y="3848585"/>
            <a:ext cx="4539492" cy="2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37894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User/kernel modes</a:t>
            </a:r>
          </a:p>
          <a:p>
            <a:pPr lvl="1"/>
            <a:r>
              <a:rPr lang="en-US" dirty="0"/>
              <a:t>Protected instructions</a:t>
            </a:r>
          </a:p>
          <a:p>
            <a:r>
              <a:rPr lang="en-US" dirty="0"/>
              <a:t>System calls</a:t>
            </a:r>
          </a:p>
          <a:p>
            <a:pPr lvl="1"/>
            <a:r>
              <a:rPr lang="en-US" dirty="0"/>
              <a:t>Used by user-level processes to access OS functions</a:t>
            </a:r>
          </a:p>
          <a:p>
            <a:pPr lvl="1"/>
            <a:r>
              <a:rPr lang="en-US" dirty="0"/>
              <a:t>Access what is “in” the OS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Unexpected event during execution (e.g., divide by zero)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Timer, I/O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FCE222-C085-AF46-AA78-1B0A1FECB5A0}" type="slidenum">
              <a:rPr lang="en-US"/>
              <a:pPr/>
              <a:t>50</a:t>
            </a:fld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the OS has booted, </a:t>
            </a:r>
            <a:r>
              <a:rPr lang="en-US" dirty="0">
                <a:solidFill>
                  <a:srgbClr val="FF0000"/>
                </a:solidFill>
              </a:rPr>
              <a:t>all entry to the kernel happens as the result of an event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 immediately stops current execution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changes mode to kernel mode, event handler is called</a:t>
            </a:r>
          </a:p>
          <a:p>
            <a:r>
              <a:rPr lang="en-US" dirty="0"/>
              <a:t>When the processor receives an event of a given type, it</a:t>
            </a:r>
          </a:p>
          <a:p>
            <a:pPr lvl="1"/>
            <a:r>
              <a:rPr lang="en-US" dirty="0"/>
              <a:t>transfers control to handler within the OS</a:t>
            </a:r>
          </a:p>
          <a:p>
            <a:pPr lvl="1"/>
            <a:r>
              <a:rPr lang="en-US" dirty="0"/>
              <a:t>handler saves program state (PC, registers, etc.)</a:t>
            </a:r>
          </a:p>
          <a:p>
            <a:pPr lvl="1"/>
            <a:r>
              <a:rPr lang="en-US" dirty="0"/>
              <a:t>handler functionality is invoked</a:t>
            </a:r>
          </a:p>
          <a:p>
            <a:pPr lvl="1"/>
            <a:r>
              <a:rPr lang="en-US" dirty="0"/>
              <a:t>handler restores program state, returns to program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Trends Impact OS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99" y="878399"/>
            <a:ext cx="8352861" cy="5313679"/>
          </a:xfrm>
        </p:spPr>
        <p:txBody>
          <a:bodyPr>
            <a:normAutofit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Single core to multi-core</a:t>
            </a:r>
          </a:p>
          <a:p>
            <a:pPr lvl="2"/>
            <a:r>
              <a:rPr lang="en-US" dirty="0"/>
              <a:t>OS must better handle concurrency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Disconnected to wired to wireless</a:t>
            </a:r>
          </a:p>
          <a:p>
            <a:pPr lvl="2"/>
            <a:r>
              <a:rPr lang="en-US" dirty="0"/>
              <a:t>OS must manage connectivity more</a:t>
            </a:r>
          </a:p>
          <a:p>
            <a:pPr lvl="1"/>
            <a:r>
              <a:rPr lang="en-US" dirty="0"/>
              <a:t>Isolated to shared to attacked</a:t>
            </a:r>
          </a:p>
          <a:p>
            <a:pPr lvl="2"/>
            <a:r>
              <a:rPr lang="en-US" dirty="0"/>
              <a:t>OS must provide more security/protection</a:t>
            </a:r>
          </a:p>
          <a:p>
            <a:r>
              <a:rPr lang="en-US" dirty="0"/>
              <a:t>Mobile/battery-operated</a:t>
            </a:r>
          </a:p>
          <a:p>
            <a:pPr lvl="1"/>
            <a:r>
              <a:rPr lang="en-US" dirty="0"/>
              <a:t>OS must pay attention to energy consumption</a:t>
            </a:r>
          </a:p>
          <a:p>
            <a:r>
              <a:rPr lang="en-US"/>
              <a:t>AI</a:t>
            </a:r>
            <a:r>
              <a:rPr lang="en-US" altLang="zh-CN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5974-2302-F078-CD13-DFF154C6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PCIe</a:t>
            </a:r>
            <a:endParaRPr lang="en-US" dirty="0"/>
          </a:p>
        </p:txBody>
      </p:sp>
      <p:pic>
        <p:nvPicPr>
          <p:cNvPr id="7" name="Content Placeholder 6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AE21015D-44E0-320C-6194-F490DF54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21" y="1069570"/>
            <a:ext cx="7524026" cy="47188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00F84-F2BE-C736-E4F7-492673348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93BC5-5B54-7189-9601-C0143E516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F7E1A-4395-1CA5-072B-AD9EFBC0BADB}"/>
              </a:ext>
            </a:extLst>
          </p:cNvPr>
          <p:cNvSpPr txBox="1"/>
          <p:nvPr/>
        </p:nvSpPr>
        <p:spPr>
          <a:xfrm>
            <a:off x="1550505" y="6062870"/>
            <a:ext cx="6414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lang="en-US" altLang="zh-CN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redit:</a:t>
            </a:r>
            <a:r>
              <a:rPr lang="zh-CN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sz="11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https://docs.nvidia.com/certification-programs/pdf/nvidia-certified-configuration-guide.pdf</a:t>
            </a:r>
            <a:endParaRPr lang="en-HK" altLang="zh-CN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8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Memory-storage 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62541" y="5499415"/>
            <a:ext cx="208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 </a:t>
            </a:r>
            <a:r>
              <a:rPr lang="en-US" altLang="zh-C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ns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10</a:t>
            </a:r>
            <a:r>
              <a:rPr lang="en-US" altLang="zh-CN" sz="2000" baseline="30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-9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</a:t>
            </a: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92" y="1158530"/>
            <a:ext cx="8101116" cy="4029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2008BE-92F6-6B68-1348-35EF91723597}"/>
              </a:ext>
            </a:extLst>
          </p:cNvPr>
          <p:cNvGrpSpPr/>
          <p:nvPr/>
        </p:nvGrpSpPr>
        <p:grpSpPr>
          <a:xfrm>
            <a:off x="4501785" y="2089153"/>
            <a:ext cx="3761230" cy="1246369"/>
            <a:chOff x="5510735" y="2089153"/>
            <a:chExt cx="3761230" cy="1246369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47EE7B09-B9A6-9C01-1764-E30FA61748FF}"/>
                </a:ext>
              </a:extLst>
            </p:cNvPr>
            <p:cNvSpPr/>
            <p:nvPr/>
          </p:nvSpPr>
          <p:spPr>
            <a:xfrm>
              <a:off x="5510735" y="2089153"/>
              <a:ext cx="3761230" cy="1246369"/>
            </a:xfrm>
            <a:prstGeom prst="wedgeRectCallout">
              <a:avLst>
                <a:gd name="adj1" fmla="val -58597"/>
                <a:gd name="adj2" fmla="val -21309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550A83-9DFC-2A68-4609-19A4CF472263}"/>
                </a:ext>
              </a:extLst>
            </p:cNvPr>
            <p:cNvSpPr txBox="1"/>
            <p:nvPr/>
          </p:nvSpPr>
          <p:spPr>
            <a:xfrm>
              <a:off x="5575823" y="2123407"/>
              <a:ext cx="35683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Written by programmer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Compiled by programmer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Uses library calls (e.g., printf)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9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2647043"/>
            <a:ext cx="3628858" cy="3120812"/>
            <a:chOff x="5510735" y="2089153"/>
            <a:chExt cx="3628858" cy="2835020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2089153"/>
              <a:ext cx="3628858" cy="2835020"/>
            </a:xfrm>
            <a:prstGeom prst="wedgeRectCallout">
              <a:avLst>
                <a:gd name="adj1" fmla="val -66447"/>
                <a:gd name="adj2" fmla="val -27015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5823" y="2123407"/>
              <a:ext cx="3206389" cy="232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Example: stdio.h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Written by elves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Uses </a:t>
              </a:r>
              <a:r>
                <a:rPr lang="en-US" sz="2000" i="1" dirty="0">
                  <a:solidFill>
                    <a:srgbClr val="FF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system calls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Defined in headers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Input to linker (compiler)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Invoked like functions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May be “resolved” when </a:t>
              </a:r>
            </a:p>
            <a:p>
              <a:r>
                <a:rPr lang="en-US" sz="2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program is loaded.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</Template>
  <TotalTime>8978</TotalTime>
  <Words>3149</Words>
  <Application>Microsoft Macintosh PowerPoint</Application>
  <PresentationFormat>On-screen Show (4:3)</PresentationFormat>
  <Paragraphs>549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굴림</vt:lpstr>
      <vt:lpstr>HY견고딕</vt:lpstr>
      <vt:lpstr>Malgun Gothic</vt:lpstr>
      <vt:lpstr>Malgun Gothic</vt:lpstr>
      <vt:lpstr>Arial</vt:lpstr>
      <vt:lpstr>Calibri</vt:lpstr>
      <vt:lpstr>Courier</vt:lpstr>
      <vt:lpstr>Courier New</vt:lpstr>
      <vt:lpstr>Helvetica Neue</vt:lpstr>
      <vt:lpstr>Monotype Sorts</vt:lpstr>
      <vt:lpstr>Tahoma</vt:lpstr>
      <vt:lpstr>Times New Roman</vt:lpstr>
      <vt:lpstr>Wingdings</vt:lpstr>
      <vt:lpstr>1_양식_공청회_발표자료-총괄-양식</vt:lpstr>
      <vt:lpstr>CSCI3150 Introduction to Operating Systems</vt:lpstr>
      <vt:lpstr>Agenda</vt:lpstr>
      <vt:lpstr>Why Start With Hardware?</vt:lpstr>
      <vt:lpstr>So what is inside a computer</vt:lpstr>
      <vt:lpstr>A Typical Computer from a Hardware Point of View</vt:lpstr>
      <vt:lpstr>PCIe</vt:lpstr>
      <vt:lpstr>Memory-storage Hierarchy</vt:lpstr>
      <vt:lpstr>A peek into Unix structure</vt:lpstr>
      <vt:lpstr>A peek into Unix structure</vt:lpstr>
      <vt:lpstr>A peek into Unix structure</vt:lpstr>
      <vt:lpstr>A peek into Unix structure</vt:lpstr>
      <vt:lpstr>A peek into Unix structure</vt:lpstr>
      <vt:lpstr>Why hardware has to support User/Kernel mode?</vt:lpstr>
      <vt:lpstr>Why hardware has to support User/Kernel mode?</vt:lpstr>
      <vt:lpstr>Why hardware has to support User/Kernel mode?</vt:lpstr>
      <vt:lpstr>Why hardware has to support User/Kernel mode?</vt:lpstr>
      <vt:lpstr>Why hardware has to support User/Kernel mode?</vt:lpstr>
      <vt:lpstr>Hardware Features for OS</vt:lpstr>
      <vt:lpstr>Types of Hardware Support</vt:lpstr>
      <vt:lpstr>Protected Instructions</vt:lpstr>
      <vt:lpstr>OS Protection</vt:lpstr>
      <vt:lpstr>Memory Protection</vt:lpstr>
      <vt:lpstr>Memory Protection</vt:lpstr>
      <vt:lpstr>Hardware Features for OS</vt:lpstr>
      <vt:lpstr>Events</vt:lpstr>
      <vt:lpstr>OS Control Flow</vt:lpstr>
      <vt:lpstr>Categorizing Events</vt:lpstr>
      <vt:lpstr>Categorizing Events </vt:lpstr>
      <vt:lpstr>Faults</vt:lpstr>
      <vt:lpstr>Faults</vt:lpstr>
      <vt:lpstr>Handling Faults</vt:lpstr>
      <vt:lpstr>Handling Faults </vt:lpstr>
      <vt:lpstr>System Calls</vt:lpstr>
      <vt:lpstr>System Call Functions</vt:lpstr>
      <vt:lpstr>Function call</vt:lpstr>
      <vt:lpstr>System call</vt:lpstr>
      <vt:lpstr>Directly using system call?</vt:lpstr>
      <vt:lpstr>System Call</vt:lpstr>
      <vt:lpstr>Steps in making a syscall</vt:lpstr>
      <vt:lpstr>System Call Issues</vt:lpstr>
      <vt:lpstr>Interrupts</vt:lpstr>
      <vt:lpstr>Interrupt Illustrated</vt:lpstr>
      <vt:lpstr>How to find interrupt handlers?</vt:lpstr>
      <vt:lpstr>Timer</vt:lpstr>
      <vt:lpstr>I/O Control</vt:lpstr>
      <vt:lpstr>I/O Completion</vt:lpstr>
      <vt:lpstr>I/O Example</vt:lpstr>
      <vt:lpstr>Interrupt Questions</vt:lpstr>
      <vt:lpstr>Alternative approach</vt:lpstr>
      <vt:lpstr>Summary</vt:lpstr>
      <vt:lpstr>Summary (2)</vt:lpstr>
      <vt:lpstr>Architecture Trends Impact OS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</cp:lastModifiedBy>
  <cp:revision>217</cp:revision>
  <cp:lastPrinted>2013-01-14T03:45:07Z</cp:lastPrinted>
  <dcterms:created xsi:type="dcterms:W3CDTF">2013-01-20T17:03:37Z</dcterms:created>
  <dcterms:modified xsi:type="dcterms:W3CDTF">2024-09-10T07:08:44Z</dcterms:modified>
</cp:coreProperties>
</file>