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6" r:id="rId2"/>
    <p:sldMasterId id="2147483696" r:id="rId3"/>
    <p:sldMasterId id="2147483699" r:id="rId4"/>
  </p:sldMasterIdLst>
  <p:notesMasterIdLst>
    <p:notesMasterId r:id="rId62"/>
  </p:notesMasterIdLst>
  <p:sldIdLst>
    <p:sldId id="2991" r:id="rId5"/>
    <p:sldId id="2967" r:id="rId6"/>
    <p:sldId id="2737" r:id="rId7"/>
    <p:sldId id="2808" r:id="rId8"/>
    <p:sldId id="2810" r:id="rId9"/>
    <p:sldId id="2809" r:id="rId10"/>
    <p:sldId id="2969" r:id="rId11"/>
    <p:sldId id="2814" r:id="rId12"/>
    <p:sldId id="2811" r:id="rId13"/>
    <p:sldId id="2812" r:id="rId14"/>
    <p:sldId id="2813" r:id="rId15"/>
    <p:sldId id="2815" r:id="rId16"/>
    <p:sldId id="2816" r:id="rId17"/>
    <p:sldId id="2817" r:id="rId18"/>
    <p:sldId id="2818" r:id="rId19"/>
    <p:sldId id="2819" r:id="rId20"/>
    <p:sldId id="2888" r:id="rId21"/>
    <p:sldId id="2968" r:id="rId22"/>
    <p:sldId id="2184" r:id="rId23"/>
    <p:sldId id="2185" r:id="rId24"/>
    <p:sldId id="2186" r:id="rId25"/>
    <p:sldId id="2187" r:id="rId26"/>
    <p:sldId id="2188" r:id="rId27"/>
    <p:sldId id="2189" r:id="rId28"/>
    <p:sldId id="2191" r:id="rId29"/>
    <p:sldId id="2192" r:id="rId30"/>
    <p:sldId id="2193" r:id="rId31"/>
    <p:sldId id="2194" r:id="rId32"/>
    <p:sldId id="2195" r:id="rId33"/>
    <p:sldId id="2196" r:id="rId34"/>
    <p:sldId id="2197" r:id="rId35"/>
    <p:sldId id="2971" r:id="rId36"/>
    <p:sldId id="2198" r:id="rId37"/>
    <p:sldId id="2199" r:id="rId38"/>
    <p:sldId id="2970" r:id="rId39"/>
    <p:sldId id="2200" r:id="rId40"/>
    <p:sldId id="2201" r:id="rId41"/>
    <p:sldId id="2202" r:id="rId42"/>
    <p:sldId id="2203" r:id="rId43"/>
    <p:sldId id="2204" r:id="rId44"/>
    <p:sldId id="2206" r:id="rId45"/>
    <p:sldId id="2207" r:id="rId46"/>
    <p:sldId id="2208" r:id="rId47"/>
    <p:sldId id="2209" r:id="rId48"/>
    <p:sldId id="2210" r:id="rId49"/>
    <p:sldId id="2972" r:id="rId50"/>
    <p:sldId id="2941" r:id="rId51"/>
    <p:sldId id="2213" r:id="rId52"/>
    <p:sldId id="2947" r:id="rId53"/>
    <p:sldId id="2214" r:id="rId54"/>
    <p:sldId id="2948" r:id="rId55"/>
    <p:sldId id="2215" r:id="rId56"/>
    <p:sldId id="2943" r:id="rId57"/>
    <p:sldId id="2219" r:id="rId58"/>
    <p:sldId id="2220" r:id="rId59"/>
    <p:sldId id="2221" r:id="rId60"/>
    <p:sldId id="2222" r:id="rId6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992B2-8557-F548-B8B9-3ACEAB61DA4B}" v="4" dt="2024-11-12T13:56:34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9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Kaiwen" userId="d2b7700c-ac07-4aef-b2bf-800af199d77b" providerId="ADAL" clId="{EEC992B2-8557-F548-B8B9-3ACEAB61DA4B}"/>
    <pc:docChg chg="undo custSel modSld">
      <pc:chgData name="CHEN, Kaiwen" userId="d2b7700c-ac07-4aef-b2bf-800af199d77b" providerId="ADAL" clId="{EEC992B2-8557-F548-B8B9-3ACEAB61DA4B}" dt="2024-11-12T14:04:15.122" v="12" actId="1076"/>
      <pc:docMkLst>
        <pc:docMk/>
      </pc:docMkLst>
      <pc:sldChg chg="addSp delSp modSp mod">
        <pc:chgData name="CHEN, Kaiwen" userId="d2b7700c-ac07-4aef-b2bf-800af199d77b" providerId="ADAL" clId="{EEC992B2-8557-F548-B8B9-3ACEAB61DA4B}" dt="2024-11-12T14:04:15.122" v="12" actId="1076"/>
        <pc:sldMkLst>
          <pc:docMk/>
          <pc:sldMk cId="2661957431" sldId="2948"/>
        </pc:sldMkLst>
        <pc:spChg chg="mod">
          <ac:chgData name="CHEN, Kaiwen" userId="d2b7700c-ac07-4aef-b2bf-800af199d77b" providerId="ADAL" clId="{EEC992B2-8557-F548-B8B9-3ACEAB61DA4B}" dt="2024-11-12T14:04:15.122" v="12" actId="1076"/>
          <ac:spMkLst>
            <pc:docMk/>
            <pc:sldMk cId="2661957431" sldId="2948"/>
            <ac:spMk id="2" creationId="{7B35D795-73AA-8843-903F-AF0DE1032A67}"/>
          </ac:spMkLst>
        </pc:spChg>
        <pc:grpChg chg="add del mod">
          <ac:chgData name="CHEN, Kaiwen" userId="d2b7700c-ac07-4aef-b2bf-800af199d77b" providerId="ADAL" clId="{EEC992B2-8557-F548-B8B9-3ACEAB61DA4B}" dt="2024-11-12T13:56:34.538" v="10"/>
          <ac:grpSpMkLst>
            <pc:docMk/>
            <pc:sldMk cId="2661957431" sldId="2948"/>
            <ac:grpSpMk id="7" creationId="{BA1CDAC2-D087-065A-D30E-1ADB79D070B8}"/>
          </ac:grpSpMkLst>
        </pc:grpChg>
        <pc:grpChg chg="mod">
          <ac:chgData name="CHEN, Kaiwen" userId="d2b7700c-ac07-4aef-b2bf-800af199d77b" providerId="ADAL" clId="{EEC992B2-8557-F548-B8B9-3ACEAB61DA4B}" dt="2024-11-12T13:56:34.538" v="10"/>
          <ac:grpSpMkLst>
            <pc:docMk/>
            <pc:sldMk cId="2661957431" sldId="2948"/>
            <ac:grpSpMk id="8" creationId="{0E1603CA-F322-0532-521F-23D9353EBC64}"/>
          </ac:grpSpMkLst>
        </pc:grpChg>
        <pc:grpChg chg="add del mod">
          <ac:chgData name="CHEN, Kaiwen" userId="d2b7700c-ac07-4aef-b2bf-800af199d77b" providerId="ADAL" clId="{EEC992B2-8557-F548-B8B9-3ACEAB61DA4B}" dt="2024-11-12T13:56:33.700" v="7"/>
          <ac:grpSpMkLst>
            <pc:docMk/>
            <pc:sldMk cId="2661957431" sldId="2948"/>
            <ac:grpSpMk id="11" creationId="{B25DFEDF-8C68-6FED-AAA7-9BE0E12C1031}"/>
          </ac:grpSpMkLst>
        </pc:grpChg>
        <pc:grpChg chg="mod">
          <ac:chgData name="CHEN, Kaiwen" userId="d2b7700c-ac07-4aef-b2bf-800af199d77b" providerId="ADAL" clId="{EEC992B2-8557-F548-B8B9-3ACEAB61DA4B}" dt="2024-11-12T13:56:33.700" v="7"/>
          <ac:grpSpMkLst>
            <pc:docMk/>
            <pc:sldMk cId="2661957431" sldId="2948"/>
            <ac:grpSpMk id="12" creationId="{0D8D78D4-37FF-423B-296C-0DE720DDBDED}"/>
          </ac:grpSpMkLst>
        </pc:grpChg>
        <pc:inkChg chg="add del mod">
          <ac:chgData name="CHEN, Kaiwen" userId="d2b7700c-ac07-4aef-b2bf-800af199d77b" providerId="ADAL" clId="{EEC992B2-8557-F548-B8B9-3ACEAB61DA4B}" dt="2024-11-12T13:56:34.870" v="11" actId="9405"/>
          <ac:inkMkLst>
            <pc:docMk/>
            <pc:sldMk cId="2661957431" sldId="2948"/>
            <ac:inkMk id="3" creationId="{4719A432-BD7E-412A-A608-6B5225CDC469}"/>
          </ac:inkMkLst>
        </pc:inkChg>
        <pc:inkChg chg="add del mod">
          <ac:chgData name="CHEN, Kaiwen" userId="d2b7700c-ac07-4aef-b2bf-800af199d77b" providerId="ADAL" clId="{EEC992B2-8557-F548-B8B9-3ACEAB61DA4B}" dt="2024-11-12T13:56:34.538" v="10"/>
          <ac:inkMkLst>
            <pc:docMk/>
            <pc:sldMk cId="2661957431" sldId="2948"/>
            <ac:inkMk id="6" creationId="{8CB08A3C-CC42-B01E-2BCA-3AE776BE92D8}"/>
          </ac:inkMkLst>
        </pc:inkChg>
        <pc:inkChg chg="add del mod">
          <ac:chgData name="CHEN, Kaiwen" userId="d2b7700c-ac07-4aef-b2bf-800af199d77b" providerId="ADAL" clId="{EEC992B2-8557-F548-B8B9-3ACEAB61DA4B}" dt="2024-11-12T13:56:34.178" v="8" actId="9405"/>
          <ac:inkMkLst>
            <pc:docMk/>
            <pc:sldMk cId="2661957431" sldId="2948"/>
            <ac:inkMk id="9" creationId="{F2798EC7-EADC-35FB-B42A-7FC947200F79}"/>
          </ac:inkMkLst>
        </pc:inkChg>
        <pc:inkChg chg="add del mod">
          <ac:chgData name="CHEN, Kaiwen" userId="d2b7700c-ac07-4aef-b2bf-800af199d77b" providerId="ADAL" clId="{EEC992B2-8557-F548-B8B9-3ACEAB61DA4B}" dt="2024-11-12T13:56:33.700" v="7"/>
          <ac:inkMkLst>
            <pc:docMk/>
            <pc:sldMk cId="2661957431" sldId="2948"/>
            <ac:inkMk id="10" creationId="{3CBBA8EE-1B1C-FE10-711C-B7661DB1B3D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5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7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0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8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30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4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illustrated.berkeley.edu/PDFs/handouts/cache-3-associativity-handout.pdf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813239/how-many-bits-there-are-in-a-tlb-asid-tag-for-intel-processors-and-how-to-handl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</a:t>
            </a:r>
            <a:r>
              <a:rPr lang="en-US" altLang="zh-CN" dirty="0"/>
              <a:t>i</a:t>
            </a:r>
            <a:r>
              <a:rPr lang="en-US" altLang="ko-KR" dirty="0"/>
              <a:t>s </a:t>
            </a:r>
            <a:r>
              <a:rPr lang="en-US" altLang="zh-CN" dirty="0"/>
              <a:t>i</a:t>
            </a:r>
            <a:r>
              <a:rPr lang="en-US" altLang="ko-KR" dirty="0"/>
              <a:t>n </a:t>
            </a:r>
            <a:r>
              <a:rPr lang="en-US" altLang="zh-CN" dirty="0"/>
              <a:t>t</a:t>
            </a:r>
            <a:r>
              <a:rPr lang="en-US" altLang="ko-KR" dirty="0"/>
              <a:t>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Advanced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tables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" name="아래쪽 화살표 47">
            <a:extLst>
              <a:ext uri="{FF2B5EF4-FFF2-40B4-BE49-F238E27FC236}">
                <a16:creationId xmlns:a16="http://schemas.microsoft.com/office/drawing/2014/main" id="{F0413BD6-31AF-C969-22BD-8B385084B1B1}"/>
              </a:ext>
            </a:extLst>
          </p:cNvPr>
          <p:cNvSpPr/>
          <p:nvPr/>
        </p:nvSpPr>
        <p:spPr>
          <a:xfrm>
            <a:off x="5441486" y="2354779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a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zh-CN" b="1" dirty="0"/>
              <a:t>f</a:t>
            </a:r>
            <a:r>
              <a:rPr lang="en-US" altLang="ko-KR" b="1" dirty="0"/>
              <a:t>ull</a:t>
            </a:r>
            <a:r>
              <a:rPr lang="en-US" altLang="zh-CN" b="1" dirty="0"/>
              <a:t>y-a</a:t>
            </a:r>
            <a:r>
              <a:rPr lang="en-US" altLang="ko-KR" b="1" dirty="0"/>
              <a:t>ssociative</a:t>
            </a:r>
            <a:r>
              <a:rPr lang="zh-CN" altLang="en-US" b="1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zh-CN" dirty="0"/>
              <a:t>O</a:t>
            </a:r>
            <a:r>
              <a:rPr lang="en-US" altLang="ko-KR" dirty="0"/>
              <a:t>ther bits: valid bits,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4DF-6153-5A8E-2015-159D3E515CAA}"/>
              </a:ext>
            </a:extLst>
          </p:cNvPr>
          <p:cNvSpPr txBox="1"/>
          <p:nvPr/>
        </p:nvSpPr>
        <p:spPr>
          <a:xfrm>
            <a:off x="755576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associativity: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http://csillustrated.berkeley.edu/PDFs/handouts/cache-3-associativity-handout.pdf</a:t>
            </a:r>
            <a:endParaRPr lang="en-HK" altLang="zh-CN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en-US" altLang="ko-KR" dirty="0"/>
              <a:t> an address space identifier</a:t>
            </a:r>
            <a:r>
              <a:rPr lang="zh-CN" altLang="en-US" dirty="0"/>
              <a:t> </a:t>
            </a:r>
            <a:r>
              <a:rPr lang="en-US" altLang="ko-KR" dirty="0"/>
              <a:t>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</a:t>
            </a:r>
            <a:r>
              <a:rPr lang="en-US" altLang="zh-CN" dirty="0"/>
              <a:t>frame</a:t>
            </a:r>
            <a:r>
              <a:rPr lang="en-US" altLang="ko-KR" dirty="0"/>
              <a:t> 101 with Process</a:t>
            </a:r>
            <a:r>
              <a:rPr lang="zh-CN" altLang="en-US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</a:t>
            </a:r>
            <a:r>
              <a:rPr lang="en-US" altLang="zh-CN" dirty="0"/>
              <a:t>frame</a:t>
            </a:r>
            <a:r>
              <a:rPr lang="en-US" altLang="ko-KR" dirty="0"/>
              <a:t>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</a:t>
            </a:r>
            <a:r>
              <a:rPr lang="en-US" altLang="zh-CN" dirty="0"/>
              <a:t>frame</a:t>
            </a:r>
            <a:r>
              <a:rPr lang="en-US" altLang="ko-KR" dirty="0"/>
              <a:t>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/frames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48-4F79-E826-AC6F-DD1DB41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8A2-F157-BC02-6881-4FD5DB44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</a:p>
          <a:p>
            <a:pPr lvl="1" latinLnBrk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 latinLnBrk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related,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 latinLnBrk="0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 latinLnBrk="0"/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ASID…)</a:t>
            </a:r>
          </a:p>
          <a:p>
            <a:pPr lvl="1"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(hardware)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(OS)</a:t>
            </a:r>
          </a:p>
          <a:p>
            <a:pPr latinLnBrk="0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bigger?</a:t>
            </a:r>
          </a:p>
          <a:p>
            <a:pPr lvl="1" latinLnBrk="0"/>
            <a:r>
              <a:rPr lang="en-US" dirty="0">
                <a:hlinkClick r:id="rId2"/>
              </a:rPr>
              <a:t>https://stackoverflow.com/questions/52813239/how-many-bits-there-are-in-a-tlb-asid-tag-for-intel-processors-and-how-to-handl</a:t>
            </a:r>
            <a:endParaRPr lang="en-US" dirty="0"/>
          </a:p>
          <a:p>
            <a:pPr lvl="1" latinLnBrk="0"/>
            <a:r>
              <a:rPr lang="en-US" altLang="zh-CN" dirty="0"/>
              <a:t>Caveat: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TLB’s</a:t>
            </a:r>
            <a:r>
              <a:rPr lang="zh-CN" altLang="en-US" dirty="0"/>
              <a:t> </a:t>
            </a:r>
            <a:r>
              <a:rPr lang="en-US" altLang="zh-CN" dirty="0"/>
              <a:t>perspective)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7628-CA92-B0F6-D75B-54AD6ABA7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BC8-5BE0-19AF-7BD2-E54C7501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Recently Used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ko-KR" dirty="0"/>
              <a:t>LRU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1124744"/>
            <a:ext cx="57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zh-CN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tables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54939" y="78861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082852" y="2379133"/>
            <a:ext cx="935511" cy="32329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063" y="5619357"/>
            <a:ext cx="849514" cy="201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643" y="1757581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11204" y="2245960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71600" y="5702344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1204" y="5227411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770026"/>
            <a:ext cx="8786812" cy="541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2161151" y="5613143"/>
            <a:ext cx="8266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5583" y="174961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32422" y="2199773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92818" y="5656157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32422" y="5181224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Page table for each segment</a:t>
            </a:r>
          </a:p>
          <a:p>
            <a:pPr lvl="1"/>
            <a:r>
              <a:rPr lang="en-US" altLang="zh-CN" sz="1600" dirty="0"/>
              <a:t>T</a:t>
            </a:r>
            <a:r>
              <a:rPr lang="en-US" altLang="ko-KR" sz="1600" dirty="0"/>
              <a:t>he base register for each of these segments contains the physical address of a linear page table for that segment.</a:t>
            </a:r>
          </a:p>
          <a:p>
            <a:pPr lvl="1"/>
            <a:r>
              <a:rPr lang="en-US" altLang="ko-KR" sz="1600" dirty="0"/>
              <a:t>The bound register: indicate the end of the page table.</a:t>
            </a:r>
          </a:p>
          <a:p>
            <a:r>
              <a:rPr lang="en-US" altLang="ko-KR" sz="1800" dirty="0"/>
              <a:t>Example: </a:t>
            </a:r>
            <a:r>
              <a:rPr lang="en-US" altLang="ko-KR" sz="1800" dirty="0">
                <a:cs typeface="Courier New" pitchFamily="49" charset="0"/>
              </a:rPr>
              <a:t>Each process has </a:t>
            </a:r>
            <a:r>
              <a:rPr lang="en-US" altLang="ko-KR" sz="1800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sz="1800" dirty="0">
                <a:cs typeface="Courier New" pitchFamily="49" charset="0"/>
              </a:rPr>
              <a:t> page tables associated with it.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11">
            <a:extLst>
              <a:ext uri="{FF2B5EF4-FFF2-40B4-BE49-F238E27FC236}">
                <a16:creationId xmlns:a16="http://schemas.microsoft.com/office/drawing/2014/main" id="{F1CE6711-EC03-7847-9292-E1D0F08ECDE1}"/>
              </a:ext>
            </a:extLst>
          </p:cNvPr>
          <p:cNvGraphicFramePr>
            <a:graphicFrameLocks/>
          </p:cNvGraphicFramePr>
          <p:nvPr/>
        </p:nvGraphicFramePr>
        <p:xfrm>
          <a:off x="1031132" y="341361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9B4BD-5A39-AE4D-BF29-714A34652DD5}"/>
              </a:ext>
            </a:extLst>
          </p:cNvPr>
          <p:cNvSpPr txBox="1"/>
          <p:nvPr/>
        </p:nvSpPr>
        <p:spPr>
          <a:xfrm>
            <a:off x="92312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BCB3AF49-8240-6646-9585-FB11403007F5}"/>
              </a:ext>
            </a:extLst>
          </p:cNvPr>
          <p:cNvCxnSpPr/>
          <p:nvPr/>
        </p:nvCxnSpPr>
        <p:spPr>
          <a:xfrm>
            <a:off x="1031132" y="377365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C4B9BDF4-5BB3-7341-A625-A6ABDD7320EE}"/>
              </a:ext>
            </a:extLst>
          </p:cNvPr>
          <p:cNvCxnSpPr/>
          <p:nvPr/>
        </p:nvCxnSpPr>
        <p:spPr>
          <a:xfrm>
            <a:off x="1463180" y="377844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CF2F28-33C1-7145-AC07-9E7699338610}"/>
              </a:ext>
            </a:extLst>
          </p:cNvPr>
          <p:cNvCxnSpPr/>
          <p:nvPr/>
        </p:nvCxnSpPr>
        <p:spPr>
          <a:xfrm>
            <a:off x="1031132" y="38719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FE8BF-CC8C-9348-9F49-EFE3A7A67028}"/>
              </a:ext>
            </a:extLst>
          </p:cNvPr>
          <p:cNvCxnSpPr/>
          <p:nvPr/>
        </p:nvCxnSpPr>
        <p:spPr>
          <a:xfrm>
            <a:off x="1463180" y="3881545"/>
            <a:ext cx="39729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>
            <a:extLst>
              <a:ext uri="{FF2B5EF4-FFF2-40B4-BE49-F238E27FC236}">
                <a16:creationId xmlns:a16="http://schemas.microsoft.com/office/drawing/2014/main" id="{5A34E402-4A2A-2C46-BAD5-467C9CA93BE7}"/>
              </a:ext>
            </a:extLst>
          </p:cNvPr>
          <p:cNvCxnSpPr/>
          <p:nvPr/>
        </p:nvCxnSpPr>
        <p:spPr>
          <a:xfrm>
            <a:off x="5436096" y="379154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3DB94-8C1A-8940-8019-1ADEA7D19EC7}"/>
              </a:ext>
            </a:extLst>
          </p:cNvPr>
          <p:cNvSpPr txBox="1"/>
          <p:nvPr/>
        </p:nvSpPr>
        <p:spPr>
          <a:xfrm>
            <a:off x="290334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4" name="직선 연결선 18">
            <a:extLst>
              <a:ext uri="{FF2B5EF4-FFF2-40B4-BE49-F238E27FC236}">
                <a16:creationId xmlns:a16="http://schemas.microsoft.com/office/drawing/2014/main" id="{CB928FDB-7838-4341-A8B1-6B8F78E7712F}"/>
              </a:ext>
            </a:extLst>
          </p:cNvPr>
          <p:cNvCxnSpPr/>
          <p:nvPr/>
        </p:nvCxnSpPr>
        <p:spPr>
          <a:xfrm>
            <a:off x="8059341" y="379991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B17D32-5885-834C-9332-A125A94A1447}"/>
              </a:ext>
            </a:extLst>
          </p:cNvPr>
          <p:cNvCxnSpPr/>
          <p:nvPr/>
        </p:nvCxnSpPr>
        <p:spPr>
          <a:xfrm>
            <a:off x="5436096" y="3881545"/>
            <a:ext cx="26232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65934-741C-0E42-9EA1-EE9BBD1537D4}"/>
              </a:ext>
            </a:extLst>
          </p:cNvPr>
          <p:cNvSpPr txBox="1"/>
          <p:nvPr/>
        </p:nvSpPr>
        <p:spPr>
          <a:xfrm>
            <a:off x="6309432" y="387192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E0F0D-267F-E34D-88C9-7574D6B570D5}"/>
              </a:ext>
            </a:extLst>
          </p:cNvPr>
          <p:cNvSpPr txBox="1"/>
          <p:nvPr/>
        </p:nvSpPr>
        <p:spPr>
          <a:xfrm>
            <a:off x="932221" y="315200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0DBE2-6E2D-C64B-A4F6-CBC7843455FE}"/>
              </a:ext>
            </a:extLst>
          </p:cNvPr>
          <p:cNvGraphicFramePr>
            <a:graphicFrameLocks noGrp="1"/>
          </p:cNvGraphicFramePr>
          <p:nvPr/>
        </p:nvGraphicFramePr>
        <p:xfrm>
          <a:off x="3009972" y="4872554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620898-D58A-8E4A-BF72-FD782E8A7F13}"/>
              </a:ext>
            </a:extLst>
          </p:cNvPr>
          <p:cNvSpPr txBox="1"/>
          <p:nvPr/>
        </p:nvSpPr>
        <p:spPr>
          <a:xfrm>
            <a:off x="2339752" y="421328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502789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hardware gets </a:t>
            </a:r>
            <a:r>
              <a:rPr lang="en-US" altLang="ko-KR" sz="1800" b="1" dirty="0"/>
              <a:t>physical address </a:t>
            </a:r>
            <a:r>
              <a:rPr lang="en-US" altLang="ko-KR" sz="1800" dirty="0"/>
              <a:t>from </a:t>
            </a:r>
            <a:r>
              <a:rPr lang="en-US" altLang="ko-KR" sz="1800" b="1" dirty="0"/>
              <a:t>page table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The hardware uses the segment bits</a:t>
            </a:r>
            <a:r>
              <a:rPr lang="zh-CN" altLang="en-US" sz="1600" dirty="0"/>
              <a:t> </a:t>
            </a:r>
            <a:r>
              <a:rPr lang="en-US" altLang="ko-KR" sz="1600" dirty="0"/>
              <a:t>(SN) to determine which base</a:t>
            </a:r>
            <a:r>
              <a:rPr lang="en-US" altLang="zh-CN" sz="1600" dirty="0"/>
              <a:t>-</a:t>
            </a:r>
            <a:r>
              <a:rPr lang="en-US" altLang="ko-KR" sz="1600" dirty="0"/>
              <a:t>and</a:t>
            </a:r>
            <a:r>
              <a:rPr lang="en-US" altLang="zh-CN" sz="1600" dirty="0"/>
              <a:t>-</a:t>
            </a:r>
            <a:r>
              <a:rPr lang="en-US" altLang="ko-KR" sz="1600" dirty="0"/>
              <a:t>bounds pair to use.</a:t>
            </a:r>
          </a:p>
          <a:p>
            <a:pPr lvl="1"/>
            <a:r>
              <a:rPr lang="en-US" altLang="ko-KR" sz="1600" dirty="0"/>
              <a:t>The hardware then takes the </a:t>
            </a:r>
            <a:r>
              <a:rPr lang="en-US" altLang="ko-KR" sz="1600" dirty="0">
                <a:solidFill>
                  <a:schemeClr val="accent6"/>
                </a:solidFill>
              </a:rPr>
              <a:t>physical address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/>
              <a:t>therein and </a:t>
            </a:r>
            <a:r>
              <a:rPr lang="en-US" altLang="ko-KR" sz="1600" dirty="0">
                <a:solidFill>
                  <a:schemeClr val="accent6"/>
                </a:solidFill>
              </a:rPr>
              <a:t>combines</a:t>
            </a:r>
            <a:r>
              <a:rPr lang="en-US" altLang="ko-KR" sz="1600" dirty="0"/>
              <a:t> it with the VPN as follows to form the address of the page table entry</a:t>
            </a:r>
            <a:r>
              <a:rPr lang="zh-CN" altLang="en-US" sz="1600" dirty="0"/>
              <a:t> </a:t>
            </a:r>
            <a:r>
              <a:rPr lang="en-US" altLang="ko-KR" sz="1600" dirty="0"/>
              <a:t>(PTE)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8" y="3861048"/>
            <a:ext cx="7776864" cy="133882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25791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Hybrid </a:t>
            </a:r>
            <a:r>
              <a:rPr lang="en-US" altLang="zh-CN" sz="1800" dirty="0"/>
              <a:t>a</a:t>
            </a:r>
            <a:r>
              <a:rPr lang="en-US" altLang="ko-KR" sz="1800" dirty="0"/>
              <a:t>pproach is not without problems.</a:t>
            </a:r>
          </a:p>
          <a:p>
            <a:pPr lvl="1"/>
            <a:r>
              <a:rPr lang="en-US" altLang="ko-KR" sz="1600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sz="1600" dirty="0"/>
              <a:t>Causing external fragmentation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ko-KR" sz="1600" dirty="0"/>
              <a:t>again</a:t>
            </a:r>
            <a:r>
              <a:rPr lang="en-US" altLang="zh-CN" sz="1600" dirty="0"/>
              <a:t>!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4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zh-CN" dirty="0"/>
              <a:t>L</a:t>
            </a:r>
            <a:r>
              <a:rPr lang="en-US" altLang="ko-KR" dirty="0"/>
              <a:t>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606159" cy="5501258"/>
          </a:xfrm>
        </p:spPr>
        <p:txBody>
          <a:bodyPr/>
          <a:lstStyle/>
          <a:p>
            <a:r>
              <a:rPr lang="en-US" altLang="ko-KR" dirty="0"/>
              <a:t>Turn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75" y="112085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" y="107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4" y="760811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9170" y="148185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044" y="147889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92369" y="1902582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626413" y="299259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6412" y="409491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26411" y="519442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53516" y="1263129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2264" y="1258953"/>
            <a:ext cx="0" cy="7600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557489" y="2018983"/>
            <a:ext cx="435001" cy="20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9379" y="2289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43215" y="33867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57480" y="443468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6552"/>
              </p:ext>
            </p:extLst>
          </p:nvPr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PT: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410" y="64306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87"/>
          <p:cNvGraphicFramePr>
            <a:graphicFrameLocks noGrp="1"/>
          </p:cNvGraphicFramePr>
          <p:nvPr/>
        </p:nvGraphicFramePr>
        <p:xfrm>
          <a:off x="892369" y="5194422"/>
          <a:ext cx="1636997" cy="1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 rot="16200000">
            <a:off x="2265315" y="56396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6" grpId="0"/>
      <p:bldP spid="138" grpId="0"/>
      <p:bldP spid="139" grpId="0"/>
      <p:bldP spid="140" grpId="0"/>
      <p:bldP spid="147" grpId="0"/>
      <p:bldP spid="148" grpId="0"/>
      <p:bldP spid="149" grpId="0"/>
      <p:bldP spid="150" grpId="0"/>
      <p:bldP spid="151" grpId="0"/>
      <p:bldP spid="152" grpId="0"/>
      <p:bldP spid="160" grpId="0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/>
              <a:t>Page Directory</a:t>
            </a:r>
          </a:p>
          <a:p>
            <a:pPr lvl="1"/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entries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entries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PDE has a valid bit and page frame number</a:t>
            </a:r>
            <a:r>
              <a:rPr lang="zh-CN" altLang="en-US" dirty="0"/>
              <a:t> </a:t>
            </a:r>
            <a:r>
              <a:rPr lang="en-US" altLang="ko-KR" dirty="0"/>
              <a:t>(PFN).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7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DB53-D6C1-2CA3-2801-0143EDA9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On-the-side: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BB9-DBA2-3E5E-8345-7DA3BCC5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2044874"/>
          </a:xfrm>
        </p:spPr>
        <p:txBody>
          <a:bodyPr/>
          <a:lstStyle/>
          <a:p>
            <a:pPr latinLnBrk="0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familiar?</a:t>
            </a:r>
          </a:p>
          <a:p>
            <a:pPr latinLnBrk="0"/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D9BA-04B4-7BBD-5620-05DFE60AC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0167-6758-4CF1-BEFE-90D91FBD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F966C-7948-60F4-4597-22C091DCF0B6}"/>
              </a:ext>
            </a:extLst>
          </p:cNvPr>
          <p:cNvSpPr txBox="1"/>
          <p:nvPr/>
        </p:nvSpPr>
        <p:spPr>
          <a:xfrm>
            <a:off x="1755130" y="3429000"/>
            <a:ext cx="641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All problems in computer science can be solved by another level of indirection.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C92A-E199-A21F-3259-737825990A2F}"/>
              </a:ext>
            </a:extLst>
          </p:cNvPr>
          <p:cNvSpPr txBox="1"/>
          <p:nvPr/>
        </p:nvSpPr>
        <p:spPr>
          <a:xfrm>
            <a:off x="5198839" y="43831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David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Wheeler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BBA508-5D64-2D4B-865E-BEA2F8F4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91" y="1974596"/>
            <a:ext cx="3816424" cy="1827020"/>
          </a:xfrm>
        </p:spPr>
        <p:txBody>
          <a:bodyPr/>
          <a:lstStyle/>
          <a:p>
            <a:r>
              <a:rPr lang="en-US" altLang="ko-KR" sz="1600" dirty="0">
                <a:latin typeface="Helvetica" pitchFamily="2" charset="0"/>
              </a:rPr>
              <a:t>Page 0,1: code</a:t>
            </a:r>
          </a:p>
          <a:p>
            <a:r>
              <a:rPr lang="en-US" altLang="ko-KR" sz="1600" dirty="0">
                <a:latin typeface="Helvetica" pitchFamily="2" charset="0"/>
              </a:rPr>
              <a:t>Page 4,5: heap</a:t>
            </a:r>
          </a:p>
          <a:p>
            <a:r>
              <a:rPr lang="en-US" altLang="ko-KR" sz="1600" dirty="0">
                <a:latin typeface="Helvetica" pitchFamily="2" charset="0"/>
              </a:rPr>
              <a:t>Page 254, 255: stack</a:t>
            </a:r>
            <a:endParaRPr lang="ko-KR" altLang="en-US" sz="1600" dirty="0"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55776" y="2051129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2683" y="212888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82" y="2336638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59" y="430691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9B5D-4F61-E240-AEDC-AB5C6B69A99A}"/>
              </a:ext>
            </a:extLst>
          </p:cNvPr>
          <p:cNvSpPr txBox="1"/>
          <p:nvPr/>
        </p:nvSpPr>
        <p:spPr>
          <a:xfrm>
            <a:off x="1582783" y="312582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088644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55597"/>
              </p:ext>
            </p:extLst>
          </p:nvPr>
        </p:nvGraphicFramePr>
        <p:xfrm>
          <a:off x="2411760" y="1103170"/>
          <a:ext cx="4392488" cy="212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space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 KB (2^14 Byte)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table entry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Byte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772" y="329305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3924879"/>
          <a:ext cx="64560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78562" y="442893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2656" y="43900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408673" y="42831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95288" y="42796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27722" y="4385835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10572" y="4390005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869458" y="428378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8D36BB2-1C33-CC49-8D4D-CE9BDF668D91}"/>
              </a:ext>
            </a:extLst>
          </p:cNvPr>
          <p:cNvSpPr txBox="1">
            <a:spLocks/>
          </p:cNvSpPr>
          <p:nvPr/>
        </p:nvSpPr>
        <p:spPr bwMode="auto">
          <a:xfrm>
            <a:off x="607696" y="4753253"/>
            <a:ext cx="7357229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Single level paging</a:t>
            </a:r>
          </a:p>
          <a:p>
            <a:pPr lvl="1"/>
            <a:r>
              <a:rPr lang="en-US" altLang="ko-KR" sz="1400" kern="0" dirty="0"/>
              <a:t>256 page table entries: 2^8 entries</a:t>
            </a:r>
          </a:p>
          <a:p>
            <a:pPr lvl="1"/>
            <a:r>
              <a:rPr lang="en-US" altLang="ko-KR" sz="1400" kern="0" dirty="0"/>
              <a:t>Page table size: 256 * 4 Byte = 1 Kbyte</a:t>
            </a:r>
          </a:p>
          <a:p>
            <a:pPr lvl="1"/>
            <a:r>
              <a:rPr lang="en-US" altLang="zh-CN" sz="1400" kern="0" dirty="0"/>
              <a:t>Page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table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needs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16</a:t>
            </a:r>
            <a:r>
              <a:rPr lang="en-US" altLang="ko-KR" sz="1400" kern="0" dirty="0"/>
              <a:t> pages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of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physical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memory</a:t>
            </a:r>
            <a:r>
              <a:rPr lang="en-US" altLang="ko-KR" sz="1400" kern="0" dirty="0"/>
              <a:t> (64</a:t>
            </a:r>
            <a:r>
              <a:rPr lang="en-US" altLang="zh-CN" sz="1400" kern="0" dirty="0"/>
              <a:t>B</a:t>
            </a:r>
            <a:r>
              <a:rPr lang="en-US" altLang="ko-KR" sz="1400" kern="0" dirty="0"/>
              <a:t> each): 1024/64 = 16</a:t>
            </a:r>
          </a:p>
        </p:txBody>
      </p:sp>
    </p:spTree>
    <p:extLst>
      <p:ext uri="{BB962C8B-B14F-4D97-AF65-F5344CB8AC3E}">
        <p14:creationId xmlns:p14="http://schemas.microsoft.com/office/powerpoint/2010/main" val="274999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single level page table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39A19-E8AF-794C-AA01-4661FFC8984D}"/>
              </a:ext>
            </a:extLst>
          </p:cNvPr>
          <p:cNvSpPr/>
          <p:nvPr/>
        </p:nvSpPr>
        <p:spPr>
          <a:xfrm>
            <a:off x="4283968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06971-86CA-784E-84C6-26B53911C875}"/>
              </a:ext>
            </a:extLst>
          </p:cNvPr>
          <p:cNvSpPr/>
          <p:nvPr/>
        </p:nvSpPr>
        <p:spPr>
          <a:xfrm>
            <a:off x="4283968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967D5-6390-444E-91A2-01355AAE6966}"/>
              </a:ext>
            </a:extLst>
          </p:cNvPr>
          <p:cNvSpPr/>
          <p:nvPr/>
        </p:nvSpPr>
        <p:spPr>
          <a:xfrm>
            <a:off x="4283968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69E507-FC35-3942-8E8E-3B7A3135A5DC}"/>
              </a:ext>
            </a:extLst>
          </p:cNvPr>
          <p:cNvSpPr/>
          <p:nvPr/>
        </p:nvSpPr>
        <p:spPr>
          <a:xfrm>
            <a:off x="4283968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53B13-FCA2-574E-ACA8-19161F8CA84E}"/>
              </a:ext>
            </a:extLst>
          </p:cNvPr>
          <p:cNvSpPr/>
          <p:nvPr/>
        </p:nvSpPr>
        <p:spPr>
          <a:xfrm>
            <a:off x="4283968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7A46E4-C50D-6044-92A6-082418CF1FE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83968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9034FE-3856-DA4E-8677-4A2C8B1C4C4F}"/>
              </a:ext>
            </a:extLst>
          </p:cNvPr>
          <p:cNvCxnSpPr/>
          <p:nvPr/>
        </p:nvCxnSpPr>
        <p:spPr>
          <a:xfrm>
            <a:off x="4283968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5066C1C-F412-2E46-9308-8BA2AF0DE0ED}"/>
              </a:ext>
            </a:extLst>
          </p:cNvPr>
          <p:cNvCxnSpPr/>
          <p:nvPr/>
        </p:nvCxnSpPr>
        <p:spPr>
          <a:xfrm>
            <a:off x="4283968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F58445E-5736-C649-8C55-53C6CAD42864}"/>
              </a:ext>
            </a:extLst>
          </p:cNvPr>
          <p:cNvCxnSpPr/>
          <p:nvPr/>
        </p:nvCxnSpPr>
        <p:spPr>
          <a:xfrm>
            <a:off x="4283968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4719DF-723D-C846-A27C-D028216EAC61}"/>
              </a:ext>
            </a:extLst>
          </p:cNvPr>
          <p:cNvCxnSpPr>
            <a:cxnSpLocks/>
          </p:cNvCxnSpPr>
          <p:nvPr/>
        </p:nvCxnSpPr>
        <p:spPr>
          <a:xfrm>
            <a:off x="4139952" y="1124744"/>
            <a:ext cx="0" cy="511256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06C70D-7AF1-1C47-B3B7-48B6778CFC88}"/>
              </a:ext>
            </a:extLst>
          </p:cNvPr>
          <p:cNvCxnSpPr/>
          <p:nvPr/>
        </p:nvCxnSpPr>
        <p:spPr>
          <a:xfrm>
            <a:off x="4067944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D028880-16AD-BF46-8441-8290587ACE72}"/>
              </a:ext>
            </a:extLst>
          </p:cNvPr>
          <p:cNvCxnSpPr/>
          <p:nvPr/>
        </p:nvCxnSpPr>
        <p:spPr>
          <a:xfrm>
            <a:off x="4067944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65F11D-F0AA-624E-9ED6-78CD82DA998D}"/>
              </a:ext>
            </a:extLst>
          </p:cNvPr>
          <p:cNvSpPr txBox="1"/>
          <p:nvPr/>
        </p:nvSpPr>
        <p:spPr>
          <a:xfrm>
            <a:off x="2033052" y="3087078"/>
            <a:ext cx="208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2^8 page table entries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8EF40-2B26-EC4C-AAB8-5EF4AB0695A0}"/>
              </a:ext>
            </a:extLst>
          </p:cNvPr>
          <p:cNvSpPr txBox="1"/>
          <p:nvPr/>
        </p:nvSpPr>
        <p:spPr>
          <a:xfrm>
            <a:off x="4370529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3766D-D289-774F-B3A8-D2EAC6AC6EE2}"/>
              </a:ext>
            </a:extLst>
          </p:cNvPr>
          <p:cNvSpPr txBox="1"/>
          <p:nvPr/>
        </p:nvSpPr>
        <p:spPr>
          <a:xfrm>
            <a:off x="4370749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7F80F-7A7A-5146-A407-187A59D3518A}"/>
              </a:ext>
            </a:extLst>
          </p:cNvPr>
          <p:cNvSpPr txBox="1"/>
          <p:nvPr/>
        </p:nvSpPr>
        <p:spPr>
          <a:xfrm>
            <a:off x="4394855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6C1A-3AD8-6A4D-8B9B-19147A9DD6B8}"/>
              </a:ext>
            </a:extLst>
          </p:cNvPr>
          <p:cNvSpPr txBox="1"/>
          <p:nvPr/>
        </p:nvSpPr>
        <p:spPr>
          <a:xfrm>
            <a:off x="4395966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CC17E-B24C-D54C-9F9A-1F721801FA1E}"/>
              </a:ext>
            </a:extLst>
          </p:cNvPr>
          <p:cNvSpPr txBox="1"/>
          <p:nvPr/>
        </p:nvSpPr>
        <p:spPr>
          <a:xfrm>
            <a:off x="4406190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099-59B3-9747-973E-3DDE0E4142A7}"/>
              </a:ext>
            </a:extLst>
          </p:cNvPr>
          <p:cNvSpPr txBox="1"/>
          <p:nvPr/>
        </p:nvSpPr>
        <p:spPr>
          <a:xfrm>
            <a:off x="4406190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78FB6-E476-1748-B758-FB393676FC2F}"/>
              </a:ext>
            </a:extLst>
          </p:cNvPr>
          <p:cNvSpPr/>
          <p:nvPr/>
        </p:nvSpPr>
        <p:spPr>
          <a:xfrm>
            <a:off x="4283968" y="1124744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DA56D1-9568-1E4C-B5B6-D257E15CE60B}"/>
              </a:ext>
            </a:extLst>
          </p:cNvPr>
          <p:cNvSpPr/>
          <p:nvPr/>
        </p:nvSpPr>
        <p:spPr>
          <a:xfrm>
            <a:off x="4283968" y="2702039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D2548-5803-8940-9BC9-61E68CD252C5}"/>
              </a:ext>
            </a:extLst>
          </p:cNvPr>
          <p:cNvSpPr txBox="1"/>
          <p:nvPr/>
        </p:nvSpPr>
        <p:spPr>
          <a:xfrm>
            <a:off x="5471757" y="167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F6FD5-5C7B-0248-8E84-431FEE38DBFB}"/>
              </a:ext>
            </a:extLst>
          </p:cNvPr>
          <p:cNvSpPr txBox="1"/>
          <p:nvPr/>
        </p:nvSpPr>
        <p:spPr>
          <a:xfrm>
            <a:off x="5460422" y="30250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0BCC5-8D63-5A41-B460-91A61AD004FB}"/>
              </a:ext>
            </a:extLst>
          </p:cNvPr>
          <p:cNvSpPr txBox="1"/>
          <p:nvPr/>
        </p:nvSpPr>
        <p:spPr>
          <a:xfrm>
            <a:off x="5619235" y="56077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10555-5AD5-544C-938B-DE2726F0E80E}"/>
              </a:ext>
            </a:extLst>
          </p:cNvPr>
          <p:cNvSpPr/>
          <p:nvPr/>
        </p:nvSpPr>
        <p:spPr>
          <a:xfrm>
            <a:off x="4283968" y="4653136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24F9-BCF2-9E4C-AA0E-6BE0840EA657}"/>
              </a:ext>
            </a:extLst>
          </p:cNvPr>
          <p:cNvSpPr txBox="1"/>
          <p:nvPr/>
        </p:nvSpPr>
        <p:spPr>
          <a:xfrm>
            <a:off x="4555558" y="41922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E7BB407-09C9-F24F-9587-5064F4D9CC97}"/>
              </a:ext>
            </a:extLst>
          </p:cNvPr>
          <p:cNvCxnSpPr>
            <a:cxnSpLocks/>
          </p:cNvCxnSpPr>
          <p:nvPr/>
        </p:nvCxnSpPr>
        <p:spPr>
          <a:xfrm flipV="1">
            <a:off x="5460422" y="1124744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EE8A8E-3294-8D43-89AC-8A4BEC16C701}"/>
              </a:ext>
            </a:extLst>
          </p:cNvPr>
          <p:cNvCxnSpPr>
            <a:cxnSpLocks/>
          </p:cNvCxnSpPr>
          <p:nvPr/>
        </p:nvCxnSpPr>
        <p:spPr>
          <a:xfrm>
            <a:off x="6300192" y="1124744"/>
            <a:ext cx="0" cy="155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1DF117-E28D-6249-88F4-C356CA1DC7A5}"/>
              </a:ext>
            </a:extLst>
          </p:cNvPr>
          <p:cNvSpPr txBox="1"/>
          <p:nvPr/>
        </p:nvSpPr>
        <p:spPr>
          <a:xfrm>
            <a:off x="6253449" y="1716718"/>
            <a:ext cx="119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16 entries</a:t>
            </a:r>
            <a:endParaRPr kumimoji="1" lang="ko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F7B7132-6BB0-3D48-8671-3EC1BCD27B01}"/>
              </a:ext>
            </a:extLst>
          </p:cNvPr>
          <p:cNvCxnSpPr>
            <a:cxnSpLocks/>
          </p:cNvCxnSpPr>
          <p:nvPr/>
        </p:nvCxnSpPr>
        <p:spPr>
          <a:xfrm flipV="1">
            <a:off x="5477034" y="2704957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two level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3" y="880070"/>
            <a:ext cx="8533581" cy="5501258"/>
          </a:xfrm>
        </p:spPr>
        <p:txBody>
          <a:bodyPr/>
          <a:lstStyle/>
          <a:p>
            <a:r>
              <a:rPr lang="en-US" altLang="ko-KR" sz="1800" dirty="0"/>
              <a:t>Page directory index </a:t>
            </a:r>
          </a:p>
          <a:p>
            <a:pPr lvl="1"/>
            <a:r>
              <a:rPr lang="en-US" altLang="zh-CN" sz="1600" dirty="0"/>
              <a:t>The</a:t>
            </a:r>
            <a:r>
              <a:rPr lang="en-US" altLang="ko-KR" sz="1600" dirty="0"/>
              <a:t> page table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ko-KR" sz="1600" dirty="0"/>
              <a:t>16 pages.</a:t>
            </a:r>
          </a:p>
          <a:p>
            <a:pPr lvl="1"/>
            <a:r>
              <a:rPr lang="en-US" altLang="ko-KR" sz="1600" dirty="0"/>
              <a:t>16 entries for page directory: one entry per page of the page table.</a:t>
            </a:r>
          </a:p>
          <a:p>
            <a:pPr lvl="1"/>
            <a:r>
              <a:rPr lang="en-US" altLang="ko-KR" sz="1600" dirty="0"/>
              <a:t>16*4</a:t>
            </a:r>
            <a:r>
              <a:rPr lang="en-US" altLang="zh-CN" sz="1600" dirty="0"/>
              <a:t>B</a:t>
            </a:r>
            <a:r>
              <a:rPr lang="en-US" altLang="ko-KR" sz="1600" dirty="0"/>
              <a:t> = 64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ko-KR" sz="1600" dirty="0"/>
              <a:t>is required for page directory.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zh-CN" sz="1600" dirty="0">
                <a:sym typeface="Wingdings" pitchFamily="2" charset="2"/>
              </a:rPr>
              <a:t>One</a:t>
            </a:r>
            <a:r>
              <a:rPr lang="zh-CN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page</a:t>
            </a:r>
            <a:endParaRPr lang="en-US" altLang="ko-KR" sz="1600" dirty="0"/>
          </a:p>
          <a:p>
            <a:pPr lvl="1"/>
            <a:r>
              <a:rPr lang="en-US" altLang="ko-KR" sz="1600" dirty="0"/>
              <a:t>4 bits for page directory index.</a:t>
            </a:r>
          </a:p>
          <a:p>
            <a:pPr lvl="1"/>
            <a:endParaRPr lang="en-US" altLang="ko-KR" sz="1400" dirty="0"/>
          </a:p>
          <a:p>
            <a:pPr marL="457200" lvl="1" indent="0" algn="ctr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PDEAddr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PageDirBase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(PDE))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the page-directory entry is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invalid, </a:t>
            </a:r>
            <a:r>
              <a:rPr lang="en-US" altLang="ko-KR" sz="1800" dirty="0"/>
              <a:t>raise an exception (The access is invalid).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2942" y="434535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37856" y="4849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950" y="481048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367967" y="47036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054582" y="470009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7016" y="480631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9866" y="481048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828752" y="47042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366361" y="415651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216939" y="41341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6362" y="4232062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3" y="3849464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84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6" y="260648"/>
            <a:ext cx="8786812" cy="585787"/>
          </a:xfrm>
        </p:spPr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two level paging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97CF14-4E4F-0A47-9928-C385F1E7DBD9}"/>
              </a:ext>
            </a:extLst>
          </p:cNvPr>
          <p:cNvSpPr/>
          <p:nvPr/>
        </p:nvSpPr>
        <p:spPr>
          <a:xfrm>
            <a:off x="5652120" y="134076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4783CA-F2CA-DE44-A2D6-D8D144880057}"/>
              </a:ext>
            </a:extLst>
          </p:cNvPr>
          <p:cNvSpPr/>
          <p:nvPr/>
        </p:nvSpPr>
        <p:spPr>
          <a:xfrm>
            <a:off x="5652120" y="239836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DD296B-EA8F-3F49-B587-EC81AC3D9E43}"/>
              </a:ext>
            </a:extLst>
          </p:cNvPr>
          <p:cNvSpPr/>
          <p:nvPr/>
        </p:nvSpPr>
        <p:spPr>
          <a:xfrm>
            <a:off x="5652120" y="350259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BF70F-1B1F-B04E-9DFC-ED2918B35897}"/>
              </a:ext>
            </a:extLst>
          </p:cNvPr>
          <p:cNvSpPr/>
          <p:nvPr/>
        </p:nvSpPr>
        <p:spPr>
          <a:xfrm>
            <a:off x="2771800" y="2758543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7CD079-0CAF-774D-B0DF-6D241277DA70}"/>
              </a:ext>
            </a:extLst>
          </p:cNvPr>
          <p:cNvSpPr/>
          <p:nvPr/>
        </p:nvSpPr>
        <p:spPr>
          <a:xfrm>
            <a:off x="5652120" y="530120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FB00D3-BB83-D247-8E41-869C4A0D3FA1}"/>
              </a:ext>
            </a:extLst>
          </p:cNvPr>
          <p:cNvSpPr txBox="1"/>
          <p:nvPr/>
        </p:nvSpPr>
        <p:spPr>
          <a:xfrm>
            <a:off x="6660232" y="16792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5C893-DE87-9C41-A01C-337E1B616789}"/>
              </a:ext>
            </a:extLst>
          </p:cNvPr>
          <p:cNvSpPr txBox="1"/>
          <p:nvPr/>
        </p:nvSpPr>
        <p:spPr>
          <a:xfrm>
            <a:off x="6660232" y="26765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3776-B701-D542-AA00-5EA9B618B16F}"/>
              </a:ext>
            </a:extLst>
          </p:cNvPr>
          <p:cNvSpPr txBox="1"/>
          <p:nvPr/>
        </p:nvSpPr>
        <p:spPr>
          <a:xfrm>
            <a:off x="6660232" y="37222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2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A2FBB-CDB8-C946-94E9-C8235A44D53F}"/>
              </a:ext>
            </a:extLst>
          </p:cNvPr>
          <p:cNvSpPr txBox="1"/>
          <p:nvPr/>
        </p:nvSpPr>
        <p:spPr>
          <a:xfrm>
            <a:off x="6660232" y="5579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62DF-2A52-9043-BB82-566B97B9D4CC}"/>
              </a:ext>
            </a:extLst>
          </p:cNvPr>
          <p:cNvSpPr txBox="1"/>
          <p:nvPr/>
        </p:nvSpPr>
        <p:spPr>
          <a:xfrm>
            <a:off x="5419756" y="94377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Table pages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45955-543B-E348-8D87-14DE3E2C2CBB}"/>
              </a:ext>
            </a:extLst>
          </p:cNvPr>
          <p:cNvSpPr txBox="1"/>
          <p:nvPr/>
        </p:nvSpPr>
        <p:spPr>
          <a:xfrm>
            <a:off x="2497171" y="236874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page directory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0775AB2-7774-5942-9638-126566293143}"/>
              </a:ext>
            </a:extLst>
          </p:cNvPr>
          <p:cNvCxnSpPr>
            <a:cxnSpLocks/>
          </p:cNvCxnSpPr>
          <p:nvPr/>
        </p:nvCxnSpPr>
        <p:spPr>
          <a:xfrm flipV="1">
            <a:off x="3275856" y="1340770"/>
            <a:ext cx="2353117" cy="157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B9918F0-240D-CF40-B79A-07CB807EE293}"/>
              </a:ext>
            </a:extLst>
          </p:cNvPr>
          <p:cNvCxnSpPr>
            <a:cxnSpLocks/>
          </p:cNvCxnSpPr>
          <p:nvPr/>
        </p:nvCxnSpPr>
        <p:spPr>
          <a:xfrm flipV="1">
            <a:off x="3275856" y="2398367"/>
            <a:ext cx="2376264" cy="657318"/>
          </a:xfrm>
          <a:prstGeom prst="bentConnector3">
            <a:avLst>
              <a:gd name="adj1" fmla="val 53754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8EAA2579-1A0A-F84E-881B-3FC8EFA0DF3A}"/>
              </a:ext>
            </a:extLst>
          </p:cNvPr>
          <p:cNvCxnSpPr>
            <a:cxnSpLocks/>
          </p:cNvCxnSpPr>
          <p:nvPr/>
        </p:nvCxnSpPr>
        <p:spPr>
          <a:xfrm>
            <a:off x="3275856" y="3208085"/>
            <a:ext cx="2376264" cy="284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32409B0-91CC-7142-9F4D-986A3754A79B}"/>
              </a:ext>
            </a:extLst>
          </p:cNvPr>
          <p:cNvCxnSpPr>
            <a:cxnSpLocks/>
          </p:cNvCxnSpPr>
          <p:nvPr/>
        </p:nvCxnSpPr>
        <p:spPr>
          <a:xfrm>
            <a:off x="3275856" y="3501008"/>
            <a:ext cx="2376264" cy="1794480"/>
          </a:xfrm>
          <a:prstGeom prst="bentConnector3">
            <a:avLst>
              <a:gd name="adj1" fmla="val 45307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85103BFC-9882-9944-B77A-578E1D6EB7AC}"/>
              </a:ext>
            </a:extLst>
          </p:cNvPr>
          <p:cNvCxnSpPr/>
          <p:nvPr/>
        </p:nvCxnSpPr>
        <p:spPr>
          <a:xfrm>
            <a:off x="2497171" y="2758543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7E9CDDC-1CCE-9E42-B348-23200E64F3A6}"/>
              </a:ext>
            </a:extLst>
          </p:cNvPr>
          <p:cNvCxnSpPr/>
          <p:nvPr/>
        </p:nvCxnSpPr>
        <p:spPr>
          <a:xfrm>
            <a:off x="2497171" y="364502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BC505A-C471-F848-91DD-269F832A487F}"/>
              </a:ext>
            </a:extLst>
          </p:cNvPr>
          <p:cNvCxnSpPr/>
          <p:nvPr/>
        </p:nvCxnSpPr>
        <p:spPr>
          <a:xfrm>
            <a:off x="2627784" y="275854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34E8E3-2C2D-F74C-A357-CE17AC3A18BA}"/>
              </a:ext>
            </a:extLst>
          </p:cNvPr>
          <p:cNvSpPr txBox="1"/>
          <p:nvPr/>
        </p:nvSpPr>
        <p:spPr>
          <a:xfrm>
            <a:off x="1562210" y="2984303"/>
            <a:ext cx="10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826C8BB-2C62-3643-AA4F-74B485387977}"/>
              </a:ext>
            </a:extLst>
          </p:cNvPr>
          <p:cNvCxnSpPr/>
          <p:nvPr/>
        </p:nvCxnSpPr>
        <p:spPr>
          <a:xfrm>
            <a:off x="5305483" y="134076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DFB1AA8C-8667-F44A-9F6D-91DBA66BB813}"/>
              </a:ext>
            </a:extLst>
          </p:cNvPr>
          <p:cNvCxnSpPr/>
          <p:nvPr/>
        </p:nvCxnSpPr>
        <p:spPr>
          <a:xfrm>
            <a:off x="5377491" y="220486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C0C912D-CA2B-AD43-A719-04A503579406}"/>
              </a:ext>
            </a:extLst>
          </p:cNvPr>
          <p:cNvCxnSpPr/>
          <p:nvPr/>
        </p:nvCxnSpPr>
        <p:spPr>
          <a:xfrm>
            <a:off x="5508104" y="134076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E53D50E-56AD-3A45-AA1C-97827FCC8AAF}"/>
              </a:ext>
            </a:extLst>
          </p:cNvPr>
          <p:cNvSpPr txBox="1"/>
          <p:nvPr/>
        </p:nvSpPr>
        <p:spPr>
          <a:xfrm>
            <a:off x="4526111" y="156652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102C8A4-4A9F-D745-A955-1D765E6B3102}"/>
              </a:ext>
            </a:extLst>
          </p:cNvPr>
          <p:cNvCxnSpPr/>
          <p:nvPr/>
        </p:nvCxnSpPr>
        <p:spPr>
          <a:xfrm>
            <a:off x="5377491" y="328498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E1D200-1955-204C-B81D-99FB6E166270}"/>
              </a:ext>
            </a:extLst>
          </p:cNvPr>
          <p:cNvCxnSpPr/>
          <p:nvPr/>
        </p:nvCxnSpPr>
        <p:spPr>
          <a:xfrm>
            <a:off x="5508104" y="242088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ADCAD2-AADC-2741-86C4-62B500D25BD2}"/>
              </a:ext>
            </a:extLst>
          </p:cNvPr>
          <p:cNvSpPr txBox="1"/>
          <p:nvPr/>
        </p:nvSpPr>
        <p:spPr>
          <a:xfrm>
            <a:off x="4526111" y="264664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DB6E01A1-BC0A-5D4A-AE68-4045D08E1EA4}"/>
              </a:ext>
            </a:extLst>
          </p:cNvPr>
          <p:cNvCxnSpPr/>
          <p:nvPr/>
        </p:nvCxnSpPr>
        <p:spPr>
          <a:xfrm>
            <a:off x="5434954" y="35010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49EA6F-3803-F74D-869D-FF8FC3A2463A}"/>
              </a:ext>
            </a:extLst>
          </p:cNvPr>
          <p:cNvCxnSpPr/>
          <p:nvPr/>
        </p:nvCxnSpPr>
        <p:spPr>
          <a:xfrm>
            <a:off x="5364088" y="43651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EFF099-6196-E54E-BDC9-D2F4CC047D6E}"/>
              </a:ext>
            </a:extLst>
          </p:cNvPr>
          <p:cNvCxnSpPr/>
          <p:nvPr/>
        </p:nvCxnSpPr>
        <p:spPr>
          <a:xfrm>
            <a:off x="5508104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BB660-C527-2149-B120-CB6B90B8916C}"/>
              </a:ext>
            </a:extLst>
          </p:cNvPr>
          <p:cNvSpPr txBox="1"/>
          <p:nvPr/>
        </p:nvSpPr>
        <p:spPr>
          <a:xfrm>
            <a:off x="4499992" y="3704383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EA1C908-24CE-4D48-B0F8-3509E68E446F}"/>
              </a:ext>
            </a:extLst>
          </p:cNvPr>
          <p:cNvCxnSpPr/>
          <p:nvPr/>
        </p:nvCxnSpPr>
        <p:spPr>
          <a:xfrm>
            <a:off x="5449499" y="53012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87522092-A105-D04D-A2A0-F681513B3166}"/>
              </a:ext>
            </a:extLst>
          </p:cNvPr>
          <p:cNvCxnSpPr/>
          <p:nvPr/>
        </p:nvCxnSpPr>
        <p:spPr>
          <a:xfrm>
            <a:off x="5364088" y="61653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95A173E-4C07-2B46-87E9-B6FC9DD121F0}"/>
              </a:ext>
            </a:extLst>
          </p:cNvPr>
          <p:cNvCxnSpPr/>
          <p:nvPr/>
        </p:nvCxnSpPr>
        <p:spPr>
          <a:xfrm>
            <a:off x="5508104" y="53012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84428C-4B5F-D34A-8E8C-3F0AFB8C2D4B}"/>
              </a:ext>
            </a:extLst>
          </p:cNvPr>
          <p:cNvSpPr txBox="1"/>
          <p:nvPr/>
        </p:nvSpPr>
        <p:spPr>
          <a:xfrm>
            <a:off x="4427984" y="552696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1957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</a:t>
            </a:r>
            <a:r>
              <a:rPr lang="en-US" altLang="zh-CN" dirty="0"/>
              <a:t>I</a:t>
            </a:r>
            <a:r>
              <a:rPr lang="en-US" altLang="ko-KR" dirty="0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It is used to find the address of the page table entry.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(PDE.PFN 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SHIFT) +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PTIndex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(PTE))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4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AFE4-29D5-A64B-8BB6-185F2FB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xamples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F8BD63-5E14-0C48-992A-7B2A0DA2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4" y="1104917"/>
            <a:ext cx="5559890" cy="374441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F15B-C0CF-6A4E-A477-3542151F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A6FB-E4C0-2245-B557-F0A297A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439D3-737F-7848-BD2B-0CC1B430E586}"/>
              </a:ext>
            </a:extLst>
          </p:cNvPr>
          <p:cNvSpPr/>
          <p:nvPr/>
        </p:nvSpPr>
        <p:spPr>
          <a:xfrm>
            <a:off x="7308304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43552-57F9-A540-A226-7AB1BB74DAA2}"/>
              </a:ext>
            </a:extLst>
          </p:cNvPr>
          <p:cNvSpPr/>
          <p:nvPr/>
        </p:nvSpPr>
        <p:spPr>
          <a:xfrm>
            <a:off x="7308304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EA8FE-591B-994D-8B71-29D1D2F2D556}"/>
              </a:ext>
            </a:extLst>
          </p:cNvPr>
          <p:cNvSpPr/>
          <p:nvPr/>
        </p:nvSpPr>
        <p:spPr>
          <a:xfrm>
            <a:off x="7308304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0DA4D1-2376-BF4F-A363-7C20A278C9F5}"/>
              </a:ext>
            </a:extLst>
          </p:cNvPr>
          <p:cNvSpPr/>
          <p:nvPr/>
        </p:nvSpPr>
        <p:spPr>
          <a:xfrm>
            <a:off x="7308304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99138-A18A-9E4E-B663-64E87582E351}"/>
              </a:ext>
            </a:extLst>
          </p:cNvPr>
          <p:cNvSpPr/>
          <p:nvPr/>
        </p:nvSpPr>
        <p:spPr>
          <a:xfrm>
            <a:off x="7308304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1256D5-A4C5-EC46-B359-DD5C17A2E73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308304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8C2BF26-002F-604C-8A83-7FC9B3296EFA}"/>
              </a:ext>
            </a:extLst>
          </p:cNvPr>
          <p:cNvCxnSpPr/>
          <p:nvPr/>
        </p:nvCxnSpPr>
        <p:spPr>
          <a:xfrm>
            <a:off x="7308304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1D0FA2D-F53F-744C-98AD-D003FFC57B6F}"/>
              </a:ext>
            </a:extLst>
          </p:cNvPr>
          <p:cNvCxnSpPr/>
          <p:nvPr/>
        </p:nvCxnSpPr>
        <p:spPr>
          <a:xfrm>
            <a:off x="7308304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0D04E7F-299E-4C4D-B586-6534ACDE9383}"/>
              </a:ext>
            </a:extLst>
          </p:cNvPr>
          <p:cNvCxnSpPr/>
          <p:nvPr/>
        </p:nvCxnSpPr>
        <p:spPr>
          <a:xfrm>
            <a:off x="7308304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33C7BE0-A34B-1B46-ACB6-DE7391090898}"/>
              </a:ext>
            </a:extLst>
          </p:cNvPr>
          <p:cNvCxnSpPr>
            <a:cxnSpLocks/>
          </p:cNvCxnSpPr>
          <p:nvPr/>
        </p:nvCxnSpPr>
        <p:spPr>
          <a:xfrm>
            <a:off x="7164288" y="112474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6BF2C29-9CDD-A44C-9D17-057207AF11F5}"/>
              </a:ext>
            </a:extLst>
          </p:cNvPr>
          <p:cNvCxnSpPr>
            <a:cxnSpLocks/>
          </p:cNvCxnSpPr>
          <p:nvPr/>
        </p:nvCxnSpPr>
        <p:spPr>
          <a:xfrm>
            <a:off x="7164288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A332BCC-9E43-6C4A-915F-46129B94D141}"/>
              </a:ext>
            </a:extLst>
          </p:cNvPr>
          <p:cNvCxnSpPr>
            <a:cxnSpLocks/>
          </p:cNvCxnSpPr>
          <p:nvPr/>
        </p:nvCxnSpPr>
        <p:spPr>
          <a:xfrm>
            <a:off x="7172848" y="580526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E67C16D-6842-6048-91D6-4856A3B8769F}"/>
              </a:ext>
            </a:extLst>
          </p:cNvPr>
          <p:cNvCxnSpPr/>
          <p:nvPr/>
        </p:nvCxnSpPr>
        <p:spPr>
          <a:xfrm>
            <a:off x="7092280" y="155679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2B830FF-0A97-094E-9147-69A0FD96851E}"/>
              </a:ext>
            </a:extLst>
          </p:cNvPr>
          <p:cNvCxnSpPr/>
          <p:nvPr/>
        </p:nvCxnSpPr>
        <p:spPr>
          <a:xfrm>
            <a:off x="7092280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702280-8D77-134D-8504-5A749954DCEB}"/>
              </a:ext>
            </a:extLst>
          </p:cNvPr>
          <p:cNvCxnSpPr/>
          <p:nvPr/>
        </p:nvCxnSpPr>
        <p:spPr>
          <a:xfrm>
            <a:off x="7092280" y="1988840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015AE9C-BE9A-A348-BE0B-18D52E9AFE98}"/>
              </a:ext>
            </a:extLst>
          </p:cNvPr>
          <p:cNvCxnSpPr/>
          <p:nvPr/>
        </p:nvCxnSpPr>
        <p:spPr>
          <a:xfrm>
            <a:off x="7092280" y="2420888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DD561E5-069B-6F44-BD02-D6D5DA169838}"/>
              </a:ext>
            </a:extLst>
          </p:cNvPr>
          <p:cNvCxnSpPr/>
          <p:nvPr/>
        </p:nvCxnSpPr>
        <p:spPr>
          <a:xfrm>
            <a:off x="7092280" y="580526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54F424D-8C3E-CF44-9B61-55EFDB2D0BA7}"/>
              </a:ext>
            </a:extLst>
          </p:cNvPr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4E942D-DBC2-1D43-BA9E-917378E8DBA1}"/>
              </a:ext>
            </a:extLst>
          </p:cNvPr>
          <p:cNvSpPr txBox="1"/>
          <p:nvPr/>
        </p:nvSpPr>
        <p:spPr>
          <a:xfrm>
            <a:off x="6648252" y="1189992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code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DE6D4-3470-9E43-8337-34CE12CE7216}"/>
              </a:ext>
            </a:extLst>
          </p:cNvPr>
          <p:cNvSpPr txBox="1"/>
          <p:nvPr/>
        </p:nvSpPr>
        <p:spPr>
          <a:xfrm>
            <a:off x="6576244" y="5854147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stack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7E11C-9AF9-894C-9E74-5CCBCA9A4924}"/>
              </a:ext>
            </a:extLst>
          </p:cNvPr>
          <p:cNvSpPr txBox="1"/>
          <p:nvPr/>
        </p:nvSpPr>
        <p:spPr>
          <a:xfrm>
            <a:off x="6648252" y="2030574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heap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0D5CD-2EB4-1340-84E6-7F3C40C5E35B}"/>
              </a:ext>
            </a:extLst>
          </p:cNvPr>
          <p:cNvSpPr txBox="1"/>
          <p:nvPr/>
        </p:nvSpPr>
        <p:spPr>
          <a:xfrm>
            <a:off x="7394865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D5E50-7213-B745-B791-39F2CEE497B0}"/>
              </a:ext>
            </a:extLst>
          </p:cNvPr>
          <p:cNvSpPr txBox="1"/>
          <p:nvPr/>
        </p:nvSpPr>
        <p:spPr>
          <a:xfrm>
            <a:off x="7395085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B478-B2E5-0A44-AF03-2D9E163C44BC}"/>
              </a:ext>
            </a:extLst>
          </p:cNvPr>
          <p:cNvSpPr txBox="1"/>
          <p:nvPr/>
        </p:nvSpPr>
        <p:spPr>
          <a:xfrm>
            <a:off x="7419191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F4AB8-4D82-4E44-A203-DDCD62F343DC}"/>
              </a:ext>
            </a:extLst>
          </p:cNvPr>
          <p:cNvSpPr txBox="1"/>
          <p:nvPr/>
        </p:nvSpPr>
        <p:spPr>
          <a:xfrm>
            <a:off x="7420302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1DF1-61F4-2F4A-862A-784F3D8306DA}"/>
              </a:ext>
            </a:extLst>
          </p:cNvPr>
          <p:cNvSpPr txBox="1"/>
          <p:nvPr/>
        </p:nvSpPr>
        <p:spPr>
          <a:xfrm>
            <a:off x="7430526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B1183-9426-014A-A1E2-FD9FCE6B5FEB}"/>
              </a:ext>
            </a:extLst>
          </p:cNvPr>
          <p:cNvSpPr txBox="1"/>
          <p:nvPr/>
        </p:nvSpPr>
        <p:spPr>
          <a:xfrm>
            <a:off x="7430526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D675D8-0381-E54C-90C4-DEDBE532BA9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7963309" y="5373216"/>
            <a:ext cx="1" cy="388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A6E71D-1E8E-AE44-902C-6836874F99C7}"/>
              </a:ext>
            </a:extLst>
          </p:cNvPr>
          <p:cNvCxnSpPr>
            <a:cxnSpLocks/>
          </p:cNvCxnSpPr>
          <p:nvPr/>
        </p:nvCxnSpPr>
        <p:spPr>
          <a:xfrm>
            <a:off x="7884368" y="2420888"/>
            <a:ext cx="1" cy="25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211B73-9CAA-E041-AFA5-A8BF90AD9125}"/>
              </a:ext>
            </a:extLst>
          </p:cNvPr>
          <p:cNvSpPr txBox="1"/>
          <p:nvPr/>
        </p:nvSpPr>
        <p:spPr>
          <a:xfrm>
            <a:off x="882082" y="5244259"/>
            <a:ext cx="4049958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</a:rPr>
              <a:t>Single level paging: 16 pages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  <a:sym typeface="Wingdings" pitchFamily="2" charset="2"/>
              </a:rPr>
              <a:t> </a:t>
            </a:r>
            <a:r>
              <a:rPr kumimoji="1" lang="en-US" altLang="ko-KR" dirty="0">
                <a:latin typeface="Helvetica" pitchFamily="2" charset="0"/>
              </a:rPr>
              <a:t>Two level paging: 3 pages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(VPN)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TLB holds the translation for this VPN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0908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4805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(PDE)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2438197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01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111334</TotalTime>
  <Words>4853</Words>
  <Application>Microsoft Macintosh PowerPoint</Application>
  <PresentationFormat>如螢幕大小 (4:3)</PresentationFormat>
  <Paragraphs>1413</Paragraphs>
  <Slides>57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57</vt:i4>
      </vt:variant>
    </vt:vector>
  </HeadingPairs>
  <TitlesOfParts>
    <vt:vector size="74" baseType="lpstr">
      <vt:lpstr>Adobe 고딕 Std B</vt:lpstr>
      <vt:lpstr>굴림</vt:lpstr>
      <vt:lpstr>HY견고딕</vt:lpstr>
      <vt:lpstr>Malgun Gothic</vt:lpstr>
      <vt:lpstr>Malgun Gothic</vt:lpstr>
      <vt:lpstr>Arial</vt:lpstr>
      <vt:lpstr>Calibri</vt:lpstr>
      <vt:lpstr>Cambria Math</vt:lpstr>
      <vt:lpstr>Courier</vt:lpstr>
      <vt:lpstr>Courier New</vt:lpstr>
      <vt:lpstr>Helvetica</vt:lpstr>
      <vt:lpstr>Helvetica Neue</vt:lpstr>
      <vt:lpstr>Wingdings</vt:lpstr>
      <vt:lpstr>2_양식_공청회_발표자료-총괄-양식</vt:lpstr>
      <vt:lpstr>3150</vt:lpstr>
      <vt:lpstr>3150-revised</vt:lpstr>
      <vt:lpstr>1_3150</vt:lpstr>
      <vt:lpstr>CSCI3150 Introduction to Operating Systems</vt:lpstr>
      <vt:lpstr>Overview </vt:lpstr>
      <vt:lpstr>PowerPoint 簡報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簡報</vt:lpstr>
      <vt:lpstr>TLB</vt:lpstr>
      <vt:lpstr>TLB Basic Algorithms</vt:lpstr>
      <vt:lpstr>TLB Basic Algorithms (Cont.)</vt:lpstr>
      <vt:lpstr>Example: Accessing An Array</vt:lpstr>
      <vt:lpstr>Locality</vt:lpstr>
      <vt:lpstr>Who Handles a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Solution</vt:lpstr>
      <vt:lpstr>Another Case</vt:lpstr>
      <vt:lpstr>On the side: ASID vs. PID</vt:lpstr>
      <vt:lpstr>TLB Replacement Policy</vt:lpstr>
      <vt:lpstr>A Real TLB Entry</vt:lpstr>
      <vt:lpstr>PowerPoint 簡報</vt:lpstr>
      <vt:lpstr>Paging: Linear Tables</vt:lpstr>
      <vt:lpstr>Paging: Smaller Tables</vt:lpstr>
      <vt:lpstr>Problem</vt:lpstr>
      <vt:lpstr>Problem</vt:lpstr>
      <vt:lpstr>Hybrid Approach: Paging and Segments </vt:lpstr>
      <vt:lpstr>TLB Miss on Hybrid Approach</vt:lpstr>
      <vt:lpstr>Problem of the Hybrid Approach</vt:lpstr>
      <vt:lpstr>Multi-Level Page Tables</vt:lpstr>
      <vt:lpstr>Multi-level Page Tables</vt:lpstr>
      <vt:lpstr>Multi-level Page Tables</vt:lpstr>
      <vt:lpstr>On-the-side: Indirection</vt:lpstr>
      <vt:lpstr>Example</vt:lpstr>
      <vt:lpstr>Example</vt:lpstr>
      <vt:lpstr>Example: single level page table</vt:lpstr>
      <vt:lpstr>Example: two level paging</vt:lpstr>
      <vt:lpstr>Example: two level paging</vt:lpstr>
      <vt:lpstr>Example: Page Table Index</vt:lpstr>
      <vt:lpstr>Examples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kaiwen chen</cp:lastModifiedBy>
  <cp:revision>4451</cp:revision>
  <cp:lastPrinted>2019-09-09T02:10:38Z</cp:lastPrinted>
  <dcterms:created xsi:type="dcterms:W3CDTF">2011-05-01T06:09:10Z</dcterms:created>
  <dcterms:modified xsi:type="dcterms:W3CDTF">2024-11-12T14:04:25Z</dcterms:modified>
  <cp:category/>
</cp:coreProperties>
</file>