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13"/>
  </p:notesMasterIdLst>
  <p:sldIdLst>
    <p:sldId id="613" r:id="rId3"/>
    <p:sldId id="624" r:id="rId4"/>
    <p:sldId id="636" r:id="rId5"/>
    <p:sldId id="637" r:id="rId6"/>
    <p:sldId id="635" r:id="rId7"/>
    <p:sldId id="638" r:id="rId8"/>
    <p:sldId id="639" r:id="rId9"/>
    <p:sldId id="640" r:id="rId10"/>
    <p:sldId id="641" r:id="rId11"/>
    <p:sldId id="63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679383-BD75-A846-912B-F4A02E5CB4BB}" v="24" dt="2024-11-03T12:34:07.473"/>
  </p1510:revLst>
</p1510:revInfo>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959"/>
    <p:restoredTop sz="63946"/>
  </p:normalViewPr>
  <p:slideViewPr>
    <p:cSldViewPr snapToGrid="0">
      <p:cViewPr>
        <p:scale>
          <a:sx n="95" d="100"/>
          <a:sy n="95" d="100"/>
        </p:scale>
        <p:origin x="1032"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Kaiwen" userId="d2b7700c-ac07-4aef-b2bf-800af199d77b" providerId="ADAL" clId="{DB679383-BD75-A846-912B-F4A02E5CB4BB}"/>
    <pc:docChg chg="custSel modSld">
      <pc:chgData name="CHEN, Kaiwen" userId="d2b7700c-ac07-4aef-b2bf-800af199d77b" providerId="ADAL" clId="{DB679383-BD75-A846-912B-F4A02E5CB4BB}" dt="2024-11-17T04:55:52.785" v="15" actId="27636"/>
      <pc:docMkLst>
        <pc:docMk/>
      </pc:docMkLst>
      <pc:sldChg chg="modSp mod">
        <pc:chgData name="CHEN, Kaiwen" userId="d2b7700c-ac07-4aef-b2bf-800af199d77b" providerId="ADAL" clId="{DB679383-BD75-A846-912B-F4A02E5CB4BB}" dt="2024-11-17T04:55:52.785" v="15" actId="27636"/>
        <pc:sldMkLst>
          <pc:docMk/>
          <pc:sldMk cId="436700335" sldId="640"/>
        </pc:sldMkLst>
        <pc:spChg chg="mod">
          <ac:chgData name="CHEN, Kaiwen" userId="d2b7700c-ac07-4aef-b2bf-800af199d77b" providerId="ADAL" clId="{DB679383-BD75-A846-912B-F4A02E5CB4BB}" dt="2024-11-17T04:55:52.785" v="15" actId="27636"/>
          <ac:spMkLst>
            <pc:docMk/>
            <pc:sldMk cId="436700335" sldId="640"/>
            <ac:spMk id="3" creationId="{49FF9824-235A-9DF4-3AE4-8E5556F031F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751E9F-A845-4914-A3CC-CC345012599B}" type="datetimeFigureOut">
              <a:rPr lang="en-US" smtClean="0"/>
              <a:t>11/17/24</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ED8A1-9A08-4DDC-ACAE-443678235153}" type="slidenum">
              <a:rPr lang="en-US" smtClean="0"/>
              <a:t>‹#›</a:t>
            </a:fld>
            <a:endParaRPr lang="en-US"/>
          </a:p>
        </p:txBody>
      </p:sp>
    </p:spTree>
    <p:extLst>
      <p:ext uri="{BB962C8B-B14F-4D97-AF65-F5344CB8AC3E}">
        <p14:creationId xmlns:p14="http://schemas.microsoft.com/office/powerpoint/2010/main" val="1491734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ctr"/>
            <a:endParaRPr lang="en-HK" sz="2400" dirty="0">
              <a:solidFill>
                <a:schemeClr val="tx1">
                  <a:lumMod val="65000"/>
                  <a:lumOff val="35000"/>
                </a:schemeClr>
              </a:solidFill>
              <a:cs typeface="Helvetica" panose="020B0604020202020204" pitchFamily="34" charset="0"/>
            </a:endParaRPr>
          </a:p>
        </p:txBody>
      </p:sp>
    </p:spTree>
    <p:extLst>
      <p:ext uri="{BB962C8B-B14F-4D97-AF65-F5344CB8AC3E}">
        <p14:creationId xmlns:p14="http://schemas.microsoft.com/office/powerpoint/2010/main" val="162936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ctr"/>
            <a:endParaRPr lang="en-HK" sz="2400" dirty="0">
              <a:solidFill>
                <a:schemeClr val="tx1">
                  <a:lumMod val="65000"/>
                  <a:lumOff val="35000"/>
                </a:schemeClr>
              </a:solidFill>
              <a:cs typeface="Helvetica" panose="020B0604020202020204" pitchFamily="34" charset="0"/>
            </a:endParaRPr>
          </a:p>
        </p:txBody>
      </p:sp>
    </p:spTree>
    <p:extLst>
      <p:ext uri="{BB962C8B-B14F-4D97-AF65-F5344CB8AC3E}">
        <p14:creationId xmlns:p14="http://schemas.microsoft.com/office/powerpoint/2010/main" val="1146177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173946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altLang="zh-HK" dirty="0">
                <a:solidFill>
                  <a:srgbClr val="0E0E0E"/>
                </a:solidFill>
                <a:effectLst/>
                <a:latin typeface=".SF NS"/>
              </a:rPr>
              <a:t>Paging is a technique used to manage memory efficiently by dividing it into fixed-size blocks known as pages. And let</a:t>
            </a:r>
            <a:r>
              <a:rPr lang="en-US" altLang="zh-HK" dirty="0">
                <a:solidFill>
                  <a:srgbClr val="0E0E0E"/>
                </a:solidFill>
                <a:effectLst/>
                <a:latin typeface=".SF NS"/>
              </a:rPr>
              <a:t>’s recap its benefits.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dirty="0">
                <a:solidFill>
                  <a:srgbClr val="0E0E0E"/>
                </a:solidFill>
                <a:effectLst/>
                <a:latin typeface=".SF NS"/>
              </a:rPr>
              <a:t>First, It is </a:t>
            </a:r>
            <a:r>
              <a:rPr lang="en-US" altLang="zh-CN" sz="1200" dirty="0">
                <a:solidFill>
                  <a:srgbClr val="202020"/>
                </a:solidFill>
                <a:latin typeface="Gill Sans MT" panose="020B0502020104020203" pitchFamily="34" charset="0"/>
                <a:sym typeface="Helvetica"/>
              </a:rPr>
              <a:t>Convenient for free space management.</a:t>
            </a:r>
            <a:r>
              <a:rPr lang="en-HK" altLang="zh-HK" dirty="0">
                <a:solidFill>
                  <a:srgbClr val="0E0E0E"/>
                </a:solidFill>
                <a:effectLst/>
                <a:latin typeface=".SF NS"/>
              </a:rPr>
              <a:t> Paging Minimizes fragmentation by ensuring no wasted memory exceeds a single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HK" altLang="zh-HK"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HK" dirty="0"/>
              <a:t>Second, As the right figure shows. </a:t>
            </a:r>
            <a:r>
              <a:rPr lang="en-HK" altLang="zh-HK" dirty="0">
                <a:solidFill>
                  <a:srgbClr val="0E0E0E"/>
                </a:solidFill>
                <a:effectLst/>
                <a:latin typeface=".SF NS"/>
              </a:rPr>
              <a:t>A process’s memory can be spread across different physical memory locations. So paging can achieve </a:t>
            </a:r>
            <a:r>
              <a:rPr lang="en-US" altLang="zh-CN" sz="1200" dirty="0">
                <a:solidFill>
                  <a:srgbClr val="202020"/>
                </a:solidFill>
                <a:latin typeface="Gill Sans MT" panose="020B0502020104020203" pitchFamily="34" charset="0"/>
                <a:sym typeface="Helvetica"/>
              </a:rPr>
              <a:t>discontinuous allocation.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HK" sz="1200" dirty="0">
              <a:solidFill>
                <a:srgbClr val="202020"/>
              </a:solidFill>
              <a:effectLst/>
              <a:latin typeface="Gill Sans MT" panose="020B0502020104020203" pitchFamily="34" charset="0"/>
              <a:sym typeface="Helvetic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200" dirty="0">
                <a:solidFill>
                  <a:srgbClr val="202020"/>
                </a:solidFill>
                <a:effectLst/>
                <a:latin typeface="Gill Sans MT" panose="020B0502020104020203" pitchFamily="34" charset="0"/>
                <a:sym typeface="Helvetica"/>
              </a:rPr>
              <a:t>Third, paging </a:t>
            </a:r>
            <a:r>
              <a:rPr lang="en-HK" altLang="zh-HK" sz="1200" dirty="0">
                <a:solidFill>
                  <a:srgbClr val="0E0E0E"/>
                </a:solidFill>
                <a:effectLst/>
                <a:latin typeface=".SF NS"/>
                <a:sym typeface="Helvetica"/>
              </a:rPr>
              <a:t>a</a:t>
            </a:r>
            <a:r>
              <a:rPr lang="en-HK" altLang="zh-HK" dirty="0">
                <a:solidFill>
                  <a:srgbClr val="0E0E0E"/>
                </a:solidFill>
                <a:effectLst/>
                <a:latin typeface=".SF NS"/>
              </a:rPr>
              <a:t>llows a large virtual address space to be mapped into a smaller physical memory.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HK" altLang="zh-HK"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HK" altLang="zh-HK" dirty="0">
              <a:solidFill>
                <a:srgbClr val="0E0E0E"/>
              </a:solidFill>
              <a:effectLst/>
              <a:latin typeface=".SF NS"/>
            </a:endParaRPr>
          </a:p>
          <a:p>
            <a:endParaRPr kumimoji="1" lang="zh-HK" altLang="en-US" dirty="0"/>
          </a:p>
        </p:txBody>
      </p:sp>
      <p:sp>
        <p:nvSpPr>
          <p:cNvPr id="4" name="投影片編號版面配置區 3"/>
          <p:cNvSpPr>
            <a:spLocks noGrp="1"/>
          </p:cNvSpPr>
          <p:nvPr>
            <p:ph type="sldNum" sz="quarter" idx="5"/>
          </p:nvPr>
        </p:nvSpPr>
        <p:spPr/>
        <p:txBody>
          <a:bodyPr/>
          <a:lstStyle/>
          <a:p>
            <a:fld id="{D4EED8A1-9A08-4DDC-ACAE-443678235153}" type="slidenum">
              <a:rPr lang="en-US" smtClean="0"/>
              <a:t>3</a:t>
            </a:fld>
            <a:endParaRPr lang="en-US"/>
          </a:p>
        </p:txBody>
      </p:sp>
    </p:spTree>
    <p:extLst>
      <p:ext uri="{BB962C8B-B14F-4D97-AF65-F5344CB8AC3E}">
        <p14:creationId xmlns:p14="http://schemas.microsoft.com/office/powerpoint/2010/main" val="1997851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HK" dirty="0"/>
              <a:t>And let’s recap on page table mechanism</a:t>
            </a:r>
          </a:p>
          <a:p>
            <a:r>
              <a:rPr lang="en-HK" altLang="zh-HK" b="1" dirty="0">
                <a:solidFill>
                  <a:srgbClr val="0E0E0E"/>
                </a:solidFill>
                <a:effectLst/>
                <a:latin typeface=".SF NS"/>
              </a:rPr>
              <a:t>Page Table Function:</a:t>
            </a:r>
            <a:endParaRPr lang="en-HK" altLang="zh-HK" dirty="0">
              <a:solidFill>
                <a:srgbClr val="0E0E0E"/>
              </a:solidFill>
              <a:effectLst/>
              <a:latin typeface=".SF NS"/>
            </a:endParaRPr>
          </a:p>
          <a:p>
            <a:r>
              <a:rPr lang="en-HK" altLang="zh-HK" dirty="0">
                <a:solidFill>
                  <a:srgbClr val="0E0E0E"/>
                </a:solidFill>
                <a:effectLst/>
                <a:latin typeface=".SF NS"/>
              </a:rPr>
              <a:t>• The page table is a data structure used by the operating system to map logical addresses to physical addresses.</a:t>
            </a:r>
          </a:p>
          <a:p>
            <a:r>
              <a:rPr lang="en-HK" altLang="zh-HK" dirty="0">
                <a:solidFill>
                  <a:srgbClr val="0E0E0E"/>
                </a:solidFill>
                <a:effectLst/>
                <a:latin typeface=".SF NS"/>
              </a:rPr>
              <a:t>• Each process has its own page table that contains the mapping for each logical page to its corresponding physical frame.</a:t>
            </a:r>
          </a:p>
          <a:p>
            <a:endParaRPr lang="en-HK" altLang="zh-HK" dirty="0">
              <a:solidFill>
                <a:srgbClr val="0E0E0E"/>
              </a:solidFill>
              <a:effectLst/>
              <a:latin typeface=".SF NS"/>
            </a:endParaRPr>
          </a:p>
          <a:p>
            <a:r>
              <a:rPr lang="en-HK" altLang="zh-HK" b="1" dirty="0">
                <a:solidFill>
                  <a:srgbClr val="0E0E0E"/>
                </a:solidFill>
                <a:effectLst/>
                <a:latin typeface=".SF NS"/>
              </a:rPr>
              <a:t>How the Translation Works:</a:t>
            </a:r>
            <a:endParaRPr lang="en-HK" altLang="zh-HK" dirty="0">
              <a:solidFill>
                <a:srgbClr val="0E0E0E"/>
              </a:solidFill>
              <a:effectLst/>
              <a:latin typeface=".SF NS"/>
            </a:endParaRPr>
          </a:p>
          <a:p>
            <a:r>
              <a:rPr lang="en-HK" altLang="zh-HK" dirty="0">
                <a:solidFill>
                  <a:srgbClr val="0E0E0E"/>
                </a:solidFill>
                <a:effectLst/>
                <a:latin typeface=".SF NS"/>
              </a:rPr>
              <a:t>• </a:t>
            </a:r>
            <a:r>
              <a:rPr lang="en-HK" altLang="zh-HK" b="1" dirty="0">
                <a:solidFill>
                  <a:srgbClr val="0E0E0E"/>
                </a:solidFill>
                <a:effectLst/>
                <a:latin typeface=".SF NS"/>
              </a:rPr>
              <a:t>Logical Address Components:</a:t>
            </a:r>
            <a:endParaRPr lang="en-HK" altLang="zh-HK" dirty="0">
              <a:solidFill>
                <a:srgbClr val="0E0E0E"/>
              </a:solidFill>
              <a:effectLst/>
              <a:latin typeface=".SF NS"/>
            </a:endParaRPr>
          </a:p>
          <a:p>
            <a:r>
              <a:rPr lang="en-HK" altLang="zh-HK" dirty="0">
                <a:solidFill>
                  <a:srgbClr val="0E0E0E"/>
                </a:solidFill>
                <a:effectLst/>
                <a:latin typeface=".SF NS"/>
              </a:rPr>
              <a:t>• The logical address from the CPU is divided into two parts: Page Number and Offset.</a:t>
            </a:r>
          </a:p>
          <a:p>
            <a:r>
              <a:rPr lang="en-HK" altLang="zh-HK" dirty="0">
                <a:solidFill>
                  <a:srgbClr val="0E0E0E"/>
                </a:solidFill>
                <a:effectLst/>
                <a:latin typeface=".SF NS"/>
              </a:rPr>
              <a:t>• </a:t>
            </a:r>
            <a:r>
              <a:rPr lang="en-HK" altLang="zh-HK" b="1" dirty="0">
                <a:solidFill>
                  <a:srgbClr val="0E0E0E"/>
                </a:solidFill>
                <a:effectLst/>
                <a:latin typeface=".SF NS"/>
              </a:rPr>
              <a:t>Translation Process:</a:t>
            </a:r>
            <a:endParaRPr lang="en-HK" altLang="zh-HK" dirty="0">
              <a:solidFill>
                <a:srgbClr val="0E0E0E"/>
              </a:solidFill>
              <a:effectLst/>
              <a:latin typeface=".SF NS"/>
            </a:endParaRPr>
          </a:p>
          <a:p>
            <a:r>
              <a:rPr lang="en-HK" altLang="zh-HK" dirty="0">
                <a:solidFill>
                  <a:srgbClr val="0E0E0E"/>
                </a:solidFill>
                <a:effectLst/>
                <a:latin typeface=".SF NS"/>
              </a:rPr>
              <a:t>• The Page Number is used to index into the page table, which provides the Frame Number.</a:t>
            </a:r>
          </a:p>
          <a:p>
            <a:r>
              <a:rPr lang="en-HK" altLang="zh-HK" dirty="0">
                <a:solidFill>
                  <a:srgbClr val="0E0E0E"/>
                </a:solidFill>
                <a:effectLst/>
                <a:latin typeface=".SF NS"/>
              </a:rPr>
              <a:t>• The Offset is then added to the Frame Number to generate the Physical Address.</a:t>
            </a:r>
          </a:p>
          <a:p>
            <a:endParaRPr kumimoji="1" lang="zh-HK" altLang="en-US" dirty="0"/>
          </a:p>
        </p:txBody>
      </p:sp>
      <p:sp>
        <p:nvSpPr>
          <p:cNvPr id="4" name="投影片編號版面配置區 3"/>
          <p:cNvSpPr>
            <a:spLocks noGrp="1"/>
          </p:cNvSpPr>
          <p:nvPr>
            <p:ph type="sldNum" sz="quarter" idx="5"/>
          </p:nvPr>
        </p:nvSpPr>
        <p:spPr/>
        <p:txBody>
          <a:bodyPr/>
          <a:lstStyle/>
          <a:p>
            <a:fld id="{D4EED8A1-9A08-4DDC-ACAE-443678235153}" type="slidenum">
              <a:rPr lang="en-US" smtClean="0"/>
              <a:t>4</a:t>
            </a:fld>
            <a:endParaRPr lang="en-US"/>
          </a:p>
        </p:txBody>
      </p:sp>
    </p:spTree>
    <p:extLst>
      <p:ext uri="{BB962C8B-B14F-4D97-AF65-F5344CB8AC3E}">
        <p14:creationId xmlns:p14="http://schemas.microsoft.com/office/powerpoint/2010/main" val="1014380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altLang="zh-HK" dirty="0">
                <a:solidFill>
                  <a:srgbClr val="0E0E0E"/>
                </a:solidFill>
                <a:effectLst/>
                <a:latin typeface=".SF NS"/>
              </a:rPr>
              <a:t>A linear (single-level) page table can consume a large amount of memory when dealing with vast virtual address spaces.</a:t>
            </a:r>
            <a:r>
              <a:rPr kumimoji="1" lang="en-US" altLang="zh-HK" dirty="0">
                <a:solidFill>
                  <a:srgbClr val="0E0E0E"/>
                </a:solidFill>
                <a:effectLst/>
                <a:latin typeface=".SF NS"/>
              </a:rPr>
              <a:t> As you can see from the blue block in the right figure.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HK" dirty="0">
                <a:solidFill>
                  <a:srgbClr val="0E0E0E"/>
                </a:solidFill>
                <a:effectLst/>
                <a:latin typeface=".SF NS"/>
              </a:rPr>
              <a:t>We can solve this problem using multi-level page tables. </a:t>
            </a:r>
            <a:r>
              <a:rPr lang="en-HK" altLang="zh-HK" dirty="0">
                <a:solidFill>
                  <a:srgbClr val="0E0E0E"/>
                </a:solidFill>
                <a:effectLst/>
                <a:latin typeface=".SF NS"/>
              </a:rPr>
              <a:t>Multi-level page tables reduce this memory requirement by only allocating space for page tables that contain valid entries. You can see the example from the second block in the right figure. Only Page 0 and Page 3 is allocated.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HK" altLang="zh-HK"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HK" altLang="zh-HK" dirty="0">
                <a:solidFill>
                  <a:srgbClr val="0E0E0E"/>
                </a:solidFill>
                <a:effectLst/>
                <a:latin typeface=".SF NS"/>
              </a:rPr>
              <a:t>Let’s  compare Linear and </a:t>
            </a:r>
            <a:r>
              <a:rPr lang="en-HK" altLang="zh-HK" b="0" dirty="0">
                <a:solidFill>
                  <a:srgbClr val="0E0E0E"/>
                </a:solidFill>
                <a:effectLst/>
                <a:latin typeface=".SF NS"/>
              </a:rPr>
              <a:t>Multi-level Page Tables</a:t>
            </a:r>
            <a:r>
              <a:rPr lang="en-HK" altLang="zh-HK" b="1" dirty="0">
                <a:solidFill>
                  <a:srgbClr val="0E0E0E"/>
                </a:solidFill>
                <a:effectLst/>
                <a:latin typeface=".SF NS"/>
              </a:rPr>
              <a:t>:</a:t>
            </a:r>
          </a:p>
          <a:p>
            <a:r>
              <a:rPr lang="en-HK" altLang="zh-HK" b="0" dirty="0">
                <a:solidFill>
                  <a:srgbClr val="0E0E0E"/>
                </a:solidFill>
                <a:effectLst/>
                <a:latin typeface=".SF NS"/>
              </a:rPr>
              <a:t>Linear Page Table m</a:t>
            </a:r>
            <a:r>
              <a:rPr lang="en-HK" altLang="zh-HK" dirty="0">
                <a:solidFill>
                  <a:srgbClr val="0E0E0E"/>
                </a:solidFill>
                <a:effectLst/>
                <a:latin typeface=".SF NS"/>
              </a:rPr>
              <a:t>aps every possible page, leading to large memory consumption even for unused pages.</a:t>
            </a:r>
          </a:p>
          <a:p>
            <a:r>
              <a:rPr lang="en-HK" altLang="zh-HK" b="0" dirty="0">
                <a:solidFill>
                  <a:srgbClr val="0E0E0E"/>
                </a:solidFill>
                <a:effectLst/>
                <a:latin typeface=".SF NS"/>
              </a:rPr>
              <a:t>Multi-level Page Table i</a:t>
            </a:r>
            <a:r>
              <a:rPr lang="en-HK" altLang="zh-HK" dirty="0">
                <a:solidFill>
                  <a:srgbClr val="0E0E0E"/>
                </a:solidFill>
                <a:effectLst/>
                <a:latin typeface=".SF NS"/>
              </a:rPr>
              <a:t>ntroduces a hierarchical structure with a Page Directory and smaller Page Tables. Only the necessary parts of the page table hierarchy are allocated, saving memory for invalid or unused pages.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HK" altLang="zh-HK" dirty="0">
              <a:solidFill>
                <a:srgbClr val="0E0E0E"/>
              </a:solidFill>
              <a:effectLst/>
              <a:latin typeface=".SF NS"/>
            </a:endParaRPr>
          </a:p>
        </p:txBody>
      </p:sp>
      <p:sp>
        <p:nvSpPr>
          <p:cNvPr id="4" name="投影片編號版面配置區 3"/>
          <p:cNvSpPr>
            <a:spLocks noGrp="1"/>
          </p:cNvSpPr>
          <p:nvPr>
            <p:ph type="sldNum" sz="quarter" idx="5"/>
          </p:nvPr>
        </p:nvSpPr>
        <p:spPr/>
        <p:txBody>
          <a:bodyPr/>
          <a:lstStyle/>
          <a:p>
            <a:fld id="{D4EED8A1-9A08-4DDC-ACAE-443678235153}" type="slidenum">
              <a:rPr lang="en-US" smtClean="0"/>
              <a:t>5</a:t>
            </a:fld>
            <a:endParaRPr lang="en-US"/>
          </a:p>
        </p:txBody>
      </p:sp>
    </p:spTree>
    <p:extLst>
      <p:ext uri="{BB962C8B-B14F-4D97-AF65-F5344CB8AC3E}">
        <p14:creationId xmlns:p14="http://schemas.microsoft.com/office/powerpoint/2010/main" val="642322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HK" dirty="0"/>
              <a:t>Here is an example, we can look at th</a:t>
            </a:r>
            <a:r>
              <a:rPr lang="en-US" altLang="zh-CN" dirty="0"/>
              <a:t>e two level page table in 32-bit computer using x86. </a:t>
            </a:r>
          </a:p>
          <a:p>
            <a:r>
              <a:rPr lang="en-HK" altLang="zh-HK" dirty="0">
                <a:solidFill>
                  <a:srgbClr val="0E0E0E"/>
                </a:solidFill>
                <a:effectLst/>
                <a:latin typeface=".SF NS"/>
              </a:rPr>
              <a:t>The virtual address is divided into three parts: Directory, Table, and Offset. Table bits (10) index the page table entry. Offset bits (12) specify the exact location within a 4KB page.</a:t>
            </a:r>
          </a:p>
          <a:p>
            <a:pPr marL="0" marR="0" lvl="0" indent="0" algn="l" defTabSz="914400" rtl="0" eaLnBrk="1" fontAlgn="auto" latinLnBrk="0" hangingPunct="1">
              <a:lnSpc>
                <a:spcPct val="100000"/>
              </a:lnSpc>
              <a:spcBef>
                <a:spcPts val="0"/>
              </a:spcBef>
              <a:spcAft>
                <a:spcPts val="0"/>
              </a:spcAft>
              <a:buClrTx/>
              <a:buSzTx/>
              <a:buFontTx/>
              <a:buNone/>
              <a:tabLst/>
              <a:defRPr/>
            </a:pPr>
            <a:r>
              <a:rPr lang="en-HK" altLang="zh-HK" dirty="0">
                <a:solidFill>
                  <a:srgbClr val="0E0E0E"/>
                </a:solidFill>
                <a:effectLst/>
                <a:latin typeface=".SF NS"/>
              </a:rPr>
              <a:t>Let’s go through the mapping process. Directory bits (10) identify the page directory entry. The CR3 register holds the base address of the Page Directory. So they help to find the exact Page directory entry.</a:t>
            </a:r>
          </a:p>
          <a:p>
            <a:pPr marL="0" marR="0" lvl="0" indent="0" algn="l" defTabSz="914400" rtl="0" eaLnBrk="1" fontAlgn="auto" latinLnBrk="0" hangingPunct="1">
              <a:lnSpc>
                <a:spcPct val="100000"/>
              </a:lnSpc>
              <a:spcBef>
                <a:spcPts val="0"/>
              </a:spcBef>
              <a:spcAft>
                <a:spcPts val="0"/>
              </a:spcAft>
              <a:buClrTx/>
              <a:buSzTx/>
              <a:buFontTx/>
              <a:buNone/>
              <a:tabLst/>
              <a:defRPr/>
            </a:pPr>
            <a:r>
              <a:rPr lang="en-HK" altLang="zh-HK" dirty="0">
                <a:solidFill>
                  <a:srgbClr val="0E0E0E"/>
                </a:solidFill>
                <a:effectLst/>
                <a:latin typeface=".SF NS"/>
              </a:rPr>
              <a:t>The PDE points to a specific Page Table. Table bits (10) index the page table entry. So the exact Page Table entry is found. </a:t>
            </a:r>
          </a:p>
          <a:p>
            <a:pPr marL="0" marR="0" lvl="0" indent="0" algn="l" defTabSz="914400" rtl="0" eaLnBrk="1" fontAlgn="auto" latinLnBrk="0" hangingPunct="1">
              <a:lnSpc>
                <a:spcPct val="100000"/>
              </a:lnSpc>
              <a:spcBef>
                <a:spcPts val="0"/>
              </a:spcBef>
              <a:spcAft>
                <a:spcPts val="0"/>
              </a:spcAft>
              <a:buClrTx/>
              <a:buSzTx/>
              <a:buFontTx/>
              <a:buNone/>
              <a:tabLst/>
              <a:defRPr/>
            </a:pPr>
            <a:r>
              <a:rPr lang="en-HK" altLang="zh-HK" dirty="0">
                <a:solidFill>
                  <a:srgbClr val="0E0E0E"/>
                </a:solidFill>
                <a:effectLst/>
                <a:latin typeface=".SF NS"/>
              </a:rPr>
              <a:t>Then this PTE is used to find the physical frame. </a:t>
            </a:r>
          </a:p>
          <a:p>
            <a:pPr marL="0" marR="0" lvl="0" indent="0" algn="l" defTabSz="914400" rtl="0" eaLnBrk="1" fontAlgn="auto" latinLnBrk="0" hangingPunct="1">
              <a:lnSpc>
                <a:spcPct val="100000"/>
              </a:lnSpc>
              <a:spcBef>
                <a:spcPts val="0"/>
              </a:spcBef>
              <a:spcAft>
                <a:spcPts val="0"/>
              </a:spcAft>
              <a:buClrTx/>
              <a:buSzTx/>
              <a:buFontTx/>
              <a:buNone/>
              <a:tabLst/>
              <a:defRPr/>
            </a:pPr>
            <a:r>
              <a:rPr lang="en-HK" altLang="zh-HK" dirty="0">
                <a:solidFill>
                  <a:srgbClr val="0E0E0E"/>
                </a:solidFill>
                <a:effectLst/>
                <a:latin typeface=".SF NS"/>
              </a:rPr>
              <a:t>Finally Offset bits (12) specify the exact location within a 4KB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HK" altLang="zh-HK"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HK" altLang="zh-HK" dirty="0">
              <a:solidFill>
                <a:srgbClr val="0E0E0E"/>
              </a:solidFill>
              <a:effectLst/>
              <a:latin typeface=".SF NS"/>
            </a:endParaRPr>
          </a:p>
        </p:txBody>
      </p:sp>
      <p:sp>
        <p:nvSpPr>
          <p:cNvPr id="4" name="投影片編號版面配置區 3"/>
          <p:cNvSpPr>
            <a:spLocks noGrp="1"/>
          </p:cNvSpPr>
          <p:nvPr>
            <p:ph type="sldNum" sz="quarter" idx="5"/>
          </p:nvPr>
        </p:nvSpPr>
        <p:spPr/>
        <p:txBody>
          <a:bodyPr/>
          <a:lstStyle/>
          <a:p>
            <a:fld id="{D4EED8A1-9A08-4DDC-ACAE-443678235153}" type="slidenum">
              <a:rPr lang="en-US" smtClean="0"/>
              <a:t>6</a:t>
            </a:fld>
            <a:endParaRPr lang="en-US"/>
          </a:p>
        </p:txBody>
      </p:sp>
    </p:spTree>
    <p:extLst>
      <p:ext uri="{BB962C8B-B14F-4D97-AF65-F5344CB8AC3E}">
        <p14:creationId xmlns:p14="http://schemas.microsoft.com/office/powerpoint/2010/main" val="72001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HK" dirty="0"/>
              <a:t>Then let’s do a practice together.</a:t>
            </a:r>
          </a:p>
          <a:p>
            <a:endParaRPr kumimoji="1" lang="zh-HK" altLang="en-US" dirty="0"/>
          </a:p>
        </p:txBody>
      </p:sp>
      <p:sp>
        <p:nvSpPr>
          <p:cNvPr id="4" name="投影片編號版面配置區 3"/>
          <p:cNvSpPr>
            <a:spLocks noGrp="1"/>
          </p:cNvSpPr>
          <p:nvPr>
            <p:ph type="sldNum" sz="quarter" idx="5"/>
          </p:nvPr>
        </p:nvSpPr>
        <p:spPr/>
        <p:txBody>
          <a:bodyPr/>
          <a:lstStyle/>
          <a:p>
            <a:fld id="{D4EED8A1-9A08-4DDC-ACAE-443678235153}" type="slidenum">
              <a:rPr lang="en-US" smtClean="0"/>
              <a:t>7</a:t>
            </a:fld>
            <a:endParaRPr lang="en-US"/>
          </a:p>
        </p:txBody>
      </p:sp>
    </p:spTree>
    <p:extLst>
      <p:ext uri="{BB962C8B-B14F-4D97-AF65-F5344CB8AC3E}">
        <p14:creationId xmlns:p14="http://schemas.microsoft.com/office/powerpoint/2010/main" val="1890735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altLang="zh-HK" dirty="0">
                <a:solidFill>
                  <a:srgbClr val="0E0E0E"/>
                </a:solidFill>
                <a:effectLst/>
                <a:latin typeface=".SF NS"/>
              </a:rPr>
              <a:t>The machine has a word length of 32 bits and uses word addressing, so each memory address refers to 32 bits (or 4 bytes) of memory. Therefore the size of one page frame is 4 bytes. </a:t>
            </a:r>
            <a:r>
              <a:rPr kumimoji="1" lang="en-US" altLang="zh-HK" dirty="0">
                <a:solidFill>
                  <a:srgbClr val="0E0E0E"/>
                </a:solidFill>
                <a:effectLst/>
                <a:latin typeface=".SF NS"/>
              </a:rPr>
              <a:t>The page size is 32 bytes so that there could be 8 page frames in one page. So the number of physical addresses in one page is also 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HK" altLang="zh-HK"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HK" altLang="zh-HK" dirty="0">
                <a:solidFill>
                  <a:srgbClr val="0E0E0E"/>
                </a:solidFill>
                <a:effectLst/>
                <a:latin typeface=".SF NS"/>
              </a:rPr>
              <a:t>So since log base 2 of 8 equals to 3. So the bits of offset should be 3. We need 3 bits to present which page frame inside the page.</a:t>
            </a:r>
          </a:p>
          <a:p>
            <a:pPr marL="0" marR="0" lvl="0" indent="0" algn="l" defTabSz="914400" rtl="0" eaLnBrk="1" fontAlgn="auto" latinLnBrk="0" hangingPunct="1">
              <a:lnSpc>
                <a:spcPct val="100000"/>
              </a:lnSpc>
              <a:spcBef>
                <a:spcPts val="0"/>
              </a:spcBef>
              <a:spcAft>
                <a:spcPts val="0"/>
              </a:spcAft>
              <a:buClrTx/>
              <a:buSzTx/>
              <a:buFontTx/>
              <a:buNone/>
              <a:tabLst/>
              <a:defRPr/>
            </a:pPr>
            <a:r>
              <a:rPr lang="en-HK" altLang="zh-HK" dirty="0">
                <a:solidFill>
                  <a:srgbClr val="0E0E0E"/>
                </a:solidFill>
                <a:effectLst/>
                <a:latin typeface=".SF NS"/>
              </a:rPr>
              <a:t>And the page directory has 4 entries. The log base 2 of 4 equals to 2. So </a:t>
            </a:r>
            <a:r>
              <a:rPr lang="en-US" altLang="zh-HK" sz="1200" dirty="0">
                <a:solidFill>
                  <a:srgbClr val="0E0E0E"/>
                </a:solidFill>
                <a:effectLst/>
                <a:latin typeface=".SF NS"/>
              </a:rPr>
              <a:t>t</a:t>
            </a:r>
            <a:r>
              <a:rPr lang="en-US" altLang="zh-CN" sz="1200" dirty="0"/>
              <a:t>he bits for page directory index should be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HK" sz="1200"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200" dirty="0">
                <a:solidFill>
                  <a:srgbClr val="0E0E0E"/>
                </a:solidFill>
                <a:effectLst/>
                <a:latin typeface=".SF NS"/>
              </a:rPr>
              <a:t>And </a:t>
            </a:r>
            <a:r>
              <a:rPr lang="en-HK" altLang="zh-HK" dirty="0">
                <a:solidFill>
                  <a:srgbClr val="0E0E0E"/>
                </a:solidFill>
                <a:effectLst/>
                <a:latin typeface=".SF NS"/>
              </a:rPr>
              <a:t>the page table has 8 entries. The log base 2 of 8 equals to 3. So </a:t>
            </a:r>
            <a:r>
              <a:rPr lang="en-US" altLang="zh-HK" sz="1200" dirty="0">
                <a:solidFill>
                  <a:srgbClr val="0E0E0E"/>
                </a:solidFill>
                <a:effectLst/>
                <a:latin typeface=".SF NS"/>
              </a:rPr>
              <a:t>t</a:t>
            </a:r>
            <a:r>
              <a:rPr lang="en-US" altLang="zh-CN" sz="1200" dirty="0"/>
              <a:t>he bits for page table index should be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So the bits for virtual address should be 8, which is the result of 3 + 2 + 3.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And the virtual address space size should be 2 to the power of 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HK" sz="1200"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200" dirty="0">
                <a:solidFill>
                  <a:srgbClr val="0E0E0E"/>
                </a:solidFill>
                <a:effectLst/>
                <a:latin typeface=".SF NS"/>
              </a:rPr>
              <a:t> </a:t>
            </a:r>
            <a:endParaRPr lang="en-HK" altLang="zh-HK"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HK" altLang="zh-HK" dirty="0">
              <a:solidFill>
                <a:srgbClr val="0E0E0E"/>
              </a:solidFill>
              <a:effectLst/>
              <a:latin typeface=".SF NS"/>
            </a:endParaRPr>
          </a:p>
        </p:txBody>
      </p:sp>
      <p:sp>
        <p:nvSpPr>
          <p:cNvPr id="4" name="投影片編號版面配置區 3"/>
          <p:cNvSpPr>
            <a:spLocks noGrp="1"/>
          </p:cNvSpPr>
          <p:nvPr>
            <p:ph type="sldNum" sz="quarter" idx="5"/>
          </p:nvPr>
        </p:nvSpPr>
        <p:spPr/>
        <p:txBody>
          <a:bodyPr/>
          <a:lstStyle/>
          <a:p>
            <a:fld id="{D4EED8A1-9A08-4DDC-ACAE-443678235153}" type="slidenum">
              <a:rPr lang="en-US" smtClean="0"/>
              <a:t>8</a:t>
            </a:fld>
            <a:endParaRPr lang="en-US"/>
          </a:p>
        </p:txBody>
      </p:sp>
    </p:spTree>
    <p:extLst>
      <p:ext uri="{BB962C8B-B14F-4D97-AF65-F5344CB8AC3E}">
        <p14:creationId xmlns:p14="http://schemas.microsoft.com/office/powerpoint/2010/main" val="2651141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HK" altLang="en-US" dirty="0"/>
          </a:p>
        </p:txBody>
      </p:sp>
      <p:sp>
        <p:nvSpPr>
          <p:cNvPr id="4" name="投影片編號版面配置區 3"/>
          <p:cNvSpPr>
            <a:spLocks noGrp="1"/>
          </p:cNvSpPr>
          <p:nvPr>
            <p:ph type="sldNum" sz="quarter" idx="5"/>
          </p:nvPr>
        </p:nvSpPr>
        <p:spPr/>
        <p:txBody>
          <a:bodyPr/>
          <a:lstStyle/>
          <a:p>
            <a:fld id="{D4EED8A1-9A08-4DDC-ACAE-443678235153}" type="slidenum">
              <a:rPr lang="en-US" smtClean="0"/>
              <a:t>9</a:t>
            </a:fld>
            <a:endParaRPr lang="en-US"/>
          </a:p>
        </p:txBody>
      </p:sp>
    </p:spTree>
    <p:extLst>
      <p:ext uri="{BB962C8B-B14F-4D97-AF65-F5344CB8AC3E}">
        <p14:creationId xmlns:p14="http://schemas.microsoft.com/office/powerpoint/2010/main" val="1970037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amp; Subtitle">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51686ED8-374A-AFA5-27CC-BADD1D5E796E}"/>
              </a:ext>
            </a:extLst>
          </p:cNvPr>
          <p:cNvSpPr/>
          <p:nvPr userDrawn="1"/>
        </p:nvSpPr>
        <p:spPr>
          <a:xfrm>
            <a:off x="0" y="0"/>
            <a:ext cx="12192000" cy="6858000"/>
          </a:xfrm>
          <a:prstGeom prst="rect">
            <a:avLst/>
          </a:prstGeom>
          <a:gradFill flip="none" rotWithShape="1">
            <a:gsLst>
              <a:gs pos="0">
                <a:srgbClr val="800080"/>
              </a:gs>
              <a:gs pos="100000">
                <a:srgbClr val="EFA922"/>
              </a:gs>
            </a:gsLst>
            <a:lin ang="2700000" scaled="1"/>
            <a:tileRect/>
          </a:gradFill>
          <a:ln w="12700">
            <a:miter lim="400000"/>
          </a:ln>
        </p:spPr>
        <p:txBody>
          <a:bodyPr lIns="0" tIns="0" rIns="0" bIns="0" anchor="ctr"/>
          <a:lstStyle/>
          <a:p>
            <a:pPr defTabSz="412750">
              <a:defRPr sz="5000" b="1">
                <a:solidFill>
                  <a:srgbClr val="FFFFFF"/>
                </a:solidFill>
              </a:defRPr>
            </a:pPr>
            <a:endParaRPr sz="2500" dirty="0">
              <a:solidFill>
                <a:schemeClr val="bg1"/>
              </a:solidFill>
              <a:latin typeface="Gill Sans MT" panose="020B0502020104020203" pitchFamily="34" charset="0"/>
            </a:endParaRPr>
          </a:p>
        </p:txBody>
      </p:sp>
      <p:sp>
        <p:nvSpPr>
          <p:cNvPr id="12" name="Title Text"/>
          <p:cNvSpPr txBox="1">
            <a:spLocks noGrp="1"/>
          </p:cNvSpPr>
          <p:nvPr>
            <p:ph type="title"/>
          </p:nvPr>
        </p:nvSpPr>
        <p:spPr>
          <a:xfrm>
            <a:off x="889000" y="1149350"/>
            <a:ext cx="10414000" cy="2324100"/>
          </a:xfrm>
          <a:prstGeom prst="rect">
            <a:avLst/>
          </a:prstGeom>
        </p:spPr>
        <p:txBody>
          <a:bodyPr anchor="b"/>
          <a:lstStyle>
            <a:lvl1pPr defTabSz="412750">
              <a:defRPr sz="6000" baseline="1666">
                <a:solidFill>
                  <a:srgbClr val="000000"/>
                </a:solidFill>
              </a:defRPr>
            </a:lvl1pPr>
          </a:lstStyle>
          <a:p>
            <a:r>
              <a:t>Title Text</a:t>
            </a:r>
          </a:p>
        </p:txBody>
      </p:sp>
      <p:sp>
        <p:nvSpPr>
          <p:cNvPr id="13" name="Body Level One…"/>
          <p:cNvSpPr txBox="1">
            <a:spLocks noGrp="1"/>
          </p:cNvSpPr>
          <p:nvPr>
            <p:ph type="body" sz="half" idx="1"/>
          </p:nvPr>
        </p:nvSpPr>
        <p:spPr>
          <a:xfrm>
            <a:off x="889000" y="4235450"/>
            <a:ext cx="10414000" cy="1774360"/>
          </a:xfrm>
          <a:prstGeom prst="rect">
            <a:avLst/>
          </a:prstGeom>
        </p:spPr>
        <p:txBody>
          <a:bodyPr/>
          <a:lstStyle>
            <a:lvl1pPr marL="0" indent="0">
              <a:spcBef>
                <a:spcPts val="0"/>
              </a:spcBef>
              <a:buSzTx/>
              <a:buNone/>
              <a:defRPr sz="2400">
                <a:solidFill>
                  <a:srgbClr val="000000"/>
                </a:solidFill>
              </a:defRPr>
            </a:lvl1pPr>
            <a:lvl2pPr marL="0" indent="0">
              <a:spcBef>
                <a:spcPts val="0"/>
              </a:spcBef>
              <a:buSzTx/>
              <a:buNone/>
              <a:defRPr sz="2400">
                <a:solidFill>
                  <a:srgbClr val="000000"/>
                </a:solidFill>
              </a:defRPr>
            </a:lvl2pPr>
            <a:lvl3pPr marL="0" indent="0">
              <a:spcBef>
                <a:spcPts val="0"/>
              </a:spcBef>
              <a:buSzTx/>
              <a:buNone/>
              <a:defRPr sz="2400">
                <a:solidFill>
                  <a:srgbClr val="000000"/>
                </a:solidFill>
              </a:defRPr>
            </a:lvl3pPr>
            <a:lvl4pPr marL="0" indent="0">
              <a:spcBef>
                <a:spcPts val="0"/>
              </a:spcBef>
              <a:buSzTx/>
              <a:buNone/>
              <a:defRPr sz="2400">
                <a:solidFill>
                  <a:srgbClr val="000000"/>
                </a:solidFill>
              </a:defRPr>
            </a:lvl4pPr>
            <a:lvl5pPr marL="0" indent="0">
              <a:spcBef>
                <a:spcPts val="0"/>
              </a:spcBef>
              <a:buSzTx/>
              <a:buNone/>
              <a:defRPr sz="24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5970596" y="6540500"/>
            <a:ext cx="296556" cy="287258"/>
          </a:xfrm>
          <a:prstGeom prst="rect">
            <a:avLst/>
          </a:prstGeom>
        </p:spPr>
        <p:txBody>
          <a:bodyPr/>
          <a:lstStyle>
            <a:lvl1pPr>
              <a:defRPr sz="1200">
                <a:solidFill>
                  <a:schemeClr val="bg1"/>
                </a:solidFill>
                <a:latin typeface="Helvetica Light"/>
                <a:ea typeface="Helvetica Light"/>
                <a:cs typeface="Helvetica Light"/>
                <a:sym typeface="Helvetica Light"/>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12478070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creen Red">
    <p:spTree>
      <p:nvGrpSpPr>
        <p:cNvPr id="1" name=""/>
        <p:cNvGrpSpPr/>
        <p:nvPr/>
      </p:nvGrpSpPr>
      <p:grpSpPr>
        <a:xfrm>
          <a:off x="0" y="0"/>
          <a:ext cx="0" cy="0"/>
          <a:chOff x="0" y="0"/>
          <a:chExt cx="0" cy="0"/>
        </a:xfrm>
      </p:grpSpPr>
      <p:sp>
        <p:nvSpPr>
          <p:cNvPr id="117" name="Rectangle"/>
          <p:cNvSpPr/>
          <p:nvPr/>
        </p:nvSpPr>
        <p:spPr>
          <a:xfrm>
            <a:off x="0" y="-1"/>
            <a:ext cx="12192000" cy="6134895"/>
          </a:xfrm>
          <a:prstGeom prst="rect">
            <a:avLst/>
          </a:prstGeom>
          <a:solidFill>
            <a:srgbClr val="CA423E"/>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1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11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2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68952670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inal">
    <p:spTree>
      <p:nvGrpSpPr>
        <p:cNvPr id="1" name=""/>
        <p:cNvGrpSpPr/>
        <p:nvPr/>
      </p:nvGrpSpPr>
      <p:grpSpPr>
        <a:xfrm>
          <a:off x="0" y="0"/>
          <a:ext cx="0" cy="0"/>
          <a:chOff x="0" y="0"/>
          <a:chExt cx="0" cy="0"/>
        </a:xfrm>
      </p:grpSpPr>
      <p:sp>
        <p:nvSpPr>
          <p:cNvPr id="127" name="Rectangle"/>
          <p:cNvSpPr/>
          <p:nvPr/>
        </p:nvSpPr>
        <p:spPr>
          <a:xfrm>
            <a:off x="0" y="-16768"/>
            <a:ext cx="12192000" cy="6032004"/>
          </a:xfrm>
          <a:prstGeom prst="rect">
            <a:avLst/>
          </a:prstGeom>
          <a:solidFill>
            <a:srgbClr val="419CFF"/>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28" name="Title Text"/>
          <p:cNvSpPr txBox="1">
            <a:spLocks noGrp="1"/>
          </p:cNvSpPr>
          <p:nvPr>
            <p:ph type="title"/>
          </p:nvPr>
        </p:nvSpPr>
        <p:spPr>
          <a:xfrm>
            <a:off x="943793" y="2038821"/>
            <a:ext cx="10304414" cy="2173884"/>
          </a:xfrm>
          <a:prstGeom prst="rect">
            <a:avLst/>
          </a:prstGeom>
        </p:spPr>
        <p:txBody>
          <a:bodyPr/>
          <a:lstStyle>
            <a:lvl1pPr algn="ctr" defTabSz="412750">
              <a:defRPr sz="6000" b="0" baseline="1666">
                <a:solidFill>
                  <a:srgbClr val="FFFFFF"/>
                </a:solidFill>
              </a:defRPr>
            </a:lvl1pPr>
          </a:lstStyle>
          <a:p>
            <a:r>
              <a:t>Title Text</a:t>
            </a:r>
          </a:p>
        </p:txBody>
      </p:sp>
      <p:sp>
        <p:nvSpPr>
          <p:cNvPr id="129"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01078372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36" name="Title Text"/>
          <p:cNvSpPr txBox="1">
            <a:spLocks noGrp="1"/>
          </p:cNvSpPr>
          <p:nvPr>
            <p:ph type="title"/>
          </p:nvPr>
        </p:nvSpPr>
        <p:spPr>
          <a:xfrm>
            <a:off x="2193727" y="178594"/>
            <a:ext cx="7804547" cy="1518048"/>
          </a:xfrm>
          <a:prstGeom prst="rect">
            <a:avLst/>
          </a:prstGeom>
        </p:spPr>
        <p:txBody>
          <a:bodyPr lIns="71437" tIns="71437" rIns="71437" bIns="71437"/>
          <a:lstStyle>
            <a:lvl1pPr algn="ctr" defTabSz="410766">
              <a:defRPr sz="3500" b="0" baseline="0">
                <a:solidFill>
                  <a:srgbClr val="FFFFFF"/>
                </a:solidFill>
              </a:defRPr>
            </a:lvl1pPr>
          </a:lstStyle>
          <a:p>
            <a:r>
              <a:t>Title Text</a:t>
            </a:r>
          </a:p>
        </p:txBody>
      </p:sp>
      <p:sp>
        <p:nvSpPr>
          <p:cNvPr id="137" name="Body Level One…"/>
          <p:cNvSpPr txBox="1">
            <a:spLocks noGrp="1"/>
          </p:cNvSpPr>
          <p:nvPr>
            <p:ph type="body" idx="1"/>
          </p:nvPr>
        </p:nvSpPr>
        <p:spPr>
          <a:xfrm>
            <a:off x="2193727" y="1821656"/>
            <a:ext cx="7804547" cy="4420196"/>
          </a:xfrm>
          <a:prstGeom prst="rect">
            <a:avLst/>
          </a:prstGeom>
        </p:spPr>
        <p:txBody>
          <a:bodyPr lIns="71437" tIns="71437" rIns="71437" bIns="71437" anchor="ctr"/>
          <a:lstStyle>
            <a:lvl1pPr marL="222250" indent="-222250" defTabSz="410766">
              <a:buSzPct val="145000"/>
              <a:buChar char="•"/>
              <a:defRPr sz="1600">
                <a:solidFill>
                  <a:srgbClr val="FFFFFF"/>
                </a:solidFill>
              </a:defRPr>
            </a:lvl1pPr>
            <a:lvl2pPr marL="444500" indent="-222250" defTabSz="410766">
              <a:buSzPct val="145000"/>
              <a:buChar char="•"/>
              <a:defRPr sz="1600">
                <a:solidFill>
                  <a:srgbClr val="FFFFFF"/>
                </a:solidFill>
              </a:defRPr>
            </a:lvl2pPr>
            <a:lvl3pPr marL="666750" indent="-222250" defTabSz="410766">
              <a:buSzPct val="145000"/>
              <a:buChar char="•"/>
              <a:defRPr sz="1600">
                <a:solidFill>
                  <a:srgbClr val="FFFFFF"/>
                </a:solidFill>
              </a:defRPr>
            </a:lvl3pPr>
            <a:lvl4pPr marL="889000" indent="-222250" defTabSz="410766">
              <a:buSzPct val="145000"/>
              <a:buChar char="•"/>
              <a:defRPr sz="1600">
                <a:solidFill>
                  <a:srgbClr val="FFFFFF"/>
                </a:solidFill>
              </a:defRPr>
            </a:lvl4pPr>
            <a:lvl5pPr marL="1111250" indent="-222250" defTabSz="410766">
              <a:buSzPct val="145000"/>
              <a:buChar char="•"/>
              <a:defRPr sz="16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38" name="Slide Number"/>
          <p:cNvSpPr txBox="1">
            <a:spLocks noGrp="1"/>
          </p:cNvSpPr>
          <p:nvPr>
            <p:ph type="sldNum" sz="quarter" idx="2"/>
          </p:nvPr>
        </p:nvSpPr>
        <p:spPr>
          <a:xfrm>
            <a:off x="5977052" y="6536531"/>
            <a:ext cx="322203" cy="313546"/>
          </a:xfrm>
          <a:prstGeom prst="rect">
            <a:avLst/>
          </a:prstGeom>
        </p:spPr>
        <p:txBody>
          <a:bodyPr lIns="71437" tIns="71437" rIns="71437" bIns="71437"/>
          <a:lstStyle>
            <a:lvl1pPr defTabSz="410766">
              <a:defRPr sz="1100">
                <a:solidFill>
                  <a:srgbClr val="FFFFFF"/>
                </a:solidFill>
                <a:latin typeface="Helvetica Neue Light"/>
                <a:ea typeface="Helvetica Neue Light"/>
                <a:cs typeface="Helvetica Neue Light"/>
                <a:sym typeface="Helvetica Neue Light"/>
              </a:defRPr>
            </a:lvl1pPr>
          </a:lstStyle>
          <a:p>
            <a:fld id="{86CB4B4D-7CA3-9044-876B-883B54F8677D}" type="slidenum">
              <a:t>‹#›</a:t>
            </a:fld>
            <a:endParaRPr/>
          </a:p>
        </p:txBody>
      </p:sp>
    </p:spTree>
    <p:extLst>
      <p:ext uri="{BB962C8B-B14F-4D97-AF65-F5344CB8AC3E}">
        <p14:creationId xmlns:p14="http://schemas.microsoft.com/office/powerpoint/2010/main" val="268450708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14A3-DCCD-1F67-5A43-D409DDA7F0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99C241-D7F8-3937-C18B-364EFE4B93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411B77-9054-FFAD-AEB3-F44121FC269D}"/>
              </a:ext>
            </a:extLst>
          </p:cNvPr>
          <p:cNvSpPr>
            <a:spLocks noGrp="1"/>
          </p:cNvSpPr>
          <p:nvPr>
            <p:ph type="dt" sz="half" idx="10"/>
          </p:nvPr>
        </p:nvSpPr>
        <p:spPr/>
        <p:txBody>
          <a:bodyPr/>
          <a:lstStyle/>
          <a:p>
            <a:fld id="{4110DD41-9B81-A544-8498-92133950A0E4}" type="datetime1">
              <a:rPr lang="en-US" smtClean="0"/>
              <a:t>11/17/24</a:t>
            </a:fld>
            <a:endParaRPr lang="en-US"/>
          </a:p>
        </p:txBody>
      </p:sp>
      <p:sp>
        <p:nvSpPr>
          <p:cNvPr id="5" name="Footer Placeholder 4">
            <a:extLst>
              <a:ext uri="{FF2B5EF4-FFF2-40B4-BE49-F238E27FC236}">
                <a16:creationId xmlns:a16="http://schemas.microsoft.com/office/drawing/2014/main" id="{0E8A69CF-9400-12F2-90B6-21413E600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15769-C2E4-40A2-0D1B-A3522EC4B970}"/>
              </a:ext>
            </a:extLst>
          </p:cNvPr>
          <p:cNvSpPr>
            <a:spLocks noGrp="1"/>
          </p:cNvSpPr>
          <p:nvPr>
            <p:ph type="sldNum" sz="quarter" idx="12"/>
          </p:nvPr>
        </p:nvSpPr>
        <p:spPr/>
        <p:txBody>
          <a:bodyPr/>
          <a:lstStyle/>
          <a:p>
            <a:fld id="{EB31991F-E3FA-3A41-8A65-A6D6C0B5A2D4}" type="slidenum">
              <a:rPr lang="en-US" smtClean="0"/>
              <a:t>‹#›</a:t>
            </a:fld>
            <a:endParaRPr lang="en-US"/>
          </a:p>
        </p:txBody>
      </p:sp>
    </p:spTree>
    <p:extLst>
      <p:ext uri="{BB962C8B-B14F-4D97-AF65-F5344CB8AC3E}">
        <p14:creationId xmlns:p14="http://schemas.microsoft.com/office/powerpoint/2010/main" val="4181490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cxnSp>
        <p:nvCxnSpPr>
          <p:cNvPr id="4" name="직선 연결선 3"/>
          <p:cNvCxnSpPr/>
          <p:nvPr/>
        </p:nvCxnSpPr>
        <p:spPr>
          <a:xfrm>
            <a:off x="0" y="6500813"/>
            <a:ext cx="12192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a:xfrm>
            <a:off x="285751" y="64881"/>
            <a:ext cx="11715749" cy="585787"/>
          </a:xfrm>
        </p:spPr>
        <p:txBody>
          <a:bodyPr/>
          <a:lstStyle>
            <a:lvl1pPr>
              <a:defRPr sz="24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GB" altLang="ko-KR"/>
              <a:t>Click to edit Master title style</a:t>
            </a:r>
            <a:endParaRPr lang="ko-KR" altLang="en-US" dirty="0"/>
          </a:p>
        </p:txBody>
      </p:sp>
      <p:sp>
        <p:nvSpPr>
          <p:cNvPr id="3" name="내용 개체 틀 2"/>
          <p:cNvSpPr>
            <a:spLocks noGrp="1"/>
          </p:cNvSpPr>
          <p:nvPr>
            <p:ph idx="1"/>
          </p:nvPr>
        </p:nvSpPr>
        <p:spPr>
          <a:xfrm>
            <a:off x="285751" y="880070"/>
            <a:ext cx="11715749" cy="5501258"/>
          </a:xfrm>
        </p:spPr>
        <p:txBody>
          <a:bodyPr/>
          <a:lstStyle>
            <a:lvl1pPr>
              <a:lnSpc>
                <a:spcPct val="150000"/>
              </a:lnSpc>
              <a:buClr>
                <a:srgbClr val="002060"/>
              </a:buClr>
              <a:defRPr sz="2000" b="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1pPr>
            <a:lvl2pPr latinLnBrk="0">
              <a:lnSpc>
                <a:spcPct val="150000"/>
              </a:lnSpc>
              <a:buClr>
                <a:srgbClr val="002060"/>
              </a:buClr>
              <a:defRPr sz="18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2pPr>
            <a:lvl3pPr>
              <a:lnSpc>
                <a:spcPct val="150000"/>
              </a:lnSpc>
              <a:buClr>
                <a:srgbClr val="002060"/>
              </a:buClr>
              <a:defRPr sz="16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3pPr>
            <a:lvl4pPr>
              <a:lnSpc>
                <a:spcPct val="150000"/>
              </a:lnSpc>
              <a:buClr>
                <a:srgbClr val="002060"/>
              </a:buClr>
              <a:defRPr sz="14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4pPr>
            <a:lvl5pPr>
              <a:lnSpc>
                <a:spcPct val="150000"/>
              </a:lnSpc>
              <a:buClr>
                <a:srgbClr val="002060"/>
              </a:buClr>
              <a:defRPr sz="14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5pPr>
          </a:lstStyle>
          <a:p>
            <a:pPr lvl="0"/>
            <a:r>
              <a:rPr lang="en-GB" altLang="ko-KR"/>
              <a:t>Click to edit Master text styles</a:t>
            </a:r>
          </a:p>
          <a:p>
            <a:pPr lvl="1"/>
            <a:r>
              <a:rPr lang="en-GB" altLang="ko-KR"/>
              <a:t>Second level</a:t>
            </a:r>
          </a:p>
          <a:p>
            <a:pPr lvl="2"/>
            <a:r>
              <a:rPr lang="en-GB" altLang="ko-KR"/>
              <a:t>Third level</a:t>
            </a:r>
          </a:p>
          <a:p>
            <a:pPr lvl="3"/>
            <a:r>
              <a:rPr lang="en-GB" altLang="ko-KR"/>
              <a:t>Fourth level</a:t>
            </a:r>
          </a:p>
          <a:p>
            <a:pPr lvl="4"/>
            <a:r>
              <a:rPr lang="en-GB" altLang="ko-KR"/>
              <a:t>Fifth level</a:t>
            </a:r>
            <a:endParaRPr lang="ko-KR" altLang="en-US" dirty="0"/>
          </a:p>
        </p:txBody>
      </p:sp>
      <p:sp>
        <p:nvSpPr>
          <p:cNvPr id="7" name="Rectangle 6"/>
          <p:cNvSpPr>
            <a:spLocks noGrp="1" noChangeArrowheads="1"/>
          </p:cNvSpPr>
          <p:nvPr>
            <p:ph type="sldNum" sz="quarter" idx="11"/>
          </p:nvPr>
        </p:nvSpPr>
        <p:spPr>
          <a:xfrm>
            <a:off x="10619912" y="6592714"/>
            <a:ext cx="1428749" cy="220663"/>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0" name="Rectangle 5"/>
          <p:cNvSpPr>
            <a:spLocks noGrp="1" noChangeArrowheads="1"/>
          </p:cNvSpPr>
          <p:nvPr>
            <p:ph type="ftr" sz="quarter" idx="3"/>
          </p:nvPr>
        </p:nvSpPr>
        <p:spPr>
          <a:xfrm>
            <a:off x="4044951" y="6582996"/>
            <a:ext cx="4051300" cy="220663"/>
          </a:xfrm>
          <a:prstGeom prst="rect">
            <a:avLst/>
          </a:prstGeom>
        </p:spPr>
        <p:txBody>
          <a:bodyPr/>
          <a:lstStyle>
            <a:lvl1pPr algn="ctr">
              <a:defRPr sz="1000"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 3150 Intro to OS</a:t>
            </a:r>
            <a:endParaRPr kumimoji="1" lang="ko-KR" altLang="en-US" dirty="0">
              <a:solidFill>
                <a:prstClr val="black"/>
              </a:solidFill>
            </a:endParaRPr>
          </a:p>
        </p:txBody>
      </p:sp>
      <p:cxnSp>
        <p:nvCxnSpPr>
          <p:cNvPr id="5" name="직선 연결선 3">
            <a:extLst>
              <a:ext uri="{FF2B5EF4-FFF2-40B4-BE49-F238E27FC236}">
                <a16:creationId xmlns:a16="http://schemas.microsoft.com/office/drawing/2014/main" id="{4F5D7208-D985-81CE-505C-17BCB40CA8EA}"/>
              </a:ext>
            </a:extLst>
          </p:cNvPr>
          <p:cNvCxnSpPr/>
          <p:nvPr userDrawn="1"/>
        </p:nvCxnSpPr>
        <p:spPr>
          <a:xfrm>
            <a:off x="0" y="6500813"/>
            <a:ext cx="12192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54483"/>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ullets-Green">
    <p:spTree>
      <p:nvGrpSpPr>
        <p:cNvPr id="1" name=""/>
        <p:cNvGrpSpPr/>
        <p:nvPr/>
      </p:nvGrpSpPr>
      <p:grpSpPr>
        <a:xfrm>
          <a:off x="0" y="0"/>
          <a:ext cx="0" cy="0"/>
          <a:chOff x="0" y="0"/>
          <a:chExt cx="0" cy="0"/>
        </a:xfrm>
      </p:grpSpPr>
      <p:sp>
        <p:nvSpPr>
          <p:cNvPr id="43" name="Rectangle"/>
          <p:cNvSpPr/>
          <p:nvPr/>
        </p:nvSpPr>
        <p:spPr>
          <a:xfrm>
            <a:off x="0" y="0"/>
            <a:ext cx="12192000" cy="941294"/>
          </a:xfrm>
          <a:prstGeom prst="rect">
            <a:avLst/>
          </a:prstGeom>
          <a:gradFill flip="none" rotWithShape="1">
            <a:gsLst>
              <a:gs pos="0">
                <a:srgbClr val="800080"/>
              </a:gs>
              <a:gs pos="100000">
                <a:srgbClr val="EFA922"/>
              </a:gs>
            </a:gsLst>
            <a:lin ang="0" scaled="1"/>
            <a:tileRect/>
          </a:gradFill>
          <a:ln w="12700">
            <a:miter lim="400000"/>
          </a:ln>
        </p:spPr>
        <p:txBody>
          <a:bodyPr lIns="0" tIns="0" rIns="0" bIns="0" anchor="ctr"/>
          <a:lstStyle/>
          <a:p>
            <a:pPr defTabSz="412750">
              <a:defRPr sz="5000" b="1">
                <a:solidFill>
                  <a:srgbClr val="FFFFFF"/>
                </a:solidFill>
              </a:defRPr>
            </a:pPr>
            <a:endParaRPr sz="2500" dirty="0">
              <a:solidFill>
                <a:schemeClr val="bg1"/>
              </a:solidFill>
              <a:latin typeface="Gill Sans MT" panose="020B0502020104020203" pitchFamily="34" charset="0"/>
            </a:endParaRPr>
          </a:p>
        </p:txBody>
      </p:sp>
      <p:sp>
        <p:nvSpPr>
          <p:cNvPr id="41" name="Title Text"/>
          <p:cNvSpPr txBox="1">
            <a:spLocks noGrp="1"/>
          </p:cNvSpPr>
          <p:nvPr>
            <p:ph type="title" hasCustomPrompt="1"/>
          </p:nvPr>
        </p:nvSpPr>
        <p:spPr>
          <a:xfrm>
            <a:off x="275383" y="0"/>
            <a:ext cx="10593290" cy="941294"/>
          </a:xfrm>
          <a:prstGeom prst="rect">
            <a:avLst/>
          </a:prstGeom>
        </p:spPr>
        <p:txBody>
          <a:bodyPr/>
          <a:lstStyle>
            <a:lvl1pPr>
              <a:defRPr>
                <a:solidFill>
                  <a:schemeClr val="bg1"/>
                </a:solidFill>
              </a:defRPr>
            </a:lvl1pPr>
          </a:lstStyle>
          <a:p>
            <a:r>
              <a:rPr dirty="0"/>
              <a:t>Title Text</a:t>
            </a:r>
          </a:p>
        </p:txBody>
      </p:sp>
      <p:sp>
        <p:nvSpPr>
          <p:cNvPr id="42" name="Body Level One…"/>
          <p:cNvSpPr txBox="1">
            <a:spLocks noGrp="1"/>
          </p:cNvSpPr>
          <p:nvPr>
            <p:ph type="body" idx="1"/>
          </p:nvPr>
        </p:nvSpPr>
        <p:spPr>
          <a:xfrm>
            <a:off x="844550" y="1229567"/>
            <a:ext cx="10502900" cy="4648200"/>
          </a:xfrm>
          <a:prstGeom prst="rect">
            <a:avLst/>
          </a:prstGeom>
        </p:spPr>
        <p:txBody>
          <a:bodyPr/>
          <a:lstStyle>
            <a:lvl1pPr>
              <a:defRPr/>
            </a:lvl1pPr>
            <a:lvl2pPr>
              <a:defRPr/>
            </a:lvl2pPr>
            <a:lvl3pPr>
              <a:defRPr/>
            </a:lvl3pPr>
            <a:lvl4pPr>
              <a:defRPr/>
            </a:lvl4pPr>
            <a:lvl5pPr>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4" name="Slide Number"/>
          <p:cNvSpPr txBox="1">
            <a:spLocks noGrp="1"/>
          </p:cNvSpPr>
          <p:nvPr>
            <p:ph type="sldNum" sz="quarter" idx="2"/>
          </p:nvPr>
        </p:nvSpPr>
        <p:spPr>
          <a:prstGeom prst="rect">
            <a:avLst/>
          </a:prstGeom>
        </p:spPr>
        <p:txBody>
          <a:bodyPr/>
          <a:lstStyle>
            <a:lvl1pPr>
              <a:defRPr>
                <a:solidFill>
                  <a:srgbClr val="800080"/>
                </a:solidFill>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42012563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blue">
    <p:spTree>
      <p:nvGrpSpPr>
        <p:cNvPr id="1" name=""/>
        <p:cNvGrpSpPr/>
        <p:nvPr/>
      </p:nvGrpSpPr>
      <p:grpSpPr>
        <a:xfrm>
          <a:off x="0" y="0"/>
          <a:ext cx="0" cy="0"/>
          <a:chOff x="0" y="0"/>
          <a:chExt cx="0" cy="0"/>
        </a:xfrm>
      </p:grpSpPr>
      <p:sp>
        <p:nvSpPr>
          <p:cNvPr id="51"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52" name="Rectangle"/>
          <p:cNvSpPr/>
          <p:nvPr/>
        </p:nvSpPr>
        <p:spPr>
          <a:xfrm>
            <a:off x="0" y="6507659"/>
            <a:ext cx="12192000" cy="367110"/>
          </a:xfrm>
          <a:prstGeom prst="rect">
            <a:avLst/>
          </a:prstGeom>
          <a:solidFill>
            <a:srgbClr val="4885E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53"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416756868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red">
    <p:spTree>
      <p:nvGrpSpPr>
        <p:cNvPr id="1" name=""/>
        <p:cNvGrpSpPr/>
        <p:nvPr/>
      </p:nvGrpSpPr>
      <p:grpSpPr>
        <a:xfrm>
          <a:off x="0" y="0"/>
          <a:ext cx="0" cy="0"/>
          <a:chOff x="0" y="0"/>
          <a:chExt cx="0" cy="0"/>
        </a:xfrm>
      </p:grpSpPr>
      <p:sp>
        <p:nvSpPr>
          <p:cNvPr id="60"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61" name="Rectangle"/>
          <p:cNvSpPr/>
          <p:nvPr/>
        </p:nvSpPr>
        <p:spPr>
          <a:xfrm>
            <a:off x="0" y="6490891"/>
            <a:ext cx="12192000" cy="367110"/>
          </a:xfrm>
          <a:prstGeom prst="rect">
            <a:avLst/>
          </a:prstGeom>
          <a:solidFill>
            <a:srgbClr val="DB3236"/>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62"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104437835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yellow">
    <p:spTree>
      <p:nvGrpSpPr>
        <p:cNvPr id="1" name=""/>
        <p:cNvGrpSpPr/>
        <p:nvPr/>
      </p:nvGrpSpPr>
      <p:grpSpPr>
        <a:xfrm>
          <a:off x="0" y="0"/>
          <a:ext cx="0" cy="0"/>
          <a:chOff x="0" y="0"/>
          <a:chExt cx="0" cy="0"/>
        </a:xfrm>
      </p:grpSpPr>
      <p:sp>
        <p:nvSpPr>
          <p:cNvPr id="69"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70" name="Rectangle"/>
          <p:cNvSpPr/>
          <p:nvPr/>
        </p:nvSpPr>
        <p:spPr>
          <a:xfrm>
            <a:off x="0" y="6490891"/>
            <a:ext cx="12192000" cy="367110"/>
          </a:xfrm>
          <a:prstGeom prst="rect">
            <a:avLst/>
          </a:prstGeom>
          <a:solidFill>
            <a:srgbClr val="F4C20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71"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67104784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green">
    <p:spTree>
      <p:nvGrpSpPr>
        <p:cNvPr id="1" name=""/>
        <p:cNvGrpSpPr/>
        <p:nvPr/>
      </p:nvGrpSpPr>
      <p:grpSpPr>
        <a:xfrm>
          <a:off x="0" y="0"/>
          <a:ext cx="0" cy="0"/>
          <a:chOff x="0" y="0"/>
          <a:chExt cx="0" cy="0"/>
        </a:xfrm>
      </p:grpSpPr>
      <p:sp>
        <p:nvSpPr>
          <p:cNvPr id="78"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79" name="Rectangle"/>
          <p:cNvSpPr/>
          <p:nvPr/>
        </p:nvSpPr>
        <p:spPr>
          <a:xfrm>
            <a:off x="0" y="6490891"/>
            <a:ext cx="12192000" cy="367110"/>
          </a:xfrm>
          <a:prstGeom prst="rect">
            <a:avLst/>
          </a:prstGeom>
          <a:solidFill>
            <a:srgbClr val="3CBA54"/>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8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05110720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creen Blue">
    <p:spTree>
      <p:nvGrpSpPr>
        <p:cNvPr id="1" name=""/>
        <p:cNvGrpSpPr/>
        <p:nvPr/>
      </p:nvGrpSpPr>
      <p:grpSpPr>
        <a:xfrm>
          <a:off x="0" y="0"/>
          <a:ext cx="0" cy="0"/>
          <a:chOff x="0" y="0"/>
          <a:chExt cx="0" cy="0"/>
        </a:xfrm>
      </p:grpSpPr>
      <p:sp>
        <p:nvSpPr>
          <p:cNvPr id="87" name="Rectangle"/>
          <p:cNvSpPr/>
          <p:nvPr/>
        </p:nvSpPr>
        <p:spPr>
          <a:xfrm>
            <a:off x="0" y="-1"/>
            <a:ext cx="12192000" cy="6134895"/>
          </a:xfrm>
          <a:prstGeom prst="rect">
            <a:avLst/>
          </a:prstGeom>
          <a:solidFill>
            <a:srgbClr val="4885E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8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8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9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49700079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creen Green">
    <p:spTree>
      <p:nvGrpSpPr>
        <p:cNvPr id="1" name=""/>
        <p:cNvGrpSpPr/>
        <p:nvPr/>
      </p:nvGrpSpPr>
      <p:grpSpPr>
        <a:xfrm>
          <a:off x="0" y="0"/>
          <a:ext cx="0" cy="0"/>
          <a:chOff x="0" y="0"/>
          <a:chExt cx="0" cy="0"/>
        </a:xfrm>
      </p:grpSpPr>
      <p:sp>
        <p:nvSpPr>
          <p:cNvPr id="97" name="Rectangle"/>
          <p:cNvSpPr/>
          <p:nvPr/>
        </p:nvSpPr>
        <p:spPr>
          <a:xfrm>
            <a:off x="0" y="-1"/>
            <a:ext cx="12192000" cy="6134895"/>
          </a:xfrm>
          <a:prstGeom prst="rect">
            <a:avLst/>
          </a:prstGeom>
          <a:solidFill>
            <a:srgbClr val="63B760"/>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9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9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0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92345627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creen Yellow">
    <p:spTree>
      <p:nvGrpSpPr>
        <p:cNvPr id="1" name=""/>
        <p:cNvGrpSpPr/>
        <p:nvPr/>
      </p:nvGrpSpPr>
      <p:grpSpPr>
        <a:xfrm>
          <a:off x="0" y="0"/>
          <a:ext cx="0" cy="0"/>
          <a:chOff x="0" y="0"/>
          <a:chExt cx="0" cy="0"/>
        </a:xfrm>
      </p:grpSpPr>
      <p:sp>
        <p:nvSpPr>
          <p:cNvPr id="107" name="Rectangle"/>
          <p:cNvSpPr/>
          <p:nvPr/>
        </p:nvSpPr>
        <p:spPr>
          <a:xfrm>
            <a:off x="0" y="-1"/>
            <a:ext cx="12192000" cy="6134895"/>
          </a:xfrm>
          <a:prstGeom prst="rect">
            <a:avLst/>
          </a:prstGeom>
          <a:solidFill>
            <a:srgbClr val="EDC444"/>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0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10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1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6743600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Text"/>
          <p:cNvSpPr txBox="1">
            <a:spLocks noGrp="1"/>
          </p:cNvSpPr>
          <p:nvPr>
            <p:ph type="title"/>
          </p:nvPr>
        </p:nvSpPr>
        <p:spPr>
          <a:xfrm>
            <a:off x="799356" y="177800"/>
            <a:ext cx="10593290" cy="1143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844550" y="1574800"/>
            <a:ext cx="10502900" cy="46482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630016" y="6400800"/>
            <a:ext cx="381515" cy="379591"/>
          </a:xfrm>
          <a:prstGeom prst="rect">
            <a:avLst/>
          </a:prstGeom>
          <a:ln w="12700">
            <a:miter lim="400000"/>
          </a:ln>
        </p:spPr>
        <p:txBody>
          <a:bodyPr wrap="none" lIns="50800" tIns="50800" rIns="50800" bIns="50800">
            <a:spAutoFit/>
          </a:bodyPr>
          <a:lstStyle>
            <a:lvl1pPr defTabSz="412750">
              <a:defRPr sz="1800">
                <a:solidFill>
                  <a:srgbClr val="000000"/>
                </a:solidFill>
                <a:latin typeface="Gill Sans MT" panose="020B0502020104020203" pitchFamily="34" charset="0"/>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992165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med"/>
  <p:hf hdr="0" ftr="0" dt="0"/>
  <p:txStyles>
    <p:titleStyle>
      <a:lvl1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Gill Sans MT" panose="020B0502020104020203" pitchFamily="34" charset="0"/>
          <a:ea typeface="+mn-ea"/>
          <a:cs typeface="+mn-cs"/>
          <a:sym typeface="Helvetica"/>
        </a:defRPr>
      </a:lvl1pPr>
      <a:lvl2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2pPr>
      <a:lvl3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3pPr>
      <a:lvl4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4pPr>
      <a:lvl5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5pPr>
      <a:lvl6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6pPr>
      <a:lvl7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7pPr>
      <a:lvl8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8pPr>
      <a:lvl9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9pPr>
    </p:titleStyle>
    <p:bodyStyle>
      <a:lvl1pPr marL="28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1pPr>
      <a:lvl2pPr marL="606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2pPr>
      <a:lvl3pPr marL="924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3pPr>
      <a:lvl4pPr marL="1241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4pPr>
      <a:lvl5pPr marL="155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5pPr>
      <a:lvl6pPr marL="1924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6pPr>
      <a:lvl7pPr marL="2242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7pPr>
      <a:lvl8pPr marL="2559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8pPr>
      <a:lvl9pPr marL="2877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9pPr>
    </p:bodyStyle>
    <p:otherStyle>
      <a:lvl1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직사각형 4"/>
          <p:cNvSpPr/>
          <p:nvPr/>
        </p:nvSpPr>
        <p:spPr>
          <a:xfrm>
            <a:off x="0" y="-611"/>
            <a:ext cx="12192000" cy="70661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2" name="Rectangle 2"/>
          <p:cNvSpPr>
            <a:spLocks noGrp="1" noChangeArrowheads="1"/>
          </p:cNvSpPr>
          <p:nvPr>
            <p:ph type="title"/>
          </p:nvPr>
        </p:nvSpPr>
        <p:spPr bwMode="auto">
          <a:xfrm>
            <a:off x="285751" y="55564"/>
            <a:ext cx="11715749" cy="585787"/>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ko-KR" altLang="en-US" dirty="0"/>
              <a:t>마스터 제목 스타일 편집</a:t>
            </a:r>
          </a:p>
        </p:txBody>
      </p:sp>
      <p:sp>
        <p:nvSpPr>
          <p:cNvPr id="1028" name="Rectangle 3"/>
          <p:cNvSpPr>
            <a:spLocks noGrp="1" noChangeArrowheads="1"/>
          </p:cNvSpPr>
          <p:nvPr>
            <p:ph type="body" idx="1"/>
          </p:nvPr>
        </p:nvSpPr>
        <p:spPr bwMode="auto">
          <a:xfrm>
            <a:off x="285751" y="1000125"/>
            <a:ext cx="11715749" cy="5429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030" name="Rectangle 6"/>
          <p:cNvSpPr>
            <a:spLocks noGrp="1" noChangeArrowheads="1"/>
          </p:cNvSpPr>
          <p:nvPr>
            <p:ph type="sldNum" sz="quarter" idx="4"/>
          </p:nvPr>
        </p:nvSpPr>
        <p:spPr bwMode="auto">
          <a:xfrm>
            <a:off x="10001251" y="6562726"/>
            <a:ext cx="1428749" cy="220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000">
                <a:solidFill>
                  <a:schemeClr val="tx2">
                    <a:lumMod val="50000"/>
                  </a:schemeClr>
                </a:solidFill>
                <a:latin typeface="굴림" pitchFamily="50" charset="-127"/>
                <a:ea typeface="굴림" pitchFamily="50" charset="-127"/>
              </a:defRPr>
            </a:lvl1pPr>
          </a:lstStyle>
          <a:p>
            <a:pPr fontAlgn="base">
              <a:spcBef>
                <a:spcPct val="0"/>
              </a:spcBef>
              <a:spcAft>
                <a:spcPct val="0"/>
              </a:spcAft>
              <a:defRPr/>
            </a:pPr>
            <a:fld id="{85A0C360-F875-469D-A977-82806D0D3C5E}" type="slidenum">
              <a:rPr kumimoji="1" lang="en-US" altLang="ko-KR" smtClean="0">
                <a:solidFill>
                  <a:srgbClr val="1F497D">
                    <a:lumMod val="50000"/>
                  </a:srgbClr>
                </a:solidFill>
              </a:rPr>
              <a:pPr fontAlgn="base">
                <a:spcBef>
                  <a:spcPct val="0"/>
                </a:spcBef>
                <a:spcAft>
                  <a:spcPct val="0"/>
                </a:spcAft>
                <a:defRPr/>
              </a:pPr>
              <a:t>‹#›</a:t>
            </a:fld>
            <a:endParaRPr kumimoji="1" lang="en-US" altLang="ko-KR">
              <a:solidFill>
                <a:srgbClr val="1F497D">
                  <a:lumMod val="50000"/>
                </a:srgbClr>
              </a:solidFill>
            </a:endParaRPr>
          </a:p>
        </p:txBody>
      </p:sp>
      <p:sp>
        <p:nvSpPr>
          <p:cNvPr id="8" name="Rectangle 5"/>
          <p:cNvSpPr>
            <a:spLocks noGrp="1" noChangeArrowheads="1"/>
          </p:cNvSpPr>
          <p:nvPr>
            <p:ph type="ftr" sz="quarter" idx="3"/>
          </p:nvPr>
        </p:nvSpPr>
        <p:spPr>
          <a:xfrm>
            <a:off x="4044951" y="6559551"/>
            <a:ext cx="4051300" cy="220663"/>
          </a:xfrm>
          <a:prstGeom prst="rect">
            <a:avLst/>
          </a:prstGeom>
        </p:spPr>
        <p:txBody>
          <a:bodyPr/>
          <a:lstStyle>
            <a:lvl1pPr algn="ctr">
              <a:defRPr sz="1100"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sp>
        <p:nvSpPr>
          <p:cNvPr id="10" name="직사각형 9"/>
          <p:cNvSpPr/>
          <p:nvPr/>
        </p:nvSpPr>
        <p:spPr>
          <a:xfrm>
            <a:off x="0" y="706009"/>
            <a:ext cx="12192000" cy="4571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3" name="직사각형 4">
            <a:extLst>
              <a:ext uri="{FF2B5EF4-FFF2-40B4-BE49-F238E27FC236}">
                <a16:creationId xmlns:a16="http://schemas.microsoft.com/office/drawing/2014/main" id="{79080D6B-51FF-A0DF-25E8-FF0EAF67824A}"/>
              </a:ext>
            </a:extLst>
          </p:cNvPr>
          <p:cNvSpPr/>
          <p:nvPr userDrawn="1"/>
        </p:nvSpPr>
        <p:spPr>
          <a:xfrm>
            <a:off x="0" y="-611"/>
            <a:ext cx="12192000" cy="70661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4" name="직사각형 9">
            <a:extLst>
              <a:ext uri="{FF2B5EF4-FFF2-40B4-BE49-F238E27FC236}">
                <a16:creationId xmlns:a16="http://schemas.microsoft.com/office/drawing/2014/main" id="{6BFFBB33-933A-D4D7-367B-A5210D9F6580}"/>
              </a:ext>
            </a:extLst>
          </p:cNvPr>
          <p:cNvSpPr/>
          <p:nvPr userDrawn="1"/>
        </p:nvSpPr>
        <p:spPr>
          <a:xfrm>
            <a:off x="0" y="706009"/>
            <a:ext cx="12192000" cy="4571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4236907306"/>
      </p:ext>
    </p:extLst>
  </p:cSld>
  <p:clrMap bg1="lt1" tx1="dk1" bg2="lt2" tx2="dk2" accent1="accent1" accent2="accent2" accent3="accent3" accent4="accent4" accent5="accent5" accent6="accent6" hlink="hlink" folHlink="folHlink"/>
  <p:sldLayoutIdLst>
    <p:sldLayoutId id="2147483675" r:id="rId1"/>
  </p:sldLayoutIdLst>
  <p:transition>
    <p:zoom/>
  </p:transition>
  <p:hf hdr="0" dt="0"/>
  <p:txStyles>
    <p:titleStyle>
      <a:lvl1pPr algn="l" rtl="0" eaLnBrk="1" fontAlgn="base" latinLnBrk="1" hangingPunct="1">
        <a:spcBef>
          <a:spcPct val="0"/>
        </a:spcBef>
        <a:spcAft>
          <a:spcPct val="0"/>
        </a:spcAft>
        <a:defRPr kumimoji="1" sz="2400">
          <a:solidFill>
            <a:schemeClr val="bg1"/>
          </a:solidFill>
          <a:latin typeface="+mj-lt"/>
          <a:ea typeface="+mj-ea"/>
          <a:cs typeface="+mj-cs"/>
        </a:defRPr>
      </a:lvl1pPr>
      <a:lvl2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2pPr>
      <a:lvl3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3pPr>
      <a:lvl4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4pPr>
      <a:lvl5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5pPr>
      <a:lvl6pPr marL="4572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6pPr>
      <a:lvl7pPr marL="9144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7pPr>
      <a:lvl8pPr marL="13716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8pPr>
      <a:lvl9pPr marL="18288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9pPr>
    </p:titleStyle>
    <p:bodyStyle>
      <a:lvl1pPr marL="342900" indent="-342900" algn="l" rtl="0" eaLnBrk="1" fontAlgn="base" latinLnBrk="1" hangingPunct="1">
        <a:spcBef>
          <a:spcPct val="20000"/>
        </a:spcBef>
        <a:spcAft>
          <a:spcPct val="0"/>
        </a:spcAft>
        <a:buClr>
          <a:srgbClr val="002060"/>
        </a:buClr>
        <a:buSzPct val="65000"/>
        <a:buFont typeface="Wingdings" pitchFamily="2" charset="2"/>
        <a:buChar char=""/>
        <a:defRPr kumimoji="1" sz="2000">
          <a:solidFill>
            <a:srgbClr val="10253F"/>
          </a:solidFill>
          <a:latin typeface="맑은 고딕" pitchFamily="50" charset="-127"/>
          <a:ea typeface="맑은 고딕" pitchFamily="50" charset="-127"/>
          <a:cs typeface="+mn-cs"/>
        </a:defRPr>
      </a:lvl1pPr>
      <a:lvl2pPr marL="742950" indent="-285750" algn="l" rtl="0" eaLnBrk="1" fontAlgn="base" latinLnBrk="1" hangingPunct="1">
        <a:spcBef>
          <a:spcPct val="20000"/>
        </a:spcBef>
        <a:spcAft>
          <a:spcPct val="0"/>
        </a:spcAft>
        <a:buClr>
          <a:srgbClr val="007E3C"/>
        </a:buClr>
        <a:buSzPct val="100000"/>
        <a:buFont typeface="Wingdings" pitchFamily="2" charset="2"/>
        <a:buChar char=""/>
        <a:defRPr kumimoji="1">
          <a:solidFill>
            <a:srgbClr val="10253F"/>
          </a:solidFill>
          <a:latin typeface="맑은 고딕" pitchFamily="50" charset="-127"/>
          <a:ea typeface="맑은 고딕" pitchFamily="50" charset="-127"/>
        </a:defRPr>
      </a:lvl2pPr>
      <a:lvl3pPr marL="1143000" indent="-228600" algn="l" rtl="0" eaLnBrk="1" fontAlgn="base" latinLnBrk="1" hangingPunct="1">
        <a:spcBef>
          <a:spcPct val="20000"/>
        </a:spcBef>
        <a:spcAft>
          <a:spcPct val="0"/>
        </a:spcAft>
        <a:buClr>
          <a:srgbClr val="002060"/>
        </a:buClr>
        <a:buSzPct val="65000"/>
        <a:buFont typeface="Wingdings" pitchFamily="2" charset="2"/>
        <a:buChar char=""/>
        <a:defRPr kumimoji="1" sz="1600">
          <a:solidFill>
            <a:srgbClr val="10253F"/>
          </a:solidFill>
          <a:latin typeface="맑은 고딕" pitchFamily="50" charset="-127"/>
          <a:ea typeface="맑은 고딕" pitchFamily="50" charset="-127"/>
        </a:defRPr>
      </a:lvl3pPr>
      <a:lvl4pPr marL="1600200" indent="-228600" algn="l" rtl="0" eaLnBrk="1" fontAlgn="base" latinLnBrk="1" hangingPunct="1">
        <a:spcBef>
          <a:spcPct val="20000"/>
        </a:spcBef>
        <a:spcAft>
          <a:spcPct val="0"/>
        </a:spcAft>
        <a:buClr>
          <a:srgbClr val="00B03C"/>
        </a:buClr>
        <a:buSzPct val="65000"/>
        <a:buFont typeface="Wingdings" pitchFamily="2" charset="2"/>
        <a:buChar char=""/>
        <a:defRPr kumimoji="1" sz="1400">
          <a:solidFill>
            <a:srgbClr val="10253F"/>
          </a:solidFill>
          <a:latin typeface="맑은 고딕" pitchFamily="50" charset="-127"/>
          <a:ea typeface="맑은 고딕" pitchFamily="50" charset="-127"/>
        </a:defRPr>
      </a:lvl4pPr>
      <a:lvl5pPr marL="2057400" indent="-228600" algn="l" rtl="0" eaLnBrk="1" fontAlgn="base" latinLnBrk="1" hangingPunct="1">
        <a:spcBef>
          <a:spcPct val="20000"/>
        </a:spcBef>
        <a:spcAft>
          <a:spcPct val="0"/>
        </a:spcAft>
        <a:buClr>
          <a:srgbClr val="002060"/>
        </a:buClr>
        <a:buFont typeface="Wingdings" pitchFamily="2" charset="2"/>
        <a:buChar char=""/>
        <a:defRPr kumimoji="1" sz="1400">
          <a:solidFill>
            <a:srgbClr val="10253F"/>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C13C63-B26A-4A9C-A1CA-724346AB2906}"/>
              </a:ext>
            </a:extLst>
          </p:cNvPr>
          <p:cNvSpPr>
            <a:spLocks noGrp="1"/>
          </p:cNvSpPr>
          <p:nvPr>
            <p:ph type="body" sz="half" idx="1"/>
          </p:nvPr>
        </p:nvSpPr>
        <p:spPr>
          <a:xfrm>
            <a:off x="889000" y="4235450"/>
            <a:ext cx="10414000" cy="1774360"/>
          </a:xfrm>
        </p:spPr>
        <p:txBody>
          <a:bodyPr>
            <a:normAutofit/>
          </a:bodyPr>
          <a:lstStyle/>
          <a:p>
            <a:r>
              <a:rPr lang="en-US" altLang="zh-CN" dirty="0">
                <a:solidFill>
                  <a:schemeClr val="bg1">
                    <a:lumMod val="95000"/>
                  </a:schemeClr>
                </a:solidFill>
              </a:rPr>
              <a:t>Yang,</a:t>
            </a:r>
            <a:r>
              <a:rPr lang="en-US" altLang="zh-CN" dirty="0">
                <a:solidFill>
                  <a:schemeClr val="bg1">
                    <a:lumMod val="95000"/>
                  </a:schemeClr>
                </a:solidFill>
                <a:latin typeface="Gill Sans MT" panose="020B0502020104020203" pitchFamily="34" charset="0"/>
              </a:rPr>
              <a:t> </a:t>
            </a:r>
            <a:r>
              <a:rPr lang="en-US" altLang="zh-CN" dirty="0" err="1">
                <a:solidFill>
                  <a:schemeClr val="bg1">
                    <a:lumMod val="95000"/>
                  </a:schemeClr>
                </a:solidFill>
                <a:latin typeface="Gill Sans MT" panose="020B0502020104020203" pitchFamily="34" charset="0"/>
              </a:rPr>
              <a:t>Yitao</a:t>
            </a:r>
            <a:endParaRPr lang="en-US" altLang="zh-CN" dirty="0">
              <a:solidFill>
                <a:schemeClr val="bg1">
                  <a:lumMod val="95000"/>
                </a:schemeClr>
              </a:solidFill>
              <a:latin typeface="Gill Sans MT" panose="020B0502020104020203" pitchFamily="34" charset="0"/>
            </a:endParaRPr>
          </a:p>
          <a:p>
            <a:r>
              <a:rPr lang="nb-NO" altLang="zh-CN" dirty="0">
                <a:solidFill>
                  <a:schemeClr val="bg1">
                    <a:lumMod val="95000"/>
                  </a:schemeClr>
                </a:solidFill>
              </a:rPr>
              <a:t>Nov</a:t>
            </a:r>
            <a:r>
              <a:rPr lang="nb-NO" altLang="zh-CN" dirty="0">
                <a:solidFill>
                  <a:schemeClr val="bg1">
                    <a:lumMod val="95000"/>
                  </a:schemeClr>
                </a:solidFill>
                <a:latin typeface="Gill Sans MT" panose="020B0502020104020203" pitchFamily="34" charset="0"/>
              </a:rPr>
              <a:t> </a:t>
            </a:r>
            <a:r>
              <a:rPr lang="en-US" altLang="zh-CN" dirty="0">
                <a:solidFill>
                  <a:schemeClr val="bg1">
                    <a:lumMod val="95000"/>
                  </a:schemeClr>
                </a:solidFill>
              </a:rPr>
              <a:t>7</a:t>
            </a:r>
            <a:r>
              <a:rPr lang="nb-NO" altLang="zh-CN" dirty="0">
                <a:solidFill>
                  <a:schemeClr val="bg1">
                    <a:lumMod val="95000"/>
                  </a:schemeClr>
                </a:solidFill>
                <a:latin typeface="Gill Sans MT" panose="020B0502020104020203" pitchFamily="34" charset="0"/>
              </a:rPr>
              <a:t>, 2024</a:t>
            </a:r>
          </a:p>
        </p:txBody>
      </p:sp>
      <p:sp>
        <p:nvSpPr>
          <p:cNvPr id="7" name="TextBox 6">
            <a:extLst>
              <a:ext uri="{FF2B5EF4-FFF2-40B4-BE49-F238E27FC236}">
                <a16:creationId xmlns:a16="http://schemas.microsoft.com/office/drawing/2014/main" id="{8D32768C-F15F-6E75-41D1-9F14D317D991}"/>
              </a:ext>
            </a:extLst>
          </p:cNvPr>
          <p:cNvSpPr txBox="1"/>
          <p:nvPr/>
        </p:nvSpPr>
        <p:spPr>
          <a:xfrm>
            <a:off x="889000" y="1489226"/>
            <a:ext cx="10632440" cy="10310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1" indent="0" algn="l" defTabSz="292100" rtl="0" eaLnBrk="1" fontAlgn="auto" latinLnBrk="0" hangingPunct="0">
              <a:lnSpc>
                <a:spcPct val="100000"/>
              </a:lnSpc>
              <a:spcBef>
                <a:spcPts val="0"/>
              </a:spcBef>
              <a:spcAft>
                <a:spcPts val="0"/>
              </a:spcAft>
              <a:buClrTx/>
              <a:buSzTx/>
              <a:buFontTx/>
              <a:buNone/>
              <a:tabLst/>
              <a:defRPr/>
            </a:pPr>
            <a:r>
              <a:rPr lang="en-US" sz="3300" b="1" kern="0" dirty="0">
                <a:solidFill>
                  <a:srgbClr val="FFFFFF">
                    <a:lumMod val="95000"/>
                  </a:srgbClr>
                </a:solidFill>
                <a:latin typeface="Gill Sans MT" panose="020B0502020104020203" pitchFamily="34" charset="0"/>
                <a:cs typeface="Helvetica"/>
                <a:sym typeface="Helvetica"/>
              </a:rPr>
              <a:t>Tutorial 10: Paging(Address Translation)</a:t>
            </a:r>
            <a:endParaRPr kumimoji="0" lang="en-US" sz="33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endParaRPr>
          </a:p>
          <a:p>
            <a:pPr marL="0" marR="0" lvl="1" indent="0" algn="l" defTabSz="292100" rtl="0" eaLnBrk="1" fontAlgn="auto" latinLnBrk="0" hangingPunct="0">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rPr>
              <a:t>CSCI3150 Introduction to Operating Systems, Fall 2024</a:t>
            </a:r>
          </a:p>
        </p:txBody>
      </p:sp>
    </p:spTree>
    <p:extLst>
      <p:ext uri="{BB962C8B-B14F-4D97-AF65-F5344CB8AC3E}">
        <p14:creationId xmlns:p14="http://schemas.microsoft.com/office/powerpoint/2010/main" val="280851316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D32768C-F15F-6E75-41D1-9F14D317D991}"/>
              </a:ext>
            </a:extLst>
          </p:cNvPr>
          <p:cNvSpPr txBox="1"/>
          <p:nvPr/>
        </p:nvSpPr>
        <p:spPr>
          <a:xfrm>
            <a:off x="779780" y="3128918"/>
            <a:ext cx="10632440" cy="6001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lvl="1" algn="ctr" defTabSz="292100" hangingPunct="0"/>
            <a:r>
              <a:rPr lang="en-US" sz="3300" b="1" kern="0" dirty="0">
                <a:solidFill>
                  <a:srgbClr val="FFFFFF">
                    <a:lumMod val="95000"/>
                  </a:srgbClr>
                </a:solidFill>
                <a:latin typeface="Gill Sans MT" panose="020B0502020104020203" pitchFamily="34" charset="0"/>
                <a:cs typeface="Helvetica"/>
                <a:sym typeface="Helvetica"/>
              </a:rPr>
              <a:t>Q &amp; A</a:t>
            </a:r>
            <a:endParaRPr lang="en-US" sz="2800" b="1" kern="0" dirty="0">
              <a:solidFill>
                <a:srgbClr val="FFFFFF">
                  <a:lumMod val="95000"/>
                </a:srgbClr>
              </a:solidFill>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118749692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Reminder</a:t>
            </a:r>
          </a:p>
        </p:txBody>
      </p:sp>
      <p:sp>
        <p:nvSpPr>
          <p:cNvPr id="3" name="Text Placeholder 2">
            <a:extLst>
              <a:ext uri="{FF2B5EF4-FFF2-40B4-BE49-F238E27FC236}">
                <a16:creationId xmlns:a16="http://schemas.microsoft.com/office/drawing/2014/main" id="{36A5FFEE-E22C-7E2F-1F3B-D8658E79FF2E}"/>
              </a:ext>
            </a:extLst>
          </p:cNvPr>
          <p:cNvSpPr>
            <a:spLocks noGrp="1"/>
          </p:cNvSpPr>
          <p:nvPr>
            <p:ph type="body" idx="1"/>
          </p:nvPr>
        </p:nvSpPr>
        <p:spPr>
          <a:xfrm>
            <a:off x="844551" y="1229566"/>
            <a:ext cx="10237107" cy="5499530"/>
          </a:xfrm>
        </p:spPr>
        <p:txBody>
          <a:bodyPr lIns="25400" tIns="25400" rIns="25400" bIns="25400" anchor="t">
            <a:normAutofit/>
          </a:bodyPr>
          <a:lstStyle/>
          <a:p>
            <a:pPr marL="0" indent="0">
              <a:spcBef>
                <a:spcPts val="1200"/>
              </a:spcBef>
              <a:buNone/>
              <a:defRPr/>
            </a:pPr>
            <a:endParaRPr kumimoji="0" lang="en-US" altLang="zh-CN" sz="2400" b="0" i="0" u="none" strike="noStrike" kern="0" cap="none" spc="0" normalizeH="0" baseline="30000" noProof="0" dirty="0">
              <a:ln>
                <a:noFill/>
              </a:ln>
              <a:solidFill>
                <a:srgbClr val="202020"/>
              </a:solidFill>
              <a:effectLst/>
              <a:uLnTx/>
              <a:uFillTx/>
              <a:latin typeface="Gill Sans MT" panose="020B0502020104020203" pitchFamily="34" charset="0"/>
              <a:cs typeface="Helvetica"/>
              <a:sym typeface="Helvetica"/>
            </a:endParaRPr>
          </a:p>
          <a:p>
            <a:pPr marL="288925" indent="-288925">
              <a:spcBef>
                <a:spcPts val="1200"/>
              </a:spcBef>
              <a:buFont typeface="Wingdings" pitchFamily="2" charset="2"/>
              <a:buChar char="Ø"/>
              <a:defRPr/>
            </a:pPr>
            <a:r>
              <a:rPr lang="en-US" altLang="zh-CN" sz="2400" b="1" dirty="0">
                <a:cs typeface="Helvetica"/>
              </a:rPr>
              <a:t>Assignment 3</a:t>
            </a:r>
            <a:endParaRPr lang="en-US" altLang="zh-CN" sz="2400" dirty="0">
              <a:cs typeface="Helvetica"/>
            </a:endParaRPr>
          </a:p>
          <a:p>
            <a:pPr marL="606425" lvl="1" indent="-288925">
              <a:spcBef>
                <a:spcPts val="1200"/>
              </a:spcBef>
              <a:buFont typeface="Wingdings" pitchFamily="2" charset="2"/>
              <a:buChar char="Ø"/>
              <a:defRPr/>
            </a:pPr>
            <a:r>
              <a:rPr lang="en-US" altLang="zh-CN" sz="2400" dirty="0">
                <a:cs typeface="Helvetica"/>
              </a:rPr>
              <a:t>Due at 6</a:t>
            </a: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:00:00 p.m., Mon, Nov 18</a:t>
            </a:r>
            <a:r>
              <a:rPr kumimoji="0" lang="en-US" altLang="zh-CN" sz="2400" b="0" i="0" u="none" strike="noStrike" kern="0" cap="none" spc="0" normalizeH="0" baseline="30000" noProof="0" dirty="0">
                <a:ln>
                  <a:noFill/>
                </a:ln>
                <a:solidFill>
                  <a:srgbClr val="202020"/>
                </a:solidFill>
                <a:effectLst/>
                <a:uLnTx/>
                <a:uFillTx/>
                <a:latin typeface="Gill Sans MT" panose="020B0502020104020203" pitchFamily="34" charset="0"/>
                <a:cs typeface="Helvetica"/>
                <a:sym typeface="Helvetica"/>
              </a:rPr>
              <a:t>th</a:t>
            </a:r>
            <a:endParaRPr lang="en-US" altLang="zh-CN" sz="2400" baseline="30000" dirty="0">
              <a:cs typeface="Helvetica"/>
            </a:endParaRPr>
          </a:p>
          <a:p>
            <a:pPr marL="288925" indent="-288925">
              <a:spcBef>
                <a:spcPts val="1200"/>
              </a:spcBef>
              <a:buFont typeface="Wingdings" pitchFamily="2" charset="2"/>
              <a:buChar char="Ø"/>
              <a:defRPr/>
            </a:pPr>
            <a:r>
              <a:rPr lang="en-US" altLang="zh-CN" sz="2400" b="1" dirty="0" err="1"/>
              <a:t>Assignement</a:t>
            </a:r>
            <a:r>
              <a:rPr lang="en-US" altLang="zh-CN" sz="2400" b="1" dirty="0"/>
              <a:t> 4</a:t>
            </a:r>
          </a:p>
          <a:p>
            <a:pPr marL="606425" lvl="1" indent="-288925">
              <a:spcBef>
                <a:spcPts val="1200"/>
              </a:spcBef>
              <a:buFont typeface="Wingdings" pitchFamily="2" charset="2"/>
              <a:buChar char="Ø"/>
              <a:defRPr/>
            </a:pPr>
            <a:r>
              <a:rPr lang="en-US" altLang="zh-CN" sz="2400" dirty="0"/>
              <a:t>Release today</a:t>
            </a:r>
          </a:p>
          <a:p>
            <a:pPr marL="606425" lvl="1" indent="-288925">
              <a:spcBef>
                <a:spcPts val="1200"/>
              </a:spcBef>
              <a:buFont typeface="Wingdings" pitchFamily="2" charset="2"/>
              <a:buChar char="Ø"/>
              <a:defRPr/>
            </a:pPr>
            <a:r>
              <a:rPr lang="en-US" altLang="zh-CN" sz="2400" dirty="0">
                <a:cs typeface="Helvetica"/>
              </a:rPr>
              <a:t>Due at 6</a:t>
            </a: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:00:00 p.m., Mon, Dec 2</a:t>
            </a:r>
            <a:r>
              <a:rPr lang="en-US" altLang="zh-CN" sz="2400" baseline="30000" dirty="0" err="1">
                <a:cs typeface="Helvetica"/>
              </a:rPr>
              <a:t>nd</a:t>
            </a:r>
            <a:endParaRPr lang="en-US" altLang="zh-CN" sz="2400" baseline="30000" dirty="0">
              <a:cs typeface="Helvetica"/>
            </a:endParaRPr>
          </a:p>
          <a:p>
            <a:pPr marL="606425" lvl="1" indent="-288925">
              <a:spcBef>
                <a:spcPts val="1200"/>
              </a:spcBef>
              <a:buFont typeface="Wingdings" pitchFamily="2" charset="2"/>
              <a:buChar char="Ø"/>
              <a:defRPr/>
            </a:pPr>
            <a:endParaRPr lang="en-US" altLang="zh-CN" sz="2400" dirty="0"/>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419613679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DFE792-D227-2C4B-75F0-3CCF5135BE8E}"/>
              </a:ext>
            </a:extLst>
          </p:cNvPr>
          <p:cNvSpPr>
            <a:spLocks noGrp="1"/>
          </p:cNvSpPr>
          <p:nvPr>
            <p:ph type="title"/>
          </p:nvPr>
        </p:nvSpPr>
        <p:spPr/>
        <p:txBody>
          <a:bodyPr/>
          <a:lstStyle/>
          <a:p>
            <a:r>
              <a:rPr kumimoji="1" lang="en-US" altLang="zh-HK" dirty="0"/>
              <a:t>Paging</a:t>
            </a:r>
            <a:endParaRPr kumimoji="1" lang="zh-HK" altLang="en-US" dirty="0"/>
          </a:p>
        </p:txBody>
      </p:sp>
      <p:sp>
        <p:nvSpPr>
          <p:cNvPr id="4" name="投影片編號版面配置區 3">
            <a:extLst>
              <a:ext uri="{FF2B5EF4-FFF2-40B4-BE49-F238E27FC236}">
                <a16:creationId xmlns:a16="http://schemas.microsoft.com/office/drawing/2014/main" id="{FB67DFC4-C246-5814-1624-717AD3F3E5B0}"/>
              </a:ext>
            </a:extLst>
          </p:cNvPr>
          <p:cNvSpPr>
            <a:spLocks noGrp="1"/>
          </p:cNvSpPr>
          <p:nvPr>
            <p:ph type="sldNum" sz="quarter" idx="2"/>
          </p:nvPr>
        </p:nvSpPr>
        <p:spPr/>
        <p:txBody>
          <a:bodyPr/>
          <a:lstStyle/>
          <a:p>
            <a:fld id="{86CB4B4D-7CA3-9044-876B-883B54F8677D}" type="slidenum">
              <a:rPr lang="en-US" smtClean="0"/>
              <a:pPr/>
              <a:t>3</a:t>
            </a:fld>
            <a:endParaRPr lang="en-US"/>
          </a:p>
        </p:txBody>
      </p:sp>
      <p:pic>
        <p:nvPicPr>
          <p:cNvPr id="5" name="Picture 6">
            <a:extLst>
              <a:ext uri="{FF2B5EF4-FFF2-40B4-BE49-F238E27FC236}">
                <a16:creationId xmlns:a16="http://schemas.microsoft.com/office/drawing/2014/main" id="{89F8B969-9897-74E1-9827-58ABB8322CEA}"/>
              </a:ext>
            </a:extLst>
          </p:cNvPr>
          <p:cNvPicPr>
            <a:picLocks noChangeAspect="1"/>
          </p:cNvPicPr>
          <p:nvPr/>
        </p:nvPicPr>
        <p:blipFill>
          <a:blip r:embed="rId3"/>
          <a:stretch>
            <a:fillRect/>
          </a:stretch>
        </p:blipFill>
        <p:spPr>
          <a:xfrm>
            <a:off x="7250710" y="1319134"/>
            <a:ext cx="4581525" cy="3960566"/>
          </a:xfrm>
          <a:prstGeom prst="rect">
            <a:avLst/>
          </a:prstGeom>
        </p:spPr>
      </p:pic>
      <p:sp>
        <p:nvSpPr>
          <p:cNvPr id="6" name="TextBox 1">
            <a:extLst>
              <a:ext uri="{FF2B5EF4-FFF2-40B4-BE49-F238E27FC236}">
                <a16:creationId xmlns:a16="http://schemas.microsoft.com/office/drawing/2014/main" id="{FA3F21FC-D474-E938-BA27-73779492EA23}"/>
              </a:ext>
            </a:extLst>
          </p:cNvPr>
          <p:cNvSpPr txBox="1"/>
          <p:nvPr/>
        </p:nvSpPr>
        <p:spPr>
          <a:xfrm>
            <a:off x="479686" y="1775923"/>
            <a:ext cx="6029279" cy="3046988"/>
          </a:xfrm>
          <a:prstGeom prst="rect">
            <a:avLst/>
          </a:prstGeom>
          <a:noFill/>
        </p:spPr>
        <p:txBody>
          <a:bodyPr wrap="none" rtlCol="0">
            <a:spAutoFit/>
          </a:bodyPr>
          <a:lstStyle/>
          <a:p>
            <a:pPr marL="285750" indent="-285750">
              <a:buFont typeface="Arial" panose="020B0604020202020204" pitchFamily="34" charset="0"/>
              <a:buChar char="•"/>
            </a:pPr>
            <a:r>
              <a:rPr lang="en-US" altLang="zh-CN" sz="2400" dirty="0">
                <a:solidFill>
                  <a:srgbClr val="202020"/>
                </a:solidFill>
                <a:latin typeface="Gill Sans MT" panose="020B0502020104020203" pitchFamily="34" charset="0"/>
                <a:sym typeface="Helvetica"/>
              </a:rPr>
              <a:t>Convenient for free space management</a:t>
            </a:r>
          </a:p>
          <a:p>
            <a:pPr marL="800100" lvl="1" indent="-342900">
              <a:buFont typeface="Arial" panose="020B0604020202020204" pitchFamily="34" charset="0"/>
              <a:buChar char="•"/>
            </a:pPr>
            <a:r>
              <a:rPr lang="en-US" altLang="zh-CN" sz="2400" dirty="0">
                <a:solidFill>
                  <a:srgbClr val="202020"/>
                </a:solidFill>
                <a:latin typeface="Gill Sans MT" panose="020B0502020104020203" pitchFamily="34" charset="0"/>
                <a:sym typeface="Helvetica"/>
              </a:rPr>
              <a:t>Reduce the wasted fragmentation</a:t>
            </a:r>
          </a:p>
          <a:p>
            <a:pPr lvl="1"/>
            <a:r>
              <a:rPr lang="en-US" altLang="zh-CN" sz="2400" dirty="0">
                <a:solidFill>
                  <a:srgbClr val="202020"/>
                </a:solidFill>
                <a:latin typeface="Gill Sans MT" panose="020B0502020104020203" pitchFamily="34" charset="0"/>
                <a:sym typeface="Helvetica"/>
              </a:rPr>
              <a:t>    (not larger than one page size) </a:t>
            </a:r>
          </a:p>
          <a:p>
            <a:pPr marL="342900" indent="-342900">
              <a:buFont typeface="Arial" panose="020B0604020202020204" pitchFamily="34" charset="0"/>
              <a:buChar char="•"/>
            </a:pPr>
            <a:r>
              <a:rPr lang="en-US" altLang="zh-CN" sz="2400" dirty="0">
                <a:solidFill>
                  <a:srgbClr val="202020"/>
                </a:solidFill>
                <a:latin typeface="Gill Sans MT" panose="020B0502020104020203" pitchFamily="34" charset="0"/>
                <a:sym typeface="Helvetica"/>
              </a:rPr>
              <a:t>Allowing the memory space of one process </a:t>
            </a:r>
          </a:p>
          <a:p>
            <a:r>
              <a:rPr lang="en-US" altLang="zh-CN" sz="2400" dirty="0">
                <a:solidFill>
                  <a:srgbClr val="202020"/>
                </a:solidFill>
                <a:latin typeface="Gill Sans MT" panose="020B0502020104020203" pitchFamily="34" charset="0"/>
                <a:sym typeface="Helvetica"/>
              </a:rPr>
              <a:t>    discontinuous</a:t>
            </a:r>
          </a:p>
          <a:p>
            <a:pPr marL="342900" indent="-342900">
              <a:buFont typeface="Arial" panose="020B0604020202020204" pitchFamily="34" charset="0"/>
              <a:buChar char="•"/>
            </a:pPr>
            <a:r>
              <a:rPr lang="en-US" altLang="zh-CN" sz="2400" dirty="0">
                <a:solidFill>
                  <a:srgbClr val="202020"/>
                </a:solidFill>
                <a:latin typeface="Gill Sans MT" panose="020B0502020104020203" pitchFamily="34" charset="0"/>
                <a:sym typeface="Helvetica"/>
              </a:rPr>
              <a:t>Creating large virtual memory space within</a:t>
            </a:r>
          </a:p>
          <a:p>
            <a:r>
              <a:rPr lang="en-US" altLang="zh-CN" sz="2400" dirty="0">
                <a:solidFill>
                  <a:srgbClr val="202020"/>
                </a:solidFill>
                <a:latin typeface="Gill Sans MT" panose="020B0502020104020203" pitchFamily="34" charset="0"/>
                <a:sym typeface="Helvetica"/>
              </a:rPr>
              <a:t>    small memory</a:t>
            </a:r>
          </a:p>
          <a:p>
            <a:pPr marL="342900" indent="-342900">
              <a:buFont typeface="Arial" panose="020B0604020202020204" pitchFamily="34" charset="0"/>
              <a:buChar char="•"/>
            </a:pPr>
            <a:endParaRPr lang="zh-CN" altLang="en-US" sz="2400" dirty="0"/>
          </a:p>
        </p:txBody>
      </p:sp>
    </p:spTree>
    <p:extLst>
      <p:ext uri="{BB962C8B-B14F-4D97-AF65-F5344CB8AC3E}">
        <p14:creationId xmlns:p14="http://schemas.microsoft.com/office/powerpoint/2010/main" val="312323630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ECE244-2378-92CA-F528-74F50F1A2A72}"/>
              </a:ext>
            </a:extLst>
          </p:cNvPr>
          <p:cNvSpPr>
            <a:spLocks noGrp="1"/>
          </p:cNvSpPr>
          <p:nvPr>
            <p:ph type="title"/>
          </p:nvPr>
        </p:nvSpPr>
        <p:spPr/>
        <p:txBody>
          <a:bodyPr/>
          <a:lstStyle/>
          <a:p>
            <a:r>
              <a:rPr kumimoji="1" lang="en-US" altLang="zh-HK" dirty="0"/>
              <a:t>Page Table Mechanism</a:t>
            </a:r>
            <a:endParaRPr kumimoji="1" lang="zh-HK" altLang="en-US" dirty="0"/>
          </a:p>
        </p:txBody>
      </p:sp>
      <p:sp>
        <p:nvSpPr>
          <p:cNvPr id="4" name="投影片編號版面配置區 3">
            <a:extLst>
              <a:ext uri="{FF2B5EF4-FFF2-40B4-BE49-F238E27FC236}">
                <a16:creationId xmlns:a16="http://schemas.microsoft.com/office/drawing/2014/main" id="{8D5CF9C8-C8E1-804C-33F8-22EFEA3200C2}"/>
              </a:ext>
            </a:extLst>
          </p:cNvPr>
          <p:cNvSpPr>
            <a:spLocks noGrp="1"/>
          </p:cNvSpPr>
          <p:nvPr>
            <p:ph type="sldNum" sz="quarter" idx="2"/>
          </p:nvPr>
        </p:nvSpPr>
        <p:spPr/>
        <p:txBody>
          <a:bodyPr/>
          <a:lstStyle/>
          <a:p>
            <a:fld id="{86CB4B4D-7CA3-9044-876B-883B54F8677D}" type="slidenum">
              <a:rPr lang="en-US" smtClean="0"/>
              <a:pPr/>
              <a:t>4</a:t>
            </a:fld>
            <a:endParaRPr lang="en-US"/>
          </a:p>
        </p:txBody>
      </p:sp>
      <p:pic>
        <p:nvPicPr>
          <p:cNvPr id="5" name="Picture 2">
            <a:extLst>
              <a:ext uri="{FF2B5EF4-FFF2-40B4-BE49-F238E27FC236}">
                <a16:creationId xmlns:a16="http://schemas.microsoft.com/office/drawing/2014/main" id="{99882E49-9779-AC7E-D1E5-A849B6B576FE}"/>
              </a:ext>
            </a:extLst>
          </p:cNvPr>
          <p:cNvPicPr>
            <a:picLocks noChangeAspect="1"/>
          </p:cNvPicPr>
          <p:nvPr/>
        </p:nvPicPr>
        <p:blipFill>
          <a:blip r:embed="rId3"/>
          <a:stretch>
            <a:fillRect/>
          </a:stretch>
        </p:blipFill>
        <p:spPr>
          <a:xfrm>
            <a:off x="5529263" y="1727635"/>
            <a:ext cx="6525587" cy="3493672"/>
          </a:xfrm>
          <a:prstGeom prst="rect">
            <a:avLst/>
          </a:prstGeom>
        </p:spPr>
      </p:pic>
      <p:sp>
        <p:nvSpPr>
          <p:cNvPr id="6" name="TextBox 1">
            <a:extLst>
              <a:ext uri="{FF2B5EF4-FFF2-40B4-BE49-F238E27FC236}">
                <a16:creationId xmlns:a16="http://schemas.microsoft.com/office/drawing/2014/main" id="{31396ED5-5A76-6807-6C69-FA0384BBF449}"/>
              </a:ext>
            </a:extLst>
          </p:cNvPr>
          <p:cNvSpPr txBox="1"/>
          <p:nvPr/>
        </p:nvSpPr>
        <p:spPr>
          <a:xfrm>
            <a:off x="137150" y="1989169"/>
            <a:ext cx="7146187" cy="4154984"/>
          </a:xfrm>
          <a:prstGeom prst="rect">
            <a:avLst/>
          </a:prstGeom>
          <a:noFill/>
        </p:spPr>
        <p:txBody>
          <a:bodyPr wrap="none" rtlCol="0">
            <a:spAutoFit/>
          </a:bodyPr>
          <a:lstStyle/>
          <a:p>
            <a:r>
              <a:rPr lang="en-HK" altLang="zh-HK" sz="2400" dirty="0">
                <a:solidFill>
                  <a:srgbClr val="202020"/>
                </a:solidFill>
                <a:latin typeface="Gill Sans MT" panose="020B0502020104020203" pitchFamily="34" charset="0"/>
              </a:rPr>
              <a:t>Page Table Function:</a:t>
            </a:r>
          </a:p>
          <a:p>
            <a:pPr marL="342900" indent="-342900">
              <a:buFont typeface="Arial" panose="020B0604020202020204" pitchFamily="34" charset="0"/>
              <a:buChar char="•"/>
            </a:pPr>
            <a:r>
              <a:rPr lang="en-HK" altLang="zh-HK" sz="2400" dirty="0">
                <a:solidFill>
                  <a:srgbClr val="202020"/>
                </a:solidFill>
                <a:latin typeface="Gill Sans MT" panose="020B0502020104020203" pitchFamily="34" charset="0"/>
              </a:rPr>
              <a:t>logical addresses -&gt; physical addresses</a:t>
            </a:r>
          </a:p>
          <a:p>
            <a:pPr marL="342900" indent="-342900">
              <a:buFont typeface="Arial" panose="020B0604020202020204" pitchFamily="34" charset="0"/>
              <a:buChar char="•"/>
            </a:pPr>
            <a:r>
              <a:rPr lang="en-HK" altLang="zh-HK" sz="2400" dirty="0">
                <a:solidFill>
                  <a:srgbClr val="202020"/>
                </a:solidFill>
                <a:latin typeface="Gill Sans MT" panose="020B0502020104020203" pitchFamily="34" charset="0"/>
              </a:rPr>
              <a:t>Each process has its own page table</a:t>
            </a:r>
          </a:p>
          <a:p>
            <a:pPr marL="342900" indent="-342900">
              <a:buFont typeface="Arial" panose="020B0604020202020204" pitchFamily="34" charset="0"/>
              <a:buChar char="•"/>
            </a:pPr>
            <a:endParaRPr lang="en-HK" altLang="zh-HK" sz="2400" dirty="0">
              <a:solidFill>
                <a:srgbClr val="202020"/>
              </a:solidFill>
              <a:latin typeface="Gill Sans MT" panose="020B0502020104020203" pitchFamily="34" charset="0"/>
            </a:endParaRPr>
          </a:p>
          <a:p>
            <a:r>
              <a:rPr lang="en-US" altLang="zh-CN" sz="2400" dirty="0">
                <a:solidFill>
                  <a:srgbClr val="202020"/>
                </a:solidFill>
                <a:latin typeface="Gill Sans MT" panose="020B0502020104020203" pitchFamily="34" charset="0"/>
              </a:rPr>
              <a:t>How the Translation works:</a:t>
            </a:r>
          </a:p>
          <a:p>
            <a:r>
              <a:rPr lang="en-HK" altLang="zh-HK" sz="2400" dirty="0">
                <a:solidFill>
                  <a:srgbClr val="202020"/>
                </a:solidFill>
                <a:latin typeface="Gill Sans MT" panose="020B0502020104020203" pitchFamily="34" charset="0"/>
              </a:rPr>
              <a:t>Logical Address Components:</a:t>
            </a:r>
          </a:p>
          <a:p>
            <a:r>
              <a:rPr lang="en-HK" altLang="zh-HK" sz="2400" dirty="0">
                <a:solidFill>
                  <a:srgbClr val="202020"/>
                </a:solidFill>
                <a:latin typeface="Gill Sans MT" panose="020B0502020104020203" pitchFamily="34" charset="0"/>
              </a:rPr>
              <a:t>• Page Number + Offset.</a:t>
            </a:r>
          </a:p>
          <a:p>
            <a:r>
              <a:rPr lang="en-HK" altLang="zh-HK" sz="2400" dirty="0">
                <a:solidFill>
                  <a:srgbClr val="202020"/>
                </a:solidFill>
                <a:latin typeface="Gill Sans MT" panose="020B0502020104020203" pitchFamily="34" charset="0"/>
              </a:rPr>
              <a:t>Translation Process:</a:t>
            </a:r>
          </a:p>
          <a:p>
            <a:r>
              <a:rPr lang="en-HK" altLang="zh-HK" sz="2400" dirty="0">
                <a:solidFill>
                  <a:srgbClr val="202020"/>
                </a:solidFill>
                <a:latin typeface="Gill Sans MT" panose="020B0502020104020203" pitchFamily="34" charset="0"/>
              </a:rPr>
              <a:t>• Page Number + page table + PTBR -&gt; Frame Number.</a:t>
            </a:r>
          </a:p>
          <a:p>
            <a:r>
              <a:rPr lang="en-HK" altLang="zh-HK" sz="2400" dirty="0">
                <a:solidFill>
                  <a:srgbClr val="202020"/>
                </a:solidFill>
                <a:latin typeface="Gill Sans MT" panose="020B0502020104020203" pitchFamily="34" charset="0"/>
              </a:rPr>
              <a:t>• Frame Number + Offset -&gt; Physical Address.</a:t>
            </a:r>
          </a:p>
          <a:p>
            <a:endParaRPr lang="zh-CN" altLang="en-US" sz="2400" dirty="0"/>
          </a:p>
        </p:txBody>
      </p:sp>
      <p:sp>
        <p:nvSpPr>
          <p:cNvPr id="8" name="文字方塊 7">
            <a:extLst>
              <a:ext uri="{FF2B5EF4-FFF2-40B4-BE49-F238E27FC236}">
                <a16:creationId xmlns:a16="http://schemas.microsoft.com/office/drawing/2014/main" id="{722243FB-D57D-DCD8-B232-D4376910A258}"/>
              </a:ext>
            </a:extLst>
          </p:cNvPr>
          <p:cNvSpPr txBox="1"/>
          <p:nvPr/>
        </p:nvSpPr>
        <p:spPr>
          <a:xfrm>
            <a:off x="4819055" y="4195247"/>
            <a:ext cx="255389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HK" altLang="zh-HK" dirty="0">
                <a:solidFill>
                  <a:srgbClr val="0E0E0E"/>
                </a:solidFill>
                <a:effectLst/>
                <a:latin typeface=".SF NS"/>
              </a:rPr>
              <a:t>Page Table Base Register </a:t>
            </a:r>
          </a:p>
        </p:txBody>
      </p:sp>
    </p:spTree>
    <p:extLst>
      <p:ext uri="{BB962C8B-B14F-4D97-AF65-F5344CB8AC3E}">
        <p14:creationId xmlns:p14="http://schemas.microsoft.com/office/powerpoint/2010/main" val="375069797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CC4CF0-7990-3126-5BB2-5D18B48DB1C4}"/>
              </a:ext>
            </a:extLst>
          </p:cNvPr>
          <p:cNvSpPr>
            <a:spLocks noGrp="1"/>
          </p:cNvSpPr>
          <p:nvPr>
            <p:ph type="title"/>
          </p:nvPr>
        </p:nvSpPr>
        <p:spPr/>
        <p:txBody>
          <a:bodyPr/>
          <a:lstStyle/>
          <a:p>
            <a:r>
              <a:rPr kumimoji="1" lang="en-HK" altLang="zh-HK" dirty="0"/>
              <a:t>Multi-level Page Tables</a:t>
            </a:r>
            <a:endParaRPr kumimoji="1" lang="zh-HK" altLang="en-US" dirty="0"/>
          </a:p>
        </p:txBody>
      </p:sp>
      <p:sp>
        <p:nvSpPr>
          <p:cNvPr id="4" name="投影片編號版面配置區 3">
            <a:extLst>
              <a:ext uri="{FF2B5EF4-FFF2-40B4-BE49-F238E27FC236}">
                <a16:creationId xmlns:a16="http://schemas.microsoft.com/office/drawing/2014/main" id="{119AED71-F465-30BD-41AC-D1E6B55606C7}"/>
              </a:ext>
            </a:extLst>
          </p:cNvPr>
          <p:cNvSpPr>
            <a:spLocks noGrp="1"/>
          </p:cNvSpPr>
          <p:nvPr>
            <p:ph type="sldNum" sz="quarter" idx="2"/>
          </p:nvPr>
        </p:nvSpPr>
        <p:spPr/>
        <p:txBody>
          <a:bodyPr/>
          <a:lstStyle/>
          <a:p>
            <a:fld id="{86CB4B4D-7CA3-9044-876B-883B54F8677D}" type="slidenum">
              <a:rPr lang="en-US" smtClean="0"/>
              <a:pPr/>
              <a:t>5</a:t>
            </a:fld>
            <a:endParaRPr lang="en-US"/>
          </a:p>
        </p:txBody>
      </p:sp>
      <p:pic>
        <p:nvPicPr>
          <p:cNvPr id="5" name="Picture 2">
            <a:extLst>
              <a:ext uri="{FF2B5EF4-FFF2-40B4-BE49-F238E27FC236}">
                <a16:creationId xmlns:a16="http://schemas.microsoft.com/office/drawing/2014/main" id="{F7AD382B-A40D-88E3-5877-9E978811DC93}"/>
              </a:ext>
            </a:extLst>
          </p:cNvPr>
          <p:cNvPicPr>
            <a:picLocks noChangeAspect="1"/>
          </p:cNvPicPr>
          <p:nvPr/>
        </p:nvPicPr>
        <p:blipFill>
          <a:blip r:embed="rId3"/>
          <a:stretch>
            <a:fillRect/>
          </a:stretch>
        </p:blipFill>
        <p:spPr>
          <a:xfrm>
            <a:off x="4636024" y="1470938"/>
            <a:ext cx="7375507" cy="3916123"/>
          </a:xfrm>
          <a:prstGeom prst="rect">
            <a:avLst/>
          </a:prstGeom>
        </p:spPr>
      </p:pic>
      <p:cxnSp>
        <p:nvCxnSpPr>
          <p:cNvPr id="7" name="直線接點 6">
            <a:extLst>
              <a:ext uri="{FF2B5EF4-FFF2-40B4-BE49-F238E27FC236}">
                <a16:creationId xmlns:a16="http://schemas.microsoft.com/office/drawing/2014/main" id="{A8B9AD6C-3F20-8D1D-7370-CFE06CC76FD0}"/>
              </a:ext>
            </a:extLst>
          </p:cNvPr>
          <p:cNvCxnSpPr>
            <a:cxnSpLocks/>
          </p:cNvCxnSpPr>
          <p:nvPr/>
        </p:nvCxnSpPr>
        <p:spPr>
          <a:xfrm>
            <a:off x="7190509" y="1052945"/>
            <a:ext cx="0" cy="5727446"/>
          </a:xfrm>
          <a:prstGeom prst="line">
            <a:avLst/>
          </a:prstGeom>
          <a:ln w="25400">
            <a:prstDash val="dash"/>
          </a:ln>
        </p:spPr>
        <p:style>
          <a:lnRef idx="1">
            <a:schemeClr val="dk1"/>
          </a:lnRef>
          <a:fillRef idx="0">
            <a:schemeClr val="dk1"/>
          </a:fillRef>
          <a:effectRef idx="0">
            <a:schemeClr val="dk1"/>
          </a:effectRef>
          <a:fontRef idx="minor">
            <a:schemeClr val="tx1"/>
          </a:fontRef>
        </p:style>
      </p:cxnSp>
      <p:sp>
        <p:nvSpPr>
          <p:cNvPr id="9" name="文字方塊 8">
            <a:extLst>
              <a:ext uri="{FF2B5EF4-FFF2-40B4-BE49-F238E27FC236}">
                <a16:creationId xmlns:a16="http://schemas.microsoft.com/office/drawing/2014/main" id="{5081D7D4-960E-5303-C503-AB6301F6205B}"/>
              </a:ext>
            </a:extLst>
          </p:cNvPr>
          <p:cNvSpPr txBox="1"/>
          <p:nvPr/>
        </p:nvSpPr>
        <p:spPr>
          <a:xfrm>
            <a:off x="5100643" y="5620388"/>
            <a:ext cx="255389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HK" altLang="zh-HK" dirty="0">
                <a:solidFill>
                  <a:srgbClr val="0E0E0E"/>
                </a:solidFill>
                <a:effectLst/>
                <a:latin typeface=".SF NS"/>
              </a:rPr>
              <a:t>Linear Page Table</a:t>
            </a:r>
          </a:p>
        </p:txBody>
      </p:sp>
      <p:sp>
        <p:nvSpPr>
          <p:cNvPr id="10" name="文字方塊 9">
            <a:extLst>
              <a:ext uri="{FF2B5EF4-FFF2-40B4-BE49-F238E27FC236}">
                <a16:creationId xmlns:a16="http://schemas.microsoft.com/office/drawing/2014/main" id="{91683FCD-2936-287A-5D3A-80C8340F49EA}"/>
              </a:ext>
            </a:extLst>
          </p:cNvPr>
          <p:cNvSpPr txBox="1"/>
          <p:nvPr/>
        </p:nvSpPr>
        <p:spPr>
          <a:xfrm>
            <a:off x="8597341" y="5620388"/>
            <a:ext cx="255389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HK" altLang="zh-HK" dirty="0">
                <a:solidFill>
                  <a:srgbClr val="0E0E0E"/>
                </a:solidFill>
                <a:effectLst/>
                <a:latin typeface=".SF NS"/>
              </a:rPr>
              <a:t>Multi-level Page Table</a:t>
            </a:r>
          </a:p>
        </p:txBody>
      </p:sp>
      <p:sp>
        <p:nvSpPr>
          <p:cNvPr id="11" name="文字方塊 10">
            <a:extLst>
              <a:ext uri="{FF2B5EF4-FFF2-40B4-BE49-F238E27FC236}">
                <a16:creationId xmlns:a16="http://schemas.microsoft.com/office/drawing/2014/main" id="{244FC02F-141C-C7FC-2178-5583C4E56533}"/>
              </a:ext>
            </a:extLst>
          </p:cNvPr>
          <p:cNvSpPr txBox="1"/>
          <p:nvPr/>
        </p:nvSpPr>
        <p:spPr>
          <a:xfrm>
            <a:off x="5001492" y="3317966"/>
            <a:ext cx="1987138" cy="1511751"/>
          </a:xfrm>
          <a:prstGeom prst="rect">
            <a:avLst/>
          </a:prstGeom>
          <a:noFill/>
          <a:ln w="635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HK" altLang="en-US" sz="5800" b="0" i="0" u="none" strike="noStrike" cap="none" spc="0" normalizeH="0" baseline="0" dirty="0">
              <a:ln>
                <a:noFill/>
              </a:ln>
              <a:solidFill>
                <a:srgbClr val="5E5E5E"/>
              </a:solidFill>
              <a:effectLst/>
              <a:uFillTx/>
              <a:latin typeface="+mn-lt"/>
              <a:ea typeface="+mn-ea"/>
              <a:cs typeface="+mn-cs"/>
              <a:sym typeface="Helvetica"/>
            </a:endParaRPr>
          </a:p>
        </p:txBody>
      </p:sp>
      <p:sp>
        <p:nvSpPr>
          <p:cNvPr id="13" name="文字方塊 12">
            <a:extLst>
              <a:ext uri="{FF2B5EF4-FFF2-40B4-BE49-F238E27FC236}">
                <a16:creationId xmlns:a16="http://schemas.microsoft.com/office/drawing/2014/main" id="{3F5413CE-E2BD-43E9-8AC5-F7E1BC485D53}"/>
              </a:ext>
            </a:extLst>
          </p:cNvPr>
          <p:cNvSpPr txBox="1"/>
          <p:nvPr/>
        </p:nvSpPr>
        <p:spPr>
          <a:xfrm>
            <a:off x="252054" y="2892397"/>
            <a:ext cx="6098058"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HK" altLang="zh-HK" sz="2400" dirty="0">
                <a:solidFill>
                  <a:srgbClr val="202020"/>
                </a:solidFill>
                <a:latin typeface="Gill Sans MT" panose="020B0502020104020203" pitchFamily="34" charset="0"/>
              </a:rPr>
              <a:t>Linear vs. Multi-level Page Tables:</a:t>
            </a:r>
          </a:p>
          <a:p>
            <a:endParaRPr lang="en-HK" altLang="zh-HK" sz="2400" dirty="0">
              <a:solidFill>
                <a:srgbClr val="202020"/>
              </a:solidFill>
              <a:latin typeface="Gill Sans MT" panose="020B0502020104020203" pitchFamily="34" charset="0"/>
            </a:endParaRPr>
          </a:p>
          <a:p>
            <a:r>
              <a:rPr lang="en-HK" altLang="zh-HK" sz="2400" dirty="0">
                <a:solidFill>
                  <a:srgbClr val="202020"/>
                </a:solidFill>
                <a:latin typeface="Gill Sans MT" panose="020B0502020104020203" pitchFamily="34" charset="0"/>
              </a:rPr>
              <a:t>Linear Page Table:</a:t>
            </a:r>
          </a:p>
          <a:p>
            <a:r>
              <a:rPr lang="en-HK" altLang="zh-HK" sz="2400" dirty="0">
                <a:solidFill>
                  <a:srgbClr val="202020"/>
                </a:solidFill>
                <a:latin typeface="Gill Sans MT" panose="020B0502020104020203" pitchFamily="34" charset="0"/>
              </a:rPr>
              <a:t>• large memory consumption.</a:t>
            </a:r>
          </a:p>
          <a:p>
            <a:r>
              <a:rPr lang="en-HK" altLang="zh-HK" sz="2400" dirty="0">
                <a:solidFill>
                  <a:srgbClr val="202020"/>
                </a:solidFill>
                <a:latin typeface="Gill Sans MT" panose="020B0502020104020203" pitchFamily="34" charset="0"/>
              </a:rPr>
              <a:t>Multi-level Page Table:</a:t>
            </a:r>
          </a:p>
          <a:p>
            <a:r>
              <a:rPr lang="en-HK" altLang="zh-HK" sz="2400" dirty="0">
                <a:solidFill>
                  <a:srgbClr val="202020"/>
                </a:solidFill>
                <a:latin typeface="Gill Sans MT" panose="020B0502020104020203" pitchFamily="34" charset="0"/>
              </a:rPr>
              <a:t>• Saving memory.</a:t>
            </a:r>
          </a:p>
        </p:txBody>
      </p:sp>
    </p:spTree>
    <p:extLst>
      <p:ext uri="{BB962C8B-B14F-4D97-AF65-F5344CB8AC3E}">
        <p14:creationId xmlns:p14="http://schemas.microsoft.com/office/powerpoint/2010/main" val="252221832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880F05-1427-32E7-80D1-D04A8090725A}"/>
              </a:ext>
            </a:extLst>
          </p:cNvPr>
          <p:cNvSpPr>
            <a:spLocks noGrp="1"/>
          </p:cNvSpPr>
          <p:nvPr>
            <p:ph type="title"/>
          </p:nvPr>
        </p:nvSpPr>
        <p:spPr/>
        <p:txBody>
          <a:bodyPr/>
          <a:lstStyle/>
          <a:p>
            <a:r>
              <a:rPr kumimoji="1" lang="en-HK" altLang="zh-HK" dirty="0"/>
              <a:t>Multi-level Page Tables </a:t>
            </a:r>
            <a:r>
              <a:rPr kumimoji="1" lang="en-US" altLang="zh-HK" dirty="0"/>
              <a:t>Example</a:t>
            </a:r>
            <a:endParaRPr kumimoji="1" lang="zh-HK" altLang="en-US" dirty="0"/>
          </a:p>
        </p:txBody>
      </p:sp>
      <p:sp>
        <p:nvSpPr>
          <p:cNvPr id="3" name="文字版面配置區 2">
            <a:extLst>
              <a:ext uri="{FF2B5EF4-FFF2-40B4-BE49-F238E27FC236}">
                <a16:creationId xmlns:a16="http://schemas.microsoft.com/office/drawing/2014/main" id="{F8A80920-A551-2D0E-9B35-7B42C5D6EFBB}"/>
              </a:ext>
            </a:extLst>
          </p:cNvPr>
          <p:cNvSpPr>
            <a:spLocks noGrp="1"/>
          </p:cNvSpPr>
          <p:nvPr>
            <p:ph type="body" idx="1"/>
          </p:nvPr>
        </p:nvSpPr>
        <p:spPr/>
        <p:txBody>
          <a:bodyPr/>
          <a:lstStyle/>
          <a:p>
            <a:r>
              <a:rPr lang="en-US" altLang="zh-CN" dirty="0"/>
              <a:t>The two level page table in x86 (32-bit machine) </a:t>
            </a:r>
            <a:endParaRPr lang="zh-CN" altLang="en-US" dirty="0"/>
          </a:p>
          <a:p>
            <a:endParaRPr kumimoji="1" lang="zh-HK" altLang="en-US" dirty="0"/>
          </a:p>
        </p:txBody>
      </p:sp>
      <p:sp>
        <p:nvSpPr>
          <p:cNvPr id="4" name="投影片編號版面配置區 3">
            <a:extLst>
              <a:ext uri="{FF2B5EF4-FFF2-40B4-BE49-F238E27FC236}">
                <a16:creationId xmlns:a16="http://schemas.microsoft.com/office/drawing/2014/main" id="{FEED4516-2013-0FC8-0AEC-41E44E3F50AF}"/>
              </a:ext>
            </a:extLst>
          </p:cNvPr>
          <p:cNvSpPr>
            <a:spLocks noGrp="1"/>
          </p:cNvSpPr>
          <p:nvPr>
            <p:ph type="sldNum" sz="quarter" idx="2"/>
          </p:nvPr>
        </p:nvSpPr>
        <p:spPr/>
        <p:txBody>
          <a:bodyPr/>
          <a:lstStyle/>
          <a:p>
            <a:fld id="{86CB4B4D-7CA3-9044-876B-883B54F8677D}" type="slidenum">
              <a:rPr lang="en-US" smtClean="0"/>
              <a:pPr/>
              <a:t>6</a:t>
            </a:fld>
            <a:endParaRPr lang="en-US"/>
          </a:p>
        </p:txBody>
      </p:sp>
      <p:pic>
        <p:nvPicPr>
          <p:cNvPr id="6" name="Picture 2">
            <a:extLst>
              <a:ext uri="{FF2B5EF4-FFF2-40B4-BE49-F238E27FC236}">
                <a16:creationId xmlns:a16="http://schemas.microsoft.com/office/drawing/2014/main" id="{49398530-C536-F1D8-E57C-1FE0289DE4BF}"/>
              </a:ext>
            </a:extLst>
          </p:cNvPr>
          <p:cNvPicPr>
            <a:picLocks noChangeAspect="1"/>
          </p:cNvPicPr>
          <p:nvPr/>
        </p:nvPicPr>
        <p:blipFill>
          <a:blip r:embed="rId3"/>
          <a:stretch>
            <a:fillRect/>
          </a:stretch>
        </p:blipFill>
        <p:spPr>
          <a:xfrm>
            <a:off x="2327633" y="2233044"/>
            <a:ext cx="6184600" cy="3994008"/>
          </a:xfrm>
          <a:prstGeom prst="rect">
            <a:avLst/>
          </a:prstGeom>
        </p:spPr>
      </p:pic>
      <p:sp>
        <p:nvSpPr>
          <p:cNvPr id="7" name="TextBox 5">
            <a:extLst>
              <a:ext uri="{FF2B5EF4-FFF2-40B4-BE49-F238E27FC236}">
                <a16:creationId xmlns:a16="http://schemas.microsoft.com/office/drawing/2014/main" id="{A43AFDF2-C80D-9502-6EC0-88DBB7C7CEA3}"/>
              </a:ext>
            </a:extLst>
          </p:cNvPr>
          <p:cNvSpPr txBox="1"/>
          <p:nvPr/>
        </p:nvSpPr>
        <p:spPr>
          <a:xfrm>
            <a:off x="4254909" y="1952513"/>
            <a:ext cx="428322" cy="369332"/>
          </a:xfrm>
          <a:prstGeom prst="rect">
            <a:avLst/>
          </a:prstGeom>
          <a:noFill/>
        </p:spPr>
        <p:txBody>
          <a:bodyPr wrap="none" rtlCol="0">
            <a:spAutoFit/>
          </a:bodyPr>
          <a:lstStyle/>
          <a:p>
            <a:r>
              <a:rPr lang="en-US" altLang="zh-CN" dirty="0">
                <a:solidFill>
                  <a:srgbClr val="FF0000"/>
                </a:solidFill>
              </a:rPr>
              <a:t>10</a:t>
            </a:r>
            <a:endParaRPr lang="zh-CN" altLang="en-US" dirty="0">
              <a:solidFill>
                <a:srgbClr val="FF0000"/>
              </a:solidFill>
            </a:endParaRPr>
          </a:p>
        </p:txBody>
      </p:sp>
      <p:sp>
        <p:nvSpPr>
          <p:cNvPr id="8" name="TextBox 6">
            <a:extLst>
              <a:ext uri="{FF2B5EF4-FFF2-40B4-BE49-F238E27FC236}">
                <a16:creationId xmlns:a16="http://schemas.microsoft.com/office/drawing/2014/main" id="{432A43F3-B6CA-75EB-3C74-BCF208E76189}"/>
              </a:ext>
            </a:extLst>
          </p:cNvPr>
          <p:cNvSpPr txBox="1"/>
          <p:nvPr/>
        </p:nvSpPr>
        <p:spPr>
          <a:xfrm>
            <a:off x="5268173" y="1952513"/>
            <a:ext cx="428322" cy="369332"/>
          </a:xfrm>
          <a:prstGeom prst="rect">
            <a:avLst/>
          </a:prstGeom>
          <a:noFill/>
        </p:spPr>
        <p:txBody>
          <a:bodyPr wrap="none" rtlCol="0">
            <a:spAutoFit/>
          </a:bodyPr>
          <a:lstStyle/>
          <a:p>
            <a:r>
              <a:rPr lang="en-US" altLang="zh-CN" dirty="0">
                <a:solidFill>
                  <a:srgbClr val="FF0000"/>
                </a:solidFill>
              </a:rPr>
              <a:t>10</a:t>
            </a:r>
            <a:endParaRPr lang="zh-CN" altLang="en-US" dirty="0">
              <a:solidFill>
                <a:srgbClr val="FF0000"/>
              </a:solidFill>
            </a:endParaRPr>
          </a:p>
        </p:txBody>
      </p:sp>
      <p:sp>
        <p:nvSpPr>
          <p:cNvPr id="9" name="TextBox 7">
            <a:extLst>
              <a:ext uri="{FF2B5EF4-FFF2-40B4-BE49-F238E27FC236}">
                <a16:creationId xmlns:a16="http://schemas.microsoft.com/office/drawing/2014/main" id="{2F3E2E1F-9CAC-0AF7-DDE8-E3B1FB5287EC}"/>
              </a:ext>
            </a:extLst>
          </p:cNvPr>
          <p:cNvSpPr txBox="1"/>
          <p:nvPr/>
        </p:nvSpPr>
        <p:spPr>
          <a:xfrm>
            <a:off x="6358934" y="1952513"/>
            <a:ext cx="428322" cy="369332"/>
          </a:xfrm>
          <a:prstGeom prst="rect">
            <a:avLst/>
          </a:prstGeom>
          <a:noFill/>
        </p:spPr>
        <p:txBody>
          <a:bodyPr wrap="none" rtlCol="0">
            <a:spAutoFit/>
          </a:bodyPr>
          <a:lstStyle/>
          <a:p>
            <a:r>
              <a:rPr lang="en-US" altLang="zh-CN" dirty="0">
                <a:solidFill>
                  <a:srgbClr val="FF0000"/>
                </a:solidFill>
              </a:rPr>
              <a:t>12</a:t>
            </a:r>
            <a:endParaRPr lang="zh-CN" altLang="en-US" dirty="0">
              <a:solidFill>
                <a:srgbClr val="FF0000"/>
              </a:solidFill>
            </a:endParaRPr>
          </a:p>
        </p:txBody>
      </p:sp>
    </p:spTree>
    <p:extLst>
      <p:ext uri="{BB962C8B-B14F-4D97-AF65-F5344CB8AC3E}">
        <p14:creationId xmlns:p14="http://schemas.microsoft.com/office/powerpoint/2010/main" val="369156434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23B57B-860C-FD23-4237-9698D0F7E705}"/>
              </a:ext>
            </a:extLst>
          </p:cNvPr>
          <p:cNvSpPr>
            <a:spLocks noGrp="1"/>
          </p:cNvSpPr>
          <p:nvPr>
            <p:ph type="title"/>
          </p:nvPr>
        </p:nvSpPr>
        <p:spPr/>
        <p:txBody>
          <a:bodyPr/>
          <a:lstStyle/>
          <a:p>
            <a:r>
              <a:rPr kumimoji="1" lang="en-US" altLang="zh-HK" dirty="0"/>
              <a:t>Practice</a:t>
            </a:r>
            <a:endParaRPr kumimoji="1" lang="zh-HK" altLang="en-US" dirty="0"/>
          </a:p>
        </p:txBody>
      </p:sp>
      <p:sp>
        <p:nvSpPr>
          <p:cNvPr id="3" name="文字版面配置區 2">
            <a:extLst>
              <a:ext uri="{FF2B5EF4-FFF2-40B4-BE49-F238E27FC236}">
                <a16:creationId xmlns:a16="http://schemas.microsoft.com/office/drawing/2014/main" id="{7C6FD6DC-15A4-4D2F-CB5B-E76BF64B98E4}"/>
              </a:ext>
            </a:extLst>
          </p:cNvPr>
          <p:cNvSpPr>
            <a:spLocks noGrp="1"/>
          </p:cNvSpPr>
          <p:nvPr>
            <p:ph type="body" idx="1"/>
          </p:nvPr>
        </p:nvSpPr>
        <p:spPr>
          <a:xfrm>
            <a:off x="844550" y="1551300"/>
            <a:ext cx="10502900" cy="4648200"/>
          </a:xfrm>
        </p:spPr>
        <p:txBody>
          <a:bodyPr>
            <a:normAutofit fontScale="92500"/>
          </a:bodyPr>
          <a:lstStyle/>
          <a:p>
            <a:pPr>
              <a:buFont typeface="Wingdings" pitchFamily="2" charset="2"/>
              <a:buChar char="Ø"/>
            </a:pPr>
            <a:r>
              <a:rPr lang="en-US" altLang="zh-CN" sz="2400" dirty="0"/>
              <a:t>Suppose a machine uses the </a:t>
            </a:r>
            <a:r>
              <a:rPr lang="en-US" altLang="zh-CN" sz="2400" b="1" dirty="0"/>
              <a:t>word addressing(A physical address uniquely identify one word in the memory)</a:t>
            </a:r>
            <a:r>
              <a:rPr lang="en-US" altLang="zh-CN" sz="2400" dirty="0"/>
              <a:t>and </a:t>
            </a:r>
            <a:r>
              <a:rPr lang="en-US" altLang="zh-CN" sz="2400" b="1" dirty="0"/>
              <a:t>two-level paging</a:t>
            </a:r>
            <a:r>
              <a:rPr lang="en-US" altLang="zh-CN" sz="2400" dirty="0"/>
              <a:t>. The word length of the machine is 32 bits. The page size is 32 bytes, the page directory has 4 entries, and the page table (PT) has 8 entries. You need to answer the following questions.</a:t>
            </a:r>
          </a:p>
          <a:p>
            <a:pPr>
              <a:buFont typeface="Wingdings" pitchFamily="2" charset="2"/>
              <a:buChar char="Ø"/>
            </a:pPr>
            <a:r>
              <a:rPr lang="en-US" altLang="zh-CN" sz="2400" dirty="0"/>
              <a:t>a) </a:t>
            </a:r>
          </a:p>
          <a:p>
            <a:pPr marL="0" indent="0">
              <a:buNone/>
            </a:pPr>
            <a:r>
              <a:rPr lang="en-US" altLang="zh-CN" sz="2400" dirty="0"/>
              <a:t>What is the size of the virtual address space? </a:t>
            </a:r>
          </a:p>
          <a:p>
            <a:pPr marL="0" indent="0">
              <a:buNone/>
            </a:pPr>
            <a:r>
              <a:rPr lang="en-US" altLang="zh-CN" sz="2400" dirty="0"/>
              <a:t>How many bits does a virtual address have? </a:t>
            </a:r>
          </a:p>
          <a:p>
            <a:pPr marL="0" indent="0">
              <a:buNone/>
            </a:pPr>
            <a:r>
              <a:rPr lang="en-US" altLang="zh-CN" sz="2400" dirty="0"/>
              <a:t>How many bits should be reserved for the page directory index, page table index and the offset respectively?</a:t>
            </a:r>
          </a:p>
          <a:p>
            <a:endParaRPr kumimoji="1" lang="zh-HK" altLang="en-US" dirty="0"/>
          </a:p>
        </p:txBody>
      </p:sp>
      <p:sp>
        <p:nvSpPr>
          <p:cNvPr id="4" name="投影片編號版面配置區 3">
            <a:extLst>
              <a:ext uri="{FF2B5EF4-FFF2-40B4-BE49-F238E27FC236}">
                <a16:creationId xmlns:a16="http://schemas.microsoft.com/office/drawing/2014/main" id="{5AEDB363-5399-895E-F24F-05A350E677D0}"/>
              </a:ext>
            </a:extLst>
          </p:cNvPr>
          <p:cNvSpPr>
            <a:spLocks noGrp="1"/>
          </p:cNvSpPr>
          <p:nvPr>
            <p:ph type="sldNum" sz="quarter" idx="2"/>
          </p:nvPr>
        </p:nvSpPr>
        <p:spPr/>
        <p:txBody>
          <a:bodyPr/>
          <a:lstStyle/>
          <a:p>
            <a:fld id="{86CB4B4D-7CA3-9044-876B-883B54F8677D}" type="slidenum">
              <a:rPr lang="en-US" smtClean="0"/>
              <a:pPr/>
              <a:t>7</a:t>
            </a:fld>
            <a:endParaRPr lang="en-US"/>
          </a:p>
        </p:txBody>
      </p:sp>
    </p:spTree>
    <p:extLst>
      <p:ext uri="{BB962C8B-B14F-4D97-AF65-F5344CB8AC3E}">
        <p14:creationId xmlns:p14="http://schemas.microsoft.com/office/powerpoint/2010/main" val="300486958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88523B-292C-BA41-8E6A-B6F9424C0BF6}"/>
              </a:ext>
            </a:extLst>
          </p:cNvPr>
          <p:cNvSpPr>
            <a:spLocks noGrp="1"/>
          </p:cNvSpPr>
          <p:nvPr>
            <p:ph type="title"/>
          </p:nvPr>
        </p:nvSpPr>
        <p:spPr/>
        <p:txBody>
          <a:bodyPr/>
          <a:lstStyle/>
          <a:p>
            <a:r>
              <a:rPr kumimoji="1" lang="en-US" altLang="zh-HK" dirty="0"/>
              <a:t>Practice</a:t>
            </a:r>
            <a:endParaRPr kumimoji="1" lang="zh-HK" altLang="en-US" dirty="0"/>
          </a:p>
        </p:txBody>
      </p:sp>
      <mc:AlternateContent xmlns:mc="http://schemas.openxmlformats.org/markup-compatibility/2006">
        <mc:Choice xmlns:a14="http://schemas.microsoft.com/office/drawing/2010/main" Requires="a14">
          <p:sp>
            <p:nvSpPr>
              <p:cNvPr id="3" name="文字版面配置區 2">
                <a:extLst>
                  <a:ext uri="{FF2B5EF4-FFF2-40B4-BE49-F238E27FC236}">
                    <a16:creationId xmlns:a16="http://schemas.microsoft.com/office/drawing/2014/main" id="{49FF9824-235A-9DF4-3AE4-8E5556F031F3}"/>
                  </a:ext>
                </a:extLst>
              </p:cNvPr>
              <p:cNvSpPr>
                <a:spLocks noGrp="1"/>
              </p:cNvSpPr>
              <p:nvPr>
                <p:ph type="body" idx="1"/>
              </p:nvPr>
            </p:nvSpPr>
            <p:spPr/>
            <p:txBody>
              <a:bodyPr>
                <a:normAutofit fontScale="92500" lnSpcReduction="10000"/>
              </a:bodyPr>
              <a:lstStyle/>
              <a:p>
                <a:pPr>
                  <a:buFont typeface="Wingdings" pitchFamily="2" charset="2"/>
                  <a:buChar char="Ø"/>
                </a:pPr>
                <a:r>
                  <a:rPr lang="en-US" altLang="zh-CN" sz="2400" dirty="0"/>
                  <a:t>The number of page entries in one </a:t>
                </a:r>
                <a:r>
                  <a:rPr lang="en-US" altLang="zh-CN" sz="2400"/>
                  <a:t>page table:</a:t>
                </a:r>
                <a:endParaRPr lang="en-US" altLang="zh-CN" sz="2400" dirty="0"/>
              </a:p>
              <a:p>
                <a:pPr>
                  <a:buFont typeface="Wingdings" pitchFamily="2" charset="2"/>
                  <a:buChar char="Ø"/>
                </a:pPr>
                <a:r>
                  <a:rPr lang="en-US" altLang="zh-CN" sz="2400" dirty="0"/>
                  <a:t>32 bytes/4 bytes = 8</a:t>
                </a:r>
              </a:p>
              <a:p>
                <a:pPr>
                  <a:buFont typeface="Wingdings" pitchFamily="2" charset="2"/>
                  <a:buChar char="Ø"/>
                </a:pPr>
                <a:r>
                  <a:rPr lang="en-US" altLang="zh-CN" sz="2400" dirty="0"/>
                  <a:t>The bits of offset: </a:t>
                </a:r>
                <a14:m>
                  <m:oMath xmlns:m="http://schemas.openxmlformats.org/officeDocument/2006/math">
                    <m:func>
                      <m:funcPr>
                        <m:ctrlPr>
                          <a:rPr lang="en-US" altLang="zh-CN" sz="2400" b="0" i="1" smtClean="0">
                            <a:latin typeface="Cambria Math" panose="02040503050406030204" pitchFamily="18" charset="0"/>
                          </a:rPr>
                        </m:ctrlPr>
                      </m:funcPr>
                      <m:fName>
                        <m:sSub>
                          <m:sSubPr>
                            <m:ctrlPr>
                              <a:rPr lang="en-US" altLang="zh-CN" sz="2400" b="0" i="1" smtClean="0">
                                <a:latin typeface="Cambria Math" panose="02040503050406030204" pitchFamily="18" charset="0"/>
                              </a:rPr>
                            </m:ctrlPr>
                          </m:sSubPr>
                          <m:e>
                            <m:r>
                              <m:rPr>
                                <m:sty m:val="p"/>
                              </m:rPr>
                              <a:rPr lang="en-US" altLang="zh-CN" sz="2400" b="0" i="0" smtClean="0">
                                <a:latin typeface="Cambria Math" panose="02040503050406030204" pitchFamily="18" charset="0"/>
                              </a:rPr>
                              <m:t>log</m:t>
                            </m:r>
                          </m:e>
                          <m:sub>
                            <m:r>
                              <a:rPr lang="en-US" altLang="zh-CN" sz="2400" b="0" i="1" smtClean="0">
                                <a:latin typeface="Cambria Math" panose="02040503050406030204" pitchFamily="18" charset="0"/>
                              </a:rPr>
                              <m:t>2</m:t>
                            </m:r>
                          </m:sub>
                        </m:sSub>
                      </m:fName>
                      <m:e>
                        <m:r>
                          <a:rPr lang="en-US" altLang="zh-CN" sz="2400" b="0" i="1" smtClean="0">
                            <a:latin typeface="Cambria Math" panose="02040503050406030204" pitchFamily="18" charset="0"/>
                          </a:rPr>
                          <m:t>8=3</m:t>
                        </m:r>
                      </m:e>
                    </m:func>
                  </m:oMath>
                </a14:m>
                <a:endParaRPr lang="en-US" altLang="zh-CN" sz="2400" dirty="0"/>
              </a:p>
              <a:p>
                <a:pPr>
                  <a:buFont typeface="Wingdings" pitchFamily="2" charset="2"/>
                  <a:buChar char="Ø"/>
                </a:pPr>
                <a:r>
                  <a:rPr lang="en-US" altLang="zh-CN" sz="2400" dirty="0"/>
                  <a:t>The bits for page directory index: </a:t>
                </a:r>
                <a14:m>
                  <m:oMath xmlns:m="http://schemas.openxmlformats.org/officeDocument/2006/math">
                    <m:func>
                      <m:funcPr>
                        <m:ctrlPr>
                          <a:rPr lang="en-US" altLang="zh-CN" sz="2400" b="0" i="1" smtClean="0">
                            <a:latin typeface="Cambria Math" panose="02040503050406030204" pitchFamily="18" charset="0"/>
                          </a:rPr>
                        </m:ctrlPr>
                      </m:funcPr>
                      <m:fName>
                        <m:sSub>
                          <m:sSubPr>
                            <m:ctrlPr>
                              <a:rPr lang="en-US" altLang="zh-CN" sz="2400" b="0" i="1" smtClean="0">
                                <a:latin typeface="Cambria Math" panose="02040503050406030204" pitchFamily="18" charset="0"/>
                              </a:rPr>
                            </m:ctrlPr>
                          </m:sSubPr>
                          <m:e>
                            <m:r>
                              <m:rPr>
                                <m:sty m:val="p"/>
                              </m:rPr>
                              <a:rPr lang="en-US" altLang="zh-CN" sz="2400" b="0" i="0" smtClean="0">
                                <a:latin typeface="Cambria Math" panose="02040503050406030204" pitchFamily="18" charset="0"/>
                              </a:rPr>
                              <m:t>log</m:t>
                            </m:r>
                          </m:e>
                          <m:sub>
                            <m:r>
                              <a:rPr lang="en-US" altLang="zh-CN" sz="2400" b="0" i="1" smtClean="0">
                                <a:latin typeface="Cambria Math" panose="02040503050406030204" pitchFamily="18" charset="0"/>
                              </a:rPr>
                              <m:t>2</m:t>
                            </m:r>
                          </m:sub>
                        </m:sSub>
                      </m:fName>
                      <m:e>
                        <m:r>
                          <a:rPr lang="en-US" altLang="zh-CN" sz="2400" b="0" i="1" smtClean="0">
                            <a:latin typeface="Cambria Math" panose="02040503050406030204" pitchFamily="18" charset="0"/>
                          </a:rPr>
                          <m:t>4=2</m:t>
                        </m:r>
                      </m:e>
                    </m:func>
                  </m:oMath>
                </a14:m>
                <a:endParaRPr lang="en-US" altLang="zh-CN" sz="2400" b="0" dirty="0"/>
              </a:p>
              <a:p>
                <a:pPr>
                  <a:buFont typeface="Wingdings" pitchFamily="2" charset="2"/>
                  <a:buChar char="Ø"/>
                </a:pPr>
                <a:r>
                  <a:rPr lang="en-US" altLang="zh-CN" sz="2400" dirty="0"/>
                  <a:t>The bits for page table index: </a:t>
                </a:r>
                <a14:m>
                  <m:oMath xmlns:m="http://schemas.openxmlformats.org/officeDocument/2006/math">
                    <m:func>
                      <m:funcPr>
                        <m:ctrlPr>
                          <a:rPr lang="en-US" altLang="zh-CN" sz="2400" b="0" i="1" smtClean="0">
                            <a:latin typeface="Cambria Math" panose="02040503050406030204" pitchFamily="18" charset="0"/>
                          </a:rPr>
                        </m:ctrlPr>
                      </m:funcPr>
                      <m:fName>
                        <m:sSub>
                          <m:sSubPr>
                            <m:ctrlPr>
                              <a:rPr lang="en-US" altLang="zh-CN" sz="2400" b="0" i="1" smtClean="0">
                                <a:latin typeface="Cambria Math" panose="02040503050406030204" pitchFamily="18" charset="0"/>
                              </a:rPr>
                            </m:ctrlPr>
                          </m:sSubPr>
                          <m:e>
                            <m:r>
                              <m:rPr>
                                <m:sty m:val="p"/>
                              </m:rPr>
                              <a:rPr lang="en-US" altLang="zh-CN" sz="2400" b="0" i="0" smtClean="0">
                                <a:latin typeface="Cambria Math" panose="02040503050406030204" pitchFamily="18" charset="0"/>
                              </a:rPr>
                              <m:t>log</m:t>
                            </m:r>
                          </m:e>
                          <m:sub>
                            <m:r>
                              <a:rPr lang="en-US" altLang="zh-CN" sz="2400" b="0" i="1" smtClean="0">
                                <a:latin typeface="Cambria Math" panose="02040503050406030204" pitchFamily="18" charset="0"/>
                              </a:rPr>
                              <m:t>2</m:t>
                            </m:r>
                          </m:sub>
                        </m:sSub>
                      </m:fName>
                      <m:e>
                        <m:r>
                          <a:rPr lang="en-US" altLang="zh-CN" sz="2400" b="0" i="1" smtClean="0">
                            <a:latin typeface="Cambria Math" panose="02040503050406030204" pitchFamily="18" charset="0"/>
                          </a:rPr>
                          <m:t>8=3</m:t>
                        </m:r>
                      </m:e>
                    </m:func>
                  </m:oMath>
                </a14:m>
                <a:endParaRPr lang="en-US" altLang="zh-CN" sz="2400" dirty="0"/>
              </a:p>
              <a:p>
                <a:pPr>
                  <a:buFont typeface="Wingdings" pitchFamily="2" charset="2"/>
                  <a:buChar char="Ø"/>
                </a:pPr>
                <a:r>
                  <a:rPr lang="en-US" altLang="zh-CN" sz="2400" dirty="0"/>
                  <a:t>The bits for virtual address: </a:t>
                </a:r>
                <a14:m>
                  <m:oMath xmlns:m="http://schemas.openxmlformats.org/officeDocument/2006/math">
                    <m:r>
                      <a:rPr lang="en-US" altLang="zh-CN" sz="2400" b="0" i="1" smtClean="0">
                        <a:latin typeface="Cambria Math" panose="02040503050406030204" pitchFamily="18" charset="0"/>
                      </a:rPr>
                      <m:t>3+2+3=8</m:t>
                    </m:r>
                  </m:oMath>
                </a14:m>
                <a:endParaRPr lang="en-US" altLang="zh-CN" sz="2400" dirty="0"/>
              </a:p>
              <a:p>
                <a:pPr>
                  <a:buFont typeface="Wingdings" pitchFamily="2" charset="2"/>
                  <a:buChar char="Ø"/>
                </a:pPr>
                <a:r>
                  <a:rPr lang="en-US" altLang="zh-CN" sz="2400" dirty="0"/>
                  <a:t>Virtual address space size: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8</m:t>
                        </m:r>
                      </m:sup>
                    </m:sSup>
                  </m:oMath>
                </a14:m>
                <a:endParaRPr kumimoji="1" lang="zh-HK" altLang="en-US" dirty="0"/>
              </a:p>
            </p:txBody>
          </p:sp>
        </mc:Choice>
        <mc:Fallback>
          <p:sp>
            <p:nvSpPr>
              <p:cNvPr id="3" name="文字版面配置區 2">
                <a:extLst>
                  <a:ext uri="{FF2B5EF4-FFF2-40B4-BE49-F238E27FC236}">
                    <a16:creationId xmlns:a16="http://schemas.microsoft.com/office/drawing/2014/main" id="{49FF9824-235A-9DF4-3AE4-8E5556F031F3}"/>
                  </a:ext>
                </a:extLst>
              </p:cNvPr>
              <p:cNvSpPr>
                <a:spLocks noGrp="1" noRot="1" noChangeAspect="1" noMove="1" noResize="1" noEditPoints="1" noAdjustHandles="1" noChangeArrowheads="1" noChangeShapeType="1" noTextEdit="1"/>
              </p:cNvSpPr>
              <p:nvPr>
                <p:ph type="body" idx="1"/>
              </p:nvPr>
            </p:nvSpPr>
            <p:spPr>
              <a:blipFill>
                <a:blip r:embed="rId3"/>
                <a:stretch>
                  <a:fillRect l="-966" t="-1090"/>
                </a:stretch>
              </a:blipFill>
            </p:spPr>
            <p:txBody>
              <a:bodyPr/>
              <a:lstStyle/>
              <a:p>
                <a:r>
                  <a:rPr lang="zh-HK" altLang="en-US">
                    <a:noFill/>
                  </a:rPr>
                  <a:t> </a:t>
                </a:r>
              </a:p>
            </p:txBody>
          </p:sp>
        </mc:Fallback>
      </mc:AlternateContent>
      <p:sp>
        <p:nvSpPr>
          <p:cNvPr id="4" name="投影片編號版面配置區 3">
            <a:extLst>
              <a:ext uri="{FF2B5EF4-FFF2-40B4-BE49-F238E27FC236}">
                <a16:creationId xmlns:a16="http://schemas.microsoft.com/office/drawing/2014/main" id="{A5646C50-5098-5721-FB5C-B103730AB643}"/>
              </a:ext>
            </a:extLst>
          </p:cNvPr>
          <p:cNvSpPr>
            <a:spLocks noGrp="1"/>
          </p:cNvSpPr>
          <p:nvPr>
            <p:ph type="sldNum" sz="quarter" idx="2"/>
          </p:nvPr>
        </p:nvSpPr>
        <p:spPr/>
        <p:txBody>
          <a:bodyPr/>
          <a:lstStyle/>
          <a:p>
            <a:fld id="{86CB4B4D-7CA3-9044-876B-883B54F8677D}" type="slidenum">
              <a:rPr lang="en-US" smtClean="0"/>
              <a:pPr/>
              <a:t>8</a:t>
            </a:fld>
            <a:endParaRPr lang="en-US"/>
          </a:p>
        </p:txBody>
      </p:sp>
      <p:graphicFrame>
        <p:nvGraphicFramePr>
          <p:cNvPr id="5" name="表格 4">
            <a:extLst>
              <a:ext uri="{FF2B5EF4-FFF2-40B4-BE49-F238E27FC236}">
                <a16:creationId xmlns:a16="http://schemas.microsoft.com/office/drawing/2014/main" id="{B99C109A-D943-9AF9-AF75-DE2E526E4699}"/>
              </a:ext>
            </a:extLst>
          </p:cNvPr>
          <p:cNvGraphicFramePr>
            <a:graphicFrameLocks noGrp="1"/>
          </p:cNvGraphicFramePr>
          <p:nvPr>
            <p:extLst>
              <p:ext uri="{D42A27DB-BD31-4B8C-83A1-F6EECF244321}">
                <p14:modId xmlns:p14="http://schemas.microsoft.com/office/powerpoint/2010/main" val="829115083"/>
              </p:ext>
            </p:extLst>
          </p:nvPr>
        </p:nvGraphicFramePr>
        <p:xfrm>
          <a:off x="7716260" y="2811987"/>
          <a:ext cx="4295271" cy="1483360"/>
        </p:xfrm>
        <a:graphic>
          <a:graphicData uri="http://schemas.openxmlformats.org/drawingml/2006/table">
            <a:tbl>
              <a:tblPr firstRow="1" bandRow="1">
                <a:tableStyleId>{5C22544A-7EE6-4342-B048-85BDC9FD1C3A}</a:tableStyleId>
              </a:tblPr>
              <a:tblGrid>
                <a:gridCol w="2184401">
                  <a:extLst>
                    <a:ext uri="{9D8B030D-6E8A-4147-A177-3AD203B41FA5}">
                      <a16:colId xmlns:a16="http://schemas.microsoft.com/office/drawing/2014/main" val="2361336966"/>
                    </a:ext>
                  </a:extLst>
                </a:gridCol>
                <a:gridCol w="2110870">
                  <a:extLst>
                    <a:ext uri="{9D8B030D-6E8A-4147-A177-3AD203B41FA5}">
                      <a16:colId xmlns:a16="http://schemas.microsoft.com/office/drawing/2014/main" val="1639145080"/>
                    </a:ext>
                  </a:extLst>
                </a:gridCol>
              </a:tblGrid>
              <a:tr h="370840">
                <a:tc>
                  <a:txBody>
                    <a:bodyPr/>
                    <a:lstStyle/>
                    <a:p>
                      <a:r>
                        <a:rPr lang="en-US" altLang="zh-HK" dirty="0"/>
                        <a:t>Word Length</a:t>
                      </a:r>
                      <a:endParaRPr lang="zh-HK" altLang="en-US" dirty="0"/>
                    </a:p>
                  </a:txBody>
                  <a:tcPr/>
                </a:tc>
                <a:tc>
                  <a:txBody>
                    <a:bodyPr/>
                    <a:lstStyle/>
                    <a:p>
                      <a:r>
                        <a:rPr lang="en-US" altLang="zh-HK" dirty="0"/>
                        <a:t>32 bits</a:t>
                      </a:r>
                      <a:endParaRPr lang="zh-HK" altLang="en-US" dirty="0"/>
                    </a:p>
                  </a:txBody>
                  <a:tcPr/>
                </a:tc>
                <a:extLst>
                  <a:ext uri="{0D108BD9-81ED-4DB2-BD59-A6C34878D82A}">
                    <a16:rowId xmlns:a16="http://schemas.microsoft.com/office/drawing/2014/main" val="3738631932"/>
                  </a:ext>
                </a:extLst>
              </a:tr>
              <a:tr h="370840">
                <a:tc>
                  <a:txBody>
                    <a:bodyPr/>
                    <a:lstStyle/>
                    <a:p>
                      <a:r>
                        <a:rPr lang="en-US" altLang="zh-HK" dirty="0"/>
                        <a:t>Page Size</a:t>
                      </a:r>
                      <a:endParaRPr lang="zh-HK" altLang="en-US" dirty="0"/>
                    </a:p>
                  </a:txBody>
                  <a:tcPr/>
                </a:tc>
                <a:tc>
                  <a:txBody>
                    <a:bodyPr/>
                    <a:lstStyle/>
                    <a:p>
                      <a:r>
                        <a:rPr lang="en-US" altLang="zh-HK" dirty="0"/>
                        <a:t>32 bytes</a:t>
                      </a:r>
                      <a:endParaRPr lang="zh-HK" altLang="en-US" dirty="0"/>
                    </a:p>
                  </a:txBody>
                  <a:tcPr/>
                </a:tc>
                <a:extLst>
                  <a:ext uri="{0D108BD9-81ED-4DB2-BD59-A6C34878D82A}">
                    <a16:rowId xmlns:a16="http://schemas.microsoft.com/office/drawing/2014/main" val="4063699779"/>
                  </a:ext>
                </a:extLst>
              </a:tr>
              <a:tr h="370840">
                <a:tc>
                  <a:txBody>
                    <a:bodyPr/>
                    <a:lstStyle/>
                    <a:p>
                      <a:r>
                        <a:rPr lang="en-US" altLang="zh-HK" dirty="0"/>
                        <a:t>Page Directory</a:t>
                      </a:r>
                      <a:endParaRPr lang="zh-HK" altLang="en-US" dirty="0"/>
                    </a:p>
                  </a:txBody>
                  <a:tcPr/>
                </a:tc>
                <a:tc>
                  <a:txBody>
                    <a:bodyPr/>
                    <a:lstStyle/>
                    <a:p>
                      <a:r>
                        <a:rPr lang="en-US" altLang="zh-HK" dirty="0"/>
                        <a:t>4 entries</a:t>
                      </a:r>
                      <a:endParaRPr lang="zh-HK" altLang="en-US" dirty="0"/>
                    </a:p>
                  </a:txBody>
                  <a:tcPr/>
                </a:tc>
                <a:extLst>
                  <a:ext uri="{0D108BD9-81ED-4DB2-BD59-A6C34878D82A}">
                    <a16:rowId xmlns:a16="http://schemas.microsoft.com/office/drawing/2014/main" val="728854178"/>
                  </a:ext>
                </a:extLst>
              </a:tr>
              <a:tr h="370840">
                <a:tc>
                  <a:txBody>
                    <a:bodyPr/>
                    <a:lstStyle/>
                    <a:p>
                      <a:r>
                        <a:rPr lang="en-US" altLang="zh-HK" dirty="0"/>
                        <a:t>Page Table</a:t>
                      </a:r>
                      <a:endParaRPr lang="zh-HK" altLang="en-US" dirty="0"/>
                    </a:p>
                  </a:txBody>
                  <a:tcPr/>
                </a:tc>
                <a:tc>
                  <a:txBody>
                    <a:bodyPr/>
                    <a:lstStyle/>
                    <a:p>
                      <a:r>
                        <a:rPr lang="en-US" altLang="zh-HK" dirty="0"/>
                        <a:t>8 entries</a:t>
                      </a:r>
                      <a:endParaRPr lang="zh-HK" altLang="en-US" dirty="0"/>
                    </a:p>
                  </a:txBody>
                  <a:tcPr/>
                </a:tc>
                <a:extLst>
                  <a:ext uri="{0D108BD9-81ED-4DB2-BD59-A6C34878D82A}">
                    <a16:rowId xmlns:a16="http://schemas.microsoft.com/office/drawing/2014/main" val="578850533"/>
                  </a:ext>
                </a:extLst>
              </a:tr>
            </a:tbl>
          </a:graphicData>
        </a:graphic>
      </p:graphicFrame>
    </p:spTree>
    <p:extLst>
      <p:ext uri="{BB962C8B-B14F-4D97-AF65-F5344CB8AC3E}">
        <p14:creationId xmlns:p14="http://schemas.microsoft.com/office/powerpoint/2010/main" val="43670033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9E42B7-10ED-48AB-EACA-E3C711D9E3DF}"/>
              </a:ext>
            </a:extLst>
          </p:cNvPr>
          <p:cNvSpPr>
            <a:spLocks noGrp="1"/>
          </p:cNvSpPr>
          <p:nvPr>
            <p:ph type="title"/>
          </p:nvPr>
        </p:nvSpPr>
        <p:spPr/>
        <p:txBody>
          <a:bodyPr/>
          <a:lstStyle/>
          <a:p>
            <a:r>
              <a:rPr kumimoji="1" lang="en-US" altLang="zh-HK" dirty="0"/>
              <a:t>Practice</a:t>
            </a:r>
            <a:endParaRPr kumimoji="1" lang="zh-HK" altLang="en-US" dirty="0"/>
          </a:p>
        </p:txBody>
      </p:sp>
      <p:sp>
        <p:nvSpPr>
          <p:cNvPr id="4" name="投影片編號版面配置區 3">
            <a:extLst>
              <a:ext uri="{FF2B5EF4-FFF2-40B4-BE49-F238E27FC236}">
                <a16:creationId xmlns:a16="http://schemas.microsoft.com/office/drawing/2014/main" id="{A99A2991-A85E-0CBD-B2BA-C5B4869AD581}"/>
              </a:ext>
            </a:extLst>
          </p:cNvPr>
          <p:cNvSpPr>
            <a:spLocks noGrp="1"/>
          </p:cNvSpPr>
          <p:nvPr>
            <p:ph type="sldNum" sz="quarter" idx="2"/>
          </p:nvPr>
        </p:nvSpPr>
        <p:spPr/>
        <p:txBody>
          <a:bodyPr/>
          <a:lstStyle/>
          <a:p>
            <a:fld id="{86CB4B4D-7CA3-9044-876B-883B54F8677D}" type="slidenum">
              <a:rPr lang="en-US" smtClean="0"/>
              <a:pPr/>
              <a:t>9</a:t>
            </a:fld>
            <a:endParaRPr lang="en-US"/>
          </a:p>
        </p:txBody>
      </p:sp>
      <p:sp>
        <p:nvSpPr>
          <p:cNvPr id="5" name="TextBox 3">
            <a:extLst>
              <a:ext uri="{FF2B5EF4-FFF2-40B4-BE49-F238E27FC236}">
                <a16:creationId xmlns:a16="http://schemas.microsoft.com/office/drawing/2014/main" id="{18FE84EB-640A-AFFF-65C4-FBDC5C31E403}"/>
              </a:ext>
            </a:extLst>
          </p:cNvPr>
          <p:cNvSpPr txBox="1">
            <a:spLocks noGrp="1"/>
          </p:cNvSpPr>
          <p:nvPr>
            <p:ph type="body" idx="1"/>
          </p:nvPr>
        </p:nvSpPr>
        <p:spPr>
          <a:xfrm>
            <a:off x="709084" y="1021401"/>
            <a:ext cx="10502900" cy="1826141"/>
          </a:xfrm>
          <a:prstGeom prst="rect">
            <a:avLst/>
          </a:prstGeom>
          <a:noFill/>
        </p:spPr>
        <p:txBody>
          <a:bodyPr wrap="square" rtlCol="0">
            <a:spAutoFit/>
          </a:bodyPr>
          <a:lstStyle/>
          <a:p>
            <a:r>
              <a:rPr lang="en-US" altLang="zh-CN" sz="2800" dirty="0"/>
              <a:t>b) For virtual address space defined by the two level page table as shown in Figure1, given the following virtual addresses: 22, 68, 150, 245. Which of the above addresses would be mapped? If the virtual address is mapped, what is its corresponding physical address?</a:t>
            </a:r>
          </a:p>
        </p:txBody>
      </p:sp>
      <mc:AlternateContent xmlns:mc="http://schemas.openxmlformats.org/markup-compatibility/2006" xmlns:a14="http://schemas.microsoft.com/office/drawing/2010/main">
        <mc:Choice Requires="a14">
          <p:sp>
            <p:nvSpPr>
              <p:cNvPr id="6" name="TextBox 6">
                <a:extLst>
                  <a:ext uri="{FF2B5EF4-FFF2-40B4-BE49-F238E27FC236}">
                    <a16:creationId xmlns:a16="http://schemas.microsoft.com/office/drawing/2014/main" id="{74B6D966-F589-1CF9-E6A8-767BA1AA2CA3}"/>
                  </a:ext>
                </a:extLst>
              </p:cNvPr>
              <p:cNvSpPr txBox="1"/>
              <p:nvPr/>
            </p:nvSpPr>
            <p:spPr>
              <a:xfrm>
                <a:off x="2310834" y="285981"/>
                <a:ext cx="875566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bg1"/>
                          </a:solidFill>
                          <a:latin typeface="Cambria Math" panose="02040503050406030204" pitchFamily="18" charset="0"/>
                        </a:rPr>
                        <m:t>𝑃h𝑦𝑠𝑖𝑐𝑎𝑙</m:t>
                      </m:r>
                      <m:r>
                        <a:rPr lang="en-US" altLang="zh-CN" sz="2400" b="0" i="1" smtClean="0">
                          <a:solidFill>
                            <a:schemeClr val="bg1"/>
                          </a:solidFill>
                          <a:latin typeface="Cambria Math" panose="02040503050406030204" pitchFamily="18" charset="0"/>
                        </a:rPr>
                        <m:t> </m:t>
                      </m:r>
                      <m:r>
                        <a:rPr lang="en-US" altLang="zh-CN" sz="2400" b="0" i="1" smtClean="0">
                          <a:solidFill>
                            <a:schemeClr val="bg1"/>
                          </a:solidFill>
                          <a:latin typeface="Cambria Math" panose="02040503050406030204" pitchFamily="18" charset="0"/>
                        </a:rPr>
                        <m:t>𝐴𝑑𝑑𝑟𝑒𝑠𝑠</m:t>
                      </m:r>
                      <m:r>
                        <a:rPr lang="en-US" altLang="zh-CN" sz="2400" b="0" i="1" smtClean="0">
                          <a:solidFill>
                            <a:schemeClr val="bg1"/>
                          </a:solidFill>
                          <a:latin typeface="Cambria Math" panose="02040503050406030204" pitchFamily="18" charset="0"/>
                        </a:rPr>
                        <m:t>=</m:t>
                      </m:r>
                      <m:r>
                        <a:rPr lang="en-US" altLang="zh-CN" sz="2400" b="0" i="1" smtClean="0">
                          <a:solidFill>
                            <a:schemeClr val="bg1"/>
                          </a:solidFill>
                          <a:latin typeface="Cambria Math" panose="02040503050406030204" pitchFamily="18" charset="0"/>
                        </a:rPr>
                        <m:t>𝑃𝑎𝑔𝑒</m:t>
                      </m:r>
                      <m:r>
                        <a:rPr lang="en-US" altLang="zh-CN" sz="2400" b="0" i="1" smtClean="0">
                          <a:solidFill>
                            <a:schemeClr val="bg1"/>
                          </a:solidFill>
                          <a:latin typeface="Cambria Math" panose="02040503050406030204" pitchFamily="18" charset="0"/>
                        </a:rPr>
                        <m:t> </m:t>
                      </m:r>
                      <m:r>
                        <a:rPr lang="en-US" altLang="zh-CN" sz="2400" b="0" i="1" smtClean="0">
                          <a:solidFill>
                            <a:schemeClr val="bg1"/>
                          </a:solidFill>
                          <a:latin typeface="Cambria Math" panose="02040503050406030204" pitchFamily="18" charset="0"/>
                        </a:rPr>
                        <m:t>𝐹𝑟𝑎𝑚𝑒</m:t>
                      </m:r>
                      <m:r>
                        <a:rPr lang="en-US" altLang="zh-CN" sz="2400" b="0" i="1" smtClean="0">
                          <a:solidFill>
                            <a:schemeClr val="bg1"/>
                          </a:solidFill>
                          <a:latin typeface="Cambria Math" panose="02040503050406030204" pitchFamily="18" charset="0"/>
                        </a:rPr>
                        <m:t> </m:t>
                      </m:r>
                      <m:r>
                        <a:rPr lang="en-US" altLang="zh-CN" sz="2400" b="0" i="1" smtClean="0">
                          <a:solidFill>
                            <a:schemeClr val="bg1"/>
                          </a:solidFill>
                          <a:latin typeface="Cambria Math" panose="02040503050406030204" pitchFamily="18" charset="0"/>
                        </a:rPr>
                        <m:t>𝑁𝑢𝑚𝑏𝑒𝑟</m:t>
                      </m:r>
                      <m:r>
                        <a:rPr lang="en-US" altLang="zh-CN" sz="2400" b="0" i="1" smtClean="0">
                          <a:solidFill>
                            <a:schemeClr val="bg1"/>
                          </a:solidFill>
                          <a:latin typeface="Cambria Math" panose="02040503050406030204" pitchFamily="18" charset="0"/>
                        </a:rPr>
                        <m:t>∗</m:t>
                      </m:r>
                      <m:r>
                        <a:rPr lang="en-US" altLang="zh-CN" sz="2400" b="0" i="1" smtClean="0">
                          <a:solidFill>
                            <a:schemeClr val="bg1"/>
                          </a:solidFill>
                          <a:latin typeface="Cambria Math" panose="02040503050406030204" pitchFamily="18" charset="0"/>
                        </a:rPr>
                        <m:t>𝑃𝑎𝑔𝑒</m:t>
                      </m:r>
                      <m:r>
                        <a:rPr lang="en-US" altLang="zh-CN" sz="2400" b="0" i="1" smtClean="0">
                          <a:solidFill>
                            <a:schemeClr val="bg1"/>
                          </a:solidFill>
                          <a:latin typeface="Cambria Math" panose="02040503050406030204" pitchFamily="18" charset="0"/>
                        </a:rPr>
                        <m:t> </m:t>
                      </m:r>
                      <m:r>
                        <a:rPr lang="en-US" altLang="zh-CN" sz="2400" b="0" i="1" smtClean="0">
                          <a:solidFill>
                            <a:schemeClr val="bg1"/>
                          </a:solidFill>
                          <a:latin typeface="Cambria Math" panose="02040503050406030204" pitchFamily="18" charset="0"/>
                        </a:rPr>
                        <m:t>𝑆𝑖𝑧𝑒</m:t>
                      </m:r>
                      <m:r>
                        <a:rPr lang="en-US" altLang="zh-CN" sz="2400" b="0" i="1" smtClean="0">
                          <a:solidFill>
                            <a:schemeClr val="bg1"/>
                          </a:solidFill>
                          <a:latin typeface="Cambria Math" panose="02040503050406030204" pitchFamily="18" charset="0"/>
                        </a:rPr>
                        <m:t>+</m:t>
                      </m:r>
                      <m:r>
                        <a:rPr lang="en-US" altLang="zh-CN" sz="2400" b="0" i="1" smtClean="0">
                          <a:solidFill>
                            <a:schemeClr val="bg1"/>
                          </a:solidFill>
                          <a:latin typeface="Cambria Math" panose="02040503050406030204" pitchFamily="18" charset="0"/>
                        </a:rPr>
                        <m:t>𝑂𝑓𝑓𝑠𝑒𝑡</m:t>
                      </m:r>
                    </m:oMath>
                  </m:oMathPara>
                </a14:m>
                <a:endParaRPr lang="zh-CN" altLang="en-US" sz="2400" dirty="0">
                  <a:solidFill>
                    <a:schemeClr val="bg1"/>
                  </a:solidFill>
                </a:endParaRPr>
              </a:p>
            </p:txBody>
          </p:sp>
        </mc:Choice>
        <mc:Fallback xmlns="">
          <p:sp>
            <p:nvSpPr>
              <p:cNvPr id="6" name="TextBox 6">
                <a:extLst>
                  <a:ext uri="{FF2B5EF4-FFF2-40B4-BE49-F238E27FC236}">
                    <a16:creationId xmlns:a16="http://schemas.microsoft.com/office/drawing/2014/main" id="{74B6D966-F589-1CF9-E6A8-767BA1AA2CA3}"/>
                  </a:ext>
                </a:extLst>
              </p:cNvPr>
              <p:cNvSpPr txBox="1">
                <a:spLocks noRot="1" noChangeAspect="1" noMove="1" noResize="1" noEditPoints="1" noAdjustHandles="1" noChangeArrowheads="1" noChangeShapeType="1" noTextEdit="1"/>
              </p:cNvSpPr>
              <p:nvPr/>
            </p:nvSpPr>
            <p:spPr>
              <a:xfrm>
                <a:off x="2310834" y="285981"/>
                <a:ext cx="8755667" cy="369332"/>
              </a:xfrm>
              <a:prstGeom prst="rect">
                <a:avLst/>
              </a:prstGeom>
              <a:blipFill>
                <a:blip r:embed="rId3"/>
                <a:stretch>
                  <a:fillRect l="-579" t="-10000" r="-579" b="-33333"/>
                </a:stretch>
              </a:blipFill>
            </p:spPr>
            <p:txBody>
              <a:bodyPr/>
              <a:lstStyle/>
              <a:p>
                <a:r>
                  <a:rPr lang="zh-HK" altLang="en-US">
                    <a:noFill/>
                  </a:rPr>
                  <a:t> </a:t>
                </a:r>
              </a:p>
            </p:txBody>
          </p:sp>
        </mc:Fallback>
      </mc:AlternateContent>
      <p:pic>
        <p:nvPicPr>
          <p:cNvPr id="7" name="Picture 4">
            <a:extLst>
              <a:ext uri="{FF2B5EF4-FFF2-40B4-BE49-F238E27FC236}">
                <a16:creationId xmlns:a16="http://schemas.microsoft.com/office/drawing/2014/main" id="{DEA2D201-D1FF-B625-2133-413617C03C2A}"/>
              </a:ext>
            </a:extLst>
          </p:cNvPr>
          <p:cNvPicPr>
            <a:picLocks noChangeAspect="1"/>
          </p:cNvPicPr>
          <p:nvPr/>
        </p:nvPicPr>
        <p:blipFill>
          <a:blip r:embed="rId4"/>
          <a:stretch>
            <a:fillRect/>
          </a:stretch>
        </p:blipFill>
        <p:spPr>
          <a:xfrm>
            <a:off x="429930" y="2832644"/>
            <a:ext cx="6097870" cy="4025356"/>
          </a:xfrm>
          <a:prstGeom prst="rect">
            <a:avLst/>
          </a:prstGeom>
        </p:spPr>
      </p:pic>
      <mc:AlternateContent xmlns:mc="http://schemas.openxmlformats.org/markup-compatibility/2006" xmlns:a14="http://schemas.microsoft.com/office/drawing/2010/main">
        <mc:Choice Requires="a14">
          <p:sp>
            <p:nvSpPr>
              <p:cNvPr id="8" name="TextBox 5">
                <a:extLst>
                  <a:ext uri="{FF2B5EF4-FFF2-40B4-BE49-F238E27FC236}">
                    <a16:creationId xmlns:a16="http://schemas.microsoft.com/office/drawing/2014/main" id="{F96B291E-709A-E2E2-A28E-2E53AB30FF29}"/>
                  </a:ext>
                </a:extLst>
              </p:cNvPr>
              <p:cNvSpPr txBox="1"/>
              <p:nvPr/>
            </p:nvSpPr>
            <p:spPr>
              <a:xfrm>
                <a:off x="6356423" y="2897276"/>
                <a:ext cx="5405647" cy="3693319"/>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lang="en-US" altLang="zh-CN" b="0" i="1" smtClean="0">
                              <a:latin typeface="Cambria Math" panose="02040503050406030204" pitchFamily="18" charset="0"/>
                            </a:rPr>
                          </m:ctrlPr>
                        </m:sSub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22</m:t>
                              </m:r>
                            </m:e>
                          </m:d>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=00010110</m:t>
                      </m:r>
                    </m:oMath>
                  </m:oMathPara>
                </a14:m>
                <a:endParaRPr lang="en-US" altLang="zh-CN" dirty="0"/>
              </a:p>
              <a:p>
                <a:r>
                  <a:rPr lang="en-US" altLang="zh-CN" dirty="0"/>
                  <a:t>Page directory index: 0, Page table index: 2, offset:6</a:t>
                </a:r>
              </a:p>
              <a:p>
                <a:r>
                  <a:rPr lang="en-US" altLang="zh-CN" dirty="0"/>
                  <a:t>Physical address: 6*8+6=54</a:t>
                </a:r>
              </a:p>
              <a:p>
                <a:pPr/>
                <a14:m>
                  <m:oMathPara xmlns:m="http://schemas.openxmlformats.org/officeDocument/2006/math">
                    <m:oMathParaPr>
                      <m:jc m:val="left"/>
                    </m:oMathParaPr>
                    <m:oMath xmlns:m="http://schemas.openxmlformats.org/officeDocument/2006/math">
                      <m:sSub>
                        <m:sSubPr>
                          <m:ctrlPr>
                            <a:rPr lang="en-US" altLang="zh-CN" b="0" i="1" smtClean="0">
                              <a:latin typeface="Cambria Math" panose="02040503050406030204" pitchFamily="18" charset="0"/>
                            </a:rPr>
                          </m:ctrlPr>
                        </m:sSub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68</m:t>
                              </m:r>
                            </m:e>
                          </m:d>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=01000100</m:t>
                      </m:r>
                    </m:oMath>
                  </m:oMathPara>
                </a14:m>
                <a:endParaRPr lang="en-US" altLang="zh-CN" dirty="0"/>
              </a:p>
              <a:p>
                <a:r>
                  <a:rPr lang="en-US" altLang="zh-CN" dirty="0"/>
                  <a:t>Page directory index: 1, Page  table index: 0, offset:4</a:t>
                </a:r>
              </a:p>
              <a:p>
                <a:r>
                  <a:rPr lang="en-US" altLang="zh-CN" dirty="0"/>
                  <a:t>Not mapped</a:t>
                </a:r>
              </a:p>
              <a:p>
                <a:pPr/>
                <a14:m>
                  <m:oMathPara xmlns:m="http://schemas.openxmlformats.org/officeDocument/2006/math">
                    <m:oMathParaPr>
                      <m:jc m:val="left"/>
                    </m:oMathParaPr>
                    <m:oMath xmlns:m="http://schemas.openxmlformats.org/officeDocument/2006/math">
                      <m:sSub>
                        <m:sSubPr>
                          <m:ctrlPr>
                            <a:rPr lang="en-US" altLang="zh-CN" b="0" i="1" smtClean="0">
                              <a:latin typeface="Cambria Math" panose="02040503050406030204" pitchFamily="18" charset="0"/>
                            </a:rPr>
                          </m:ctrlPr>
                        </m:sSub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150</m:t>
                              </m:r>
                            </m:e>
                          </m:d>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=10010110</m:t>
                      </m:r>
                    </m:oMath>
                  </m:oMathPara>
                </a14:m>
                <a:endParaRPr lang="en-US" altLang="zh-CN" dirty="0"/>
              </a:p>
              <a:p>
                <a:r>
                  <a:rPr lang="en-US" altLang="zh-CN" dirty="0"/>
                  <a:t>Page directory index: 2, Page table index: 2, offset:6</a:t>
                </a:r>
              </a:p>
              <a:p>
                <a:r>
                  <a:rPr lang="en-US" altLang="zh-CN" dirty="0"/>
                  <a:t>Physical address: 4*8+6=38</a:t>
                </a:r>
              </a:p>
              <a:p>
                <a:pPr/>
                <a14:m>
                  <m:oMathPara xmlns:m="http://schemas.openxmlformats.org/officeDocument/2006/math">
                    <m:oMathParaPr>
                      <m:jc m:val="left"/>
                    </m:oMathParaPr>
                    <m:oMath xmlns:m="http://schemas.openxmlformats.org/officeDocument/2006/math">
                      <m:sSub>
                        <m:sSubPr>
                          <m:ctrlPr>
                            <a:rPr lang="en-US" altLang="zh-CN" b="0" i="1" smtClean="0">
                              <a:latin typeface="Cambria Math" panose="02040503050406030204" pitchFamily="18" charset="0"/>
                            </a:rPr>
                          </m:ctrlPr>
                        </m:sSub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150</m:t>
                              </m:r>
                            </m:e>
                          </m:d>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=11110101</m:t>
                      </m:r>
                    </m:oMath>
                  </m:oMathPara>
                </a14:m>
                <a:endParaRPr lang="en-US" altLang="zh-CN" dirty="0"/>
              </a:p>
              <a:p>
                <a:r>
                  <a:rPr lang="en-US" altLang="zh-CN" dirty="0"/>
                  <a:t>Page directory index: 3, Page table index: 6, offset:5</a:t>
                </a:r>
              </a:p>
              <a:p>
                <a:r>
                  <a:rPr lang="en-US" altLang="zh-CN" dirty="0"/>
                  <a:t>Not mapped</a:t>
                </a:r>
              </a:p>
              <a:p>
                <a:endParaRPr lang="en-US" altLang="zh-CN" dirty="0"/>
              </a:p>
            </p:txBody>
          </p:sp>
        </mc:Choice>
        <mc:Fallback xmlns="">
          <p:sp>
            <p:nvSpPr>
              <p:cNvPr id="8" name="TextBox 5">
                <a:extLst>
                  <a:ext uri="{FF2B5EF4-FFF2-40B4-BE49-F238E27FC236}">
                    <a16:creationId xmlns:a16="http://schemas.microsoft.com/office/drawing/2014/main" id="{F96B291E-709A-E2E2-A28E-2E53AB30FF29}"/>
                  </a:ext>
                </a:extLst>
              </p:cNvPr>
              <p:cNvSpPr txBox="1">
                <a:spLocks noRot="1" noChangeAspect="1" noMove="1" noResize="1" noEditPoints="1" noAdjustHandles="1" noChangeArrowheads="1" noChangeShapeType="1" noTextEdit="1"/>
              </p:cNvSpPr>
              <p:nvPr/>
            </p:nvSpPr>
            <p:spPr>
              <a:xfrm>
                <a:off x="6356423" y="2897276"/>
                <a:ext cx="5405647" cy="3693319"/>
              </a:xfrm>
              <a:prstGeom prst="rect">
                <a:avLst/>
              </a:prstGeom>
              <a:blipFill>
                <a:blip r:embed="rId5"/>
                <a:stretch>
                  <a:fillRect l="-939" r="-3521"/>
                </a:stretch>
              </a:blipFill>
            </p:spPr>
            <p:txBody>
              <a:bodyPr/>
              <a:lstStyle/>
              <a:p>
                <a:r>
                  <a:rPr lang="zh-HK" altLang="en-US">
                    <a:noFill/>
                  </a:rPr>
                  <a:t> </a:t>
                </a:r>
              </a:p>
            </p:txBody>
          </p:sp>
        </mc:Fallback>
      </mc:AlternateContent>
    </p:spTree>
    <p:extLst>
      <p:ext uri="{BB962C8B-B14F-4D97-AF65-F5344CB8AC3E}">
        <p14:creationId xmlns:p14="http://schemas.microsoft.com/office/powerpoint/2010/main" val="2778604281"/>
      </p:ext>
    </p:extLst>
  </p:cSld>
  <p:clrMapOvr>
    <a:masterClrMapping/>
  </p:clrMapOvr>
  <p:transition spd="med"/>
</p:sld>
</file>

<file path=ppt/theme/theme1.xml><?xml version="1.0" encoding="utf-8"?>
<a:theme xmlns:a="http://schemas.openxmlformats.org/drawingml/2006/main" name="White">
  <a:themeElements>
    <a:clrScheme name="White">
      <a:dk1>
        <a:srgbClr val="5E5E5E"/>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E00"/>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_3150-revis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기본 디자인">
      <a:majorFont>
        <a:latin typeface="HY견고딕"/>
        <a:ea typeface="HY견고딕"/>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lIns="252000" rtlCol="0" anchor="ctr"/>
      <a:lstStyle>
        <a:defPPr>
          <a:defRPr sz="1600" dirty="0" smtClean="0">
            <a:solidFill>
              <a:srgbClr val="00B050"/>
            </a:solidFill>
            <a:latin typeface="Courier New" pitchFamily="49" charset="0"/>
            <a:ea typeface="맑은 고딕" pitchFamily="50" charset="-127"/>
            <a:cs typeface="Courier New" pitchFamily="49" charset="0"/>
          </a:defRPr>
        </a:defPPr>
      </a:lstStyle>
      <a:style>
        <a:lnRef idx="3">
          <a:schemeClr val="lt1"/>
        </a:lnRef>
        <a:fillRef idx="1">
          <a:schemeClr val="accent1"/>
        </a:fillRef>
        <a:effectRef idx="1">
          <a:schemeClr val="accent1"/>
        </a:effectRef>
        <a:fontRef idx="minor">
          <a:schemeClr val="lt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150-revised" id="{72E33548-5CDA-544A-B5F4-E210C371BE6B}" vid="{AFAE12A1-A27E-B74F-B116-16CE6FFB8377}"/>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4208</TotalTime>
  <Words>1276</Words>
  <Application>Microsoft Macintosh PowerPoint</Application>
  <PresentationFormat>寬螢幕</PresentationFormat>
  <Paragraphs>141</Paragraphs>
  <Slides>10</Slides>
  <Notes>10</Notes>
  <HiddenSlides>0</HiddenSlides>
  <MMClips>0</MMClips>
  <ScaleCrop>false</ScaleCrop>
  <HeadingPairs>
    <vt:vector size="6" baseType="variant">
      <vt:variant>
        <vt:lpstr>使用字型</vt:lpstr>
      </vt:variant>
      <vt:variant>
        <vt:i4>15</vt:i4>
      </vt:variant>
      <vt:variant>
        <vt:lpstr>佈景主題</vt:lpstr>
      </vt:variant>
      <vt:variant>
        <vt:i4>2</vt:i4>
      </vt:variant>
      <vt:variant>
        <vt:lpstr>投影片標題</vt:lpstr>
      </vt:variant>
      <vt:variant>
        <vt:i4>10</vt:i4>
      </vt:variant>
    </vt:vector>
  </HeadingPairs>
  <TitlesOfParts>
    <vt:vector size="27" baseType="lpstr">
      <vt:lpstr>.SF NS</vt:lpstr>
      <vt:lpstr>굴림</vt:lpstr>
      <vt:lpstr>HY견고딕</vt:lpstr>
      <vt:lpstr>맑은 고딕</vt:lpstr>
      <vt:lpstr>맑은 고딕</vt:lpstr>
      <vt:lpstr>Arial</vt:lpstr>
      <vt:lpstr>Calibri</vt:lpstr>
      <vt:lpstr>Cambria Math</vt:lpstr>
      <vt:lpstr>Courier New</vt:lpstr>
      <vt:lpstr>Gill Sans MT</vt:lpstr>
      <vt:lpstr>Helvetica</vt:lpstr>
      <vt:lpstr>Helvetica Light</vt:lpstr>
      <vt:lpstr>Helvetica Neue</vt:lpstr>
      <vt:lpstr>Helvetica Neue Light</vt:lpstr>
      <vt:lpstr>Wingdings</vt:lpstr>
      <vt:lpstr>White</vt:lpstr>
      <vt:lpstr>2_3150-revised</vt:lpstr>
      <vt:lpstr>PowerPoint 簡報</vt:lpstr>
      <vt:lpstr>Reminder</vt:lpstr>
      <vt:lpstr>Paging</vt:lpstr>
      <vt:lpstr>Page Table Mechanism</vt:lpstr>
      <vt:lpstr>Multi-level Page Tables</vt:lpstr>
      <vt:lpstr>Multi-level Page Tables Example</vt:lpstr>
      <vt:lpstr>Practice</vt:lpstr>
      <vt:lpstr>Practice</vt:lpstr>
      <vt:lpstr>Practice</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Jianqiang</dc:creator>
  <cp:lastModifiedBy>kaiwen chen</cp:lastModifiedBy>
  <cp:revision>33</cp:revision>
  <dcterms:created xsi:type="dcterms:W3CDTF">2023-01-06T06:17:44Z</dcterms:created>
  <dcterms:modified xsi:type="dcterms:W3CDTF">2024-11-17T04:55:53Z</dcterms:modified>
</cp:coreProperties>
</file>