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613" r:id="rId2"/>
    <p:sldId id="624" r:id="rId3"/>
    <p:sldId id="646" r:id="rId4"/>
    <p:sldId id="648" r:id="rId5"/>
    <p:sldId id="625" r:id="rId6"/>
    <p:sldId id="636" r:id="rId7"/>
    <p:sldId id="658" r:id="rId8"/>
    <p:sldId id="659" r:id="rId9"/>
    <p:sldId id="660" r:id="rId10"/>
    <p:sldId id="661" r:id="rId11"/>
    <p:sldId id="662" r:id="rId12"/>
    <p:sldId id="642" r:id="rId13"/>
    <p:sldId id="652" r:id="rId14"/>
    <p:sldId id="653" r:id="rId15"/>
    <p:sldId id="666" r:id="rId16"/>
    <p:sldId id="663" r:id="rId17"/>
    <p:sldId id="665" r:id="rId18"/>
    <p:sldId id="664" r:id="rId19"/>
    <p:sldId id="63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37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751E9F-A845-4914-A3CC-CC345012599B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EED8A1-9A08-4DDC-ACAE-443678235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34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HK" sz="2400" dirty="0">
              <a:solidFill>
                <a:schemeClr val="tx1">
                  <a:lumMod val="65000"/>
                  <a:lumOff val="35000"/>
                </a:schemeClr>
              </a:solidFill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361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520917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6766323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4256645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0102889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7553633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AA33EC-93BA-581A-9A1F-81DFECC8D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82F02E-A858-F2B0-367C-7AC60A2810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7C1AE8-FF81-BA49-EAD6-17F2EBF5E5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169294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8234135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A42FE1-3E23-39D3-E0B4-5808784D95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3C0459-AC74-1B7D-C755-0455C6469D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9477AB-968B-1A83-B2E8-6D422AE07A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1121112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7433396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HK" sz="2400" dirty="0">
              <a:solidFill>
                <a:schemeClr val="tx1">
                  <a:lumMod val="65000"/>
                  <a:lumOff val="35000"/>
                </a:schemeClr>
              </a:solidFill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177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173946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196524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231475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59420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670232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91072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227800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936721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51686ED8-374A-AFA5-27CC-BADD1D5E796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800080"/>
              </a:gs>
              <a:gs pos="100000">
                <a:srgbClr val="EFA922"/>
              </a:gs>
            </a:gsLst>
            <a:lin ang="2700000" scaled="1"/>
            <a:tileRect/>
          </a:gra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889000" y="1149350"/>
            <a:ext cx="10414000" cy="2324100"/>
          </a:xfrm>
          <a:prstGeom prst="rect">
            <a:avLst/>
          </a:prstGeom>
        </p:spPr>
        <p:txBody>
          <a:bodyPr anchor="b"/>
          <a:lstStyle>
            <a:lvl1pPr defTabSz="412750">
              <a:defRPr sz="6000" baseline="1666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89000" y="4235450"/>
            <a:ext cx="10414000" cy="177436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400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400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400"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059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80706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creen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"/>
          <p:cNvSpPr/>
          <p:nvPr/>
        </p:nvSpPr>
        <p:spPr>
          <a:xfrm>
            <a:off x="0" y="-1"/>
            <a:ext cx="12192000" cy="6134895"/>
          </a:xfrm>
          <a:prstGeom prst="rect">
            <a:avLst/>
          </a:prstGeom>
          <a:solidFill>
            <a:srgbClr val="CA423E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>
              <a:latin typeface="Gill Sans MT" panose="020B0502020104020203" pitchFamily="34" charset="0"/>
            </a:endParaRPr>
          </a:p>
        </p:txBody>
      </p:sp>
      <p:sp>
        <p:nvSpPr>
          <p:cNvPr id="118" name="Title Text"/>
          <p:cNvSpPr txBox="1">
            <a:spLocks noGrp="1"/>
          </p:cNvSpPr>
          <p:nvPr>
            <p:ph type="title"/>
          </p:nvPr>
        </p:nvSpPr>
        <p:spPr>
          <a:xfrm>
            <a:off x="943793" y="2038821"/>
            <a:ext cx="10304414" cy="2173884"/>
          </a:xfrm>
          <a:prstGeom prst="rect">
            <a:avLst/>
          </a:prstGeom>
        </p:spPr>
        <p:txBody>
          <a:bodyPr anchor="b"/>
          <a:lstStyle>
            <a:lvl1pPr defTabSz="412750">
              <a:defRPr sz="5000" baseline="1998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19" name="Line"/>
          <p:cNvSpPr/>
          <p:nvPr/>
        </p:nvSpPr>
        <p:spPr>
          <a:xfrm flipV="1">
            <a:off x="570260" y="2030052"/>
            <a:ext cx="1" cy="2277197"/>
          </a:xfrm>
          <a:prstGeom prst="line">
            <a:avLst/>
          </a:prstGeom>
          <a:ln w="127000">
            <a:solidFill>
              <a:srgbClr val="FFFFFF"/>
            </a:solidFill>
            <a:miter lim="400000"/>
          </a:ln>
        </p:spPr>
        <p:txBody>
          <a:bodyPr lIns="22859" tIns="22859" rIns="22859" bIns="22859"/>
          <a:lstStyle/>
          <a:p>
            <a:endParaRPr sz="900">
              <a:latin typeface="Gill Sans MT" panose="020B0502020104020203" pitchFamily="34" charset="0"/>
            </a:endParaRPr>
          </a:p>
        </p:txBody>
      </p:sp>
      <p:sp>
        <p:nvSpPr>
          <p:cNvPr id="1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952670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"/>
          <p:cNvSpPr/>
          <p:nvPr/>
        </p:nvSpPr>
        <p:spPr>
          <a:xfrm>
            <a:off x="0" y="-16768"/>
            <a:ext cx="12192000" cy="6032004"/>
          </a:xfrm>
          <a:prstGeom prst="rect">
            <a:avLst/>
          </a:prstGeom>
          <a:solidFill>
            <a:srgbClr val="419C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>
              <a:latin typeface="Gill Sans MT" panose="020B0502020104020203" pitchFamily="34" charset="0"/>
            </a:endParaRPr>
          </a:p>
        </p:txBody>
      </p:sp>
      <p:sp>
        <p:nvSpPr>
          <p:cNvPr id="128" name="Title Text"/>
          <p:cNvSpPr txBox="1">
            <a:spLocks noGrp="1"/>
          </p:cNvSpPr>
          <p:nvPr>
            <p:ph type="title"/>
          </p:nvPr>
        </p:nvSpPr>
        <p:spPr>
          <a:xfrm>
            <a:off x="943793" y="2038821"/>
            <a:ext cx="10304414" cy="2173884"/>
          </a:xfrm>
          <a:prstGeom prst="rect">
            <a:avLst/>
          </a:prstGeom>
        </p:spPr>
        <p:txBody>
          <a:bodyPr/>
          <a:lstStyle>
            <a:lvl1pPr algn="ctr" defTabSz="412750">
              <a:defRPr sz="6000" b="0" baseline="1666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0783724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Text"/>
          <p:cNvSpPr txBox="1">
            <a:spLocks noGrp="1"/>
          </p:cNvSpPr>
          <p:nvPr>
            <p:ph type="title"/>
          </p:nvPr>
        </p:nvSpPr>
        <p:spPr>
          <a:xfrm>
            <a:off x="2193727" y="178594"/>
            <a:ext cx="7804547" cy="1518048"/>
          </a:xfrm>
          <a:prstGeom prst="rect">
            <a:avLst/>
          </a:prstGeom>
        </p:spPr>
        <p:txBody>
          <a:bodyPr lIns="71437" tIns="71437" rIns="71437" bIns="71437"/>
          <a:lstStyle>
            <a:lvl1pPr algn="ctr" defTabSz="410766">
              <a:defRPr sz="3500" b="0" baseline="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37" name="Body Level One…"/>
          <p:cNvSpPr txBox="1">
            <a:spLocks noGrp="1"/>
          </p:cNvSpPr>
          <p:nvPr>
            <p:ph type="body" idx="1"/>
          </p:nvPr>
        </p:nvSpPr>
        <p:spPr>
          <a:xfrm>
            <a:off x="2193727" y="1821656"/>
            <a:ext cx="7804547" cy="4420196"/>
          </a:xfrm>
          <a:prstGeom prst="rect">
            <a:avLst/>
          </a:prstGeom>
        </p:spPr>
        <p:txBody>
          <a:bodyPr lIns="71437" tIns="71437" rIns="71437" bIns="71437" anchor="ctr"/>
          <a:lstStyle>
            <a:lvl1pPr marL="222250" indent="-222250" defTabSz="410766">
              <a:buSzPct val="145000"/>
              <a:buChar char="•"/>
              <a:defRPr sz="1600">
                <a:solidFill>
                  <a:srgbClr val="FFFFFF"/>
                </a:solidFill>
              </a:defRPr>
            </a:lvl1pPr>
            <a:lvl2pPr marL="444500" indent="-222250" defTabSz="410766">
              <a:buSzPct val="145000"/>
              <a:buChar char="•"/>
              <a:defRPr sz="1600">
                <a:solidFill>
                  <a:srgbClr val="FFFFFF"/>
                </a:solidFill>
              </a:defRPr>
            </a:lvl2pPr>
            <a:lvl3pPr marL="666750" indent="-222250" defTabSz="410766">
              <a:buSzPct val="145000"/>
              <a:buChar char="•"/>
              <a:defRPr sz="1600">
                <a:solidFill>
                  <a:srgbClr val="FFFFFF"/>
                </a:solidFill>
              </a:defRPr>
            </a:lvl3pPr>
            <a:lvl4pPr marL="889000" indent="-222250" defTabSz="410766">
              <a:buSzPct val="145000"/>
              <a:buChar char="•"/>
              <a:defRPr sz="1600">
                <a:solidFill>
                  <a:srgbClr val="FFFFFF"/>
                </a:solidFill>
              </a:defRPr>
            </a:lvl4pPr>
            <a:lvl5pPr marL="1111250" indent="-222250" defTabSz="410766">
              <a:buSzPct val="145000"/>
              <a:buChar char="•"/>
              <a:defRPr sz="16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7052" y="6536531"/>
            <a:ext cx="322203" cy="313546"/>
          </a:xfrm>
          <a:prstGeom prst="rect">
            <a:avLst/>
          </a:prstGeom>
        </p:spPr>
        <p:txBody>
          <a:bodyPr lIns="71437" tIns="71437" rIns="71437" bIns="71437"/>
          <a:lstStyle>
            <a:lvl1pPr defTabSz="410766">
              <a:defRPr sz="11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450708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B14A3-DCCD-1F67-5A43-D409DDA7F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9C241-D7F8-3937-C18B-364EFE4B9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11B77-9054-FFAD-AEB3-F44121FC2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0DD41-9B81-A544-8498-92133950A0E4}" type="datetime1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A69CF-9400-12F2-90B6-21413E600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15769-C2E4-40A2-0D1B-A3522EC4B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991F-E3FA-3A41-8A65-A6D6C0B5A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90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-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"/>
          <p:cNvSpPr/>
          <p:nvPr/>
        </p:nvSpPr>
        <p:spPr>
          <a:xfrm>
            <a:off x="0" y="0"/>
            <a:ext cx="12192000" cy="941294"/>
          </a:xfrm>
          <a:prstGeom prst="rect">
            <a:avLst/>
          </a:prstGeom>
          <a:gradFill flip="none" rotWithShape="1">
            <a:gsLst>
              <a:gs pos="0">
                <a:srgbClr val="800080"/>
              </a:gs>
              <a:gs pos="100000">
                <a:srgbClr val="EFA922"/>
              </a:gs>
            </a:gsLst>
            <a:lin ang="0" scaled="1"/>
            <a:tileRect/>
          </a:gra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41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275383" y="0"/>
            <a:ext cx="10593290" cy="94129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42" name="Body Level One…"/>
          <p:cNvSpPr txBox="1">
            <a:spLocks noGrp="1"/>
          </p:cNvSpPr>
          <p:nvPr>
            <p:ph type="body" idx="1"/>
          </p:nvPr>
        </p:nvSpPr>
        <p:spPr>
          <a:xfrm>
            <a:off x="844550" y="1229567"/>
            <a:ext cx="10502900" cy="46482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0080"/>
                </a:solidFill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2563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>
            <a:spLocks noGrp="1"/>
          </p:cNvSpPr>
          <p:nvPr>
            <p:ph type="title"/>
          </p:nvPr>
        </p:nvSpPr>
        <p:spPr>
          <a:xfrm>
            <a:off x="889000" y="2266950"/>
            <a:ext cx="10414000" cy="23241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t>Title Text</a:t>
            </a:r>
          </a:p>
        </p:txBody>
      </p:sp>
      <p:sp>
        <p:nvSpPr>
          <p:cNvPr id="52" name="Rectangle"/>
          <p:cNvSpPr/>
          <p:nvPr/>
        </p:nvSpPr>
        <p:spPr>
          <a:xfrm>
            <a:off x="0" y="6507659"/>
            <a:ext cx="12192000" cy="367110"/>
          </a:xfrm>
          <a:prstGeom prst="rect">
            <a:avLst/>
          </a:prstGeom>
          <a:solidFill>
            <a:srgbClr val="4885ED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>
              <a:latin typeface="Gill Sans MT" panose="020B0502020104020203" pitchFamily="34" charset="0"/>
            </a:endParaRPr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756868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xfrm>
            <a:off x="889000" y="2266950"/>
            <a:ext cx="10414000" cy="23241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t>Title Text</a:t>
            </a:r>
          </a:p>
        </p:txBody>
      </p:sp>
      <p:sp>
        <p:nvSpPr>
          <p:cNvPr id="61" name="Rectangle"/>
          <p:cNvSpPr/>
          <p:nvPr/>
        </p:nvSpPr>
        <p:spPr>
          <a:xfrm>
            <a:off x="0" y="6490891"/>
            <a:ext cx="12192000" cy="367110"/>
          </a:xfrm>
          <a:prstGeom prst="rect">
            <a:avLst/>
          </a:prstGeom>
          <a:solidFill>
            <a:srgbClr val="DB3236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>
              <a:latin typeface="Gill Sans MT" panose="020B0502020104020203" pitchFamily="34" charset="0"/>
            </a:endParaRPr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437835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Text"/>
          <p:cNvSpPr txBox="1">
            <a:spLocks noGrp="1"/>
          </p:cNvSpPr>
          <p:nvPr>
            <p:ph type="title"/>
          </p:nvPr>
        </p:nvSpPr>
        <p:spPr>
          <a:xfrm>
            <a:off x="889000" y="2266950"/>
            <a:ext cx="10414000" cy="23241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t>Title Text</a:t>
            </a:r>
          </a:p>
        </p:txBody>
      </p:sp>
      <p:sp>
        <p:nvSpPr>
          <p:cNvPr id="70" name="Rectangle"/>
          <p:cNvSpPr/>
          <p:nvPr/>
        </p:nvSpPr>
        <p:spPr>
          <a:xfrm>
            <a:off x="0" y="6490891"/>
            <a:ext cx="12192000" cy="367110"/>
          </a:xfrm>
          <a:prstGeom prst="rect">
            <a:avLst/>
          </a:prstGeom>
          <a:solidFill>
            <a:srgbClr val="F4C20D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>
              <a:latin typeface="Gill Sans MT" panose="020B0502020104020203" pitchFamily="34" charset="0"/>
            </a:endParaRPr>
          </a:p>
        </p:txBody>
      </p:sp>
      <p:sp>
        <p:nvSpPr>
          <p:cNvPr id="7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104784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Text"/>
          <p:cNvSpPr txBox="1">
            <a:spLocks noGrp="1"/>
          </p:cNvSpPr>
          <p:nvPr>
            <p:ph type="title"/>
          </p:nvPr>
        </p:nvSpPr>
        <p:spPr>
          <a:xfrm>
            <a:off x="889000" y="2266950"/>
            <a:ext cx="10414000" cy="23241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t>Title Text</a:t>
            </a:r>
          </a:p>
        </p:txBody>
      </p:sp>
      <p:sp>
        <p:nvSpPr>
          <p:cNvPr id="79" name="Rectangle"/>
          <p:cNvSpPr/>
          <p:nvPr/>
        </p:nvSpPr>
        <p:spPr>
          <a:xfrm>
            <a:off x="0" y="6490891"/>
            <a:ext cx="12192000" cy="367110"/>
          </a:xfrm>
          <a:prstGeom prst="rect">
            <a:avLst/>
          </a:prstGeom>
          <a:solidFill>
            <a:srgbClr val="3CBA54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>
              <a:latin typeface="Gill Sans MT" panose="020B0502020104020203" pitchFamily="34" charset="0"/>
            </a:endParaRPr>
          </a:p>
        </p:txBody>
      </p:sp>
      <p:sp>
        <p:nvSpPr>
          <p:cNvPr id="8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1107205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cree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"/>
          <p:cNvSpPr/>
          <p:nvPr/>
        </p:nvSpPr>
        <p:spPr>
          <a:xfrm>
            <a:off x="0" y="-1"/>
            <a:ext cx="12192000" cy="6134895"/>
          </a:xfrm>
          <a:prstGeom prst="rect">
            <a:avLst/>
          </a:prstGeom>
          <a:solidFill>
            <a:srgbClr val="4885ED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>
              <a:latin typeface="Gill Sans MT" panose="020B0502020104020203" pitchFamily="34" charset="0"/>
            </a:endParaRPr>
          </a:p>
        </p:txBody>
      </p:sp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xfrm>
            <a:off x="943793" y="2038821"/>
            <a:ext cx="10304414" cy="2173884"/>
          </a:xfrm>
          <a:prstGeom prst="rect">
            <a:avLst/>
          </a:prstGeom>
        </p:spPr>
        <p:txBody>
          <a:bodyPr anchor="b"/>
          <a:lstStyle>
            <a:lvl1pPr defTabSz="412750">
              <a:defRPr sz="5000" baseline="1998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89" name="Line"/>
          <p:cNvSpPr/>
          <p:nvPr/>
        </p:nvSpPr>
        <p:spPr>
          <a:xfrm flipV="1">
            <a:off x="570260" y="2030052"/>
            <a:ext cx="1" cy="2277197"/>
          </a:xfrm>
          <a:prstGeom prst="line">
            <a:avLst/>
          </a:prstGeom>
          <a:ln w="127000">
            <a:solidFill>
              <a:srgbClr val="FFFFFF"/>
            </a:solidFill>
            <a:miter lim="400000"/>
          </a:ln>
        </p:spPr>
        <p:txBody>
          <a:bodyPr lIns="22859" tIns="22859" rIns="22859" bIns="22859"/>
          <a:lstStyle/>
          <a:p>
            <a:endParaRPr sz="900">
              <a:latin typeface="Gill Sans MT" panose="020B0502020104020203" pitchFamily="34" charset="0"/>
            </a:endParaRP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700079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creen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"/>
          <p:cNvSpPr/>
          <p:nvPr/>
        </p:nvSpPr>
        <p:spPr>
          <a:xfrm>
            <a:off x="0" y="-1"/>
            <a:ext cx="12192000" cy="6134895"/>
          </a:xfrm>
          <a:prstGeom prst="rect">
            <a:avLst/>
          </a:prstGeom>
          <a:solidFill>
            <a:srgbClr val="63B76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>
              <a:latin typeface="Gill Sans MT" panose="020B0502020104020203" pitchFamily="34" charset="0"/>
            </a:endParaRPr>
          </a:p>
        </p:txBody>
      </p:sp>
      <p:sp>
        <p:nvSpPr>
          <p:cNvPr id="98" name="Title Text"/>
          <p:cNvSpPr txBox="1">
            <a:spLocks noGrp="1"/>
          </p:cNvSpPr>
          <p:nvPr>
            <p:ph type="title"/>
          </p:nvPr>
        </p:nvSpPr>
        <p:spPr>
          <a:xfrm>
            <a:off x="943793" y="2038821"/>
            <a:ext cx="10304414" cy="2173884"/>
          </a:xfrm>
          <a:prstGeom prst="rect">
            <a:avLst/>
          </a:prstGeom>
        </p:spPr>
        <p:txBody>
          <a:bodyPr anchor="b"/>
          <a:lstStyle>
            <a:lvl1pPr defTabSz="412750">
              <a:defRPr sz="5000" baseline="1998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99" name="Line"/>
          <p:cNvSpPr/>
          <p:nvPr/>
        </p:nvSpPr>
        <p:spPr>
          <a:xfrm flipV="1">
            <a:off x="570260" y="2030052"/>
            <a:ext cx="1" cy="2277197"/>
          </a:xfrm>
          <a:prstGeom prst="line">
            <a:avLst/>
          </a:prstGeom>
          <a:ln w="127000">
            <a:solidFill>
              <a:srgbClr val="FFFFFF"/>
            </a:solidFill>
            <a:miter lim="400000"/>
          </a:ln>
        </p:spPr>
        <p:txBody>
          <a:bodyPr lIns="22859" tIns="22859" rIns="22859" bIns="22859"/>
          <a:lstStyle/>
          <a:p>
            <a:endParaRPr sz="900">
              <a:latin typeface="Gill Sans MT" panose="020B0502020104020203" pitchFamily="34" charset="0"/>
            </a:endParaRPr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345627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creen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"/>
          <p:cNvSpPr/>
          <p:nvPr/>
        </p:nvSpPr>
        <p:spPr>
          <a:xfrm>
            <a:off x="0" y="-1"/>
            <a:ext cx="12192000" cy="6134895"/>
          </a:xfrm>
          <a:prstGeom prst="rect">
            <a:avLst/>
          </a:prstGeom>
          <a:solidFill>
            <a:srgbClr val="EDC444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5000" b="1">
                <a:solidFill>
                  <a:srgbClr val="FFFFFF"/>
                </a:solidFill>
              </a:defRPr>
            </a:pPr>
            <a:endParaRPr sz="2500">
              <a:latin typeface="Gill Sans MT" panose="020B0502020104020203" pitchFamily="34" charset="0"/>
            </a:endParaRPr>
          </a:p>
        </p:txBody>
      </p:sp>
      <p:sp>
        <p:nvSpPr>
          <p:cNvPr id="108" name="Title Text"/>
          <p:cNvSpPr txBox="1">
            <a:spLocks noGrp="1"/>
          </p:cNvSpPr>
          <p:nvPr>
            <p:ph type="title"/>
          </p:nvPr>
        </p:nvSpPr>
        <p:spPr>
          <a:xfrm>
            <a:off x="943793" y="2038821"/>
            <a:ext cx="10304414" cy="2173884"/>
          </a:xfrm>
          <a:prstGeom prst="rect">
            <a:avLst/>
          </a:prstGeom>
        </p:spPr>
        <p:txBody>
          <a:bodyPr anchor="b"/>
          <a:lstStyle>
            <a:lvl1pPr defTabSz="412750">
              <a:defRPr sz="5000" baseline="1998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09" name="Line"/>
          <p:cNvSpPr/>
          <p:nvPr/>
        </p:nvSpPr>
        <p:spPr>
          <a:xfrm flipV="1">
            <a:off x="570260" y="2030052"/>
            <a:ext cx="1" cy="2277197"/>
          </a:xfrm>
          <a:prstGeom prst="line">
            <a:avLst/>
          </a:prstGeom>
          <a:ln w="127000">
            <a:solidFill>
              <a:srgbClr val="FFFFFF"/>
            </a:solidFill>
            <a:miter lim="400000"/>
          </a:ln>
        </p:spPr>
        <p:txBody>
          <a:bodyPr lIns="22859" tIns="22859" rIns="22859" bIns="22859"/>
          <a:lstStyle/>
          <a:p>
            <a:endParaRPr sz="900">
              <a:latin typeface="Gill Sans MT" panose="020B0502020104020203" pitchFamily="34" charset="0"/>
            </a:endParaRPr>
          </a:p>
        </p:txBody>
      </p:sp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96556" cy="287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43600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799356" y="177800"/>
            <a:ext cx="1059329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844550" y="1574800"/>
            <a:ext cx="10502900" cy="464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30016" y="6400800"/>
            <a:ext cx="381515" cy="37959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defTabSz="412750">
              <a:defRPr sz="1800">
                <a:solidFill>
                  <a:srgbClr val="000000"/>
                </a:solidFill>
                <a:latin typeface="Gill Sans MT" panose="020B0502020104020203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65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med"/>
  <p:hf hdr="0" ftr="0" dt="0"/>
  <p:txStyles>
    <p:titleStyle>
      <a:lvl1pPr marL="0" marR="0" indent="0" algn="l" defTabSz="36734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2495">
          <a:solidFill>
            <a:srgbClr val="111111"/>
          </a:solidFill>
          <a:uFillTx/>
          <a:latin typeface="Gill Sans MT" panose="020B0502020104020203" pitchFamily="34" charset="0"/>
          <a:ea typeface="+mn-ea"/>
          <a:cs typeface="+mn-cs"/>
          <a:sym typeface="Helvetica"/>
        </a:defRPr>
      </a:lvl1pPr>
      <a:lvl2pPr marL="0" marR="0" indent="0" algn="l" defTabSz="36734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2495">
          <a:solidFill>
            <a:srgbClr val="11111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36734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2495">
          <a:solidFill>
            <a:srgbClr val="11111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36734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2495">
          <a:solidFill>
            <a:srgbClr val="11111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36734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2495">
          <a:solidFill>
            <a:srgbClr val="11111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36734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2495">
          <a:solidFill>
            <a:srgbClr val="11111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36734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2495">
          <a:solidFill>
            <a:srgbClr val="11111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36734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2495">
          <a:solidFill>
            <a:srgbClr val="11111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36734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2495">
          <a:solidFill>
            <a:srgbClr val="111111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289152" marR="0" indent="-289152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00000"/>
        <a:buFontTx/>
        <a:buChar char="‣"/>
        <a:tabLst/>
        <a:defRPr sz="2550" b="0" i="0" u="none" strike="noStrike" cap="none" spc="0" baseline="0">
          <a:solidFill>
            <a:srgbClr val="202020"/>
          </a:solidFill>
          <a:uFillTx/>
          <a:latin typeface="Gill Sans MT" panose="020B0502020104020203" pitchFamily="34" charset="0"/>
          <a:ea typeface="+mn-ea"/>
          <a:cs typeface="+mn-cs"/>
          <a:sym typeface="Helvetica"/>
        </a:defRPr>
      </a:lvl1pPr>
      <a:lvl2pPr marL="606652" marR="0" indent="-289152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00000"/>
        <a:buFontTx/>
        <a:buChar char="‣"/>
        <a:tabLst/>
        <a:defRPr sz="2550" b="0" i="0" u="none" strike="noStrike" cap="none" spc="0" baseline="0">
          <a:solidFill>
            <a:srgbClr val="202020"/>
          </a:solidFill>
          <a:uFillTx/>
          <a:latin typeface="Gill Sans MT" panose="020B0502020104020203" pitchFamily="34" charset="0"/>
          <a:ea typeface="+mn-ea"/>
          <a:cs typeface="+mn-cs"/>
          <a:sym typeface="Helvetica"/>
        </a:defRPr>
      </a:lvl2pPr>
      <a:lvl3pPr marL="924152" marR="0" indent="-289152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00000"/>
        <a:buFontTx/>
        <a:buChar char="‣"/>
        <a:tabLst/>
        <a:defRPr sz="2550" b="0" i="0" u="none" strike="noStrike" cap="none" spc="0" baseline="0">
          <a:solidFill>
            <a:srgbClr val="202020"/>
          </a:solidFill>
          <a:uFillTx/>
          <a:latin typeface="Gill Sans MT" panose="020B0502020104020203" pitchFamily="34" charset="0"/>
          <a:ea typeface="+mn-ea"/>
          <a:cs typeface="+mn-cs"/>
          <a:sym typeface="Helvetica"/>
        </a:defRPr>
      </a:lvl3pPr>
      <a:lvl4pPr marL="1241652" marR="0" indent="-289152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00000"/>
        <a:buFontTx/>
        <a:buChar char="‣"/>
        <a:tabLst/>
        <a:defRPr sz="2550" b="0" i="0" u="none" strike="noStrike" cap="none" spc="0" baseline="0">
          <a:solidFill>
            <a:srgbClr val="202020"/>
          </a:solidFill>
          <a:uFillTx/>
          <a:latin typeface="Gill Sans MT" panose="020B0502020104020203" pitchFamily="34" charset="0"/>
          <a:ea typeface="+mn-ea"/>
          <a:cs typeface="+mn-cs"/>
          <a:sym typeface="Helvetica"/>
        </a:defRPr>
      </a:lvl4pPr>
      <a:lvl5pPr marL="1559152" marR="0" indent="-289152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00000"/>
        <a:buFontTx/>
        <a:buChar char="‣"/>
        <a:tabLst/>
        <a:defRPr sz="2550" b="0" i="0" u="none" strike="noStrike" cap="none" spc="0" baseline="0">
          <a:solidFill>
            <a:srgbClr val="202020"/>
          </a:solidFill>
          <a:uFillTx/>
          <a:latin typeface="Gill Sans MT" panose="020B0502020104020203" pitchFamily="34" charset="0"/>
          <a:ea typeface="+mn-ea"/>
          <a:cs typeface="+mn-cs"/>
          <a:sym typeface="Helvetica"/>
        </a:defRPr>
      </a:lvl5pPr>
      <a:lvl6pPr marL="1924844" marR="0" indent="-337344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550" b="0" i="0" u="none" strike="noStrike" cap="none" spc="0" baseline="0">
          <a:solidFill>
            <a:srgbClr val="202020"/>
          </a:solidFill>
          <a:uFillTx/>
          <a:latin typeface="+mn-lt"/>
          <a:ea typeface="+mn-ea"/>
          <a:cs typeface="+mn-cs"/>
          <a:sym typeface="Helvetica"/>
        </a:defRPr>
      </a:lvl6pPr>
      <a:lvl7pPr marL="2242344" marR="0" indent="-337344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550" b="0" i="0" u="none" strike="noStrike" cap="none" spc="0" baseline="0">
          <a:solidFill>
            <a:srgbClr val="202020"/>
          </a:solidFill>
          <a:uFillTx/>
          <a:latin typeface="+mn-lt"/>
          <a:ea typeface="+mn-ea"/>
          <a:cs typeface="+mn-cs"/>
          <a:sym typeface="Helvetica"/>
        </a:defRPr>
      </a:lvl7pPr>
      <a:lvl8pPr marL="2559844" marR="0" indent="-337344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550" b="0" i="0" u="none" strike="noStrike" cap="none" spc="0" baseline="0">
          <a:solidFill>
            <a:srgbClr val="202020"/>
          </a:solidFill>
          <a:uFillTx/>
          <a:latin typeface="+mn-lt"/>
          <a:ea typeface="+mn-ea"/>
          <a:cs typeface="+mn-cs"/>
          <a:sym typeface="Helvetica"/>
        </a:defRPr>
      </a:lvl8pPr>
      <a:lvl9pPr marL="2877344" marR="0" indent="-337344" algn="l" defTabSz="412750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550" b="0" i="0" u="none" strike="noStrike" cap="none" spc="0" baseline="0">
          <a:solidFill>
            <a:srgbClr val="20202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s.opengroup.org/onlinepubs/7908799/xsh/semaphore.h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8C13C63-B26A-4A9C-A1CA-724346AB290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89000" y="4235450"/>
            <a:ext cx="10414000" cy="177436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CHEN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 Yuetao</a:t>
            </a:r>
          </a:p>
          <a:p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chenyt</a:t>
            </a:r>
            <a:r>
              <a:rPr lang="nb-NO" altLang="zh-CN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@link.cuhk.edu.hk</a:t>
            </a:r>
          </a:p>
          <a:p>
            <a:r>
              <a:rPr lang="nb-NO" altLang="zh-CN" dirty="0">
                <a:solidFill>
                  <a:schemeClr val="bg1">
                    <a:lumMod val="95000"/>
                  </a:schemeClr>
                </a:solidFill>
              </a:rPr>
              <a:t>Oct</a:t>
            </a:r>
            <a:r>
              <a:rPr lang="nb-NO" altLang="zh-CN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 10, 2024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32768C-F15F-6E75-41D1-9F14D317D991}"/>
              </a:ext>
            </a:extLst>
          </p:cNvPr>
          <p:cNvSpPr txBox="1"/>
          <p:nvPr/>
        </p:nvSpPr>
        <p:spPr>
          <a:xfrm>
            <a:off x="889000" y="1489226"/>
            <a:ext cx="10632440" cy="10310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1" indent="0" algn="l" defTabSz="2921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300" b="1" kern="0" dirty="0">
                <a:solidFill>
                  <a:srgbClr val="FFFFFF">
                    <a:lumMod val="95000"/>
                  </a:srgbClr>
                </a:solidFill>
                <a:latin typeface="Gill Sans MT" panose="020B0502020104020203" pitchFamily="34" charset="0"/>
                <a:cs typeface="Helvetica"/>
                <a:sym typeface="Helvetica"/>
              </a:rPr>
              <a:t>Semaphores in C</a:t>
            </a:r>
            <a:endParaRPr kumimoji="0" lang="en-US" sz="33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  <a:p>
            <a:pPr marL="0" marR="0" lvl="1" indent="0" algn="l" defTabSz="2921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CSCI3150 Introduction to Operating Systems, Fall 2024</a:t>
            </a:r>
          </a:p>
        </p:txBody>
      </p:sp>
    </p:spTree>
    <p:extLst>
      <p:ext uri="{BB962C8B-B14F-4D97-AF65-F5344CB8AC3E}">
        <p14:creationId xmlns:p14="http://schemas.microsoft.com/office/powerpoint/2010/main" val="2808513160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sem_close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558661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1D68554F-5AF8-7E1E-17A3-DE6F9E0E8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1229566"/>
            <a:ext cx="10502900" cy="1601315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sz="2400" dirty="0"/>
              <a:t>Purpose: used to indicate that the calling process is finished using the named semaphore.</a:t>
            </a:r>
            <a:endParaRPr kumimoji="0" lang="zh-CN" altLang="zh-CN" sz="2400" b="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</a:rPr>
              <a:t> </a:t>
            </a:r>
            <a:r>
              <a:rPr lang="en-US" altLang="zh-CN" sz="1800" dirty="0">
                <a:cs typeface="Helvetica"/>
              </a:rPr>
              <a:t>You cannot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</a:rPr>
              <a:t> call </a:t>
            </a:r>
            <a:r>
              <a:rPr lang="en-US" altLang="zh-CN" sz="1900" kern="1200" dirty="0" err="1">
                <a:solidFill>
                  <a:srgbClr val="74531F"/>
                </a:solidFill>
                <a:latin typeface="Consolas" panose="020B0609020204030204" pitchFamily="49" charset="0"/>
              </a:rPr>
              <a:t>sem_close</a:t>
            </a:r>
            <a:r>
              <a:rPr lang="en-US" altLang="zh-CN" sz="1900" kern="1200" dirty="0">
                <a:solidFill>
                  <a:srgbClr val="74531F"/>
                </a:solidFill>
                <a:latin typeface="Consolas" panose="020B0609020204030204" pitchFamily="49" charset="0"/>
              </a:rPr>
              <a:t>()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</a:rPr>
              <a:t>for an unnamed semaphore (one created by </a:t>
            </a:r>
            <a:r>
              <a:rPr lang="en-US" altLang="zh-CN" sz="1900" kern="1200" dirty="0" err="1">
                <a:solidFill>
                  <a:srgbClr val="74531F"/>
                </a:solidFill>
                <a:latin typeface="Consolas" panose="020B0609020204030204" pitchFamily="49" charset="0"/>
              </a:rPr>
              <a:t>sem_init</a:t>
            </a:r>
            <a:r>
              <a:rPr lang="en-US" altLang="zh-CN" sz="1800" kern="1200" dirty="0">
                <a:solidFill>
                  <a:srgbClr val="74531F"/>
                </a:solidFill>
                <a:latin typeface="Consolas" panose="020B0609020204030204" pitchFamily="49" charset="0"/>
              </a:rPr>
              <a:t>()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</a:rPr>
              <a:t>).</a:t>
            </a:r>
            <a:endParaRPr lang="en-US" altLang="zh-CN" sz="1900" kern="1200" dirty="0">
              <a:solidFill>
                <a:srgbClr val="74531F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D25030F-4FDC-B91B-5C28-8CD4A7CDFC47}"/>
              </a:ext>
            </a:extLst>
          </p:cNvPr>
          <p:cNvSpPr txBox="1"/>
          <p:nvPr/>
        </p:nvSpPr>
        <p:spPr>
          <a:xfrm>
            <a:off x="844550" y="2556317"/>
            <a:ext cx="609600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9152" marR="0" lvl="0" indent="-289152" algn="l" defTabSz="412750" rtl="0" eaLnBrk="1" fontAlgn="auto" latinLnBrk="0" hangingPunct="1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Syntax: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581B964-F4DA-382E-A5CC-2C7FCE505809}"/>
              </a:ext>
            </a:extLst>
          </p:cNvPr>
          <p:cNvSpPr txBox="1"/>
          <p:nvPr/>
        </p:nvSpPr>
        <p:spPr>
          <a:xfrm>
            <a:off x="1262740" y="3084617"/>
            <a:ext cx="10084709" cy="36933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zh-CN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sem_close</a:t>
            </a:r>
            <a:r>
              <a:rPr lang="pt-B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zh-CN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sem_t</a:t>
            </a:r>
            <a:r>
              <a:rPr lang="pt-B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pt-BR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pt-B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A18B1B3D-31B5-29E2-CF84-EA37A5C33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0" y="3738648"/>
            <a:ext cx="10084709" cy="73866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zh-CN" altLang="zh-CN" sz="2400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Parameters: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 </a:t>
            </a:r>
            <a:r>
              <a:rPr lang="en-US" altLang="zh-CN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US" altLang="zh-CN" kern="0" dirty="0">
                <a:solidFill>
                  <a:srgbClr val="C00000"/>
                </a:solidFill>
                <a:latin typeface="Gill Sans MT" panose="020B0502020104020203" pitchFamily="34" charset="0"/>
                <a:cs typeface="Helvetica"/>
              </a:rPr>
              <a:t>: </a:t>
            </a:r>
            <a:r>
              <a:rPr lang="en-US" altLang="zh-CN" kern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cs typeface="Helvetica"/>
              </a:rPr>
              <a:t>pointer to the semaphore variable.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CABB9FE-E2BB-4A06-2289-2E62E1541A6C}"/>
              </a:ext>
            </a:extLst>
          </p:cNvPr>
          <p:cNvSpPr txBox="1"/>
          <p:nvPr/>
        </p:nvSpPr>
        <p:spPr>
          <a:xfrm>
            <a:off x="844550" y="4589462"/>
            <a:ext cx="609600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9152" marR="0" lvl="0" indent="-289152" algn="l" defTabSz="412750" rtl="0" eaLnBrk="1" fontAlgn="auto" latinLnBrk="0" hangingPunct="1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Example:</a:t>
            </a:r>
            <a:endParaRPr lang="en-US" altLang="zh-CN" sz="2400" kern="0" dirty="0">
              <a:solidFill>
                <a:srgbClr val="202020"/>
              </a:solidFill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1970F9F-5EC6-EC7C-76FE-811228D7001B}"/>
              </a:ext>
            </a:extLst>
          </p:cNvPr>
          <p:cNvSpPr txBox="1"/>
          <p:nvPr/>
        </p:nvSpPr>
        <p:spPr>
          <a:xfrm>
            <a:off x="1262739" y="5077849"/>
            <a:ext cx="10084709" cy="36933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HK" altLang="zh-CN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sem_close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HK" altLang="zh-CN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44722889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sem_unlink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5110622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1D68554F-5AF8-7E1E-17A3-DE6F9E0E8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49" y="1229566"/>
            <a:ext cx="10898601" cy="1601315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sz="2400" dirty="0"/>
              <a:t>Purpose: remove the named semaphore.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zh-CN" sz="1800" dirty="0">
                <a:cs typeface="Helvetica"/>
              </a:rPr>
              <a:t> If one or more processes have the semaphore open when </a:t>
            </a:r>
            <a:r>
              <a:rPr lang="en-US" altLang="zh-CN" sz="1900" kern="1200" dirty="0" err="1">
                <a:solidFill>
                  <a:srgbClr val="74531F"/>
                </a:solidFill>
                <a:latin typeface="Consolas" panose="020B0609020204030204" pitchFamily="49" charset="0"/>
              </a:rPr>
              <a:t>sem_unlink</a:t>
            </a:r>
            <a:r>
              <a:rPr lang="en-US" altLang="zh-CN" sz="1900" kern="1200" dirty="0">
                <a:solidFill>
                  <a:srgbClr val="74531F"/>
                </a:solidFill>
                <a:latin typeface="Consolas" panose="020B0609020204030204" pitchFamily="49" charset="0"/>
              </a:rPr>
              <a:t>() </a:t>
            </a:r>
            <a:r>
              <a:rPr lang="en-US" altLang="zh-CN" sz="1800" dirty="0">
                <a:cs typeface="Helvetica"/>
              </a:rPr>
              <a:t>is called, destruction of the semaphore is postponed until all references to the semaphore have been destroyed by calls to</a:t>
            </a:r>
            <a:r>
              <a:rPr lang="en-US" altLang="zh-CN" sz="1800" kern="1200" dirty="0">
                <a:solidFill>
                  <a:srgbClr val="74531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kern="1200" dirty="0" err="1">
                <a:solidFill>
                  <a:srgbClr val="74531F"/>
                </a:solidFill>
                <a:latin typeface="Consolas" panose="020B0609020204030204" pitchFamily="49" charset="0"/>
              </a:rPr>
              <a:t>sem_close</a:t>
            </a:r>
            <a:r>
              <a:rPr lang="en-US" altLang="zh-CN" sz="1800" kern="1200" dirty="0">
                <a:solidFill>
                  <a:srgbClr val="74531F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800" dirty="0">
                <a:cs typeface="Helvetica"/>
              </a:rPr>
              <a:t>, _exit(), or exec.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D25030F-4FDC-B91B-5C28-8CD4A7CDFC47}"/>
              </a:ext>
            </a:extLst>
          </p:cNvPr>
          <p:cNvSpPr txBox="1"/>
          <p:nvPr/>
        </p:nvSpPr>
        <p:spPr>
          <a:xfrm>
            <a:off x="844550" y="2932097"/>
            <a:ext cx="609600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9152" marR="0" lvl="0" indent="-289152" algn="l" defTabSz="412750" rtl="0" eaLnBrk="1" fontAlgn="auto" latinLnBrk="0" hangingPunct="1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Syntax: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581B964-F4DA-382E-A5CC-2C7FCE505809}"/>
              </a:ext>
            </a:extLst>
          </p:cNvPr>
          <p:cNvSpPr txBox="1"/>
          <p:nvPr/>
        </p:nvSpPr>
        <p:spPr>
          <a:xfrm>
            <a:off x="1262740" y="3460397"/>
            <a:ext cx="10084709" cy="36933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zh-CN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sem_unlink</a:t>
            </a:r>
            <a:r>
              <a:rPr lang="pt-B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(const </a:t>
            </a:r>
            <a:r>
              <a:rPr lang="pt-BR" altLang="zh-CN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B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pt-BR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A18B1B3D-31B5-29E2-CF84-EA37A5C33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0" y="4114428"/>
            <a:ext cx="10084709" cy="73866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zh-CN" altLang="zh-CN" sz="2400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Parameters: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 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kern="0" dirty="0">
                <a:solidFill>
                  <a:srgbClr val="C00000"/>
                </a:solidFill>
                <a:latin typeface="Gill Sans MT" panose="020B0502020104020203" pitchFamily="34" charset="0"/>
                <a:cs typeface="Helvetica"/>
              </a:rPr>
              <a:t>: </a:t>
            </a:r>
            <a:r>
              <a:rPr lang="en-US" altLang="zh-CN" kern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cs typeface="Helvetica"/>
              </a:rPr>
              <a:t>the semaphore name.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CABB9FE-E2BB-4A06-2289-2E62E1541A6C}"/>
              </a:ext>
            </a:extLst>
          </p:cNvPr>
          <p:cNvSpPr txBox="1"/>
          <p:nvPr/>
        </p:nvSpPr>
        <p:spPr>
          <a:xfrm>
            <a:off x="844550" y="4965242"/>
            <a:ext cx="609600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9152" marR="0" lvl="0" indent="-289152" algn="l" defTabSz="412750" rtl="0" eaLnBrk="1" fontAlgn="auto" latinLnBrk="0" hangingPunct="1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Example:</a:t>
            </a:r>
            <a:endParaRPr lang="en-US" altLang="zh-CN" sz="2400" kern="0" dirty="0">
              <a:solidFill>
                <a:srgbClr val="202020"/>
              </a:solidFill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1970F9F-5EC6-EC7C-76FE-811228D7001B}"/>
              </a:ext>
            </a:extLst>
          </p:cNvPr>
          <p:cNvSpPr txBox="1"/>
          <p:nvPr/>
        </p:nvSpPr>
        <p:spPr>
          <a:xfrm>
            <a:off x="1262739" y="5453629"/>
            <a:ext cx="10084709" cy="36933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HK" altLang="zh-CN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HK" altLang="zh-CN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zh-CN" dirty="0">
                <a:solidFill>
                  <a:srgbClr val="74531F"/>
                </a:solidFill>
                <a:latin typeface="Consolas" panose="020B0609020204030204" pitchFamily="49" charset="0"/>
              </a:rPr>
              <a:t>unlink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(“/</a:t>
            </a:r>
            <a:r>
              <a:rPr lang="en-HK" altLang="zh-CN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HK" altLang="zh-CN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”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57477348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Semaphores in Process Synchronization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5" name="文本占位符 7">
            <a:extLst>
              <a:ext uri="{FF2B5EF4-FFF2-40B4-BE49-F238E27FC236}">
                <a16:creationId xmlns:a16="http://schemas.microsoft.com/office/drawing/2014/main" id="{14771B40-21CF-5E90-3A74-392C5D51E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1229566"/>
            <a:ext cx="10502900" cy="4795453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altLang="zh-CN" sz="2400" b="1" i="0" dirty="0">
                <a:solidFill>
                  <a:srgbClr val="000000"/>
                </a:solidFill>
                <a:effectLst/>
                <a:latin typeface="-apple-system"/>
              </a:rPr>
              <a:t> Problem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-apple-system"/>
              </a:rPr>
              <a:t>: How to use </a:t>
            </a:r>
            <a:r>
              <a:rPr lang="en-US" altLang="zh-CN" sz="2400" kern="1200" dirty="0">
                <a:solidFill>
                  <a:srgbClr val="50A14F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kern="1200" dirty="0" err="1">
                <a:solidFill>
                  <a:srgbClr val="50A14F"/>
                </a:solidFill>
                <a:latin typeface="Consolas" panose="020B0609020204030204" pitchFamily="49" charset="0"/>
              </a:rPr>
              <a:t>semaphore.h</a:t>
            </a:r>
            <a:r>
              <a:rPr lang="en-US" altLang="zh-CN" sz="2400" kern="1200" dirty="0">
                <a:solidFill>
                  <a:srgbClr val="50A14F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-apple-system"/>
              </a:rPr>
              <a:t> to implement inter-process semaphores?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US" altLang="zh-CN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342900" marR="0" lvl="0" indent="-34290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-apple-system"/>
              </a:rPr>
              <a:t>Background:</a:t>
            </a:r>
            <a:endParaRPr lang="zh-CN" altLang="zh-CN" sz="2400" b="1" dirty="0">
              <a:solidFill>
                <a:srgbClr val="000000"/>
              </a:solidFill>
              <a:latin typeface="-apple-system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</a:rPr>
              <a:t> Threads share the same memory space, allowing direct access to semaphore variables of other threads.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zh-CN" sz="1800" dirty="0">
                <a:cs typeface="Helvetica"/>
              </a:rPr>
              <a:t> However, processes have separate memory spaces. A process cannot access the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</a:rPr>
              <a:t>semaphore</a:t>
            </a:r>
            <a:r>
              <a:rPr lang="en-US" altLang="zh-CN" sz="1800" dirty="0">
                <a:cs typeface="Helvetica"/>
              </a:rPr>
              <a:t> variables of other processes.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en-US" altLang="zh-CN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342900" marR="0" lvl="0" indent="-34290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sz="2400" b="1" i="0" dirty="0">
                <a:solidFill>
                  <a:srgbClr val="000000"/>
                </a:solidFill>
                <a:effectLst/>
                <a:latin typeface="-apple-system"/>
              </a:rPr>
              <a:t>Solution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endParaRPr lang="zh-CN" altLang="zh-CN" sz="2400" b="1" dirty="0">
              <a:solidFill>
                <a:srgbClr val="000000"/>
              </a:solidFill>
              <a:latin typeface="-apple-system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</a:rPr>
              <a:t>  Named semaphores: use </a:t>
            </a:r>
            <a:r>
              <a:rPr lang="en-US" altLang="zh-CN" sz="1800" kern="1200" dirty="0" err="1">
                <a:solidFill>
                  <a:srgbClr val="74531F"/>
                </a:solidFill>
                <a:latin typeface="Consolas" panose="020B0609020204030204" pitchFamily="49" charset="0"/>
              </a:rPr>
              <a:t>sem_open</a:t>
            </a:r>
            <a:r>
              <a:rPr lang="en-US" altLang="zh-CN" sz="1800" kern="1200" dirty="0">
                <a:solidFill>
                  <a:srgbClr val="74531F"/>
                </a:solidFill>
                <a:latin typeface="Consolas" panose="020B0609020204030204" pitchFamily="49" charset="0"/>
              </a:rPr>
              <a:t>()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</a:rPr>
              <a:t>to create or open a named semaphore.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zh-CN" sz="1800" dirty="0">
                <a:cs typeface="Helvetica"/>
              </a:rPr>
              <a:t>  Unnamed semaphore: the semaphore needs to be placed in shared memory, and the </a:t>
            </a:r>
            <a:r>
              <a:rPr lang="en-US" altLang="zh-CN" sz="1800" kern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pshared</a:t>
            </a:r>
            <a:r>
              <a:rPr lang="en-US" altLang="zh-CN" sz="1800" dirty="0">
                <a:cs typeface="Helvetica"/>
              </a:rPr>
              <a:t> parameter of </a:t>
            </a:r>
            <a:r>
              <a:rPr lang="en-US" altLang="zh-CN" sz="1800" kern="1200" dirty="0" err="1">
                <a:solidFill>
                  <a:srgbClr val="74531F"/>
                </a:solidFill>
                <a:latin typeface="Consolas" panose="020B0609020204030204" pitchFamily="49" charset="0"/>
              </a:rPr>
              <a:t>sem_init</a:t>
            </a:r>
            <a:r>
              <a:rPr lang="en-US" altLang="zh-CN" sz="1800" kern="1200" dirty="0">
                <a:solidFill>
                  <a:srgbClr val="74531F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800" dirty="0">
                <a:cs typeface="Helvetica"/>
              </a:rPr>
              <a:t> is set to non-zero (usually 1).</a:t>
            </a:r>
            <a:endParaRPr lang="en-US" altLang="zh-CN" sz="2400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06065965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Named Semaphore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5" name="文本框 8">
            <a:extLst>
              <a:ext uri="{FF2B5EF4-FFF2-40B4-BE49-F238E27FC236}">
                <a16:creationId xmlns:a16="http://schemas.microsoft.com/office/drawing/2014/main" id="{8F36E625-385C-74EA-5F44-3F24878C63BE}"/>
              </a:ext>
            </a:extLst>
          </p:cNvPr>
          <p:cNvSpPr txBox="1"/>
          <p:nvPr/>
        </p:nvSpPr>
        <p:spPr>
          <a:xfrm>
            <a:off x="135471" y="1264941"/>
            <a:ext cx="5820354" cy="3754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1">
            <a:spAutoFit/>
          </a:bodyPr>
          <a:lstStyle/>
          <a:p>
            <a:r>
              <a:rPr lang="en-HK" altLang="zh-C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HK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HK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HK" altLang="zh-C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HK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semaphore.h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HK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HK" altLang="zh-C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HK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fcntl.h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HK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HK" altLang="zh-C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HK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unistd.h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HK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HK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altLang="zh-CN" sz="14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Create a semaphore</a:t>
            </a:r>
            <a:endParaRPr lang="en-HK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sz="14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sem_t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HK" altLang="zh-CN" sz="14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HK" altLang="zh-CN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sem_open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HK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HK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mysem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HK" altLang="zh-CN" sz="14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O_CREAT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HK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0644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HK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HK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sem_wait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14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HK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Process A enters the critical section.</a:t>
            </a:r>
            <a:r>
              <a:rPr lang="en-HK" altLang="zh-CN" sz="14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sz="14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HK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Process A leaves the critical section.</a:t>
            </a:r>
            <a:r>
              <a:rPr lang="en-HK" altLang="zh-CN" sz="14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sem_post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14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sem_close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14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sz="14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0E3DD26D-BBB8-B2A2-69C6-6646F31F2824}"/>
              </a:ext>
            </a:extLst>
          </p:cNvPr>
          <p:cNvSpPr txBox="1"/>
          <p:nvPr/>
        </p:nvSpPr>
        <p:spPr>
          <a:xfrm>
            <a:off x="4720723" y="1272092"/>
            <a:ext cx="1235102" cy="369332"/>
          </a:xfrm>
          <a:prstGeom prst="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a.c</a:t>
            </a:r>
            <a:endParaRPr lang="en-US" dirty="0"/>
          </a:p>
        </p:txBody>
      </p:sp>
      <p:sp>
        <p:nvSpPr>
          <p:cNvPr id="11" name="文本框 8">
            <a:extLst>
              <a:ext uri="{FF2B5EF4-FFF2-40B4-BE49-F238E27FC236}">
                <a16:creationId xmlns:a16="http://schemas.microsoft.com/office/drawing/2014/main" id="{3EEA725B-360D-DDD8-AA35-9EB51F024E08}"/>
              </a:ext>
            </a:extLst>
          </p:cNvPr>
          <p:cNvSpPr txBox="1"/>
          <p:nvPr/>
        </p:nvSpPr>
        <p:spPr>
          <a:xfrm>
            <a:off x="5955825" y="1264941"/>
            <a:ext cx="6100704" cy="3754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1">
            <a:spAutoFit/>
          </a:bodyPr>
          <a:lstStyle/>
          <a:p>
            <a:r>
              <a:rPr lang="en-HK" altLang="zh-C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HK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HK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HK" altLang="zh-C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HK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semaphore.h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HK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HK" altLang="zh-C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HK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fcntl.h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HK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HK" altLang="zh-C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HK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unistd.h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HK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HK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altLang="zh-CN" sz="14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Open the semaphore created in Process A</a:t>
            </a:r>
            <a:endParaRPr lang="en-HK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sz="14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sem_t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HK" altLang="zh-CN" sz="14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HK" altLang="zh-CN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sem_open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HK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HK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mysem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HK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HK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sem_wait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14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HK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Process B enters the critical section.</a:t>
            </a:r>
            <a:r>
              <a:rPr lang="en-HK" altLang="zh-CN" sz="14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sz="14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HK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Process B leaves the critical section.</a:t>
            </a:r>
            <a:r>
              <a:rPr lang="en-HK" altLang="zh-CN" sz="14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sem_post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14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sem_close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14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sz="14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68B40315-921F-F5C0-BEF1-A218B56ECC14}"/>
              </a:ext>
            </a:extLst>
          </p:cNvPr>
          <p:cNvSpPr txBox="1">
            <a:spLocks/>
          </p:cNvSpPr>
          <p:nvPr/>
        </p:nvSpPr>
        <p:spPr>
          <a:xfrm>
            <a:off x="11896196" y="6553200"/>
            <a:ext cx="102657" cy="37959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>
              <a:defRPr lang="en-US"/>
            </a:defPPr>
            <a:lvl1pPr marL="0" algn="l" defTabSz="412750" rtl="0" eaLnBrk="1" latinLnBrk="0" hangingPunct="1">
              <a:defRPr sz="1800" kern="1200">
                <a:solidFill>
                  <a:srgbClr val="800080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0">
              <a:defRPr/>
            </a:pPr>
            <a:endParaRPr lang="en-US" kern="0" dirty="0">
              <a:cs typeface="Helvetica"/>
              <a:sym typeface="Helvetica"/>
            </a:endParaRPr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B8F52D21-1BF1-F266-8F77-EF369A55624A}"/>
              </a:ext>
            </a:extLst>
          </p:cNvPr>
          <p:cNvSpPr txBox="1"/>
          <p:nvPr/>
        </p:nvSpPr>
        <p:spPr>
          <a:xfrm>
            <a:off x="10821427" y="1272092"/>
            <a:ext cx="1235102" cy="369332"/>
          </a:xfrm>
          <a:prstGeom prst="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  <a:sym typeface="Helvetica"/>
              </a:rPr>
              <a:t>b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.c</a:t>
            </a:r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170535C-5F33-3B6A-63A0-737C48BE2A35}"/>
              </a:ext>
            </a:extLst>
          </p:cNvPr>
          <p:cNvSpPr txBox="1"/>
          <p:nvPr/>
        </p:nvSpPr>
        <p:spPr>
          <a:xfrm>
            <a:off x="135471" y="5342612"/>
            <a:ext cx="11008652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  <a:sym typeface="Helvetica"/>
              </a:rPr>
              <a:t>Tip: We can use </a:t>
            </a:r>
            <a:r>
              <a:rPr lang="en-US" altLang="zh-CN" kern="0" dirty="0">
                <a:solidFill>
                  <a:srgbClr val="0070C0"/>
                </a:solidFill>
                <a:latin typeface="Gill Sans MT" panose="020B0502020104020203" pitchFamily="34" charset="0"/>
                <a:cs typeface="Helvetica"/>
                <a:sym typeface="Helvetica"/>
              </a:rPr>
              <a:t>./a &amp; ./b </a:t>
            </a: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  <a:sym typeface="Helvetica"/>
              </a:rPr>
              <a:t>to run a and b simultaneously.</a:t>
            </a:r>
          </a:p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  <a:sym typeface="Helvetica"/>
              </a:rPr>
              <a:t>However, &amp; is not a binary operator. It is a unary postfix operator (i.e. one coming after a command) and instructing the shell to run the specified command in the background.</a:t>
            </a:r>
          </a:p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  <a:sym typeface="Helvetica"/>
              </a:rPr>
              <a:t>./a &amp; ./b means that a </a:t>
            </a: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runs from the background, while b runs from foreground.</a:t>
            </a:r>
            <a:endParaRPr lang="en-US" altLang="zh-CN" kern="0" dirty="0">
              <a:solidFill>
                <a:srgbClr val="202020"/>
              </a:solidFill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7E64569-F6DC-0CD9-754A-505DE44FBF01}"/>
              </a:ext>
            </a:extLst>
          </p:cNvPr>
          <p:cNvSpPr/>
          <p:nvPr/>
        </p:nvSpPr>
        <p:spPr>
          <a:xfrm>
            <a:off x="501041" y="2824619"/>
            <a:ext cx="5179512" cy="20668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800" b="0" i="0" u="none" strike="noStrike" cap="none" spc="0" normalizeH="0" baseline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66FE3FF-B9E2-96BF-DEA4-73938C86472E}"/>
              </a:ext>
            </a:extLst>
          </p:cNvPr>
          <p:cNvSpPr/>
          <p:nvPr/>
        </p:nvSpPr>
        <p:spPr>
          <a:xfrm>
            <a:off x="6321395" y="2824619"/>
            <a:ext cx="5179512" cy="20668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800" b="0" i="0" u="none" strike="noStrike" cap="none" spc="0" normalizeH="0" baseline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92609510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Named Semaphore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5" name="文本占位符 7">
            <a:extLst>
              <a:ext uri="{FF2B5EF4-FFF2-40B4-BE49-F238E27FC236}">
                <a16:creationId xmlns:a16="http://schemas.microsoft.com/office/drawing/2014/main" id="{14771B40-21CF-5E90-3A74-392C5D51E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1229566"/>
            <a:ext cx="10502900" cy="5382774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altLang="zh-CN" sz="2400" i="0" dirty="0" err="1">
                <a:solidFill>
                  <a:srgbClr val="000000"/>
                </a:solidFill>
                <a:effectLst/>
                <a:latin typeface="-apple-system"/>
              </a:rPr>
              <a:t>a.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c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 and 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b.c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 works.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US" altLang="zh-CN" sz="240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altLang="zh-CN" sz="2400" i="0" dirty="0">
                <a:solidFill>
                  <a:srgbClr val="000000"/>
                </a:solidFill>
                <a:effectLst/>
                <a:latin typeface="-apple-system"/>
              </a:rPr>
              <a:t>Only </a:t>
            </a:r>
            <a:r>
              <a:rPr lang="en-US" altLang="zh-CN" sz="24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-apple-system"/>
              </a:rPr>
              <a:t>one</a:t>
            </a:r>
            <a:r>
              <a:rPr lang="en-US" altLang="zh-CN" sz="2400" i="0" dirty="0">
                <a:solidFill>
                  <a:srgbClr val="000000"/>
                </a:solidFill>
                <a:effectLst/>
                <a:latin typeface="-apple-system"/>
              </a:rPr>
              <a:t> process enters critical section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6C6EADC-8896-F0B9-0E0A-842E7FF88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419" y="1811618"/>
            <a:ext cx="5423316" cy="170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78575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4E23DF-85E3-85C4-AE3D-C249E82E1A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7FC18-5B1A-B8EE-3AE2-8CAE55B07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Named Semaphore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B439F-5BDB-6412-E2F5-ADEB3875B04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5" name="文本占位符 7">
            <a:extLst>
              <a:ext uri="{FF2B5EF4-FFF2-40B4-BE49-F238E27FC236}">
                <a16:creationId xmlns:a16="http://schemas.microsoft.com/office/drawing/2014/main" id="{01864431-986E-BAA9-3245-102926FC6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1229566"/>
            <a:ext cx="10502900" cy="5382774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altLang="zh-CN" sz="2400" i="0" dirty="0" err="1">
                <a:solidFill>
                  <a:srgbClr val="000000"/>
                </a:solidFill>
                <a:effectLst/>
                <a:latin typeface="-apple-system"/>
              </a:rPr>
              <a:t>a.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c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 and 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b.c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 works.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But what if we change the initial value of the semaphore to 2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？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Both process A and B will enter the critical section.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HK" altLang="zh-CN" sz="24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sem_t</a:t>
            </a:r>
            <a:r>
              <a:rPr lang="en-HK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HK" altLang="zh-CN" sz="24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HK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HK" altLang="zh-CN" sz="2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sem_open</a:t>
            </a:r>
            <a:r>
              <a:rPr lang="en-HK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2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HK" altLang="zh-CN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HK" altLang="zh-CN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mysem</a:t>
            </a:r>
            <a:r>
              <a:rPr lang="en-HK" altLang="zh-CN" sz="2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HK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HK" altLang="zh-CN" sz="24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O_CREAT</a:t>
            </a:r>
            <a:r>
              <a:rPr lang="en-HK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HK" altLang="zh-CN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0644</a:t>
            </a:r>
            <a:r>
              <a:rPr lang="en-HK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HK" altLang="zh-CN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HK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altLang="zh-CN" sz="2400" i="0" dirty="0">
                <a:solidFill>
                  <a:srgbClr val="000000"/>
                </a:solidFill>
                <a:effectLst/>
                <a:latin typeface="-apple-system"/>
              </a:rPr>
              <a:t>Let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’s change the value and re-compile it.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US" altLang="zh-CN" sz="240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altLang="zh-CN" sz="2400" i="0" dirty="0">
                <a:solidFill>
                  <a:srgbClr val="000000"/>
                </a:solidFill>
                <a:effectLst/>
                <a:latin typeface="-apple-system"/>
              </a:rPr>
              <a:t>Still 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o</a:t>
            </a:r>
            <a:r>
              <a:rPr lang="en-US" altLang="zh-CN" sz="2400" i="0" dirty="0">
                <a:solidFill>
                  <a:srgbClr val="000000"/>
                </a:solidFill>
                <a:effectLst/>
                <a:latin typeface="-apple-system"/>
              </a:rPr>
              <a:t>nly </a:t>
            </a:r>
            <a:r>
              <a:rPr lang="en-US" altLang="zh-CN" sz="24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-apple-system"/>
              </a:rPr>
              <a:t>one</a:t>
            </a:r>
            <a:r>
              <a:rPr lang="en-US" altLang="zh-CN" sz="2400" i="0" dirty="0">
                <a:solidFill>
                  <a:srgbClr val="000000"/>
                </a:solidFill>
                <a:effectLst/>
                <a:latin typeface="-apple-system"/>
              </a:rPr>
              <a:t> process enters critical section. Our change does not work.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776F65D-4FF7-3A1B-A347-25401538D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737" y="4329350"/>
            <a:ext cx="5423316" cy="170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48880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Named Semaphore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5" name="文本占位符 7">
            <a:extLst>
              <a:ext uri="{FF2B5EF4-FFF2-40B4-BE49-F238E27FC236}">
                <a16:creationId xmlns:a16="http://schemas.microsoft.com/office/drawing/2014/main" id="{14771B40-21CF-5E90-3A74-392C5D51E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1229566"/>
            <a:ext cx="10502900" cy="5382774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Why didn't our changes take effect?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Because even though our program ends, the named semaphore is still in memory.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Where it is? /dev/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shm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. If you do not explicitly delete it, it persists until shutdown.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Thus, we need to add </a:t>
            </a:r>
            <a:r>
              <a:rPr kumimoji="0" lang="pt-BR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74531F"/>
                </a:solidFill>
                <a:effectLst/>
                <a:uLnTx/>
                <a:uFillTx/>
                <a:latin typeface="Consolas" panose="020B0609020204030204" pitchFamily="49" charset="0"/>
                <a:cs typeface="Helvetica"/>
              </a:rPr>
              <a:t>sem_unlink()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-apple-system"/>
                <a:cs typeface="Helvetica"/>
              </a:rPr>
              <a:t>to remove named semaphores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-apple-system"/>
                <a:cs typeface="Helvetica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n our code.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A9902E1-3394-B1A2-27FA-987D9D2A7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119" y="3264331"/>
            <a:ext cx="7249278" cy="48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3212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3858A-C534-D190-DE05-D8F66CB64A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EC72D-AF0C-5BC1-6B77-EB498299E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Named Semaphore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2A333B-1ED3-0270-56B3-80F8AE79645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5" name="文本框 8">
            <a:extLst>
              <a:ext uri="{FF2B5EF4-FFF2-40B4-BE49-F238E27FC236}">
                <a16:creationId xmlns:a16="http://schemas.microsoft.com/office/drawing/2014/main" id="{5341D096-5953-4E06-AD96-103B0C5601FF}"/>
              </a:ext>
            </a:extLst>
          </p:cNvPr>
          <p:cNvSpPr txBox="1"/>
          <p:nvPr/>
        </p:nvSpPr>
        <p:spPr>
          <a:xfrm>
            <a:off x="135471" y="1264941"/>
            <a:ext cx="5820354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1">
            <a:spAutoFit/>
          </a:bodyPr>
          <a:lstStyle/>
          <a:p>
            <a:r>
              <a:rPr lang="en-HK" altLang="zh-C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HK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HK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HK" altLang="zh-C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HK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semaphore.h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HK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HK" altLang="zh-C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HK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fcntl.h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HK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HK" altLang="zh-C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HK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unistd.h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HK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HK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altLang="zh-CN" sz="14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Create a semaphore</a:t>
            </a:r>
            <a:endParaRPr lang="en-HK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sz="14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sem_t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HK" altLang="zh-CN" sz="14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HK" altLang="zh-CN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sem_open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HK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HK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mysem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HK" altLang="zh-CN" sz="14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O_CREAT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HK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0644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HK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HK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sem_wait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14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HK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Process A enters the critical section.</a:t>
            </a:r>
            <a:r>
              <a:rPr lang="en-HK" altLang="zh-CN" sz="14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sz="14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HK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Process A leaves the critical section.</a:t>
            </a:r>
            <a:r>
              <a:rPr lang="en-HK" altLang="zh-CN" sz="14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sem_post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14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sem_close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14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HK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HK" altLang="zh-CN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sem_</a:t>
            </a:r>
            <a:r>
              <a:rPr lang="en-HK" altLang="zh-CN" sz="1400" dirty="0" err="1">
                <a:solidFill>
                  <a:srgbClr val="74531F"/>
                </a:solidFill>
                <a:latin typeface="Consolas" panose="020B0609020204030204" pitchFamily="49" charset="0"/>
              </a:rPr>
              <a:t>unlink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HK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mysem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sz="14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E04F959D-B020-892B-06FD-AC5F4D5FE477}"/>
              </a:ext>
            </a:extLst>
          </p:cNvPr>
          <p:cNvSpPr txBox="1"/>
          <p:nvPr/>
        </p:nvSpPr>
        <p:spPr>
          <a:xfrm>
            <a:off x="4720723" y="1272092"/>
            <a:ext cx="1235102" cy="369332"/>
          </a:xfrm>
          <a:prstGeom prst="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a.c</a:t>
            </a:r>
            <a:endParaRPr lang="en-US" dirty="0"/>
          </a:p>
        </p:txBody>
      </p:sp>
      <p:sp>
        <p:nvSpPr>
          <p:cNvPr id="11" name="文本框 8">
            <a:extLst>
              <a:ext uri="{FF2B5EF4-FFF2-40B4-BE49-F238E27FC236}">
                <a16:creationId xmlns:a16="http://schemas.microsoft.com/office/drawing/2014/main" id="{0C80301E-5260-01B4-C126-433EC94734A0}"/>
              </a:ext>
            </a:extLst>
          </p:cNvPr>
          <p:cNvSpPr txBox="1"/>
          <p:nvPr/>
        </p:nvSpPr>
        <p:spPr>
          <a:xfrm>
            <a:off x="5955825" y="1264941"/>
            <a:ext cx="6100704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1">
            <a:spAutoFit/>
          </a:bodyPr>
          <a:lstStyle/>
          <a:p>
            <a:r>
              <a:rPr lang="en-HK" altLang="zh-C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HK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HK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HK" altLang="zh-C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HK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semaphore.h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HK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HK" altLang="zh-C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HK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fcntl.h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HK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HK" altLang="zh-C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HK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unistd.h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HK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HK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altLang="zh-CN" sz="14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Open the semaphore created in Process A</a:t>
            </a:r>
            <a:endParaRPr lang="en-HK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sz="14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sem_t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HK" altLang="zh-CN" sz="14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HK" altLang="zh-CN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sem_open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HK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HK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mysem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HK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HK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sem_wait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14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HK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Process B enters the critical section.</a:t>
            </a:r>
            <a:r>
              <a:rPr lang="en-HK" altLang="zh-CN" sz="14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sz="14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HK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Process B leaves the critical section.</a:t>
            </a:r>
            <a:r>
              <a:rPr lang="en-HK" altLang="zh-CN" sz="14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HK" altLang="zh-CN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sem_post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14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sem_close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14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sz="14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HK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HK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D14C1DED-796D-F5E1-7F92-E19C216C6E66}"/>
              </a:ext>
            </a:extLst>
          </p:cNvPr>
          <p:cNvSpPr txBox="1">
            <a:spLocks/>
          </p:cNvSpPr>
          <p:nvPr/>
        </p:nvSpPr>
        <p:spPr>
          <a:xfrm>
            <a:off x="11896196" y="6553200"/>
            <a:ext cx="102657" cy="37959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>
              <a:defRPr lang="en-US"/>
            </a:defPPr>
            <a:lvl1pPr marL="0" algn="l" defTabSz="412750" rtl="0" eaLnBrk="1" latinLnBrk="0" hangingPunct="1">
              <a:defRPr sz="1800" kern="1200">
                <a:solidFill>
                  <a:srgbClr val="800080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0">
              <a:defRPr/>
            </a:pPr>
            <a:endParaRPr lang="en-US" kern="0" dirty="0">
              <a:cs typeface="Helvetica"/>
              <a:sym typeface="Helvetica"/>
            </a:endParaRPr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CE47D629-1966-D913-3729-3C0FCCA6AFA3}"/>
              </a:ext>
            </a:extLst>
          </p:cNvPr>
          <p:cNvSpPr txBox="1"/>
          <p:nvPr/>
        </p:nvSpPr>
        <p:spPr>
          <a:xfrm>
            <a:off x="10821427" y="1272092"/>
            <a:ext cx="1235102" cy="369332"/>
          </a:xfrm>
          <a:prstGeom prst="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  <a:sym typeface="Helvetica"/>
              </a:rPr>
              <a:t>b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.c</a:t>
            </a:r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AF00238-2DED-0E26-3709-20A850FBA03F}"/>
              </a:ext>
            </a:extLst>
          </p:cNvPr>
          <p:cNvSpPr/>
          <p:nvPr/>
        </p:nvSpPr>
        <p:spPr>
          <a:xfrm>
            <a:off x="455892" y="4528159"/>
            <a:ext cx="5179512" cy="20668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800" b="0" i="0" u="none" strike="noStrike" cap="none" spc="0" normalizeH="0" baseline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17930975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Unnamed Semaphore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5" name="文本占位符 7">
            <a:extLst>
              <a:ext uri="{FF2B5EF4-FFF2-40B4-BE49-F238E27FC236}">
                <a16:creationId xmlns:a16="http://schemas.microsoft.com/office/drawing/2014/main" id="{14771B40-21CF-5E90-3A74-392C5D51E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1229566"/>
            <a:ext cx="10502900" cy="5382774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You can also use the unnamed semaphore to implement inter-process semaphores.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But it is harder than using named semaphore and beyond the scope of this course.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If you are interested in operating system, you can try it.</a:t>
            </a:r>
          </a:p>
        </p:txBody>
      </p:sp>
    </p:spTree>
    <p:extLst>
      <p:ext uri="{BB962C8B-B14F-4D97-AF65-F5344CB8AC3E}">
        <p14:creationId xmlns:p14="http://schemas.microsoft.com/office/powerpoint/2010/main" val="263879691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32768C-F15F-6E75-41D1-9F14D317D991}"/>
              </a:ext>
            </a:extLst>
          </p:cNvPr>
          <p:cNvSpPr txBox="1"/>
          <p:nvPr/>
        </p:nvSpPr>
        <p:spPr>
          <a:xfrm>
            <a:off x="779780" y="3128918"/>
            <a:ext cx="10632440" cy="6001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lvl="1" algn="ctr" defTabSz="292100" hangingPunct="0"/>
            <a:r>
              <a:rPr lang="en-US" sz="3300" b="1" kern="0" dirty="0">
                <a:solidFill>
                  <a:srgbClr val="FFFFFF">
                    <a:lumMod val="95000"/>
                  </a:srgbClr>
                </a:solidFill>
                <a:latin typeface="Gill Sans MT" panose="020B0502020104020203" pitchFamily="34" charset="0"/>
                <a:cs typeface="Helvetica"/>
                <a:sym typeface="Helvetica"/>
              </a:rPr>
              <a:t>Q &amp; A</a:t>
            </a:r>
            <a:endParaRPr lang="en-US" sz="2800" b="1" kern="0" dirty="0">
              <a:solidFill>
                <a:srgbClr val="FFFFFF">
                  <a:lumMod val="95000"/>
                </a:srgbClr>
              </a:solidFill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18749692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5FFEE-E22C-7E2F-1F3B-D8658E79F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1" y="1229566"/>
            <a:ext cx="10237107" cy="5499530"/>
          </a:xfrm>
        </p:spPr>
        <p:txBody>
          <a:bodyPr lIns="25400" tIns="25400" rIns="25400" bIns="25400" anchor="t">
            <a:normAutofit/>
          </a:bodyPr>
          <a:lstStyle/>
          <a:p>
            <a:pPr marL="288925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sz="2400" b="1" dirty="0">
                <a:cs typeface="Helvetica"/>
              </a:rPr>
              <a:t>Assignment 2</a:t>
            </a:r>
          </a:p>
          <a:p>
            <a:pPr marL="606425" lvl="1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sz="2400" dirty="0">
                <a:cs typeface="Helvetica"/>
              </a:rPr>
              <a:t>Due at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18:00:00 p.m., Mon, Nov 4</a:t>
            </a:r>
            <a:r>
              <a:rPr kumimoji="0" lang="en-US" altLang="zh-CN" sz="2400" b="0" i="0" u="none" strike="noStrike" kern="0" cap="none" spc="0" normalizeH="0" baseline="3000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th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  <a:p>
            <a:pPr marL="606425" lvl="1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altLang="zh-CN" sz="2400" dirty="0">
                <a:cs typeface="Helvetica"/>
              </a:rPr>
              <a:t>25 days left</a:t>
            </a:r>
            <a:endParaRPr lang="en-US" sz="2400" dirty="0">
              <a:cs typeface="Helvetic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19613679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5FFEE-E22C-7E2F-1F3B-D8658E79F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1" y="1229566"/>
            <a:ext cx="10237107" cy="5499530"/>
          </a:xfrm>
        </p:spPr>
        <p:txBody>
          <a:bodyPr lIns="25400" tIns="25400" rIns="25400" bIns="25400" anchor="t">
            <a:normAutofit/>
          </a:bodyPr>
          <a:lstStyle/>
          <a:p>
            <a:pPr marL="288925" indent="-288925">
              <a:buFont typeface="Wingdings" pitchFamily="2" charset="2"/>
              <a:buChar char="Ø"/>
              <a:defRPr/>
            </a:pPr>
            <a:r>
              <a:rPr lang="en-US" altLang="zh-CN" sz="2600" b="1" dirty="0">
                <a:cs typeface="Helvetica"/>
              </a:rPr>
              <a:t>Tutorial this week</a:t>
            </a:r>
          </a:p>
          <a:p>
            <a:pPr marL="606425" lvl="1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sz="2400" dirty="0">
                <a:cs typeface="Helvetica"/>
              </a:rPr>
              <a:t>Semaphore usage in C</a:t>
            </a: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sz="2400" dirty="0">
                <a:cs typeface="Helvetica"/>
              </a:rPr>
              <a:t>Interfaces in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&lt;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semaphore.h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&gt;</a:t>
            </a:r>
            <a:endParaRPr lang="en-US" sz="2400" dirty="0">
              <a:cs typeface="Helvetica"/>
            </a:endParaRPr>
          </a:p>
          <a:p>
            <a:pPr marL="923925" lvl="2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How to use inter-process semaphores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9666F3-2E33-F336-CBC8-9499F9D78784}"/>
              </a:ext>
            </a:extLst>
          </p:cNvPr>
          <p:cNvSpPr txBox="1"/>
          <p:nvPr/>
        </p:nvSpPr>
        <p:spPr>
          <a:xfrm>
            <a:off x="3367171" y="4430460"/>
            <a:ext cx="6171565" cy="923330"/>
          </a:xfrm>
          <a:prstGeom prst="rect">
            <a:avLst/>
          </a:prstGeom>
          <a:solidFill>
            <a:srgbClr val="FFC000"/>
          </a:solidFill>
          <a:ln w="57150" cap="flat">
            <a:solidFill>
              <a:schemeClr val="bg2">
                <a:lumMod val="5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202020"/>
                </a:solidFill>
                <a:latin typeface="Gill Sans MT" panose="020B0502020104020203" pitchFamily="34" charset="0"/>
              </a:rPr>
              <a:t>All examples used in this tutorial:</a:t>
            </a:r>
          </a:p>
          <a:p>
            <a:pPr algn="ctr"/>
            <a:r>
              <a:rPr lang="en-US" altLang="zh-CN" b="1" dirty="0">
                <a:solidFill>
                  <a:srgbClr val="202020"/>
                </a:solidFill>
                <a:latin typeface="Gill Sans MT" panose="020B0502020104020203" pitchFamily="34" charset="0"/>
              </a:rPr>
              <a:t>https://github.com/henryhxu/CSCI3150/tree/2024-Fall/tutorial/T06</a:t>
            </a:r>
          </a:p>
        </p:txBody>
      </p:sp>
    </p:spTree>
    <p:extLst>
      <p:ext uri="{BB962C8B-B14F-4D97-AF65-F5344CB8AC3E}">
        <p14:creationId xmlns:p14="http://schemas.microsoft.com/office/powerpoint/2010/main" val="14154995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Semaphores</a:t>
            </a:r>
            <a:r>
              <a:rPr lang="en-US" dirty="0"/>
              <a:t> in &lt;</a:t>
            </a:r>
            <a:r>
              <a:rPr lang="en-US" altLang="zh-CN" sz="4000" dirty="0" err="1">
                <a:cs typeface="Helvetica"/>
              </a:rPr>
              <a:t>semaphore.h</a:t>
            </a:r>
            <a:r>
              <a:rPr lang="en-US" dirty="0"/>
              <a:t>&gt;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5FFEE-E22C-7E2F-1F3B-D8658E79F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6725" y="1157355"/>
            <a:ext cx="10942521" cy="1245604"/>
          </a:xfrm>
        </p:spPr>
        <p:txBody>
          <a:bodyPr lIns="25400" tIns="25400" rIns="25400" bIns="25400" anchor="t">
            <a:normAutofit/>
          </a:bodyPr>
          <a:lstStyle/>
          <a:p>
            <a:pPr marL="288925" indent="-288925">
              <a:buFont typeface="Wingdings" pitchFamily="2" charset="2"/>
              <a:buChar char="Ø"/>
              <a:defRPr/>
            </a:pPr>
            <a:r>
              <a:rPr lang="en-US" altLang="zh-CN" sz="2400" dirty="0">
                <a:cs typeface="Helvetica"/>
              </a:rPr>
              <a:t>The </a:t>
            </a:r>
            <a:r>
              <a:rPr lang="en-US" altLang="zh-CN" sz="2400" dirty="0" err="1">
                <a:cs typeface="Helvetica"/>
              </a:rPr>
              <a:t>semaphore.h</a:t>
            </a:r>
            <a:r>
              <a:rPr lang="en-US" altLang="zh-CN" sz="2400" dirty="0">
                <a:cs typeface="Helvetica"/>
              </a:rPr>
              <a:t> is a powerful tool for creating and managing semaphores in C. It defines the </a:t>
            </a:r>
            <a:r>
              <a:rPr lang="en-US" altLang="zh-CN" sz="2400" i="1" dirty="0" err="1">
                <a:latin typeface="Consolas" panose="020B0609020204030204" pitchFamily="49" charset="0"/>
                <a:cs typeface="Helvetica"/>
              </a:rPr>
              <a:t>sem_t</a:t>
            </a:r>
            <a:r>
              <a:rPr lang="en-US" altLang="zh-CN" sz="2400" dirty="0">
                <a:cs typeface="Helvetica"/>
              </a:rPr>
              <a:t> type, used in performing semaphore operations. See also </a:t>
            </a:r>
            <a:r>
              <a:rPr lang="en-US" altLang="zh-CN" sz="2400" dirty="0">
                <a:cs typeface="Helvetica"/>
                <a:hlinkClick r:id="rId3"/>
              </a:rPr>
              <a:t>https://pubs.opengroup.org/onlinepubs/7908799/xsh/semaphore.h.html</a:t>
            </a:r>
            <a:endParaRPr lang="en-US" altLang="zh-CN" sz="2400" dirty="0">
              <a:cs typeface="Helvetica"/>
            </a:endParaRPr>
          </a:p>
          <a:p>
            <a:pPr marL="606425" lvl="1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endParaRPr lang="en-US" sz="2400" dirty="0"/>
          </a:p>
          <a:p>
            <a:pPr marL="606425" lvl="1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00E6A9C-20C9-7CC9-CBF6-89EE2B4A6609}"/>
              </a:ext>
            </a:extLst>
          </p:cNvPr>
          <p:cNvSpPr txBox="1"/>
          <p:nvPr/>
        </p:nvSpPr>
        <p:spPr>
          <a:xfrm>
            <a:off x="275383" y="2476679"/>
            <a:ext cx="8342524" cy="42780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  <a:sym typeface="Helvetica"/>
              </a:rPr>
              <a:t>To use it: </a:t>
            </a:r>
            <a:r>
              <a:rPr lang="en-HK" altLang="zh-CN" sz="240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  <a:sym typeface="Helvetica"/>
              </a:rPr>
              <a:t> </a:t>
            </a:r>
            <a:r>
              <a:rPr lang="en-HK" altLang="zh-CN" b="0" i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#include </a:t>
            </a:r>
            <a:r>
              <a:rPr lang="en-HK" altLang="zh-CN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HK" altLang="zh-CN" b="0" i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semaphore.h</a:t>
            </a:r>
            <a:r>
              <a:rPr lang="en-HK" altLang="zh-CN" b="0" i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HK" altLang="zh-CN" sz="280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  <a:p>
            <a:pPr marL="288925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altLang="zh-CN" sz="240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  <a:sym typeface="Helvetica"/>
              </a:rPr>
              <a:t>Interfaces:</a:t>
            </a:r>
          </a:p>
          <a:p>
            <a:pPr algn="l"/>
            <a:r>
              <a:rPr lang="en-HK" altLang="zh-CN" sz="2000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sem_close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sem_t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*);  </a:t>
            </a:r>
            <a:endParaRPr lang="en-HK" altLang="zh-CN" sz="2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HK" altLang="zh-CN" sz="2000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sem_destroy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sem_t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*);  </a:t>
            </a:r>
            <a:endParaRPr lang="en-HK" altLang="zh-CN" sz="2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HK" altLang="zh-CN" sz="2000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sem_getvalue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sem_t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*, </a:t>
            </a:r>
            <a:r>
              <a:rPr lang="en-HK" altLang="zh-CN" sz="2000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*);  </a:t>
            </a:r>
            <a:endParaRPr lang="en-HK" altLang="zh-CN" sz="2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HK" altLang="zh-CN" sz="2000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sem_init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sem_t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*, </a:t>
            </a:r>
            <a:r>
              <a:rPr lang="en-HK" altLang="zh-CN" sz="2000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unsigned </a:t>
            </a:r>
            <a:r>
              <a:rPr lang="en-HK" altLang="zh-CN" sz="2000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✔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HK" altLang="zh-CN" sz="2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HK" altLang="zh-CN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sem_t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</a:t>
            </a:r>
            <a:r>
              <a:rPr lang="en-HK" altLang="zh-CN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sem_open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2000" b="1" i="0" dirty="0" err="1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HK" altLang="zh-CN" sz="2000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*, </a:t>
            </a:r>
            <a:r>
              <a:rPr lang="en-HK" altLang="zh-CN" sz="2000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...);  </a:t>
            </a:r>
            <a:endParaRPr lang="en-HK" altLang="zh-CN" sz="2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HK" altLang="zh-CN" sz="2000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sem_post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sem_t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*); 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✔</a:t>
            </a:r>
            <a:endParaRPr lang="en-HK" altLang="zh-CN" sz="2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HK" altLang="zh-CN" sz="2000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sem_trywait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sem_t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*);  </a:t>
            </a:r>
            <a:endParaRPr lang="en-HK" altLang="zh-CN" sz="2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HK" altLang="zh-CN" sz="2000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sem_unlink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2000" b="1" i="0" dirty="0" err="1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HK" altLang="zh-CN" sz="2000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*);  </a:t>
            </a:r>
            <a:endParaRPr lang="en-HK" altLang="zh-CN" sz="2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HK" altLang="zh-CN" sz="2000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HK" altLang="zh-CN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sem_wait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sem_t</a:t>
            </a:r>
            <a:r>
              <a:rPr lang="en-HK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*); 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✔</a:t>
            </a:r>
            <a:endParaRPr lang="en-HK" altLang="zh-CN" sz="2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606425" lvl="1" indent="-288925">
              <a:spcBef>
                <a:spcPts val="1200"/>
              </a:spcBef>
              <a:buFont typeface="Wingdings" pitchFamily="2" charset="2"/>
              <a:buChar char="Ø"/>
              <a:defRPr/>
            </a:pPr>
            <a:endParaRPr lang="en-US" altLang="zh-CN" sz="2400" dirty="0">
              <a:solidFill>
                <a:srgbClr val="202020"/>
              </a:solidFill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61896342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sem_init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1D68554F-5AF8-7E1E-17A3-DE6F9E0E8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1229567"/>
            <a:ext cx="10502900" cy="6935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/>
              <a:t>Purpose: initialize an </a:t>
            </a:r>
            <a:r>
              <a:rPr lang="en-US" altLang="zh-CN" sz="2400" i="1" u="sng" dirty="0"/>
              <a:t>unnamed semaphore</a:t>
            </a:r>
            <a:r>
              <a:rPr lang="en-US" altLang="zh-CN" sz="2400" dirty="0"/>
              <a:t>.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D25030F-4FDC-B91B-5C28-8CD4A7CDFC47}"/>
              </a:ext>
            </a:extLst>
          </p:cNvPr>
          <p:cNvSpPr txBox="1"/>
          <p:nvPr/>
        </p:nvSpPr>
        <p:spPr>
          <a:xfrm>
            <a:off x="844550" y="1754653"/>
            <a:ext cx="609600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9152" marR="0" lvl="0" indent="-289152" algn="l" defTabSz="412750" rtl="0" eaLnBrk="1" fontAlgn="auto" latinLnBrk="0" hangingPunct="1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Syntax: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581B964-F4DA-382E-A5CC-2C7FCE505809}"/>
              </a:ext>
            </a:extLst>
          </p:cNvPr>
          <p:cNvSpPr txBox="1"/>
          <p:nvPr/>
        </p:nvSpPr>
        <p:spPr>
          <a:xfrm>
            <a:off x="1262740" y="2282953"/>
            <a:ext cx="10084709" cy="36933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sem_init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sem_t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zh-CN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pshared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A18B1B3D-31B5-29E2-CF84-EA37A5C33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0" y="2741404"/>
            <a:ext cx="10084709" cy="12926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zh-CN" altLang="zh-CN" sz="2400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Parameters: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 </a:t>
            </a:r>
            <a:r>
              <a:rPr lang="en-US" altLang="zh-CN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US" altLang="zh-CN" kern="0" dirty="0">
                <a:solidFill>
                  <a:srgbClr val="C00000"/>
                </a:solidFill>
                <a:latin typeface="Gill Sans MT" panose="020B0502020104020203" pitchFamily="34" charset="0"/>
                <a:cs typeface="Helvetica"/>
              </a:rPr>
              <a:t>: </a:t>
            </a:r>
            <a:r>
              <a:rPr lang="en-US" altLang="zh-CN" kern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cs typeface="Helvetica"/>
              </a:rPr>
              <a:t>pointer to the semaphore variable.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kern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cs typeface="Helvetica"/>
              </a:rPr>
              <a:t> </a:t>
            </a:r>
            <a:r>
              <a:rPr lang="en-US" altLang="zh-CN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pshared</a:t>
            </a:r>
            <a:r>
              <a:rPr lang="en-US" altLang="zh-CN" kern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cs typeface="Helvetica"/>
              </a:rPr>
              <a:t>: whether the semaphore is shared between processes (0 for no sharing).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kern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cs typeface="Helvetica"/>
              </a:rPr>
              <a:t> 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CN" kern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cs typeface="Helvetica"/>
              </a:rPr>
              <a:t>: semaphore initial value. </a:t>
            </a:r>
            <a:endParaRPr lang="zh-CN" altLang="zh-CN" kern="0" dirty="0">
              <a:solidFill>
                <a:schemeClr val="tx1">
                  <a:lumMod val="50000"/>
                </a:schemeClr>
              </a:solidFill>
              <a:latin typeface="Gill Sans MT" panose="020B0502020104020203" pitchFamily="34" charset="0"/>
              <a:cs typeface="Helvetic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CABB9FE-E2BB-4A06-2289-2E62E1541A6C}"/>
              </a:ext>
            </a:extLst>
          </p:cNvPr>
          <p:cNvSpPr txBox="1"/>
          <p:nvPr/>
        </p:nvSpPr>
        <p:spPr>
          <a:xfrm>
            <a:off x="844550" y="4050844"/>
            <a:ext cx="609600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9152" marR="0" lvl="0" indent="-289152" algn="l" defTabSz="412750" rtl="0" eaLnBrk="1" fontAlgn="auto" latinLnBrk="0" hangingPunct="1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Example:</a:t>
            </a:r>
            <a:endParaRPr lang="en-US" altLang="zh-CN" sz="2400" kern="0" dirty="0">
              <a:solidFill>
                <a:srgbClr val="202020"/>
              </a:solidFill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1970F9F-5EC6-EC7C-76FE-811228D7001B}"/>
              </a:ext>
            </a:extLst>
          </p:cNvPr>
          <p:cNvSpPr txBox="1"/>
          <p:nvPr/>
        </p:nvSpPr>
        <p:spPr>
          <a:xfrm>
            <a:off x="1262739" y="4539231"/>
            <a:ext cx="10084709" cy="1200329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BUFFER_SIZE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[BUFFER_SIZE];</a:t>
            </a:r>
          </a:p>
          <a:p>
            <a:r>
              <a:rPr lang="en-US" altLang="zh-CN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sem_t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empty; </a:t>
            </a:r>
          </a:p>
          <a:p>
            <a:r>
              <a:rPr lang="en-US" altLang="zh-CN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sem_init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BUFFER_SIZE);</a:t>
            </a:r>
          </a:p>
        </p:txBody>
      </p:sp>
    </p:spTree>
    <p:extLst>
      <p:ext uri="{BB962C8B-B14F-4D97-AF65-F5344CB8AC3E}">
        <p14:creationId xmlns:p14="http://schemas.microsoft.com/office/powerpoint/2010/main" val="116498656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sem_open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1D68554F-5AF8-7E1E-17A3-DE6F9E0E8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1229567"/>
            <a:ext cx="10502900" cy="69357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/>
              <a:t>Purpose: initialize and open a </a:t>
            </a:r>
            <a:r>
              <a:rPr lang="en-US" altLang="zh-CN" sz="2400" i="1" u="sng" dirty="0"/>
              <a:t>named semaphore </a:t>
            </a:r>
            <a:r>
              <a:rPr lang="en-US" altLang="zh-CN" sz="2400" dirty="0"/>
              <a:t>(inter-process).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D25030F-4FDC-B91B-5C28-8CD4A7CDFC47}"/>
              </a:ext>
            </a:extLst>
          </p:cNvPr>
          <p:cNvSpPr txBox="1"/>
          <p:nvPr/>
        </p:nvSpPr>
        <p:spPr>
          <a:xfrm>
            <a:off x="813235" y="1621923"/>
            <a:ext cx="609600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9152" marR="0" lvl="0" indent="-289152" algn="l" defTabSz="412750" rtl="0" eaLnBrk="1" fontAlgn="auto" latinLnBrk="0" hangingPunct="1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Syntax: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581B964-F4DA-382E-A5CC-2C7FCE505809}"/>
              </a:ext>
            </a:extLst>
          </p:cNvPr>
          <p:cNvSpPr txBox="1"/>
          <p:nvPr/>
        </p:nvSpPr>
        <p:spPr>
          <a:xfrm>
            <a:off x="1231425" y="2150223"/>
            <a:ext cx="10084709" cy="646331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HK" altLang="zh-CN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sem_t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HK" altLang="zh-CN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sem_open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HK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HK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altLang="zh-CN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oflag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HK" altLang="zh-CN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sem_t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HK" altLang="zh-CN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sem_open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HK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HK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altLang="zh-CN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oflag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HK" altLang="zh-C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mode_t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HK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A18B1B3D-31B5-29E2-CF84-EA37A5C33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235" y="2764217"/>
            <a:ext cx="10084709" cy="378565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zh-CN" altLang="zh-CN" sz="2400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Parameters: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 </a:t>
            </a:r>
            <a:r>
              <a:rPr lang="en-HK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: must start with / (e.g. /</a:t>
            </a:r>
            <a:r>
              <a:rPr lang="en-US" altLang="zh-CN" kern="0" dirty="0" err="1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mysemaphore</a:t>
            </a: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 </a:t>
            </a:r>
            <a:r>
              <a:rPr lang="en-HK" altLang="zh-CN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oflag</a:t>
            </a: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: O_CREAT, O_CREAT | O_EXCL.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 </a:t>
            </a:r>
            <a:r>
              <a:rPr lang="en-HK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: permission bits.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 Permission bits control access to files or objects and are represented as a three- or four-digit number. Each digit represents permissions for the owner, group, and others, respectively.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 Common values include: 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 4: Read (r)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 2: Write (w)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 1: Execute (x)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 These values can be combined, such as 6 for read and write (</a:t>
            </a:r>
            <a:r>
              <a:rPr lang="en-US" altLang="zh-CN" kern="0" dirty="0" err="1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rw</a:t>
            </a: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-).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 The first digit (e.g., 0) can set special permissions like SUID or SGID.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 </a:t>
            </a:r>
            <a:r>
              <a:rPr lang="en-HK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: initial value.</a:t>
            </a:r>
            <a:endParaRPr lang="zh-CN" altLang="zh-CN" kern="0" dirty="0">
              <a:solidFill>
                <a:srgbClr val="202020"/>
              </a:solidFill>
              <a:latin typeface="Gill Sans MT" panose="020B0502020104020203" pitchFamily="34" charset="0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87669194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sem_open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2086953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CABB9FE-E2BB-4A06-2289-2E62E1541A6C}"/>
              </a:ext>
            </a:extLst>
          </p:cNvPr>
          <p:cNvSpPr txBox="1"/>
          <p:nvPr/>
        </p:nvSpPr>
        <p:spPr>
          <a:xfrm>
            <a:off x="844550" y="1081704"/>
            <a:ext cx="609600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9152" marR="0" lvl="0" indent="-289152" algn="l" defTabSz="412750" rtl="0" eaLnBrk="1" fontAlgn="auto" latinLnBrk="0" hangingPunct="1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Example:</a:t>
            </a:r>
            <a:endParaRPr lang="en-US" altLang="zh-CN" sz="2400" kern="0" dirty="0">
              <a:solidFill>
                <a:srgbClr val="202020"/>
              </a:solidFill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169D8BD-A06F-D6F6-ABD3-B05ED15363F3}"/>
              </a:ext>
            </a:extLst>
          </p:cNvPr>
          <p:cNvSpPr txBox="1"/>
          <p:nvPr/>
        </p:nvSpPr>
        <p:spPr>
          <a:xfrm>
            <a:off x="1262740" y="1606790"/>
            <a:ext cx="10084709" cy="92333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altLang="zh-CN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sem_t</a:t>
            </a:r>
            <a:r>
              <a:rPr lang="pt-B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*sem;</a:t>
            </a:r>
          </a:p>
          <a:p>
            <a:r>
              <a:rPr lang="pt-BR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B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*sem_name = </a:t>
            </a:r>
            <a:r>
              <a:rPr lang="pt-BR" altLang="zh-CN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/mysemaphore</a:t>
            </a:r>
            <a:r>
              <a:rPr lang="pt-BR" altLang="zh-CN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sem = </a:t>
            </a:r>
            <a:r>
              <a:rPr lang="pt-BR" altLang="zh-CN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sem_open</a:t>
            </a:r>
            <a:r>
              <a:rPr lang="pt-B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(sem_name, O_CREAT | O_EXCL, </a:t>
            </a:r>
            <a:r>
              <a:rPr lang="pt-BR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0644</a:t>
            </a:r>
            <a:r>
              <a:rPr lang="pt-B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612222E-DBE4-5C26-C72F-8E482C92F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816" y="2391289"/>
            <a:ext cx="10084709" cy="26776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zh-CN" altLang="zh-CN" sz="2400" kern="0" dirty="0">
              <a:solidFill>
                <a:srgbClr val="202020"/>
              </a:solidFill>
              <a:latin typeface="Gill Sans MT" panose="020B0502020104020203" pitchFamily="34" charset="0"/>
              <a:cs typeface="Helvetica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 </a:t>
            </a:r>
            <a:r>
              <a:rPr lang="pt-B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O_CREAT | O_EXCL</a:t>
            </a: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: If the semaphore already exists, the function call fails.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 </a:t>
            </a:r>
            <a:r>
              <a:rPr lang="pt-BR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0644</a:t>
            </a: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: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 6: The owner (the user who created the semaphore) has read and write permissions (4 + 2 = 6, i.e. </a:t>
            </a:r>
            <a:r>
              <a:rPr lang="en-US" altLang="zh-CN" kern="0" dirty="0" err="1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rw</a:t>
            </a: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-).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 4: The group user (other users who belong to the same user group as the creator) has only read permission (4 = 4, i.e. r--).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 4: Other users (other users who do not belong to the same group) have only read permission (4 = 4, i.e. r--).</a:t>
            </a:r>
          </a:p>
        </p:txBody>
      </p:sp>
    </p:spTree>
    <p:extLst>
      <p:ext uri="{BB962C8B-B14F-4D97-AF65-F5344CB8AC3E}">
        <p14:creationId xmlns:p14="http://schemas.microsoft.com/office/powerpoint/2010/main" val="123957370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sem_trywait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1D68554F-5AF8-7E1E-17A3-DE6F9E0E8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1229567"/>
            <a:ext cx="10502900" cy="1596830"/>
          </a:xfrm>
        </p:spPr>
        <p:txBody>
          <a:bodyPr>
            <a:normAutofit lnSpcReduction="10000"/>
          </a:bodyPr>
          <a:lstStyle/>
          <a:p>
            <a:pPr marL="342900" marR="0" lvl="0" indent="-34290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</a:rPr>
              <a:t>P</a:t>
            </a:r>
            <a:r>
              <a:rPr lang="en-US" altLang="zh-CN" sz="2400" dirty="0" err="1">
                <a:cs typeface="Helvetica"/>
              </a:rPr>
              <a:t>urpose</a:t>
            </a:r>
            <a:r>
              <a:rPr lang="en-US" altLang="zh-CN" sz="2400" dirty="0">
                <a:cs typeface="Helvetica"/>
              </a:rPr>
              <a:t>: </a:t>
            </a:r>
            <a:r>
              <a:rPr lang="en-US" altLang="zh-CN" sz="2400" dirty="0" err="1">
                <a:cs typeface="Helvetica"/>
              </a:rPr>
              <a:t>i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</a:rPr>
              <a:t>t is useful in cases where you don't want the process or thread to block while waiting for the semaphore.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</a:rPr>
              <a:t> </a:t>
            </a:r>
            <a:r>
              <a:rPr lang="en-US" altLang="zh-CN" sz="1800" kern="1200" dirty="0" err="1">
                <a:solidFill>
                  <a:srgbClr val="74531F"/>
                </a:solidFill>
                <a:latin typeface="Consolas" panose="020B0609020204030204" pitchFamily="49" charset="0"/>
              </a:rPr>
              <a:t>sem_trywait</a:t>
            </a:r>
            <a:r>
              <a:rPr lang="en-US" altLang="zh-CN" sz="1800" kern="1200" dirty="0">
                <a:solidFill>
                  <a:srgbClr val="74531F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</a:rPr>
              <a:t>is a non-blocking function that attempts to decrease (lock) the value of a semaphore. If the semaphore’s value is greater than 0, it decrements the value and proceeds. However, if the semaphore's value is 0 (unavailable), it returns immediately with a failure and sets 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</a:rPr>
              <a:t>errno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</a:rPr>
              <a:t> to EAGAIN.</a:t>
            </a:r>
            <a:endParaRPr lang="en-US" altLang="zh-CN" sz="2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D25030F-4FDC-B91B-5C28-8CD4A7CDFC47}"/>
              </a:ext>
            </a:extLst>
          </p:cNvPr>
          <p:cNvSpPr txBox="1"/>
          <p:nvPr/>
        </p:nvSpPr>
        <p:spPr>
          <a:xfrm>
            <a:off x="844550" y="2762996"/>
            <a:ext cx="609600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9152" marR="0" lvl="0" indent="-289152" algn="l" defTabSz="412750" rtl="0" eaLnBrk="1" fontAlgn="auto" latinLnBrk="0" hangingPunct="1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Syntax: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581B964-F4DA-382E-A5CC-2C7FCE505809}"/>
              </a:ext>
            </a:extLst>
          </p:cNvPr>
          <p:cNvSpPr txBox="1"/>
          <p:nvPr/>
        </p:nvSpPr>
        <p:spPr>
          <a:xfrm>
            <a:off x="1262740" y="3291296"/>
            <a:ext cx="10084709" cy="36933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zh-CN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sem_trywait</a:t>
            </a:r>
            <a:r>
              <a:rPr lang="pt-B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zh-CN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sem_t</a:t>
            </a:r>
            <a:r>
              <a:rPr lang="pt-B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pt-BR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pt-B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A18B1B3D-31B5-29E2-CF84-EA37A5C33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0" y="3650965"/>
            <a:ext cx="10084709" cy="73866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zh-CN" altLang="zh-CN" sz="2400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Parameters: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 </a:t>
            </a:r>
            <a:r>
              <a:rPr lang="en-US" altLang="zh-CN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US" altLang="zh-CN" kern="0" dirty="0">
                <a:solidFill>
                  <a:srgbClr val="C00000"/>
                </a:solidFill>
                <a:latin typeface="Gill Sans MT" panose="020B0502020104020203" pitchFamily="34" charset="0"/>
                <a:cs typeface="Helvetica"/>
              </a:rPr>
              <a:t>: </a:t>
            </a:r>
            <a:r>
              <a:rPr lang="en-US" altLang="zh-CN" kern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cs typeface="Helvetica"/>
              </a:rPr>
              <a:t>pointer to the semaphore variable.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CABB9FE-E2BB-4A06-2289-2E62E1541A6C}"/>
              </a:ext>
            </a:extLst>
          </p:cNvPr>
          <p:cNvSpPr txBox="1"/>
          <p:nvPr/>
        </p:nvSpPr>
        <p:spPr>
          <a:xfrm>
            <a:off x="844550" y="4307627"/>
            <a:ext cx="609600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9152" marR="0" lvl="0" indent="-289152" algn="l" defTabSz="412750" rtl="0" eaLnBrk="1" fontAlgn="auto" latinLnBrk="0" hangingPunct="1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Example:</a:t>
            </a:r>
            <a:endParaRPr lang="en-US" altLang="zh-CN" sz="2400" kern="0" dirty="0">
              <a:solidFill>
                <a:srgbClr val="202020"/>
              </a:solidFill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1970F9F-5EC6-EC7C-76FE-811228D7001B}"/>
              </a:ext>
            </a:extLst>
          </p:cNvPr>
          <p:cNvSpPr txBox="1"/>
          <p:nvPr/>
        </p:nvSpPr>
        <p:spPr>
          <a:xfrm>
            <a:off x="1262739" y="4796014"/>
            <a:ext cx="10084709" cy="20313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HK" altLang="zh-CN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HK" altLang="zh-CN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sem_trywait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HK" altLang="zh-CN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en-HK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HK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Semaphore acquired!</a:t>
            </a:r>
            <a:r>
              <a:rPr lang="en-HK" altLang="zh-CN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HK" altLang="zh-CN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HK" altLang="zh-CN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altLang="zh-CN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HK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errno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EAGAIN) {</a:t>
            </a:r>
          </a:p>
          <a:p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HK" altLang="zh-CN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altLang="zh-CN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HK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Semaphore unavailable, do other things.</a:t>
            </a:r>
            <a:r>
              <a:rPr lang="en-HK" altLang="zh-CN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HK" altLang="zh-CN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312430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5A2E-656D-EC5D-FDE7-2304885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sem_destroy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FAE4-3A59-50C4-1BA6-A9AEC61D5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86121" y="6400800"/>
            <a:ext cx="218008" cy="379591"/>
          </a:xfrm>
        </p:spPr>
        <p:txBody>
          <a:bodyPr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1D68554F-5AF8-7E1E-17A3-DE6F9E0E8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1229567"/>
            <a:ext cx="10502900" cy="805912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sz="2400" dirty="0"/>
              <a:t>Purpose: used to destroy the </a:t>
            </a:r>
            <a:r>
              <a:rPr lang="en-US" altLang="zh-CN" sz="2400" i="1" u="sng" dirty="0"/>
              <a:t>unnamed semaphore</a:t>
            </a:r>
            <a:r>
              <a:rPr lang="en-US" altLang="zh-CN" sz="2400" dirty="0"/>
              <a:t>.</a:t>
            </a:r>
            <a:endParaRPr kumimoji="0" lang="zh-CN" altLang="zh-CN" sz="2400" b="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</a:rPr>
              <a:t> Only a semaphore that was created using </a:t>
            </a:r>
            <a:r>
              <a:rPr lang="en-US" altLang="zh-CN" sz="1900" kern="1200" dirty="0" err="1">
                <a:solidFill>
                  <a:srgbClr val="74531F"/>
                </a:solidFill>
                <a:latin typeface="Consolas" panose="020B0609020204030204" pitchFamily="49" charset="0"/>
              </a:rPr>
              <a:t>sem_init</a:t>
            </a:r>
            <a:r>
              <a:rPr lang="en-US" altLang="zh-CN" sz="1900" kern="1200" dirty="0">
                <a:solidFill>
                  <a:srgbClr val="74531F"/>
                </a:solidFill>
                <a:latin typeface="Consolas" panose="020B0609020204030204" pitchFamily="49" charset="0"/>
              </a:rPr>
              <a:t>()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</a:rPr>
              <a:t>may be destroyed using </a:t>
            </a:r>
            <a:r>
              <a:rPr lang="en-US" altLang="zh-CN" sz="1900" kern="1200" dirty="0" err="1">
                <a:solidFill>
                  <a:srgbClr val="74531F"/>
                </a:solidFill>
                <a:latin typeface="Consolas" panose="020B0609020204030204" pitchFamily="49" charset="0"/>
              </a:rPr>
              <a:t>sem_destroy</a:t>
            </a:r>
            <a:r>
              <a:rPr lang="en-US" altLang="zh-CN" sz="1900" kern="1200" dirty="0">
                <a:solidFill>
                  <a:srgbClr val="74531F"/>
                </a:solidFill>
                <a:latin typeface="Consolas" panose="020B0609020204030204" pitchFamily="49" charset="0"/>
              </a:rPr>
              <a:t>().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D25030F-4FDC-B91B-5C28-8CD4A7CDFC47}"/>
              </a:ext>
            </a:extLst>
          </p:cNvPr>
          <p:cNvSpPr txBox="1"/>
          <p:nvPr/>
        </p:nvSpPr>
        <p:spPr>
          <a:xfrm>
            <a:off x="844550" y="2017699"/>
            <a:ext cx="609600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9152" marR="0" lvl="0" indent="-289152" algn="l" defTabSz="412750" rtl="0" eaLnBrk="1" fontAlgn="auto" latinLnBrk="0" hangingPunct="1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Syntax: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581B964-F4DA-382E-A5CC-2C7FCE505809}"/>
              </a:ext>
            </a:extLst>
          </p:cNvPr>
          <p:cNvSpPr txBox="1"/>
          <p:nvPr/>
        </p:nvSpPr>
        <p:spPr>
          <a:xfrm>
            <a:off x="1262740" y="2545999"/>
            <a:ext cx="10084709" cy="36933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zh-CN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sem_destroy</a:t>
            </a:r>
            <a:r>
              <a:rPr lang="pt-B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zh-CN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sem_t</a:t>
            </a:r>
            <a:r>
              <a:rPr lang="pt-B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pt-BR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pt-B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A18B1B3D-31B5-29E2-CF84-EA37A5C33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0" y="3200030"/>
            <a:ext cx="10084709" cy="73866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zh-CN" altLang="zh-CN" sz="2400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Parameters: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kern="0" dirty="0">
                <a:solidFill>
                  <a:srgbClr val="202020"/>
                </a:solidFill>
                <a:latin typeface="Gill Sans MT" panose="020B0502020104020203" pitchFamily="34" charset="0"/>
                <a:cs typeface="Helvetica"/>
              </a:rPr>
              <a:t> </a:t>
            </a:r>
            <a:r>
              <a:rPr lang="en-US" altLang="zh-CN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US" altLang="zh-CN" kern="0" dirty="0">
                <a:solidFill>
                  <a:srgbClr val="C00000"/>
                </a:solidFill>
                <a:latin typeface="Gill Sans MT" panose="020B0502020104020203" pitchFamily="34" charset="0"/>
                <a:cs typeface="Helvetica"/>
              </a:rPr>
              <a:t>: </a:t>
            </a:r>
            <a:r>
              <a:rPr lang="en-US" altLang="zh-CN" kern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cs typeface="Helvetica"/>
              </a:rPr>
              <a:t>pointer to the semaphore variable.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CABB9FE-E2BB-4A06-2289-2E62E1541A6C}"/>
              </a:ext>
            </a:extLst>
          </p:cNvPr>
          <p:cNvSpPr txBox="1"/>
          <p:nvPr/>
        </p:nvSpPr>
        <p:spPr>
          <a:xfrm>
            <a:off x="844550" y="4050844"/>
            <a:ext cx="609600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9152" marR="0" lvl="0" indent="-289152" algn="l" defTabSz="412750" rtl="0" eaLnBrk="1" fontAlgn="auto" latinLnBrk="0" hangingPunct="1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Gill Sans MT" panose="020B0502020104020203" pitchFamily="34" charset="0"/>
                <a:cs typeface="Helvetica"/>
                <a:sym typeface="Helvetica"/>
              </a:rPr>
              <a:t>Example:</a:t>
            </a:r>
            <a:endParaRPr lang="en-US" altLang="zh-CN" sz="2400" kern="0" dirty="0">
              <a:solidFill>
                <a:srgbClr val="202020"/>
              </a:solidFill>
              <a:latin typeface="Gill Sans MT" panose="020B0502020104020203" pitchFamily="34" charset="0"/>
              <a:cs typeface="Helvetica"/>
              <a:sym typeface="Helvetic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1970F9F-5EC6-EC7C-76FE-811228D7001B}"/>
              </a:ext>
            </a:extLst>
          </p:cNvPr>
          <p:cNvSpPr txBox="1"/>
          <p:nvPr/>
        </p:nvSpPr>
        <p:spPr>
          <a:xfrm>
            <a:off x="1262739" y="4539231"/>
            <a:ext cx="10084709" cy="36933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HK" altLang="zh-CN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sem_destroy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HK" altLang="zh-CN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H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34796169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5E0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2747</TotalTime>
  <Words>1999</Words>
  <Application>Microsoft Office PowerPoint</Application>
  <PresentationFormat>宽屏</PresentationFormat>
  <Paragraphs>237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-apple-system</vt:lpstr>
      <vt:lpstr>Helvetica Light</vt:lpstr>
      <vt:lpstr>Helvetica Neue Light</vt:lpstr>
      <vt:lpstr>Calibri</vt:lpstr>
      <vt:lpstr>Consolas</vt:lpstr>
      <vt:lpstr>Gill Sans MT</vt:lpstr>
      <vt:lpstr>Helvetica</vt:lpstr>
      <vt:lpstr>Wingdings</vt:lpstr>
      <vt:lpstr>White</vt:lpstr>
      <vt:lpstr>PowerPoint 演示文稿</vt:lpstr>
      <vt:lpstr>Reminder</vt:lpstr>
      <vt:lpstr>Overview</vt:lpstr>
      <vt:lpstr>Semaphores in &lt;semaphore.h&gt;</vt:lpstr>
      <vt:lpstr>1. sem_init</vt:lpstr>
      <vt:lpstr>2. sem_open</vt:lpstr>
      <vt:lpstr>2. sem_open</vt:lpstr>
      <vt:lpstr>3. sem_trywait</vt:lpstr>
      <vt:lpstr>4. sem_destroy</vt:lpstr>
      <vt:lpstr>5. sem_close</vt:lpstr>
      <vt:lpstr>6. sem_unlink</vt:lpstr>
      <vt:lpstr>Example: Semaphores in Process Synchronization</vt:lpstr>
      <vt:lpstr>Example: Named Semaphore</vt:lpstr>
      <vt:lpstr>Example: Named Semaphore</vt:lpstr>
      <vt:lpstr>Example: Named Semaphore</vt:lpstr>
      <vt:lpstr>Example: Named Semaphore</vt:lpstr>
      <vt:lpstr>Example: Named Semaphore</vt:lpstr>
      <vt:lpstr>Example: Unnamed Semaphore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Jianqiang</dc:creator>
  <cp:lastModifiedBy>Yuetao Chen</cp:lastModifiedBy>
  <cp:revision>47</cp:revision>
  <dcterms:created xsi:type="dcterms:W3CDTF">2023-01-06T06:17:44Z</dcterms:created>
  <dcterms:modified xsi:type="dcterms:W3CDTF">2024-10-10T02:00:12Z</dcterms:modified>
</cp:coreProperties>
</file>