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4"/>
    <p:sldId id="271" r:id="rId15"/>
    <p:sldId id="272" r:id="rId16"/>
    <p:sldId id="273" r:id="rId17"/>
    <p:sldId id="275" r:id="rId18"/>
    <p:sldId id="274" r:id="rId19"/>
    <p:sldId id="267" r:id="rId20"/>
    <p:sldId id="268" r:id="rId21"/>
    <p:sldId id="269" r:id="rId22"/>
    <p:sldId id="270" r:id="rId23"/>
    <p:sldId id="276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79AED-ECC2-4C91-8802-0EE7FB193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2B010-1AEA-4471-8F2C-23691641F4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B010-1AEA-4471-8F2C-23691641F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B010-1AEA-4471-8F2C-23691641F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B010-1AEA-4471-8F2C-23691641F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2FE8-3415-4A08-9C6C-93DDC515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2DCC-5249-4D2B-A703-C5A7D3861A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870" y="2027583"/>
            <a:ext cx="793678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Tutorial 9 Assignment 3 Preliminaries and Hints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dirty="0"/>
          </a:p>
          <a:p>
            <a:r>
              <a:rPr lang="en-US" altLang="zh-CN" sz="2800" dirty="0"/>
              <a:t>Tutor: Luo Qin</a:t>
            </a:r>
            <a:endParaRPr lang="en-US" altLang="zh-CN" sz="2800" dirty="0"/>
          </a:p>
          <a:p>
            <a:r>
              <a:rPr lang="en-US" altLang="zh-CN" sz="2800" dirty="0"/>
              <a:t>qluo22@cse.cuhk.edu.hk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4191000" cy="5397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Review of the Singly linked list</a:t>
            </a:r>
            <a:endParaRPr lang="en-US" altLang="zh-C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7488" y="2498173"/>
            <a:ext cx="6023424" cy="1036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430" y="4081295"/>
            <a:ext cx="74895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Three operations: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Find a node in the singly linked list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Insert a node into the singly linked list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Delete a node in the singly linked list</a:t>
            </a:r>
            <a:endParaRPr lang="en-US" altLang="zh-CN" sz="2400" dirty="0"/>
          </a:p>
          <a:p>
            <a:r>
              <a:rPr lang="en-US" altLang="zh-CN" sz="2400" b="1" dirty="0"/>
              <a:t>Hints: Please have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 review of these operations</a:t>
            </a:r>
            <a:endParaRPr lang="en-US" altLang="zh-CN" sz="2400" b="1" dirty="0"/>
          </a:p>
          <a:p>
            <a:r>
              <a:rPr lang="en-US" altLang="zh-CN" sz="2400" b="1" dirty="0"/>
              <a:t>about singly linked list in your data structure coarse.</a:t>
            </a:r>
            <a:endParaRPr lang="en-US" altLang="zh-C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353432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page_no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41270" y="354606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29" y="4016845"/>
            <a:ext cx="5347971" cy="15049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52606" y="569474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node.h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04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Code Walk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04" y="2173079"/>
            <a:ext cx="9933992" cy="2413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777273"/>
            <a:ext cx="801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Node.h</a:t>
            </a:r>
            <a:r>
              <a:rPr lang="en-US" altLang="zh-CN" dirty="0"/>
              <a:t>:   Definition of the node in the linked list</a:t>
            </a:r>
            <a:endParaRPr lang="en-US" altLang="zh-CN" dirty="0"/>
          </a:p>
          <a:p>
            <a:r>
              <a:rPr lang="en-US" altLang="zh-CN" dirty="0" err="1"/>
              <a:t>fifo.c</a:t>
            </a:r>
            <a:r>
              <a:rPr lang="en-US" altLang="zh-CN" dirty="0"/>
              <a:t> &amp; </a:t>
            </a:r>
            <a:r>
              <a:rPr lang="en-US" altLang="zh-CN" dirty="0" err="1"/>
              <a:t>lru.c</a:t>
            </a:r>
            <a:r>
              <a:rPr lang="en-US" altLang="zh-CN" dirty="0"/>
              <a:t>   </a:t>
            </a:r>
            <a:r>
              <a:rPr lang="en-US" altLang="zh-CN" b="1" dirty="0"/>
              <a:t>Your implementation of the FIFO and LRU algorithm</a:t>
            </a:r>
            <a:endParaRPr lang="en-US" altLang="zh-CN" b="1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  File I/O, visualize the status of the cache and calculate the page missing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820" y="1484940"/>
            <a:ext cx="1502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b="1" dirty="0"/>
              <a:t>Code Walk</a:t>
            </a:r>
            <a:endParaRPr lang="en-US" altLang="zh-CN" sz="2000" dirty="0"/>
          </a:p>
          <a:p>
            <a:r>
              <a:rPr lang="en-US" altLang="zh-CN" sz="2000" dirty="0" err="1"/>
              <a:t>fifo.c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lru.c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5820" y="2500603"/>
            <a:ext cx="107147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FIFO_cache_put</a:t>
            </a:r>
            <a:r>
              <a:rPr lang="en-US" altLang="zh-CN" dirty="0"/>
              <a:t>(int </a:t>
            </a:r>
            <a:r>
              <a:rPr lang="en-US" altLang="zh-CN" dirty="0" err="1"/>
              <a:t>Newpageno</a:t>
            </a:r>
            <a:r>
              <a:rPr lang="en-US" altLang="zh-CN" dirty="0"/>
              <a:t>, </a:t>
            </a:r>
            <a:r>
              <a:rPr lang="en-US" altLang="zh-CN" dirty="0" err="1"/>
              <a:t>node_t</a:t>
            </a:r>
            <a:r>
              <a:rPr lang="en-US" altLang="zh-CN" dirty="0"/>
              <a:t> **</a:t>
            </a:r>
            <a:r>
              <a:rPr lang="en-US" altLang="zh-CN" dirty="0" err="1"/>
              <a:t>head_fifo</a:t>
            </a:r>
            <a:r>
              <a:rPr lang="en-US" altLang="zh-CN" dirty="0"/>
              <a:t>, int </a:t>
            </a:r>
            <a:r>
              <a:rPr lang="en-US" altLang="zh-CN" dirty="0" err="1"/>
              <a:t>cache_capacity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LRU_cache_put</a:t>
            </a:r>
            <a:r>
              <a:rPr lang="en-US" altLang="zh-CN" dirty="0"/>
              <a:t>(int </a:t>
            </a:r>
            <a:r>
              <a:rPr lang="en-US" altLang="zh-CN" dirty="0" err="1"/>
              <a:t>Newpageno</a:t>
            </a:r>
            <a:r>
              <a:rPr lang="en-US" altLang="zh-CN" dirty="0"/>
              <a:t>, </a:t>
            </a:r>
            <a:r>
              <a:rPr lang="en-US" altLang="zh-CN" dirty="0" err="1"/>
              <a:t>node_t</a:t>
            </a:r>
            <a:r>
              <a:rPr lang="en-US" altLang="zh-CN" dirty="0"/>
              <a:t> **</a:t>
            </a:r>
            <a:r>
              <a:rPr lang="en-US" altLang="zh-CN" dirty="0" err="1"/>
              <a:t>head_lru</a:t>
            </a:r>
            <a:r>
              <a:rPr lang="en-US" altLang="zh-CN" dirty="0"/>
              <a:t>, int </a:t>
            </a:r>
            <a:r>
              <a:rPr lang="en-US" altLang="zh-CN" dirty="0" err="1"/>
              <a:t>cache_capacity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Paremeters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 err="1"/>
              <a:t>Newpageno</a:t>
            </a:r>
            <a:r>
              <a:rPr lang="zh-CN" altLang="en-US" dirty="0"/>
              <a:t>：</a:t>
            </a:r>
            <a:r>
              <a:rPr lang="en-US" altLang="zh-CN" dirty="0"/>
              <a:t>The page number intended to be accessed.</a:t>
            </a:r>
            <a:endParaRPr lang="en-US" altLang="zh-CN" dirty="0"/>
          </a:p>
          <a:p>
            <a:r>
              <a:rPr lang="en-US" altLang="zh-CN" dirty="0" err="1"/>
              <a:t>head_fifo</a:t>
            </a:r>
            <a:r>
              <a:rPr lang="en-US" altLang="zh-CN" dirty="0"/>
              <a:t>, </a:t>
            </a:r>
            <a:r>
              <a:rPr lang="en-US" altLang="zh-CN" dirty="0" err="1"/>
              <a:t>head_lru</a:t>
            </a:r>
            <a:r>
              <a:rPr lang="en-US" altLang="zh-CN" dirty="0"/>
              <a:t>: The pointer pointing at the header of FIFO and LRU cache</a:t>
            </a:r>
            <a:endParaRPr lang="en-US" altLang="zh-CN" dirty="0"/>
          </a:p>
          <a:p>
            <a:r>
              <a:rPr lang="en-US" altLang="zh-CN" b="1" dirty="0"/>
              <a:t>(Why double pointer? May need to change the header of FIFO and LRU cache in these two functions.)</a:t>
            </a:r>
            <a:endParaRPr lang="en-US" altLang="zh-CN" b="1" dirty="0"/>
          </a:p>
          <a:p>
            <a:r>
              <a:rPr lang="en-US" altLang="zh-CN" dirty="0" err="1"/>
              <a:t>cache_capacity</a:t>
            </a:r>
            <a:r>
              <a:rPr lang="en-US" altLang="zh-CN" dirty="0"/>
              <a:t>: The capacity of the FIFO and LRU cache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Reture</a:t>
            </a:r>
            <a:r>
              <a:rPr lang="en-US" altLang="zh-CN" dirty="0"/>
              <a:t> Value:</a:t>
            </a:r>
            <a:endParaRPr lang="en-US" altLang="zh-CN" dirty="0"/>
          </a:p>
          <a:p>
            <a:r>
              <a:rPr lang="en-US" altLang="zh-CN" dirty="0"/>
              <a:t>Whether the page is missed, 1-misses 0-hits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7360"/>
            <a:ext cx="107773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sz="2000" b="1" dirty="0"/>
              <a:t>Code Walk</a:t>
            </a:r>
            <a:endParaRPr lang="en-US" altLang="zh-CN" sz="2000" b="1" dirty="0"/>
          </a:p>
          <a:p>
            <a:r>
              <a:rPr lang="en-US" altLang="zh-CN" sz="2000" dirty="0" err="1"/>
              <a:t>main.c</a:t>
            </a:r>
            <a:endParaRPr lang="en-US" altLang="zh-CN" sz="2000" dirty="0"/>
          </a:p>
          <a:p>
            <a:r>
              <a:rPr lang="en-US" altLang="zh-CN" dirty="0"/>
              <a:t>report the status of cache after assessing each page in the reference row and calculate the total number of </a:t>
            </a:r>
            <a:endParaRPr lang="en-US" altLang="zh-CN" dirty="0"/>
          </a:p>
          <a:p>
            <a:r>
              <a:rPr lang="en-US" altLang="zh-CN" dirty="0"/>
              <a:t>missing pages</a:t>
            </a:r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555" y="3478764"/>
            <a:ext cx="4162425" cy="6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109432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header of FIFO and LRU cache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9630"/>
            <a:ext cx="6813486" cy="23899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25980" y="4269630"/>
            <a:ext cx="834118" cy="409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717596" y="5464623"/>
            <a:ext cx="834118" cy="409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601338" y="3059668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Display the status of the cache</a:t>
            </a:r>
            <a:endParaRPr lang="zh-CN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637" y="3736390"/>
            <a:ext cx="4407713" cy="26246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16990"/>
            <a:ext cx="82686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Testcase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2 testcases are provided for you to check your implementation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&lt;cache capacity&gt;</a:t>
            </a:r>
            <a:endParaRPr lang="en-US" altLang="zh-CN" dirty="0"/>
          </a:p>
          <a:p>
            <a:r>
              <a:rPr lang="en-US" altLang="zh-CN" dirty="0"/>
              <a:t>&lt;number of pages K&gt;</a:t>
            </a:r>
            <a:endParaRPr lang="en-US" altLang="zh-CN" dirty="0"/>
          </a:p>
          <a:p>
            <a:r>
              <a:rPr lang="en-US" altLang="zh-CN" dirty="0"/>
              <a:t>&lt;visited page number 1&gt;, &lt;visited page number 2&gt;, …, &lt;visited page number K&gt;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example, testcase for the example in page 8 of this ppt</a:t>
            </a:r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923" y="4401715"/>
            <a:ext cx="7419975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425" y="4002313"/>
            <a:ext cx="5947779" cy="2121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7935" y="596537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testcase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48531" y="615003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 for the testcase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613371" y="1690688"/>
            <a:ext cx="11102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How to compile and run</a:t>
            </a:r>
            <a:endParaRPr lang="en-US" altLang="zh-CN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Use “make” command to compile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Use the following command to run:</a:t>
            </a:r>
            <a:endParaRPr lang="en-US" altLang="zh-CN" sz="2400" dirty="0"/>
          </a:p>
          <a:p>
            <a:pPr lvl="1"/>
            <a:r>
              <a:rPr lang="en-US" altLang="zh-CN" sz="2400" dirty="0"/>
              <a:t>     ./main -</a:t>
            </a:r>
            <a:r>
              <a:rPr lang="en-US" altLang="zh-CN" sz="2400" dirty="0" err="1"/>
              <a:t>in_file</a:t>
            </a:r>
            <a:r>
              <a:rPr lang="en-US" altLang="zh-CN" sz="2400" dirty="0"/>
              <a:t> &lt;</a:t>
            </a:r>
            <a:r>
              <a:rPr lang="en-US" altLang="zh-CN" sz="2400" dirty="0" err="1"/>
              <a:t>in_file</a:t>
            </a:r>
            <a:r>
              <a:rPr lang="en-US" altLang="zh-CN" sz="2400" dirty="0"/>
              <a:t>&gt; -</a:t>
            </a:r>
            <a:r>
              <a:rPr lang="en-US" altLang="zh-CN" sz="2400" dirty="0" err="1"/>
              <a:t>out_file</a:t>
            </a:r>
            <a:r>
              <a:rPr lang="en-US" altLang="zh-CN" sz="2400" dirty="0"/>
              <a:t> &lt;</a:t>
            </a:r>
            <a:r>
              <a:rPr lang="en-US" altLang="zh-CN" sz="2400" dirty="0" err="1"/>
              <a:t>out_file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lvl="1"/>
            <a:r>
              <a:rPr lang="en-US" altLang="zh-CN" sz="2400" dirty="0"/>
              <a:t>     For example, if we want to run testcase1</a:t>
            </a:r>
            <a:endParaRPr lang="en-US" altLang="zh-CN" sz="2400" dirty="0"/>
          </a:p>
          <a:p>
            <a:pPr lvl="1"/>
            <a:r>
              <a:rPr lang="en-US" altLang="zh-CN" sz="2400" dirty="0"/>
              <a:t>     ./main -</a:t>
            </a:r>
            <a:r>
              <a:rPr lang="en-US" altLang="zh-CN" sz="2400" dirty="0" err="1"/>
              <a:t>in_file</a:t>
            </a:r>
            <a:r>
              <a:rPr lang="en-US" altLang="zh-CN" sz="2400" dirty="0"/>
              <a:t> ./testcase/case1.txt -</a:t>
            </a:r>
            <a:r>
              <a:rPr lang="en-US" altLang="zh-CN" sz="2400" dirty="0" err="1"/>
              <a:t>out_file</a:t>
            </a:r>
            <a:r>
              <a:rPr lang="en-US" altLang="zh-CN" sz="2400" dirty="0"/>
              <a:t> ./testcase/case1_out.txt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33083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Bonus Part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890" y="1332684"/>
            <a:ext cx="108686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Initialize ‘</a:t>
            </a:r>
            <a:r>
              <a:rPr lang="en-US" altLang="zh-CN" dirty="0" err="1"/>
              <a:t>i</a:t>
            </a:r>
            <a:r>
              <a:rPr lang="en-US" altLang="zh-CN" dirty="0"/>
              <a:t>’ with non-zero value, but when it meets while(</a:t>
            </a:r>
            <a:r>
              <a:rPr lang="en-US" altLang="zh-CN" dirty="0" err="1"/>
              <a:t>i</a:t>
            </a:r>
            <a:r>
              <a:rPr lang="en-US" altLang="zh-CN" dirty="0"/>
              <a:t>), there would be infinite loop</a:t>
            </a:r>
            <a:endParaRPr lang="en-US" altLang="zh-CN" dirty="0"/>
          </a:p>
          <a:p>
            <a:r>
              <a:rPr lang="en-US" altLang="zh-CN" b="1" dirty="0"/>
              <a:t>Objective: Look into the </a:t>
            </a:r>
            <a:r>
              <a:rPr lang="en-US" altLang="zh-CN" b="1" dirty="0" err="1"/>
              <a:t>os</a:t>
            </a:r>
            <a:r>
              <a:rPr lang="en-US" altLang="zh-CN" b="1" dirty="0"/>
              <a:t> kernel. </a:t>
            </a:r>
            <a:r>
              <a:rPr lang="en-US" altLang="zh-CN" dirty="0"/>
              <a:t>Find the physical address of variable ‘</a:t>
            </a:r>
            <a:r>
              <a:rPr lang="en-US" altLang="zh-CN" dirty="0" err="1"/>
              <a:t>i</a:t>
            </a:r>
            <a:r>
              <a:rPr lang="en-US" altLang="zh-CN" dirty="0"/>
              <a:t>’ and make its value zero to </a:t>
            </a:r>
            <a:endParaRPr lang="en-US" altLang="zh-CN" dirty="0"/>
          </a:p>
          <a:p>
            <a:r>
              <a:rPr lang="en-US" altLang="zh-CN" dirty="0"/>
              <a:t>terminate the indefinite loop.</a:t>
            </a:r>
            <a:endParaRPr lang="en-US" altLang="zh-CN" dirty="0"/>
          </a:p>
          <a:p>
            <a:r>
              <a:rPr lang="en-US" altLang="zh-CN" b="1" dirty="0"/>
              <a:t>How to get physical address: Firstly calculate logical address using segmentation and physical address</a:t>
            </a:r>
            <a:endParaRPr lang="en-US" altLang="zh-CN" b="1" dirty="0"/>
          </a:p>
          <a:p>
            <a:r>
              <a:rPr lang="en-US" altLang="zh-CN" b="1" dirty="0"/>
              <a:t>Using paging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8515" y="2746556"/>
            <a:ext cx="6346075" cy="3780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0" y="3161078"/>
            <a:ext cx="5543735" cy="27990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4444" y="5960159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test.c</a:t>
            </a:r>
            <a:endParaRPr lang="en-US" altLang="zh-CN" dirty="0"/>
          </a:p>
          <a:p>
            <a:pPr algn="ctr"/>
            <a:r>
              <a:rPr lang="en-US" altLang="zh-CN" dirty="0"/>
              <a:t>Single Process</a:t>
            </a:r>
            <a:endParaRPr lang="en-US" altLang="zh-CN" dirty="0"/>
          </a:p>
          <a:p>
            <a:pPr algn="ctr"/>
            <a:r>
              <a:rPr lang="en-US" altLang="zh-CN" b="1" dirty="0"/>
              <a:t>Example in this </a:t>
            </a:r>
            <a:r>
              <a:rPr lang="en-US" altLang="zh-CN" sz="1600" b="1" dirty="0"/>
              <a:t>Tutorial</a:t>
            </a:r>
            <a:endParaRPr lang="zh-CN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08845" y="6097053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err="1"/>
              <a:t>homework.c</a:t>
            </a:r>
            <a:endParaRPr lang="en-US" altLang="zh-CN" sz="1600" dirty="0"/>
          </a:p>
          <a:p>
            <a:pPr algn="ctr"/>
            <a:r>
              <a:rPr lang="en-US" altLang="zh-CN" sz="1600" dirty="0"/>
              <a:t>Multi Processes</a:t>
            </a:r>
            <a:endParaRPr lang="en-US" altLang="zh-CN" sz="1600" dirty="0"/>
          </a:p>
          <a:p>
            <a:pPr algn="ctr"/>
            <a:r>
              <a:rPr lang="en-US" altLang="zh-CN" sz="1600" b="1" dirty="0"/>
              <a:t>Example in </a:t>
            </a:r>
            <a:r>
              <a:rPr lang="en-US" altLang="zh-CN" sz="1600" b="1" dirty="0" err="1"/>
              <a:t>Assignement</a:t>
            </a:r>
            <a:r>
              <a:rPr lang="en-US" altLang="zh-CN" sz="1600" b="1" dirty="0"/>
              <a:t> 3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33083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Bonus Part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4677" y="1319134"/>
            <a:ext cx="25333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Environment Setting </a:t>
            </a:r>
            <a:r>
              <a:rPr lang="en-US" altLang="zh-CN" sz="2000" b="1" dirty="0"/>
              <a:t>(Required)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VirtualBox + Ubuntu-18.04 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g++3.4 &amp;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3.4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Bochs</a:t>
            </a:r>
            <a:r>
              <a:rPr lang="en-US" altLang="zh-CN" sz="2000" dirty="0"/>
              <a:t> IA-32 Emulation Platform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Linux-0.11 source code (</a:t>
            </a:r>
            <a:r>
              <a:rPr lang="en-US" altLang="zh-CN" sz="2000" dirty="0" err="1"/>
              <a:t>oslab</a:t>
            </a:r>
            <a:r>
              <a:rPr lang="en-US" altLang="zh-CN" sz="2000" dirty="0"/>
              <a:t> code)</a:t>
            </a:r>
            <a:endParaRPr lang="en-US" altLang="zh-CN" sz="2000" dirty="0"/>
          </a:p>
          <a:p>
            <a:r>
              <a:rPr lang="en-US" altLang="zh-CN" sz="2000" dirty="0"/>
              <a:t>The setup instruction of the lab environment </a:t>
            </a:r>
            <a:endParaRPr lang="en-US" altLang="zh-CN" sz="2000" dirty="0"/>
          </a:p>
          <a:p>
            <a:r>
              <a:rPr lang="en-US" altLang="zh-CN" sz="2000" dirty="0"/>
              <a:t>would be in </a:t>
            </a:r>
            <a:r>
              <a:rPr lang="en-US" altLang="zh-CN" sz="2000" b="1" dirty="0"/>
              <a:t>Enviorment_Setup_Instructions.pdf</a:t>
            </a:r>
            <a:endParaRPr lang="zh-CN" altLang="en-US" sz="2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2841" y="1410108"/>
            <a:ext cx="8796954" cy="51405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942006" y="2175387"/>
            <a:ext cx="4033684" cy="2816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8740" y="5087276"/>
            <a:ext cx="341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Bochs</a:t>
            </a:r>
            <a:r>
              <a:rPr lang="en-US" altLang="zh-CN" b="1" dirty="0"/>
              <a:t> IA-32 Emulation : x86 PC emulator to run</a:t>
            </a:r>
            <a:endParaRPr lang="en-US" altLang="zh-CN" b="1" dirty="0"/>
          </a:p>
          <a:p>
            <a:r>
              <a:rPr lang="en-US" altLang="zh-CN" b="1" dirty="0"/>
              <a:t>the linux-0.11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1653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Bonus Part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145"/>
            <a:ext cx="10515600" cy="42995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Some useful commands in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Bochs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IA-32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 b="1" dirty="0" err="1">
                <a:latin typeface="微软雅黑" panose="020B0503020204020204" charset="-122"/>
                <a:ea typeface="微软雅黑" panose="020B0503020204020204" charset="-122"/>
              </a:rPr>
              <a:t>Ctrl+C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 and c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Ctrl+c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means pausing the program and it would show what it executes before pausing. c means continuing running the program from the place where the program is paused by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Ctrl+c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 b="1" dirty="0" err="1">
                <a:latin typeface="微软雅黑" panose="020B0503020204020204" charset="-122"/>
                <a:ea typeface="微软雅黑" panose="020B0503020204020204" charset="-122"/>
              </a:rPr>
              <a:t>sreg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sreg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is the command used for seeing the status of the segment registers.  It is used for finding the base address and the size of the segment.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creg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creg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is the command used for seeing the status of the control registers, like cr0-cr3. cr3 stores the starting address of the page directory.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xp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xp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is command used for seeing the contents in the memory cells with the given physical address.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setpmem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setpmem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is command used for setting the corresponding memory cell with the given number.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You could refer to </a:t>
            </a:r>
            <a:r>
              <a:rPr lang="en-US" altLang="zh-CN" sz="1800" b="1" i="1" dirty="0">
                <a:latin typeface="微软雅黑" panose="020B0503020204020204" charset="-122"/>
                <a:ea typeface="微软雅黑" panose="020B0503020204020204" charset="-122"/>
              </a:rPr>
              <a:t>Enviorment_Setup_Instructions.pdf 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to see how to use it.</a:t>
            </a:r>
            <a:endParaRPr lang="en-US" altLang="zh-CN" sz="1800" i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Bonus Part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Demo for the journey of ‘</a:t>
            </a:r>
            <a:r>
              <a:rPr lang="en-US" altLang="zh-CN" dirty="0" err="1"/>
              <a:t>i</a:t>
            </a:r>
            <a:r>
              <a:rPr lang="en-US" altLang="zh-CN" dirty="0"/>
              <a:t>’. (Stop the indefinite loop in </a:t>
            </a:r>
            <a:r>
              <a:rPr lang="en-US" altLang="zh-CN" dirty="0" err="1"/>
              <a:t>test.c</a:t>
            </a:r>
            <a:r>
              <a:rPr lang="en-US" altLang="zh-CN" dirty="0"/>
              <a:t> using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address translation)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Zoom link: https://cuhk.zoom.us/rec/share/YiSXwJu47YbBeE5K7aqwNRm0SzZ1RCo7oPHwwgY297Icq9GWOfUFxGMHNywxIhUh.ymrIjNPCrpbr8aYm?startTime=1679493977000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Password: NECKA2c?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Assignment Overview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995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There would be two parts in Assignment 3.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Part 1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Madatory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Part (100 marks)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You are required to complete this part.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 written problem (Problem 1) and a programming problem (Problem 2)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 2 Bonus Part (20 marks)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We would consider the marks added in your final grade of the course if you do it.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 case study problem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DDL: 00:00:00 am, Apr 17</a:t>
            </a:r>
            <a:r>
              <a:rPr lang="en-US" altLang="zh-CN" sz="2400" b="1" baseline="30000" dirty="0">
                <a:latin typeface="微软雅黑" panose="020B0503020204020204" charset="-122"/>
                <a:ea typeface="微软雅黑" panose="020B0503020204020204" charset="-122"/>
              </a:rPr>
              <a:t>th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(Mon)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0433" y="2693437"/>
            <a:ext cx="4504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Any Questions?</a:t>
            </a:r>
            <a:endParaRPr lang="zh-CN" altLang="en-US" sz="4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Hints about Problem 1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Written Problem about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address translation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You need to review the segmentation and multi-level paging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The concept about the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word addressing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word: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the unit of data used by a particular processor design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word length = the width of the data bus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32-bit machine, the word length is 32 bit (4 bytes, 1 byte = 8 bit)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addressing: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The bits of a data could be stored in a physical address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The capacity of memory with one physical address is usually the times of bytes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Word addressing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and byte addressing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4805"/>
            <a:ext cx="10515600" cy="4351338"/>
          </a:xfrm>
        </p:spPr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Word Addressing v.s. Byte Addressing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926" y="2668588"/>
            <a:ext cx="5738150" cy="2052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5562" y="4789368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Byte Addressing</a:t>
            </a:r>
            <a:endParaRPr lang="zh-CN" alt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76" y="2701514"/>
            <a:ext cx="5934075" cy="1986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10142" y="4809078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Word Addressing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34896" y="2230477"/>
            <a:ext cx="428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32-bit machine (Word Length: 32 bit)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268730" y="2983230"/>
            <a:ext cx="1097280" cy="331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012862" y="2969895"/>
            <a:ext cx="4340938" cy="331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351338"/>
          </a:xfrm>
        </p:spPr>
        <p:txBody>
          <a:bodyPr/>
          <a:lstStyle/>
          <a:p>
            <a:r>
              <a:rPr lang="en-US" altLang="zh-CN" sz="2400"/>
              <a:t>Multi-level Page Table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0765" y="1804670"/>
            <a:ext cx="10942320" cy="4883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1</a:t>
            </a:r>
            <a:endParaRPr lang="en-US" altLang="zh-CN"/>
          </a:p>
        </p:txBody>
      </p:sp>
      <p:sp>
        <p:nvSpPr>
          <p:cNvPr id="4" name="TextBox 1"/>
          <p:cNvSpPr txBox="1"/>
          <p:nvPr>
            <p:custDataLst>
              <p:tags r:id="rId1"/>
            </p:custDataLst>
          </p:nvPr>
        </p:nvSpPr>
        <p:spPr>
          <a:xfrm>
            <a:off x="838211" y="1423295"/>
            <a:ext cx="62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two level page table in x86 and x86-64 (32-bit machine) 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71168" y="2260349"/>
            <a:ext cx="5983083" cy="3863869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4598444" y="19798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5611708" y="19798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6702469" y="19798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3690"/>
            <a:ext cx="10515600" cy="5102225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Programming problem about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FIFO and LRU policies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en-US" altLang="zh-CN" sz="2055" dirty="0">
                <a:latin typeface="微软雅黑" panose="020B0503020204020204" charset="-122"/>
                <a:ea typeface="微软雅黑" panose="020B0503020204020204" charset="-122"/>
              </a:rPr>
              <a:t>Why important? Used in swapping, TLB hit, and some cache algorithms</a:t>
            </a:r>
            <a:endParaRPr lang="en-US" altLang="zh-CN" sz="2055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Requirements: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en-US" altLang="zh-CN" sz="2055" dirty="0">
                <a:latin typeface="微软雅黑" panose="020B0503020204020204" charset="-122"/>
                <a:ea typeface="微软雅黑" panose="020B0503020204020204" charset="-122"/>
              </a:rPr>
              <a:t>Using the </a:t>
            </a: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</a:rPr>
              <a:t>Singly Linked List</a:t>
            </a:r>
            <a:r>
              <a:rPr lang="en-US" altLang="zh-CN" sz="2055" dirty="0">
                <a:latin typeface="微软雅黑" panose="020B0503020204020204" charset="-122"/>
                <a:ea typeface="微软雅黑" panose="020B0503020204020204" charset="-122"/>
              </a:rPr>
              <a:t> to represent FIFO and LRU cache</a:t>
            </a:r>
            <a:endParaRPr lang="en-US" altLang="zh-CN" sz="2055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</a:rPr>
              <a:t>Extra Array to record the order or the recency of the elements in cache is</a:t>
            </a:r>
            <a:endParaRPr lang="en-US" altLang="zh-CN" sz="2055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fontAlgn="auto">
              <a:lnSpc>
                <a:spcPct val="120000"/>
              </a:lnSpc>
              <a:buNone/>
            </a:pP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</a:rPr>
              <a:t>not allowed</a:t>
            </a:r>
            <a:endParaRPr lang="en-US" altLang="zh-CN" sz="2055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</a:rPr>
              <a:t>The status of FIFO and LRU cache </a:t>
            </a:r>
            <a:r>
              <a:rPr lang="en-US" altLang="zh-CN" sz="2055" dirty="0">
                <a:latin typeface="微软雅黑" panose="020B0503020204020204" charset="-122"/>
                <a:ea typeface="微软雅黑" panose="020B0503020204020204" charset="-122"/>
              </a:rPr>
              <a:t>should be recorded and reported after every visiting, and </a:t>
            </a: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</a:rPr>
              <a:t>the times of the Page missing (</a:t>
            </a: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 fault) </a:t>
            </a:r>
            <a:r>
              <a:rPr lang="en-US" altLang="zh-CN" sz="2055" dirty="0">
                <a:latin typeface="微软雅黑" panose="020B0503020204020204" charset="-122"/>
                <a:ea typeface="微软雅黑" panose="020B0503020204020204" charset="-122"/>
              </a:rPr>
              <a:t>should be reported at the end.</a:t>
            </a:r>
            <a:endParaRPr lang="en-US" altLang="zh-CN" sz="2055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en-US" altLang="zh-CN" sz="2395" dirty="0">
                <a:latin typeface="微软雅黑" panose="020B0503020204020204" charset="-122"/>
                <a:ea typeface="微软雅黑" panose="020B0503020204020204" charset="-122"/>
              </a:rPr>
              <a:t>We provide a </a:t>
            </a:r>
            <a:r>
              <a:rPr lang="en-US" altLang="zh-CN" sz="2395" b="1" dirty="0">
                <a:latin typeface="微软雅黑" panose="020B0503020204020204" charset="-122"/>
                <a:ea typeface="微软雅黑" panose="020B0503020204020204" charset="-122"/>
              </a:rPr>
              <a:t>framework </a:t>
            </a:r>
            <a:r>
              <a:rPr lang="en-US" altLang="zh-CN" sz="2395" dirty="0">
                <a:latin typeface="微软雅黑" panose="020B0503020204020204" charset="-122"/>
                <a:ea typeface="微软雅黑" panose="020B0503020204020204" charset="-122"/>
              </a:rPr>
              <a:t>for you to implement</a:t>
            </a:r>
            <a:endParaRPr lang="en-US" altLang="zh-CN" sz="2395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en-US" altLang="zh-CN" sz="2050" dirty="0">
                <a:latin typeface="微软雅黑" panose="020B0503020204020204" charset="-122"/>
                <a:ea typeface="微软雅黑" panose="020B0503020204020204" charset="-122"/>
              </a:rPr>
              <a:t>It is better to use it.</a:t>
            </a:r>
            <a:endParaRPr lang="en-US" altLang="zh-CN" sz="205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en-US" altLang="zh-CN" sz="2050" dirty="0">
                <a:latin typeface="微软雅黑" panose="020B0503020204020204" charset="-122"/>
                <a:ea typeface="微软雅黑" panose="020B0503020204020204" charset="-122"/>
              </a:rPr>
              <a:t>But you could ignore it and implement on your own, but your implementation should </a:t>
            </a:r>
            <a:r>
              <a:rPr lang="en-US" altLang="zh-CN" sz="2050" b="1" dirty="0">
                <a:latin typeface="微软雅黑" panose="020B0503020204020204" charset="-122"/>
                <a:ea typeface="微软雅黑" panose="020B0503020204020204" charset="-122"/>
              </a:rPr>
              <a:t>satisfy the above requirements</a:t>
            </a:r>
            <a:r>
              <a:rPr lang="en-US" altLang="zh-CN" sz="2050" dirty="0">
                <a:latin typeface="微软雅黑" panose="020B0503020204020204" charset="-122"/>
                <a:ea typeface="微软雅黑" panose="020B0503020204020204" charset="-122"/>
              </a:rPr>
              <a:t>. Besides, you should add a Readme file for me how to compile and run your file.</a:t>
            </a:r>
            <a:endParaRPr lang="en-US" altLang="zh-CN" sz="205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endParaRPr lang="en-US" altLang="zh-CN" sz="2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endParaRPr lang="en-US" altLang="zh-CN" sz="239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2740"/>
            <a:ext cx="10515600" cy="4351338"/>
          </a:xfrm>
        </p:spPr>
        <p:txBody>
          <a:bodyPr/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Brief Review about FIFO and LRU algorithm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Reference Row: 1 2 3 1 4 1 3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3014345"/>
          <a:ext cx="852995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03300" y="2600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FIFO (First-in First-come)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94740" y="4673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LRU (Least Recently Used)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7140" y="4305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Page Fault (Missing) Times: 5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1828800" y="5041900"/>
          <a:ext cx="852995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384300" y="61696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Page Fault (Missing) Times: 4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25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920"/>
            <a:ext cx="10515600" cy="5547519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How to implement FIFO and LRU?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Three cases to be considered</a:t>
            </a:r>
            <a:endParaRPr lang="en-US" altLang="zh-CN" dirty="0"/>
          </a:p>
          <a:p>
            <a:pPr lvl="1"/>
            <a:r>
              <a:rPr lang="en-US" altLang="zh-CN" dirty="0"/>
              <a:t>If the visited page hits, then?</a:t>
            </a:r>
            <a:endParaRPr lang="en-US" altLang="zh-CN" dirty="0"/>
          </a:p>
          <a:p>
            <a:pPr lvl="1"/>
            <a:r>
              <a:rPr lang="en-US" altLang="zh-CN" dirty="0"/>
              <a:t>If the cache is not full, then?</a:t>
            </a:r>
            <a:endParaRPr lang="en-US" altLang="zh-CN" dirty="0"/>
          </a:p>
          <a:p>
            <a:pPr lvl="1"/>
            <a:r>
              <a:rPr lang="en-US" altLang="zh-CN" dirty="0"/>
              <a:t>If the cache is full, then?</a:t>
            </a:r>
            <a:endParaRPr lang="en-US" altLang="zh-CN" dirty="0"/>
          </a:p>
          <a:p>
            <a:r>
              <a:rPr lang="en-US" altLang="zh-CN" sz="2400" dirty="0"/>
              <a:t>Data structure used for implementation of LRU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FIFO: queue structure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LRU:</a:t>
            </a:r>
            <a:endParaRPr lang="en-US" altLang="zh-CN" sz="2400" dirty="0"/>
          </a:p>
          <a:p>
            <a:pPr lvl="1"/>
            <a:r>
              <a:rPr lang="en-US" altLang="zh-CN" dirty="0"/>
              <a:t>Use array to mark the recency of the page in cache</a:t>
            </a:r>
            <a:endParaRPr lang="en-US" altLang="zh-CN" dirty="0"/>
          </a:p>
          <a:p>
            <a:pPr lvl="2"/>
            <a:r>
              <a:rPr lang="en-US" altLang="zh-CN" sz="2400" b="1" dirty="0"/>
              <a:t>Potential overflow of the recency value if the page is not </a:t>
            </a:r>
            <a:r>
              <a:rPr lang="en-US" altLang="zh-CN" sz="2400" b="1" dirty="0" err="1"/>
              <a:t>hitted</a:t>
            </a:r>
            <a:r>
              <a:rPr lang="en-US" altLang="zh-CN" sz="2400" b="1" dirty="0"/>
              <a:t>.</a:t>
            </a:r>
            <a:endParaRPr lang="en-US" altLang="zh-CN" sz="2400" b="1" dirty="0"/>
          </a:p>
          <a:p>
            <a:pPr lvl="1"/>
            <a:r>
              <a:rPr lang="en-US" altLang="zh-CN" b="1" dirty="0"/>
              <a:t>Use linked list and move the recent </a:t>
            </a:r>
            <a:r>
              <a:rPr lang="en-US" altLang="zh-CN" b="1" dirty="0" err="1"/>
              <a:t>hitted</a:t>
            </a:r>
            <a:r>
              <a:rPr lang="en-US" altLang="zh-CN" b="1" dirty="0"/>
              <a:t> page at the head or tail of the linked list  </a:t>
            </a:r>
            <a:endParaRPr lang="en-US" altLang="zh-CN" b="1" dirty="0"/>
          </a:p>
          <a:p>
            <a:pPr lvl="1"/>
            <a:r>
              <a:rPr lang="en-US" altLang="zh-CN" dirty="0"/>
              <a:t>Use linked list and the hash map (improve the timing complexity of finding the existence of page in cache)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8088,&quot;width&quot;:17232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PP_MARK_KEY" val="502f532e-55ad-42c1-bdad-99b032ff04f5"/>
  <p:tag name="COMMONDATA" val="eyJoZGlkIjoiNWI5Y2JmYmI4ODU3ZjcwNmJlY2M3MzA5OGRhZjViM2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TABLE_BEAUTIFY" val="smartTable{060c6029-20ba-49d1-a05e-58a5e6264843}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984a0859-1a2d-49f3-93a0-de85d86d6103}"/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6433</Words>
  <Application>WPS 演示</Application>
  <PresentationFormat>Widescreen</PresentationFormat>
  <Paragraphs>323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Theme</vt:lpstr>
      <vt:lpstr>1_Office Theme</vt:lpstr>
      <vt:lpstr>PowerPoint 演示文稿</vt:lpstr>
      <vt:lpstr>Assignment Overview</vt:lpstr>
      <vt:lpstr>Hints about Problem 1</vt:lpstr>
      <vt:lpstr>Hints about Problem 1</vt:lpstr>
      <vt:lpstr>Hints about Problem 1</vt:lpstr>
      <vt:lpstr>Hints about Problem 1</vt:lpstr>
      <vt:lpstr>Hints about Problem 2</vt:lpstr>
      <vt:lpstr>Hints about Problem 2</vt:lpstr>
      <vt:lpstr>Hints about Problem 2</vt:lpstr>
      <vt:lpstr>Hints about Problem 2</vt:lpstr>
      <vt:lpstr>Hints about Problem 2</vt:lpstr>
      <vt:lpstr>Hints about Problem 2</vt:lpstr>
      <vt:lpstr>Hints about Problem 2</vt:lpstr>
      <vt:lpstr>Hints about Problem 2</vt:lpstr>
      <vt:lpstr>Hints about Problem 2</vt:lpstr>
      <vt:lpstr>Hints about Bonus Part</vt:lpstr>
      <vt:lpstr>Hints about Bonus Part</vt:lpstr>
      <vt:lpstr>Hints about Bonus Part</vt:lpstr>
      <vt:lpstr>Hints about Bonus Part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WPS_572230430</cp:lastModifiedBy>
  <cp:revision>30</cp:revision>
  <dcterms:created xsi:type="dcterms:W3CDTF">2023-03-21T06:32:00Z</dcterms:created>
  <dcterms:modified xsi:type="dcterms:W3CDTF">2023-03-22T14:33:17Z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99605F37FA43440F956384ABFF159C5F</vt:lpwstr>
  </property>
  <property fmtid="{D5CDD505-2E9C-101B-9397-08002B2CF9AE}" pid="3" name="KSOProductBuildVer">
    <vt:lpwstr>2052-11.1.0.13703</vt:lpwstr>
  </property>
</Properties>
</file>