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3"/>
  </p:notesMasterIdLst>
  <p:sldIdLst>
    <p:sldId id="2966" r:id="rId2"/>
    <p:sldId id="2968" r:id="rId3"/>
    <p:sldId id="2223" r:id="rId4"/>
    <p:sldId id="2225" r:id="rId5"/>
    <p:sldId id="2226" r:id="rId6"/>
    <p:sldId id="2227" r:id="rId7"/>
    <p:sldId id="2233" r:id="rId8"/>
    <p:sldId id="2229" r:id="rId9"/>
    <p:sldId id="2230" r:id="rId10"/>
    <p:sldId id="2232" r:id="rId11"/>
    <p:sldId id="2878" r:id="rId12"/>
    <p:sldId id="2672" r:id="rId13"/>
    <p:sldId id="2235" r:id="rId14"/>
    <p:sldId id="2236" r:id="rId15"/>
    <p:sldId id="2237" r:id="rId16"/>
    <p:sldId id="2238" r:id="rId17"/>
    <p:sldId id="2239" r:id="rId18"/>
    <p:sldId id="2240" r:id="rId19"/>
    <p:sldId id="2241" r:id="rId20"/>
    <p:sldId id="2243" r:id="rId21"/>
    <p:sldId id="2244" r:id="rId22"/>
    <p:sldId id="2245" r:id="rId23"/>
    <p:sldId id="2246" r:id="rId24"/>
    <p:sldId id="2247" r:id="rId25"/>
    <p:sldId id="2249" r:id="rId26"/>
    <p:sldId id="2251" r:id="rId27"/>
    <p:sldId id="2252" r:id="rId28"/>
    <p:sldId id="2254" r:id="rId29"/>
    <p:sldId id="2255" r:id="rId30"/>
    <p:sldId id="2256" r:id="rId31"/>
    <p:sldId id="2967" r:id="rId3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33FF"/>
    <a:srgbClr val="66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Fault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E0-4D8C-A537-09E0CFAEB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3359168"/>
        <c:axId val="1574417920"/>
      </c:lineChart>
      <c:catAx>
        <c:axId val="1573359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Frame Count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74417920"/>
        <c:crosses val="autoZero"/>
        <c:auto val="1"/>
        <c:lblAlgn val="ctr"/>
        <c:lblOffset val="100"/>
        <c:noMultiLvlLbl val="0"/>
      </c:catAx>
      <c:valAx>
        <c:axId val="1574417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Fault 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73359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4:06:19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11098 12011 4 0,'0'0'26'0,"3"-9"0"16,-3 9 2-16,0 0 2 16,0 0-2-16,0 0 0 15,0 0-3-15,0-9-1 16,0 9-3-16,0 0-1 16,0 0-2-16,-7-12-3 0,7 12-2 15,-15-8-4-15,6 4 0 16,-2 1-4-16,-5-2 0 15,2 1-2-15,0 0 0 0,1 1-1 16,-4 0 1-16,0-1-1 16,-1 3-1-16,1-1 1 15,0 2-1-15,-2 2 0 0,0 3 0 16,0 4 0-16,0 4 0 16,-3 3 0-16,0-63 1 15,-5 70-1 1,-5 7 0-16,5 1 1 0,-4 3-1 15,4 2 1-15,-2-6-2 16,7 5 0-16,-4 64-2 16,12-73 1-16,4-7-1 15,7 2 1-15,1-6 0 0,2-1-1 16,2 1 2-16,5-8-1 16,6 2 2-16,3-6-1 15,6-3 1-15,0 0-1 16,5-5 1-16,-1-4 0 0,7-4 0 15,-1 3-1-15,7-3 0 16,-4 3 1-16,1 2-1 16,1-2 1-16,2 5-1 0,-3 1 0 15,-1 2 0-15,-2 2 0 16,-6 0 0-16,-1 0 0 16,-7 0 0-16,-1 1 0 15,-5-1-1-15,-2-1-3 0,0-11 4 31,-4-6 0-31,1-2-2 16,0-10-2-16</inkml:trace>
  <inkml:trace contextRef="#ctx0" brushRef="#br0" timeOffset="12755.08">11917 9522 58 0,'23'13'84'0,"2"-7"-4"0,2 0-2 15,7-4-59-15,9-2-6 16,6-2-1-16,9 2-4 16,12 0-3-16,2 0 0 0,19 0-1 15,9 0 1-15,14 0-2 16,12 0 0-16,14 3-1 16,12 0 0-16,5 1 0 15,13-2-1-15,1 3-1 0,-1 0 1 16,-2 4-3-16,-11-6-18 15,-20 1-56-15,5-1-6 16,-18-8-5-16,-12-5-4 16</inkml:trace>
  <inkml:trace contextRef="#ctx0" brushRef="#br0" timeOffset="31460.33">16989 9279 7 0,'0'0'32'0,"0"0"-27"0,3-72-12 16</inkml:trace>
  <inkml:trace contextRef="#ctx0" brushRef="#br0" timeOffset="31664.99">17042 9281 12 0,'-25'24'0'0,"7"-10"1"0,8-14-2 16</inkml:trace>
  <inkml:trace contextRef="#ctx0" brushRef="#br0" timeOffset="35596.82">7626 5427 18 0,'0'0'65'15,"0"0"2"-15,0 0-46 16,0 14-5-16,0-14-1 16,-1 11-6-16,1-11-5 0,-6 14 0 15,6-14-1-15,-3 10 0 16,3-10 2-16,0 0 0 15,7 5 0-15,-7-5 1 0,9 0 0 16,-9 0 0-16,13 0 0 16,-13 0-2-16,18 0-2 15,-18 0 0-15,17 6 0 16,-5-1-1-16,0-1-1 0,5 1 2 16,0 2 0-16,1 1 0 15,1 4 1-15,-3 1 0 16,4 3 2-16,-3 2-1 15,1 3 0-15,1-2 0 16,-3-2-1-16,4 1 0 0,0-5-1 16,6-2 0-16,0-7 0 15,3-2 0-15,0-2 1 16,7-3 0-16,-1-8-1 0,5 0 0 16,-3 2 0-16,9-1 1 15,-4 3-1 1,3 3 0-16,-4 2 0 0,-1 2 0 15,-3 6-1 1,0-1 1-16,-1 3-1 0,-3-1 0 16,-5-3-1-16,6 1 1 15,-1-2 0-15,2-1 0 0,3-2 0 16,-5 0-1-16,3 0 1 16,-7 3 0-16,7 0 0 15,-6 1 1-15,1 1-1 16,-7 0 1-16,0 2 0 15,4-1 0-15,-3 1 1 0,8-3-2 16,-2-4 1-16,5 0 0 16,-2 0-1-16,8-3 0 15,-5-1 0-15,5 0-1 0,5 1 1 16,-5 0-1-16,6 1 0 16,-4 2-1-16,5 2 1 15,-7 1 0-15,11 0-1 0,-5 0 1 16,-2-3-1-16,6 0 0 15,-4-4 1-15,8-3-1 16,2-3 0-16,0-5-1 16,1 2 2-16,2-1 0 0,-1 0-1 15,-3 2 1-15,1 4 0 16,-9 1 0-16,-2 3-2 16,1 1 2-16,-8 1 0 15,5-1 0-15,-5 3 0 0,1-5 2 16,4 2-2-16,-2-1 0 15,0 0 0-15,2 1 0 16,-1-2 0-16,-3 5-2 16,5-2 2-16,-6 2 0 0,-2 0 0 15,-1 4 0-15,-2 3 0 16,2-1 2-16,-3 3-1 16,1 1-1-16,7-1-74 15,-9-9-6 1,0-11-4-16,-13-21-1 15</inkml:trace>
  <inkml:trace contextRef="#ctx0" brushRef="#br0" timeOffset="63980.86">9007 11968 55 0,'-7'0'83'0,"0"4"-1"15,-20 0-32 1,15 5-15-16,-4 2-14 0,-4 1-9 16,-1 5-5-16,-7 2-2 15,-7 5-3-15,1 2 0 0,-3 5-1 16,-2 1-1-16,0 2 1 15,-3 3-1-15,1-1 0 16,5 2 1-16,4-4-1 16,6-2-1-16,4-5 1 0,7-5-2 15,6-6-1-15,2-1-1 16,7-15-3-16,0 0-4 16,17 0-7-16,-2-12-5 15,8-5-10-15,1-5-19 0,2-7-27 16,10 0-3-16</inkml:trace>
  <inkml:trace contextRef="#ctx0" brushRef="#br0" timeOffset="64395.41">9548 11951 58 0,'13'21'75'16,"-7"-4"-2"-16,-2 2-38 16,-4 1-10-16,0-4-9 0,-5 3-2 15,-5-2-2-15,-4 3 2 16,-4-4-2-16,-5 4 0 15,-3 1-1-15,-1-1 0 0,-5 1-3 16,-1 2-3-16,-4-2-1 16,7 1-2-16,-3-2-1 15,3 1 0-15,2-4-1 16,4-2 0-16,4-1-1 0,2-2 0 16,4-4-2-16,6 0-3 15,8-8-2-15,-13 8-5 16,13-8-1-16,0 0-3 0,0 0-3 15,8 0-1-15,-8 0-4 16,18-7-3-16,-7 1-11 16,4-2-24-16,6 1-10 15</inkml:trace>
  <inkml:trace contextRef="#ctx0" brushRef="#br0" timeOffset="64661.84">10060 11971 39 0,'13'0'89'0,"-13"0"-3"16,3 16-4-16,-27-4-42 15,8 3-17-15,-1 8-9 16,-6 0-7-16,-5 9-3 15,-5 2-2-15,-3 4 0 0,-4 3-2 16,2 4 0-16,2-2-2 16,3 6-10-16,-2 20-61 15,6-23-9-15,1-4-6 16,6-9-2-16</inkml:trace>
  <inkml:trace contextRef="#ctx0" brushRef="#br0" timeOffset="119378.88">17412 15327 52 0,'-9'7'84'0,"-1"-1"-5"0,10-6-4 15,30 0-61-15,-30 0-3 16,25-14-1-16,12-1-6 16,11-5-3-16,14-2-1 15,18-2 2-15,15-3-1 0,13 0-1 16,22 4 0-16,12 2-1 16,13 3-1-16,10 4-1 15,6 1 0-15,5 1-2 16,1 2-1-16,2 1-8 15,-17-4-40-15,-9 7-24 0,-25 2-4 16,-29-2 3-16</inkml:trace>
  <inkml:trace contextRef="#ctx0" brushRef="#br0" timeOffset="135783.78">2797 13187 26 0,'9'3'55'0,"4"-2"-41"16,4-1-2-16,8 0-1 16,2 2-2-16,9-2-3 0,6 3-2 15,3-1-1-15,6 2-2 16,6 2 1-16,6 5 1 16,6-1 0-16,7 3 0 0,10 1 1 15,7-1 2-15,10 1-2 16,3 0 2-16,12 1-2 15,-1-3 0-15,12 2 0 0,6-2-1 16,3-2-1-16,-9-1-11 16,8-10-50-16,6 1-5 15,-5 0 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4:10:45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8901 13965 23 0,'0'0'84'0,"-14"1"-2"16,14-1-4-16,-12 0-47 15,12 0-11-15,-11 6-8 0,11-6-8 16,-14 21-2-16,7-6-3 16,-2 3 0-16,4 3 0 15,1-1 1-15,1 1 2 0,3-5 0 16,3-3 1-16,5-5 1 16,7-1 0-16,1-7 0 15,5 0 0-15,9-7-1 16,-1-6 0-16,7-1-2 0,-1 0 1 15,4 2-2-15,-3-1 1 16,0 9 1-16,-3 3 0 16,-6 2-1-16,1 8 1 15,-5 2-1-15,5 1 1 0,-2 2-1 16,6-4 0-16,-1-1 0 16,6-4 0-16,1-1-1 15,7-3 1-15,0-1 1 16,1 0-2-16,0-1 1 0,0 0 1 15,1 0-1-15,-3 1 0 16,3 0 0-16,-5 0 0 16,0 0 0-16,4 0 0 0,-2-2 1 15,6 2-1-15,-3-3 1 16,3-1-1-16,1-2 0 16,1 1 0-16,0 1 0 15,-5 4-1-15,4 0 1 0,-5 5 0 16,-3 5 0-16,-3 2 0 15,2 4 1-15,1-1 0 16,0 0-1-16,3-4 1 16,3-3-1-16,8-1 1 0,-1-5-1 15,7-2 1-15,2-4-1 16,0-3 0-16,4-1 0 16,2-4 0-16,2 1-1 15,1-4 1-15,0 2-1 0,1-1 0 16,1 5-1-16,-3-1 1 15,-1 2 0-15,-1 3 0 16,-3 2 1-16,-4 3-1 16,-1-1 0-16,-3 1 1 15,-1 0-1-15,0 0 1 0,0 0-1 16,-2 0 0-16,0 0 0 16,-3-1 0-16,3 0 0 15,-2 0 0-15,0 1 0 0,0-1 0 16,1 1 1-16,0-1-1 15,2 1 0-15,3 0 0 16,-3 1 0-16,3 1 1 16,2 1-2-16,-3 1 1 0,0 3 0 15,1-2 0-15,-4 3 0 16,0 0 0-16,0 0 0 16,-1 1 0-16,-2 1 0 15,1-2 1-15,3-1-1 0,-1-2 1 16,2-1-1-16,-1-1 1 15,-3 1 0-15,3-1 0 16,-2-1 0-16,-2 1 1 0,1-2-1 16,0 1 0-16,1-1-1 15,2-1 2-15,2-1-2 16,2-6 0-16,0-2 1 16,3 0-1-16,1-2 1 0,-2-2-1 15,1 1 0-15,-3 0 1 16,-1 2-1-16,-3-2 1 15,-4 2-1-15,-2 0 0 16,-5 1 1-16,-2-1-1 0,-5 1 0 16,0-1 0-16,-4 0 0 15,-1 2 0-15,-5-2 0 16,0 1 0-16,-2 2 0 0,-2-2 0 16,-3 0 0-16,0 0 0 15,-3 2 0-15,0 0 0 16,0 0 0-16,1 1-1 0,-2-3 1 15,1 2 0-15,-1-1 0 16,2-1-1-16,0-1 1 16,3 1 0-16,-4-3 0 15,-4 0 1-15,1 2-1 16,-4-2 0-16,-3 0 1 16,0-1-1-16,-8 2 1 0,-1-2-1 15,-1-1 1-15,-7-1-1 16,-1 0 0-16,-5 0 0 15,1-3 0-15,-3 3 0 0,3-4 0 16,-4-1 1-16,1-2-1 16,-2-1 1-16,-2 0-1 15,0 0 1-15,-6 0 0 16,-3 2 0-16,-5-1-1 0,-4 3 0 16,-5 4 0-16,-2 1 0 15,-6 4 0-15,-2 1-1 16,-1-1 1-16,-3 2 0 0,0-1 0 15,3 2 0-15,-1 0 0 16,1-1 1-16,2 0-1 16,-2 1 0-16,4-2 0 15,-4 2 0-15,1 0 0 0,2-1 1 16,-3 1-1-16,0 2-1 16,-2 1 1-16,4 1 0 15,-8 2 0-15,3 0 0 16,-3 0 0-16,-1 1 0 0,0 0 0 15,-1 0 0-15,-2 2 1 16,-3 1-1-16,-1 0 0 16,0 2-1-16,-2-3 1 15,-1 5 0-15,-1-2 0 0,-1 0 0 16,-1 2 0-16,1-1 0 16,0 0 0-16,0 0 0 15,0 0 0-15,1-2 0 0,1 0 0 16,0-2 0-16,6 0 0 15,-2-2 1-15,6 0-1 16,-2-4 0-16,3-1 1 16,4-2-1-16,0-2 0 0,2-2 0 15,0-1 0-15,0 0 0 16,2-1 0-16,2 2 0 16,-4-3 0-16,3 1 0 15,-3-1 0-15,2 2 0 0,-3 2 0 16,-2 0 0-16,-2 2-1 15,1 3 2-15,-1-1-2 16,-5 1 1-16,1 3 0 16,-4-1 0-16,2 0 0 0,2 3 0 15,-1-3 0-15,0 1 0 16,-1 1 0-16,2-2 0 16,1 1 0-16,0 0 0 0,1 0 0 15,-2-1 0-15,1 3 1 16,2 0-1-16,-1 0 0 15,1 0 0-15,1 0 0 16,2 0 0-16,0 0 0 0,3 0-1 16,-2 0 1-16,0 0 0 15,0 0 0-15,0 0 0 16,0 0-1-16,-1 2 1 0,0-2 0 16,-1 0 0-1,-3 0-1-15,-1 1 1 0,1 1 0 16,0 2-1-16,-1-1 1 15,2 2-1-15,1-1 1 16,0 3 0-16,6-1 0 0,-1-1 0 16,3 1 0-16,7 2 0 15,-3-2 0-15,7 0 0 16,3 1 0-16,4 3 0 0,4-1 0 16,2 3-1-16,1 3 1 15,3 1-1-15,3 7 1 16,2 0-1-16,2 6 0 15,2 3 1-15,1 2-1 0,3 3 0 16,3 3 0-16,6-1 1 16,0-2-1-16,0 4 2 15,8 0-1-15,1 0 0 0,3 0 1 16,3-3-2-16,2 5-12 16,11-5-72-16,-6-9-1 15,6-7-7-15,-3-22-6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4:15:03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16779 5773 42 0,'11'14'88'0,"11"-8"-3"16,8 0-5-16,11-5-5 0,4 2-73 15,14-1-3-15,14 2 0 16,4 4 1-16,9-1-1 16,-1 1 0-16,6 1-4 15,-1-5-9-15,-4 8-12 16,-8 1-39-16,-9-7-16 0,-12 2-6 16,-6-1 0-16</inkml:trace>
  <inkml:trace contextRef="#ctx0" brushRef="#br0" timeOffset="235.46">17629 5784 23 0,'-21'3'95'0,"-3"10"0"16,-3 6-3-16,-3 8-6 0,2 15-66 15,2 16-3-15,3 21-2 16,1 15-7-16,2 12-4 16,9 5-1-16,4 7-3 0,5-2-1 15,-3-7 0-15,4-14-7 16,2-14-9-16,0-9-48 16,3-27-21-16,1-18-9 15,5-19-5-15</inkml:trace>
  <inkml:trace contextRef="#ctx0" brushRef="#br0" timeOffset="1571.1">17940 6532 77 0,'0'0'97'0,"0"0"-4"15,0 0-7-15,23 0-47 16,-23 10-15-16,0 2-10 0,-3 7-6 16,0 3-5-16,-5 7-1 15,-1 4-1-15,2 9 0 16,-3-1-1-16,-3 1 0 0,5-4-1 15,-5 3-1-15,2-5 0 16,1-6 1-16,1-5-4 16,1-7 0-16,3-9 0 15,5-9-1-15,0 0 0 16,0-16 0-16,2-8 2 0,5-3-2 16,3-2 4-16,-3-5 2 15,-4079 5 1-15,8159 1 2 16,-4081 4 2-16,1 8 1 0,-4 3 0 15,-2 2 0-15,-1 11 0 16,4-11-2-16,-4 11 0 16,0 0-1-16,0 0-2 15,14 0 0-15,-14 0 1 0,17 4-1 16,-17-4-1-16,19 16 1 16,-3-6 0-16,-4 4-1 15,0 3 1-15,3 3 0 0,-5-4-1 16,3 4 0-16,1-2 2 15,-2 0-2-15,-5-3 0 16,1-5 1-16,-8-10-1 16,17 9 1-16,-17-9 0 0,0 0 1 15,12 0-1-15,-10-7 1 16,4-3 0-16,1-3 0 16,0-2-1-16,5-8 0 15,-2 1-1-15,4-3-1 0,2 2 1 16,1 4 1-16,-3 0-2 15,5 4 1-15,-3 5 1 16,-5 1-1-16,2 5 1 16,-1 2 0-16,-3 2 1 0,1 6-1 15,0 10 1-15,0 2 1 16,-5 4-1-16,9 6 0 16,-7 2 0-16,5 5 0 0,-3 0-2 15,2-6 1-15,-1-6-1 16,1-4-1-16,0-1 0 15,-4-7 0-15,-7-11-6 0,17 13-10 16,-17-13-70 0,13 0-4-16,-9-7-6 0,3-10-7 15</inkml:trace>
  <inkml:trace contextRef="#ctx0" brushRef="#br0" timeOffset="4413.7">19539 6109 13 0,'13'0'80'16,"-13"0"1"-16,0 0-4 15,0 0-49-15,10-5-3 16,-10 5-11-16,0 0-7 16,0 0-3-16,-1 12-1 0,-9-3-1 15,-6 7 1 1,-3 2-1-16,-6 9-1 0,-12 11 1 16,-13 1 3-16,-4 8 1 15,-7 5 2-15,-4 2 4 0,0 1 1 16,0 1-2-1,8-5 2-15,11-8 0 0,12-2-3 16,8-4-2-16,16-8 0 16,10 0-3-16,6-3-1 0,15 0 1 15,11 0-1-15,5-1-1 16,5-3-1-16,8 3 2 16,-5-2-3-16,3-1 0 0,-5-4 0 15,-2 3-1-15,-9-1-4 16,-7 0-4-16,-5 6-27 15,-2-9-55-15,-13-1-2 16,-1-4-8-16,-4-12-5 0</inkml:trace>
  <inkml:trace contextRef="#ctx0" brushRef="#br0" timeOffset="5100.63">20083 6256 27 0,'7'-10'91'0,"-2"-2"-2"15,-1 3-4-15,-4 9-43 16,2-12-14-16,-2 2-5 0,0 10-12 16,0 0-4-16,-15 0-4 15,3 8-1-15,-8 5-2 16,-7 5 1-16,-5 6-1 15,-9 9 0-15,-9 6 1 0,-6 2-2 16,-2 8 1-16,-1 4 2 16,1-5 0-16,7-2 1 15,7-7 0-15,14-5 2 16,12-3 0-16,13-7 2 0,6-9-1 16,14-3 0-16,11 0-1 15,4 0 1-15,6-1-1 16,4-2-2-16,1-2-1 15,1 0 1-15,2 5-2 0,-7-3 0 16,-2-1 0-16,-4 0-2 16,-2 2-1-16,-10-1-7 15,1 4-38-15,-2-3-42 0,-7 1-5 16,-4-3-6-16,-7-8-4 16</inkml:trace>
  <inkml:trace contextRef="#ctx0" brushRef="#br0" timeOffset="5719.81">20857 5682 70 0,'-31'0'93'16,"7"0"-4"-16,5 0-7 16,8 0-55-16,11 0-4 0,8 0-9 15,19 0-4-15,6 1-4 16,8 4-2-16,9-1-1 15,11-1 0-15,6-1 0 16,0 3-3-16,3-4 0 16,-3-1-3-16,-8-3-6 0,3 3-14 15,-9 2-61-15,-8-3-3 16,-13 1-7-16,-7-5-4 16</inkml:trace>
  <inkml:trace contextRef="#ctx0" brushRef="#br0" timeOffset="5952.74">21270 5680 48 0,'-25'17'101'0,"-4"3"-1"0,1 7-10 16,3 8 0-16,1 14-70 15,5 14-7-15,-1 12-6 16,5 12-3-16,9 5-2 15,4 8-1-15,1-2 0 0,6 2-2 16,-3-9-4-16,11-7-10 16,-6-3-56-16,3-23-19 15,-2-15-7-15,4-15-6 16</inkml:trace>
  <inkml:trace contextRef="#ctx0" brushRef="#br0" timeOffset="6451.81">21652 6396 36 0,'-8'0'100'0,"-6"12"-2"15,-3 12-8-15,-2 1-3 0,4 10-69 16,4 10-6-16,0-4-4 16,9 5-4-16,2 0-2 15,2-1-3-15,6-3 0 16,4-6-1-16,0-7-5 15,3-2-5-15,-4-6-7 0,-1-4-28 16,6-9-40-16,-16-8-6 16,8-10-4-16</inkml:trace>
  <inkml:trace contextRef="#ctx0" brushRef="#br0" timeOffset="6659.31">21630 6521 84 0,'9'-14'98'0,"4"1"-2"15,4 2-9-15,4-22-36 16,3 30-29-16,5 3-7 16,6 0-6-16,2 5-3 15,9 5-1-15,-4 7-2 0,-5 9 0 16,-2 3 0-16,-9 5-1 16,-8 8-1-16,-16 8 0 15,-9 4-2-15,-25 2-5 16,-4 6-10-16,-15-7-48 15,1-2-28-15,-5-8-4 0,3-14-7 16,5-10-5-16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1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9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9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3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9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3" r:id="rId6"/>
    <p:sldLayoutId id="2147483695" r:id="rId7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III: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Swapping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Software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039271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FindFreePhysicalPage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-1)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 free page found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EvictPage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run replacement algorithm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DiskRead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PTE.DiskAddr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sleep (waiting for I/O)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 // update page table with present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	 PTE.PFN = PFN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bit and translation (PFN)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</a:t>
            </a:r>
            <a:r>
              <a:rPr lang="en-US" altLang="ko-KR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retry instruction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70582" y="342900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The OS must find a physical frame for the </a:t>
            </a:r>
            <a:r>
              <a:rPr lang="en-US" altLang="ko-KR" dirty="0">
                <a:solidFill>
                  <a:srgbClr val="F79646"/>
                </a:solidFill>
              </a:rPr>
              <a:t>soon-be-faulted-in page </a:t>
            </a:r>
            <a:r>
              <a:rPr lang="en-US" altLang="ko-KR" dirty="0">
                <a:solidFill>
                  <a:prstClr val="black"/>
                </a:solidFill>
              </a:rPr>
              <a:t>to reside within.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If there is no such page, waiting for the </a:t>
            </a:r>
            <a:r>
              <a:rPr lang="en-US" altLang="ko-KR" dirty="0">
                <a:solidFill>
                  <a:srgbClr val="F79646"/>
                </a:solidFill>
              </a:rPr>
              <a:t>replacement algorithm </a:t>
            </a:r>
            <a:r>
              <a:rPr lang="en-US" altLang="ko-KR" dirty="0">
                <a:solidFill>
                  <a:prstClr val="black"/>
                </a:solidFill>
              </a:rPr>
              <a:t>to run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0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Swapping: making the part of disk as memory</a:t>
            </a:r>
          </a:p>
          <a:p>
            <a:r>
              <a:rPr lang="en-US"/>
              <a:t>Present bit required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0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22. Swapping: Policies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32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Cache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ko-KR" dirty="0"/>
              <a:t>o minimize cache misses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en-US" altLang="ko-KR" dirty="0"/>
              <a:t> </a:t>
            </a:r>
            <a:r>
              <a:rPr lang="en-US" altLang="ko-KR" i="1" dirty="0"/>
              <a:t>average memory access time</a:t>
            </a:r>
            <a:r>
              <a:rPr lang="zh-CN" altLang="en-US" i="1" dirty="0"/>
              <a:t> </a:t>
            </a:r>
            <a:r>
              <a:rPr lang="en-US" altLang="ko-KR" i="1" dirty="0"/>
              <a:t>(AMAT)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627784" y="2633935"/>
                <a:ext cx="3816424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𝐴𝑀𝐴𝑇</m:t>
                      </m:r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+(</m:t>
                      </m:r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𝑀𝑖𝑠𝑠</m:t>
                          </m:r>
                        </m:sub>
                      </m:sSub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∗</m:t>
                      </m:r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𝐷</m:t>
                          </m:r>
                        </m:sub>
                      </m:sSub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633935"/>
                <a:ext cx="381642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514343"/>
                  </p:ext>
                </p:extLst>
              </p:nvPr>
            </p:nvGraphicFramePr>
            <p:xfrm>
              <a:off x="1007319" y="3762401"/>
              <a:ext cx="72008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5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24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Notation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𝐻𝑖𝑡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𝑀𝑖𝑠𝑠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514343"/>
                  </p:ext>
                </p:extLst>
              </p:nvPr>
            </p:nvGraphicFramePr>
            <p:xfrm>
              <a:off x="1007319" y="3762401"/>
              <a:ext cx="72008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5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24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Notation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111538" r="-463366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203704" r="-463366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315385" r="-463366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400000" r="-46336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57A985-DB9D-4E72-85D6-C0CC82298F5B}"/>
                  </a:ext>
                </a:extLst>
              </p14:cNvPr>
              <p14:cNvContentPartPr/>
              <p14:nvPr/>
            </p14:nvContentPartPr>
            <p14:xfrm>
              <a:off x="4968000" y="2044800"/>
              <a:ext cx="2959920" cy="512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57A985-DB9D-4E72-85D6-C0CC82298F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8640" y="2035440"/>
                <a:ext cx="2978640" cy="5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59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Optimal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Lead to the fewest number of misses overall.</a:t>
            </a:r>
          </a:p>
          <a:p>
            <a:pPr lvl="1"/>
            <a:r>
              <a:rPr lang="en-US" altLang="ko-KR" dirty="0"/>
              <a:t>Replace the page that will be accessed </a:t>
            </a:r>
            <a:r>
              <a:rPr lang="en-US" altLang="ko-KR" u="sng" dirty="0"/>
              <a:t>furthest in the future.</a:t>
            </a:r>
          </a:p>
          <a:p>
            <a:pPr lvl="1"/>
            <a:r>
              <a:rPr lang="en-US" altLang="ko-KR" dirty="0"/>
              <a:t>Result in the </a:t>
            </a:r>
            <a:r>
              <a:rPr lang="en-US" altLang="ko-KR" dirty="0">
                <a:solidFill>
                  <a:schemeClr val="accent6"/>
                </a:solidFill>
              </a:rPr>
              <a:t>fewest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possible</a:t>
            </a:r>
            <a:r>
              <a:rPr lang="en-US" altLang="ko-KR" dirty="0"/>
              <a:t> cache misses.</a:t>
            </a:r>
          </a:p>
          <a:p>
            <a:r>
              <a:rPr lang="en-US" altLang="ko-KR" dirty="0"/>
              <a:t>Serve only as a comparison point, to know how close we are to </a:t>
            </a:r>
            <a:r>
              <a:rPr lang="en-US" altLang="ko-KR" dirty="0">
                <a:solidFill>
                  <a:schemeClr val="accent6"/>
                </a:solidFill>
              </a:rPr>
              <a:t>perfect</a:t>
            </a:r>
            <a:r>
              <a:rPr lang="en-US" altLang="zh-CN" dirty="0">
                <a:solidFill>
                  <a:schemeClr val="accent6"/>
                </a:solidFill>
              </a:rPr>
              <a:t>ion</a:t>
            </a:r>
            <a:r>
              <a:rPr lang="en-US" altLang="ko-KR" dirty="0">
                <a:solidFill>
                  <a:schemeClr val="accent6"/>
                </a:solidFill>
              </a:rPr>
              <a:t>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09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Optimal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95736" y="86160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966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5047541" y="5805264"/>
            <a:ext cx="2476787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Future is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known</a:t>
            </a:r>
            <a:r>
              <a:rPr lang="en-US" altLang="zh-CN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!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1031687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𝟓𝟒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𝟔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87" y="5805264"/>
                <a:ext cx="4260393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 b="-3614"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29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Policy: FIFO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Pages were placed in a queue when they enter the system.</a:t>
            </a:r>
          </a:p>
          <a:p>
            <a:r>
              <a:rPr lang="en-US" altLang="ko-KR" dirty="0"/>
              <a:t>When a replacement occurs, the page on the </a:t>
            </a:r>
            <a:r>
              <a:rPr lang="en-US" altLang="zh-CN" dirty="0"/>
              <a:t>head</a:t>
            </a:r>
            <a:r>
              <a:rPr lang="en-US" altLang="ko-KR" dirty="0"/>
              <a:t> of the queue</a:t>
            </a:r>
            <a:r>
              <a:rPr lang="zh-CN" altLang="en-US" dirty="0"/>
              <a:t> </a:t>
            </a:r>
            <a:r>
              <a:rPr lang="en-US" altLang="ko-KR" dirty="0"/>
              <a:t>(the “</a:t>
            </a:r>
            <a:r>
              <a:rPr lang="en-US" altLang="zh-CN" b="1" u="sng" dirty="0"/>
              <a:t>f</a:t>
            </a:r>
            <a:r>
              <a:rPr lang="en-US" altLang="ko-KR" b="1" u="sng" dirty="0"/>
              <a:t>irst-in</a:t>
            </a:r>
            <a:r>
              <a:rPr lang="en-US" altLang="ko-KR" dirty="0"/>
              <a:t>” page) is evicted.</a:t>
            </a:r>
          </a:p>
          <a:p>
            <a:pPr lvl="1"/>
            <a:r>
              <a:rPr lang="en-US" altLang="zh-CN" dirty="0"/>
              <a:t>S</a:t>
            </a:r>
            <a:r>
              <a:rPr lang="en-US" altLang="ko-KR" dirty="0"/>
              <a:t>imple to implement </a:t>
            </a:r>
          </a:p>
          <a:p>
            <a:pPr lvl="1"/>
            <a:r>
              <a:rPr lang="en-US" altLang="zh-CN" dirty="0"/>
              <a:t>Agnostic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the importance of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30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FIFO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95736" y="86160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966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4086884" y="5805264"/>
            <a:ext cx="4877604" cy="57606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Even though page 0 had been accessed a number of times,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FIFO still kicks it out.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311607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kumimoji="0" lang="en-US" altLang="ko-K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𝟑𝟔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𝟒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7" y="5805264"/>
                <a:ext cx="4260393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45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zh-CN" dirty="0" err="1"/>
              <a:t>elady</a:t>
            </a:r>
            <a:r>
              <a:rPr lang="en-US" altLang="ko-KR" dirty="0" err="1"/>
              <a:t>’</a:t>
            </a:r>
            <a:r>
              <a:rPr lang="en-US" altLang="zh-CN" dirty="0" err="1"/>
              <a:t>s</a:t>
            </a:r>
            <a:r>
              <a:rPr lang="en-US" altLang="ko-KR" dirty="0"/>
              <a:t> </a:t>
            </a:r>
            <a:r>
              <a:rPr lang="en-US" altLang="zh-CN" dirty="0"/>
              <a:t>Anomaly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would expect the cache hit rate to </a:t>
            </a:r>
            <a:r>
              <a:rPr lang="en-US" altLang="ko-KR" dirty="0">
                <a:solidFill>
                  <a:schemeClr val="accent6"/>
                </a:solidFill>
              </a:rPr>
              <a:t>increase</a:t>
            </a:r>
            <a:r>
              <a:rPr lang="en-US" altLang="ko-KR" dirty="0"/>
              <a:t> when the cache gets larger. But in this case, with FIFO, it gets worse.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2385942" y="32129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303954" y="2060848"/>
            <a:ext cx="4834515" cy="1007761"/>
            <a:chOff x="1187623" y="2749451"/>
            <a:chExt cx="4834515" cy="10077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87623" y="2897804"/>
              <a:ext cx="4834515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5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41071" y="2474124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0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Simple Policy: 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Picks a random page to replace under memory pressure.</a:t>
            </a:r>
          </a:p>
          <a:p>
            <a:pPr lvl="1"/>
            <a:r>
              <a:rPr lang="en-US" altLang="ko-KR" dirty="0"/>
              <a:t>It doesn’t really try to be too intelligent in picking which </a:t>
            </a:r>
            <a:r>
              <a:rPr lang="en-US" altLang="zh-CN" dirty="0"/>
              <a:t>page</a:t>
            </a:r>
            <a:r>
              <a:rPr lang="en-US" altLang="ko-KR" dirty="0"/>
              <a:t> to evict</a:t>
            </a:r>
          </a:p>
          <a:p>
            <a:pPr lvl="1"/>
            <a:r>
              <a:rPr lang="en-US" altLang="ko-KR" dirty="0"/>
              <a:t>Random does depends entirely upon how lucky </a:t>
            </a:r>
            <a:r>
              <a:rPr lang="en-US" altLang="ko-KR" u="sng" dirty="0"/>
              <a:t>Random</a:t>
            </a:r>
            <a:r>
              <a:rPr lang="en-US" altLang="ko-KR" dirty="0"/>
              <a:t> gets in its choice.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7704" y="2492896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9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Mechanisms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Policies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 on the past and use </a:t>
            </a:r>
            <a:r>
              <a:rPr lang="en-US" altLang="ko-KR" b="1" u="sng" dirty="0"/>
              <a:t>history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Two type</a:t>
            </a:r>
            <a:r>
              <a:rPr lang="en-US" altLang="zh-CN" dirty="0"/>
              <a:t>s</a:t>
            </a:r>
            <a:r>
              <a:rPr lang="en-US" altLang="ko-KR" dirty="0"/>
              <a:t> of historical information.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92983"/>
              </p:ext>
            </p:extLst>
          </p:nvPr>
        </p:nvGraphicFramePr>
        <p:xfrm>
          <a:off x="539552" y="2132856"/>
          <a:ext cx="77048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Historical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Information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Algorithms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more recently a page has been accessed, the more likely it will be accessed again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LRU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 page has been accessed many times, It should not be repla</a:t>
                      </a:r>
                      <a:r>
                        <a:rPr lang="en-US" altLang="zh-CN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 as it clearly has some value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LFU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3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History: 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the least-recently-used page.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41913" y="142933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712888" y="258651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1,0,3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0,3,1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3,2,1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36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No-Locality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Each reference is to a random page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set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100</a:t>
            </a:r>
            <a:r>
              <a:rPr lang="zh-CN" altLang="en-US" sz="1800" dirty="0"/>
              <a:t> </a:t>
            </a:r>
            <a:r>
              <a:rPr lang="en-US" altLang="zh-CN" sz="1800" dirty="0"/>
              <a:t>pages</a:t>
            </a:r>
            <a:endParaRPr lang="en-US" altLang="ko-KR" sz="1800" dirty="0"/>
          </a:p>
          <a:p>
            <a:pPr lvl="1"/>
            <a:r>
              <a:rPr lang="en-US" altLang="ko-KR" sz="1600" dirty="0"/>
              <a:t>Workload </a:t>
            </a:r>
            <a:r>
              <a:rPr lang="en-US" altLang="zh-CN" sz="1600" dirty="0"/>
              <a:t>has</a:t>
            </a:r>
            <a:r>
              <a:rPr lang="en-US" altLang="ko-KR" sz="1600" dirty="0"/>
              <a:t> 100 </a:t>
            </a:r>
            <a:r>
              <a:rPr lang="en-US" altLang="zh-CN" sz="1600" dirty="0"/>
              <a:t>accesses</a:t>
            </a:r>
            <a:r>
              <a:rPr lang="en-US" altLang="ko-KR" sz="1600" dirty="0"/>
              <a:t> over time.</a:t>
            </a:r>
          </a:p>
          <a:p>
            <a:pPr lvl="1"/>
            <a:r>
              <a:rPr lang="en-US" altLang="ko-KR" sz="1600" dirty="0"/>
              <a:t>Choosing the next page to refer to at random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90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90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58642" y="4071477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031" y="600715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592442" y="2824430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51726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7750" y="40987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651726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750" y="428653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52178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8202" y="44795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57477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3501" y="46753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92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5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8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58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58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58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669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2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0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6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21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8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5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01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8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49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3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8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8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5552" y="2521325"/>
            <a:ext cx="215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No-Locality Workload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604384" y="2802517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589488" y="2836588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1638492" y="2805740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61254" y="3642496"/>
            <a:ext cx="3600400" cy="11349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cache is large enough to fit the entire workload,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it also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doesn’t matter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which policy you use.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6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80-20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Exhibits locality: 80% of the </a:t>
            </a:r>
            <a:r>
              <a:rPr lang="en-US" altLang="ko-KR" sz="1800" dirty="0">
                <a:solidFill>
                  <a:schemeClr val="accent6"/>
                </a:solidFill>
              </a:rPr>
              <a:t>reference</a:t>
            </a:r>
            <a:r>
              <a:rPr lang="en-US" altLang="ko-KR" sz="1800" dirty="0"/>
              <a:t> are made to 20% of the page</a:t>
            </a:r>
          </a:p>
          <a:p>
            <a:r>
              <a:rPr lang="en-US" altLang="ko-KR" sz="1800" dirty="0"/>
              <a:t>The remaining 20% of the </a:t>
            </a:r>
            <a:r>
              <a:rPr lang="en-US" altLang="ko-KR" sz="1800" dirty="0">
                <a:solidFill>
                  <a:schemeClr val="accent6"/>
                </a:solidFill>
              </a:rPr>
              <a:t>reference</a:t>
            </a:r>
            <a:r>
              <a:rPr lang="en-US" altLang="ko-KR" sz="1800" dirty="0"/>
              <a:t> are made to the remaining 80% of the pages.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90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90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58642" y="4071477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031" y="600715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51726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7750" y="40987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651726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750" y="428653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52178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8202" y="44795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57477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3501" y="46753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92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5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8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58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58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58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669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2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0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6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21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8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5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01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8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49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3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8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8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5552" y="2521325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80-20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657361" y="3431620"/>
            <a:ext cx="3240360" cy="74690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LRU is more likely to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hold onto the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hot pages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593011" y="2955985"/>
            <a:ext cx="3013495" cy="2720196"/>
          </a:xfrm>
          <a:custGeom>
            <a:avLst/>
            <a:gdLst>
              <a:gd name="connsiteX0" fmla="*/ 0 w 3013495"/>
              <a:gd name="connsiteY0" fmla="*/ 2720196 h 2720196"/>
              <a:gd name="connsiteX1" fmla="*/ 644106 w 3013495"/>
              <a:gd name="connsiteY1" fmla="*/ 621102 h 2720196"/>
              <a:gd name="connsiteX2" fmla="*/ 3013495 w 3013495"/>
              <a:gd name="connsiteY2" fmla="*/ 0 h 27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3495" h="2720196">
                <a:moveTo>
                  <a:pt x="0" y="2720196"/>
                </a:moveTo>
                <a:cubicBezTo>
                  <a:pt x="70928" y="1897332"/>
                  <a:pt x="141857" y="1074468"/>
                  <a:pt x="644106" y="621102"/>
                </a:cubicBezTo>
                <a:cubicBezTo>
                  <a:pt x="1146355" y="167736"/>
                  <a:pt x="2079925" y="83868"/>
                  <a:pt x="301349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581509" y="2955985"/>
            <a:ext cx="3082506" cy="2731698"/>
          </a:xfrm>
          <a:custGeom>
            <a:avLst/>
            <a:gdLst>
              <a:gd name="connsiteX0" fmla="*/ 0 w 3082506"/>
              <a:gd name="connsiteY0" fmla="*/ 2731698 h 2731698"/>
              <a:gd name="connsiteX1" fmla="*/ 937404 w 3082506"/>
              <a:gd name="connsiteY1" fmla="*/ 747623 h 2731698"/>
              <a:gd name="connsiteX2" fmla="*/ 3082506 w 3082506"/>
              <a:gd name="connsiteY2" fmla="*/ 0 h 273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2506" h="2731698">
                <a:moveTo>
                  <a:pt x="0" y="2731698"/>
                </a:moveTo>
                <a:cubicBezTo>
                  <a:pt x="211826" y="1967302"/>
                  <a:pt x="423653" y="1202906"/>
                  <a:pt x="937404" y="747623"/>
                </a:cubicBezTo>
                <a:cubicBezTo>
                  <a:pt x="1451155" y="292340"/>
                  <a:pt x="2266830" y="146170"/>
                  <a:pt x="3082506" y="0"/>
                </a:cubicBez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570008" y="2950234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1593254" y="2947948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88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Looping Sequential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Refer to 50 pages in sequence.</a:t>
            </a:r>
          </a:p>
          <a:p>
            <a:pPr lvl="1"/>
            <a:r>
              <a:rPr lang="en-US" altLang="ko-KR" sz="1600" dirty="0"/>
              <a:t>Starting at 0, then 1, … up to page 49, and then we </a:t>
            </a:r>
            <a:r>
              <a:rPr lang="en-US" altLang="zh-CN" sz="1600" dirty="0"/>
              <a:t>l</a:t>
            </a:r>
            <a:r>
              <a:rPr lang="en-US" altLang="ko-KR" sz="1600" dirty="0"/>
              <a:t>oop, repeating those accesses, for total of 10,000 accesses to 50 unique pages.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668031" y="2795701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68031" y="5680686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635719" y="4061783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108" y="5997464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728803" y="4234228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44827" y="408910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728803" y="4421966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4827" y="427684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29255" y="4614985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5279" y="446985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734554" y="4810761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0578" y="466563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269316" y="5670992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40312" y="568663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72322" y="5675084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5334" y="52849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535334" y="472689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535334" y="416882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535334" y="361076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35334" y="305270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87746" y="2906355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9513" y="347367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0051" y="403248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7927" y="459362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63678" y="514944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29895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92559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222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17886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805498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26517" y="5756867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60091" y="575111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6016" y="575150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15978" y="5743548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6063" y="575111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56789" y="2511631"/>
            <a:ext cx="274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Looping-Sequential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75839" y="2980797"/>
            <a:ext cx="3045246" cy="2708694"/>
            <a:chOff x="1598762" y="2990491"/>
            <a:chExt cx="3045246" cy="2708694"/>
          </a:xfrm>
        </p:grpSpPr>
        <p:sp>
          <p:nvSpPr>
            <p:cNvPr id="12" name="자유형 11"/>
            <p:cNvSpPr/>
            <p:nvPr/>
          </p:nvSpPr>
          <p:spPr>
            <a:xfrm>
              <a:off x="1598762" y="2990491"/>
              <a:ext cx="1414732" cy="2708694"/>
            </a:xfrm>
            <a:custGeom>
              <a:avLst/>
              <a:gdLst>
                <a:gd name="connsiteX0" fmla="*/ 0 w 1414732"/>
                <a:gd name="connsiteY0" fmla="*/ 2708694 h 2708694"/>
                <a:gd name="connsiteX1" fmla="*/ 1414732 w 1414732"/>
                <a:gd name="connsiteY1" fmla="*/ 0 h 2708694"/>
                <a:gd name="connsiteX2" fmla="*/ 1414732 w 1414732"/>
                <a:gd name="connsiteY2" fmla="*/ 0 h 270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732" h="2708694">
                  <a:moveTo>
                    <a:pt x="0" y="2708694"/>
                  </a:moveTo>
                  <a:lnTo>
                    <a:pt x="1414732" y="0"/>
                  </a:lnTo>
                  <a:lnTo>
                    <a:pt x="1414732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49" name="직선 연결선 48"/>
            <p:cNvCxnSpPr>
              <a:stCxn id="12" idx="1"/>
            </p:cNvCxnSpPr>
            <p:nvPr/>
          </p:nvCxnSpPr>
          <p:spPr>
            <a:xfrm>
              <a:off x="3013494" y="2990491"/>
              <a:ext cx="16305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자유형 52"/>
          <p:cNvSpPr/>
          <p:nvPr/>
        </p:nvSpPr>
        <p:spPr>
          <a:xfrm>
            <a:off x="2681590" y="2969295"/>
            <a:ext cx="1420483" cy="2702943"/>
          </a:xfrm>
          <a:custGeom>
            <a:avLst/>
            <a:gdLst>
              <a:gd name="connsiteX0" fmla="*/ 0 w 1420483"/>
              <a:gd name="connsiteY0" fmla="*/ 2702943 h 2702943"/>
              <a:gd name="connsiteX1" fmla="*/ 868393 w 1420483"/>
              <a:gd name="connsiteY1" fmla="*/ 2058837 h 2702943"/>
              <a:gd name="connsiteX2" fmla="*/ 1420483 w 1420483"/>
              <a:gd name="connsiteY2" fmla="*/ 0 h 270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483" h="2702943">
                <a:moveTo>
                  <a:pt x="0" y="2702943"/>
                </a:moveTo>
                <a:cubicBezTo>
                  <a:pt x="315823" y="2606135"/>
                  <a:pt x="631646" y="2509327"/>
                  <a:pt x="868393" y="2058837"/>
                </a:cubicBezTo>
                <a:cubicBezTo>
                  <a:pt x="1105140" y="1608347"/>
                  <a:pt x="1262811" y="804173"/>
                  <a:pt x="1420483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6" name="직선 연결선 55"/>
          <p:cNvCxnSpPr>
            <a:stCxn id="53" idx="0"/>
          </p:cNvCxnSpPr>
          <p:nvPr/>
        </p:nvCxnSpPr>
        <p:spPr>
          <a:xfrm flipV="1">
            <a:off x="2681590" y="5670992"/>
            <a:ext cx="1455319" cy="1246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090571" y="2986477"/>
            <a:ext cx="1630514" cy="781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96322" y="2993009"/>
            <a:ext cx="1630514" cy="781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2653496" y="5682059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4140744" y="2994985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18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Approximating LRU: 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92696"/>
            <a:ext cx="8786812" cy="5501258"/>
          </a:xfrm>
        </p:spPr>
        <p:txBody>
          <a:bodyPr/>
          <a:lstStyle/>
          <a:p>
            <a:r>
              <a:rPr lang="en-US" altLang="ko-KR" sz="1800" dirty="0"/>
              <a:t>Require hardware support: </a:t>
            </a:r>
            <a:r>
              <a:rPr lang="en-US" altLang="ko-KR" sz="1800" b="1" u="sng" dirty="0"/>
              <a:t>use bit</a:t>
            </a:r>
          </a:p>
          <a:p>
            <a:pPr lvl="1"/>
            <a:r>
              <a:rPr lang="en-US" altLang="ko-KR" sz="1600" dirty="0"/>
              <a:t>Whenever a </a:t>
            </a:r>
            <a:r>
              <a:rPr lang="en-US" altLang="ko-KR" sz="1600" dirty="0">
                <a:solidFill>
                  <a:schemeClr val="accent6"/>
                </a:solidFill>
              </a:rPr>
              <a:t>page is referenced</a:t>
            </a:r>
            <a:r>
              <a:rPr lang="en-US" altLang="ko-KR" sz="1600" dirty="0"/>
              <a:t>, the use bit is set by hardware to 1.</a:t>
            </a:r>
          </a:p>
          <a:p>
            <a:pPr lvl="1"/>
            <a:r>
              <a:rPr lang="en-US" altLang="ko-KR" sz="1600" dirty="0"/>
              <a:t>Hardware </a:t>
            </a:r>
            <a:r>
              <a:rPr lang="en-US" altLang="ko-KR" sz="1600" dirty="0">
                <a:solidFill>
                  <a:schemeClr val="accent6"/>
                </a:solidFill>
              </a:rPr>
              <a:t>never</a:t>
            </a:r>
            <a:r>
              <a:rPr lang="en-US" altLang="ko-KR" sz="1600" dirty="0"/>
              <a:t> clears the bit, though; that is the responsibility of the OS</a:t>
            </a:r>
          </a:p>
          <a:p>
            <a:r>
              <a:rPr lang="en-US" altLang="ko-KR" sz="1800" dirty="0"/>
              <a:t>Clock Algorithm</a:t>
            </a:r>
          </a:p>
          <a:p>
            <a:pPr lvl="1"/>
            <a:r>
              <a:rPr lang="en-US" altLang="ko-KR" sz="1600" dirty="0"/>
              <a:t>All pages of the system arranges in a circular list.</a:t>
            </a:r>
          </a:p>
          <a:p>
            <a:pPr lvl="1"/>
            <a:r>
              <a:rPr lang="en-US" altLang="ko-KR" sz="1600" dirty="0"/>
              <a:t>A clock hand points to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page to begin with.</a:t>
            </a:r>
          </a:p>
          <a:p>
            <a:pPr lvl="1"/>
            <a:r>
              <a:rPr lang="en-US" altLang="ko-KR" sz="1600" dirty="0"/>
              <a:t>The algorithm continues until it finds a use bit that is set to 0.</a:t>
            </a:r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ABD7FC-86BE-E748-BFB5-C9CDB414DD18}"/>
              </a:ext>
            </a:extLst>
          </p:cNvPr>
          <p:cNvGrpSpPr/>
          <p:nvPr/>
        </p:nvGrpSpPr>
        <p:grpSpPr>
          <a:xfrm>
            <a:off x="1024944" y="4039970"/>
            <a:ext cx="2376264" cy="2212206"/>
            <a:chOff x="2339752" y="1320726"/>
            <a:chExt cx="3528392" cy="354843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882260-A1BF-BE45-8021-154142516A50}"/>
                </a:ext>
              </a:extLst>
            </p:cNvPr>
            <p:cNvSpPr/>
            <p:nvPr/>
          </p:nvSpPr>
          <p:spPr>
            <a:xfrm>
              <a:off x="3851920" y="1320726"/>
              <a:ext cx="504056" cy="504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19A73D-C289-4640-A4F0-E6EAA2ABA171}"/>
                </a:ext>
              </a:extLst>
            </p:cNvPr>
            <p:cNvSpPr/>
            <p:nvPr/>
          </p:nvSpPr>
          <p:spPr>
            <a:xfrm>
              <a:off x="4860032" y="18247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A3D857-FCE8-BB47-B99B-05EFB093AB67}"/>
                </a:ext>
              </a:extLst>
            </p:cNvPr>
            <p:cNvSpPr/>
            <p:nvPr/>
          </p:nvSpPr>
          <p:spPr>
            <a:xfrm>
              <a:off x="5364088" y="2780928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09713C-4C9E-4543-84B7-D23C9F83C176}"/>
                </a:ext>
              </a:extLst>
            </p:cNvPr>
            <p:cNvSpPr/>
            <p:nvPr/>
          </p:nvSpPr>
          <p:spPr>
            <a:xfrm>
              <a:off x="4860032" y="3789040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304AC1-DF3F-C945-9B2A-26155A9488A3}"/>
                </a:ext>
              </a:extLst>
            </p:cNvPr>
            <p:cNvSpPr/>
            <p:nvPr/>
          </p:nvSpPr>
          <p:spPr>
            <a:xfrm>
              <a:off x="385192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6271B0-3F46-BD45-A1DD-0A2DBDD17711}"/>
                </a:ext>
              </a:extLst>
            </p:cNvPr>
            <p:cNvSpPr/>
            <p:nvPr/>
          </p:nvSpPr>
          <p:spPr>
            <a:xfrm>
              <a:off x="2915816" y="3789040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EF6AF5-C201-E242-B2DC-A9D42FFD1714}"/>
                </a:ext>
              </a:extLst>
            </p:cNvPr>
            <p:cNvSpPr/>
            <p:nvPr/>
          </p:nvSpPr>
          <p:spPr>
            <a:xfrm>
              <a:off x="2339752" y="2780928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5BC963-FDF5-A14D-9201-3C44C896CA1E}"/>
                </a:ext>
              </a:extLst>
            </p:cNvPr>
            <p:cNvSpPr/>
            <p:nvPr/>
          </p:nvSpPr>
          <p:spPr>
            <a:xfrm>
              <a:off x="2915816" y="18247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F0AF3B74-6DE4-C046-8703-B69F7DAD88A8}"/>
              </a:ext>
            </a:extLst>
          </p:cNvPr>
          <p:cNvCxnSpPr/>
          <p:nvPr/>
        </p:nvCxnSpPr>
        <p:spPr>
          <a:xfrm flipV="1">
            <a:off x="2246860" y="4646045"/>
            <a:ext cx="417320" cy="483912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93CF344-FA5D-594D-9CB5-5C9F23E59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5610"/>
              </p:ext>
            </p:extLst>
          </p:nvPr>
        </p:nvGraphicFramePr>
        <p:xfrm>
          <a:off x="3685456" y="4683068"/>
          <a:ext cx="46085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the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Clear </a:t>
                      </a:r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</a:t>
                      </a:r>
                      <a:r>
                        <a:rPr lang="en-US" altLang="ko-KR" sz="1400" b="1" u="sng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advance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hand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9F82BED-15B4-CD42-9E71-E595DD54FF99}"/>
              </a:ext>
            </a:extLst>
          </p:cNvPr>
          <p:cNvSpPr txBox="1"/>
          <p:nvPr/>
        </p:nvSpPr>
        <p:spPr>
          <a:xfrm>
            <a:off x="2664180" y="6145559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The Clock page replacement algorithm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ECC6B2-9CB2-CB49-BAB1-D86BE7859A06}"/>
              </a:ext>
            </a:extLst>
          </p:cNvPr>
          <p:cNvSpPr txBox="1"/>
          <p:nvPr/>
        </p:nvSpPr>
        <p:spPr>
          <a:xfrm>
            <a:off x="2043343" y="401242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60F64-C02B-904C-B2C4-7B7A5E595804}"/>
              </a:ext>
            </a:extLst>
          </p:cNvPr>
          <p:cNvSpPr txBox="1"/>
          <p:nvPr/>
        </p:nvSpPr>
        <p:spPr>
          <a:xfrm>
            <a:off x="2718724" y="43266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8D651-94B9-3D49-8614-7B40A0C02998}"/>
              </a:ext>
            </a:extLst>
          </p:cNvPr>
          <p:cNvSpPr txBox="1"/>
          <p:nvPr/>
        </p:nvSpPr>
        <p:spPr>
          <a:xfrm>
            <a:off x="3064602" y="49227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BA6B8-B2CD-9545-912E-55B3CEAAE1D8}"/>
              </a:ext>
            </a:extLst>
          </p:cNvPr>
          <p:cNvSpPr txBox="1"/>
          <p:nvPr/>
        </p:nvSpPr>
        <p:spPr>
          <a:xfrm>
            <a:off x="2736516" y="55512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AF517-1E08-964E-A998-4592EFA486C9}"/>
              </a:ext>
            </a:extLst>
          </p:cNvPr>
          <p:cNvSpPr txBox="1"/>
          <p:nvPr/>
        </p:nvSpPr>
        <p:spPr>
          <a:xfrm>
            <a:off x="2049693" y="59015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574C5-4B9E-E742-805A-7CE05B69DC5D}"/>
              </a:ext>
            </a:extLst>
          </p:cNvPr>
          <p:cNvSpPr txBox="1"/>
          <p:nvPr/>
        </p:nvSpPr>
        <p:spPr>
          <a:xfrm>
            <a:off x="1415765" y="55453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59214-399F-4E4F-881C-C2B6C291615B}"/>
              </a:ext>
            </a:extLst>
          </p:cNvPr>
          <p:cNvSpPr txBox="1"/>
          <p:nvPr/>
        </p:nvSpPr>
        <p:spPr>
          <a:xfrm>
            <a:off x="1024254" y="49160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EBC6CA-A5C0-D84D-9D00-F7C5955FCD5D}"/>
              </a:ext>
            </a:extLst>
          </p:cNvPr>
          <p:cNvSpPr txBox="1"/>
          <p:nvPr/>
        </p:nvSpPr>
        <p:spPr>
          <a:xfrm>
            <a:off x="1418625" y="433003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80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with 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Clock algorithm doesn’t do as well as perfect LRU</a:t>
            </a:r>
            <a:r>
              <a:rPr lang="en-US" altLang="zh-CN" dirty="0"/>
              <a:t>;</a:t>
            </a:r>
            <a:r>
              <a:rPr lang="en-US" altLang="ko-KR" dirty="0"/>
              <a:t> it does better then approach that don’t consider history at all.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905464" y="2451917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05464" y="5336902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873152" y="3717999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2541" y="5653680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915424" y="2446265"/>
            <a:ext cx="3067035" cy="2888360"/>
          </a:xfrm>
          <a:custGeom>
            <a:avLst/>
            <a:gdLst>
              <a:gd name="connsiteX0" fmla="*/ 0 w 2081841"/>
              <a:gd name="connsiteY0" fmla="*/ 2018582 h 2018582"/>
              <a:gd name="connsiteX1" fmla="*/ 483079 w 2081841"/>
              <a:gd name="connsiteY1" fmla="*/ 362310 h 2018582"/>
              <a:gd name="connsiteX2" fmla="*/ 2081841 w 2081841"/>
              <a:gd name="connsiteY2" fmla="*/ 0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841" h="2018582">
                <a:moveTo>
                  <a:pt x="0" y="2018582"/>
                </a:moveTo>
                <a:cubicBezTo>
                  <a:pt x="68052" y="1358661"/>
                  <a:pt x="136105" y="698740"/>
                  <a:pt x="483079" y="362310"/>
                </a:cubicBezTo>
                <a:cubicBezTo>
                  <a:pt x="830053" y="25880"/>
                  <a:pt x="1455947" y="12940"/>
                  <a:pt x="208184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906952" y="2446265"/>
            <a:ext cx="3126343" cy="2896587"/>
          </a:xfrm>
          <a:custGeom>
            <a:avLst/>
            <a:gdLst>
              <a:gd name="connsiteX0" fmla="*/ 0 w 2122098"/>
              <a:gd name="connsiteY0" fmla="*/ 2024332 h 2024332"/>
              <a:gd name="connsiteX1" fmla="*/ 557841 w 2122098"/>
              <a:gd name="connsiteY1" fmla="*/ 638355 h 2024332"/>
              <a:gd name="connsiteX2" fmla="*/ 2122098 w 2122098"/>
              <a:gd name="connsiteY2" fmla="*/ 0 h 202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24332">
                <a:moveTo>
                  <a:pt x="0" y="2024332"/>
                </a:moveTo>
                <a:cubicBezTo>
                  <a:pt x="102079" y="1500038"/>
                  <a:pt x="204158" y="975744"/>
                  <a:pt x="557841" y="638355"/>
                </a:cubicBezTo>
                <a:cubicBezTo>
                  <a:pt x="911524" y="300966"/>
                  <a:pt x="1516811" y="150483"/>
                  <a:pt x="2122098" y="0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906952" y="2470952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906952" y="2470952"/>
            <a:ext cx="3126343" cy="2871900"/>
          </a:xfrm>
          <a:custGeom>
            <a:avLst/>
            <a:gdLst>
              <a:gd name="connsiteX0" fmla="*/ 0 w 2122098"/>
              <a:gd name="connsiteY0" fmla="*/ 2007079 h 2007079"/>
              <a:gd name="connsiteX1" fmla="*/ 724619 w 2122098"/>
              <a:gd name="connsiteY1" fmla="*/ 713117 h 2007079"/>
              <a:gd name="connsiteX2" fmla="*/ 2122098 w 2122098"/>
              <a:gd name="connsiteY2" fmla="*/ 0 h 200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07079">
                <a:moveTo>
                  <a:pt x="0" y="2007079"/>
                </a:moveTo>
                <a:cubicBezTo>
                  <a:pt x="185468" y="1527354"/>
                  <a:pt x="370936" y="1047630"/>
                  <a:pt x="724619" y="713117"/>
                </a:cubicBezTo>
                <a:cubicBezTo>
                  <a:pt x="1078302" y="378604"/>
                  <a:pt x="1600200" y="189302"/>
                  <a:pt x="212209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878004" y="2447079"/>
            <a:ext cx="3160233" cy="2880129"/>
          </a:xfrm>
          <a:custGeom>
            <a:avLst/>
            <a:gdLst>
              <a:gd name="connsiteX0" fmla="*/ 0 w 2145102"/>
              <a:gd name="connsiteY0" fmla="*/ 2012830 h 2012830"/>
              <a:gd name="connsiteX1" fmla="*/ 718868 w 2145102"/>
              <a:gd name="connsiteY1" fmla="*/ 764876 h 2012830"/>
              <a:gd name="connsiteX2" fmla="*/ 2145102 w 2145102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102" h="2012830">
                <a:moveTo>
                  <a:pt x="0" y="2012830"/>
                </a:moveTo>
                <a:cubicBezTo>
                  <a:pt x="180675" y="1556589"/>
                  <a:pt x="361351" y="1100348"/>
                  <a:pt x="718868" y="764876"/>
                </a:cubicBezTo>
                <a:cubicBezTo>
                  <a:pt x="1076385" y="429404"/>
                  <a:pt x="1610743" y="214702"/>
                  <a:pt x="214510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66236" y="3890444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2260" y="374531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66236" y="4078182"/>
            <a:ext cx="25554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2260" y="3933056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966688" y="4271201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2712" y="4126075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Clock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971987" y="4466977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88011" y="432185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971987" y="4656206"/>
            <a:ext cx="255543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8011" y="451108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506749" y="5327208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777745" y="53428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909755" y="5331300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772767" y="494116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72767" y="438310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772767" y="382504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772767" y="326698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772767" y="270892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25179" y="256257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96946" y="312988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97484" y="3688699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5360" y="424984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01111" y="480565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53639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16302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8966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41629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42931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63950" y="541308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7524" y="540733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3449" y="540772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3411" y="539976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3496" y="540733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48541" y="2167847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80-20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978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Considering Dirty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includes a </a:t>
            </a:r>
            <a:r>
              <a:rPr lang="en-US" altLang="ko-KR" b="1" u="sng" dirty="0"/>
              <a:t>modified bit</a:t>
            </a:r>
            <a:r>
              <a:rPr lang="en-US" altLang="ko-KR" dirty="0"/>
              <a:t> 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en-US" altLang="ko-KR" b="1" u="sng" dirty="0"/>
              <a:t>dirty bit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Page has been </a:t>
            </a:r>
            <a:r>
              <a:rPr lang="en-US" altLang="ko-KR" b="1" u="sng" dirty="0"/>
              <a:t>modified</a:t>
            </a:r>
            <a:r>
              <a:rPr lang="en-US" altLang="ko-KR" dirty="0"/>
              <a:t> and is thus </a:t>
            </a:r>
            <a:r>
              <a:rPr lang="en-US" altLang="ko-KR" b="1" u="sng" dirty="0"/>
              <a:t>dirty</a:t>
            </a:r>
            <a:r>
              <a:rPr lang="en-US" altLang="ko-KR" dirty="0"/>
              <a:t>, it must be written back to disk to evict it.</a:t>
            </a:r>
          </a:p>
          <a:p>
            <a:pPr lvl="1"/>
            <a:r>
              <a:rPr lang="en-US" altLang="ko-KR" dirty="0"/>
              <a:t>Page has not been modified</a:t>
            </a:r>
            <a:r>
              <a:rPr lang="en-US" altLang="zh-CN" dirty="0"/>
              <a:t>;</a:t>
            </a:r>
            <a:r>
              <a:rPr lang="en-US" altLang="ko-KR" dirty="0"/>
              <a:t> the eviction is free.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99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guesses that a page is about to be used, and thus bring it in ahead of time.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75883" y="2119021"/>
            <a:ext cx="2989602" cy="1531711"/>
            <a:chOff x="1619672" y="2183759"/>
            <a:chExt cx="4896544" cy="2279301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6529" y="2183759"/>
              <a:ext cx="393529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is brought into memory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9105" y="4005065"/>
              <a:ext cx="2811902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Physical Memory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…</a:t>
              </a: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252118" y="4010974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3084" y="5163102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Secondary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Storage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3394548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 rot="5400000">
            <a:off x="3658338" y="4637759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3922127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4185916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40302" y="4515030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</a:p>
        </p:txBody>
      </p:sp>
      <p:sp>
        <p:nvSpPr>
          <p:cNvPr id="31" name="아래쪽 화살표 30"/>
          <p:cNvSpPr/>
          <p:nvPr/>
        </p:nvSpPr>
        <p:spPr>
          <a:xfrm>
            <a:off x="3630152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3887544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28479" y="5733256"/>
            <a:ext cx="5040560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likely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soon be accessed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should be brought into memory too</a:t>
            </a:r>
          </a:p>
        </p:txBody>
      </p:sp>
    </p:spTree>
    <p:extLst>
      <p:ext uri="{BB962C8B-B14F-4D97-AF65-F5344CB8AC3E}">
        <p14:creationId xmlns:p14="http://schemas.microsoft.com/office/powerpoint/2010/main" val="4164949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 a number of </a:t>
            </a:r>
            <a:r>
              <a:rPr lang="en-US" altLang="ko-KR" dirty="0">
                <a:solidFill>
                  <a:schemeClr val="accent6"/>
                </a:solidFill>
              </a:rPr>
              <a:t>pending writes </a:t>
            </a:r>
            <a:r>
              <a:rPr lang="en-US" altLang="ko-KR" dirty="0"/>
              <a:t>together in memory and write them to disk in </a:t>
            </a:r>
            <a:r>
              <a:rPr lang="en-US" altLang="ko-KR" dirty="0">
                <a:solidFill>
                  <a:schemeClr val="accent6"/>
                </a:solidFill>
              </a:rPr>
              <a:t>one 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 a </a:t>
            </a:r>
            <a:r>
              <a:rPr lang="en-US" altLang="ko-KR" b="1" u="sng" dirty="0"/>
              <a:t>single large write</a:t>
            </a:r>
            <a:r>
              <a:rPr lang="en-US" altLang="ko-KR" dirty="0"/>
              <a:t> more efficiently than </a:t>
            </a:r>
            <a:r>
              <a:rPr lang="en-US" altLang="ko-KR" b="1" u="sng" dirty="0"/>
              <a:t>many small ones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02149" y="2643231"/>
            <a:ext cx="2989602" cy="1562838"/>
            <a:chOff x="1619672" y="2065433"/>
            <a:chExt cx="4896544" cy="2325620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2317652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947" y="2065433"/>
              <a:ext cx="198896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Pending writes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9351" y="3933058"/>
              <a:ext cx="2811903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Physical Memory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…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334287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2850228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1830710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307329" y="4337701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8295" y="5489829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Secondary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Storage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3449759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3713549" y="4964486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3977338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4241127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5513" y="4841757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360197" y="3946681"/>
            <a:ext cx="735868" cy="7750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83850" y="4103840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write in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 write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7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part of disk as memory</a:t>
            </a:r>
          </a:p>
          <a:p>
            <a:pPr lvl="1"/>
            <a:r>
              <a:rPr lang="en-US" altLang="ko-KR" dirty="0"/>
              <a:t>OS need</a:t>
            </a:r>
            <a:r>
              <a:rPr lang="en-US" altLang="zh-CN" dirty="0"/>
              <a:t>s</a:t>
            </a:r>
            <a:r>
              <a:rPr lang="en-US" altLang="ko-KR" dirty="0"/>
              <a:t> a place to stash away portions of address space that currently aren’t in great demand.</a:t>
            </a:r>
          </a:p>
          <a:p>
            <a:pPr lvl="1"/>
            <a:r>
              <a:rPr lang="en-US" altLang="ko-KR" dirty="0"/>
              <a:t>In modern systems, this role is usually served by a </a:t>
            </a:r>
            <a:r>
              <a:rPr lang="en-US" altLang="ko-KR" dirty="0">
                <a:solidFill>
                  <a:schemeClr val="accent6"/>
                </a:solidFill>
              </a:rPr>
              <a:t>hard disk drive.</a:t>
            </a:r>
          </a:p>
          <a:p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2573410" y="2996952"/>
            <a:ext cx="4104456" cy="2736304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51084" y="5229200"/>
            <a:ext cx="33508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5763" y="5327338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Mass Storage</a:t>
            </a:r>
            <a:r>
              <a:rPr lang="zh-CN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(hard disk, tape, etc...)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279396" y="4797152"/>
            <a:ext cx="26920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5269" y="484941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Memory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656148" y="4293096"/>
            <a:ext cx="1938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3152" y="435406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9285" y="3763639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71651" y="5857527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en-US" altLang="zh-CN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ierarchy 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modern system</a:t>
            </a:r>
          </a:p>
        </p:txBody>
      </p:sp>
    </p:spTree>
    <p:extLst>
      <p:ext uri="{BB962C8B-B14F-4D97-AF65-F5344CB8AC3E}">
        <p14:creationId xmlns:p14="http://schemas.microsoft.com/office/powerpoint/2010/main" val="5477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Memory is </a:t>
            </a:r>
            <a:r>
              <a:rPr lang="en-US" altLang="ko-KR" sz="1800" dirty="0">
                <a:solidFill>
                  <a:schemeClr val="accent6"/>
                </a:solidFill>
              </a:rPr>
              <a:t>oversubscribed</a:t>
            </a:r>
            <a:r>
              <a:rPr lang="en-US" altLang="ko-KR" sz="1800" dirty="0"/>
              <a:t> and the memory demands of the set of running processes </a:t>
            </a:r>
            <a:r>
              <a:rPr lang="en-US" altLang="ko-KR" sz="1800" dirty="0">
                <a:solidFill>
                  <a:schemeClr val="accent6"/>
                </a:solidFill>
              </a:rPr>
              <a:t>exceeds</a:t>
            </a:r>
            <a:r>
              <a:rPr lang="en-US" altLang="ko-KR" sz="1800" dirty="0"/>
              <a:t> the available physical memory.</a:t>
            </a:r>
          </a:p>
          <a:p>
            <a:pPr lvl="1"/>
            <a:r>
              <a:rPr lang="en-US" altLang="ko-KR" sz="1600" dirty="0"/>
              <a:t>Decide not to run a subset of processes.</a:t>
            </a:r>
          </a:p>
          <a:p>
            <a:pPr lvl="1"/>
            <a:r>
              <a:rPr lang="en-US" altLang="ko-KR" sz="1600" dirty="0"/>
              <a:t>Reduced set of processes working sets fit in memory.</a:t>
            </a:r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167760" y="3212976"/>
            <a:ext cx="0" cy="2016224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67760" y="5229200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3455792" y="4272779"/>
            <a:ext cx="1857555" cy="959071"/>
          </a:xfrm>
          <a:custGeom>
            <a:avLst/>
            <a:gdLst>
              <a:gd name="connsiteX0" fmla="*/ 0 w 1857555"/>
              <a:gd name="connsiteY0" fmla="*/ 959071 h 959071"/>
              <a:gd name="connsiteX1" fmla="*/ 414068 w 1857555"/>
              <a:gd name="connsiteY1" fmla="*/ 498995 h 959071"/>
              <a:gd name="connsiteX2" fmla="*/ 1541253 w 1857555"/>
              <a:gd name="connsiteY2" fmla="*/ 4414 h 959071"/>
              <a:gd name="connsiteX3" fmla="*/ 1587260 w 1857555"/>
              <a:gd name="connsiteY3" fmla="*/ 798044 h 959071"/>
              <a:gd name="connsiteX4" fmla="*/ 1857555 w 1857555"/>
              <a:gd name="connsiteY4" fmla="*/ 947569 h 95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555" h="959071">
                <a:moveTo>
                  <a:pt x="0" y="959071"/>
                </a:moveTo>
                <a:cubicBezTo>
                  <a:pt x="78596" y="808587"/>
                  <a:pt x="157193" y="658104"/>
                  <a:pt x="414068" y="498995"/>
                </a:cubicBezTo>
                <a:cubicBezTo>
                  <a:pt x="670943" y="339886"/>
                  <a:pt x="1345721" y="-45428"/>
                  <a:pt x="1541253" y="4414"/>
                </a:cubicBezTo>
                <a:cubicBezTo>
                  <a:pt x="1736785" y="54255"/>
                  <a:pt x="1534543" y="640851"/>
                  <a:pt x="1587260" y="798044"/>
                </a:cubicBezTo>
                <a:cubicBezTo>
                  <a:pt x="1639977" y="955236"/>
                  <a:pt x="1748766" y="951402"/>
                  <a:pt x="1857555" y="94756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39968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6032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39968" y="4149080"/>
            <a:ext cx="576064" cy="0"/>
          </a:xfrm>
          <a:prstGeom prst="line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8956" y="37770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Trashing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3664" y="314096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CPU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Utilization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6675" y="5229200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Degree of multiprogramming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911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Swapping: use part of disk as memory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replacement</a:t>
            </a:r>
            <a:r>
              <a:rPr lang="zh-CN" altLang="en-US" dirty="0"/>
              <a:t> </a:t>
            </a:r>
            <a:r>
              <a:rPr lang="en-US" altLang="zh-CN" dirty="0"/>
              <a:t>(page/swap</a:t>
            </a:r>
            <a:r>
              <a:rPr lang="zh-CN" altLang="en-US" dirty="0"/>
              <a:t> </a:t>
            </a:r>
            <a:r>
              <a:rPr lang="en-US" altLang="zh-CN" dirty="0"/>
              <a:t>out,</a:t>
            </a:r>
            <a:r>
              <a:rPr lang="zh-CN" altLang="en-US" dirty="0"/>
              <a:t> </a:t>
            </a:r>
            <a:r>
              <a:rPr lang="en-US" altLang="zh-CN" dirty="0"/>
              <a:t>page/swap</a:t>
            </a:r>
            <a:r>
              <a:rPr lang="zh-CN" altLang="en-US" dirty="0"/>
              <a:t> </a:t>
            </a:r>
            <a:r>
              <a:rPr lang="en-US" altLang="zh-CN" dirty="0"/>
              <a:t>in)</a:t>
            </a:r>
            <a:endParaRPr lang="en-US" dirty="0"/>
          </a:p>
          <a:p>
            <a:pPr lvl="1"/>
            <a:r>
              <a:rPr lang="en-US" dirty="0"/>
              <a:t>LRU, LFU, </a:t>
            </a:r>
            <a:r>
              <a:rPr lang="en-US" altLang="zh-CN" dirty="0"/>
              <a:t>Random</a:t>
            </a:r>
            <a:r>
              <a:rPr lang="en-US" dirty="0"/>
              <a:t>, FIFO</a:t>
            </a:r>
          </a:p>
          <a:p>
            <a:r>
              <a:rPr lang="en-US" dirty="0"/>
              <a:t>Approximation to LRU: Clock</a:t>
            </a:r>
          </a:p>
          <a:p>
            <a:r>
              <a:rPr lang="en-US" altLang="zh-CN" dirty="0"/>
              <a:t>Batching</a:t>
            </a:r>
            <a:r>
              <a:rPr lang="en-US" dirty="0"/>
              <a:t> the disk IO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 altLang="zh-CN" dirty="0"/>
              <a:t>P</a:t>
            </a:r>
            <a:r>
              <a:rPr lang="en-US" dirty="0"/>
              <a:t>refetching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29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on the disk for moving pages back and forth.</a:t>
            </a:r>
          </a:p>
          <a:p>
            <a:r>
              <a:rPr lang="en-US" altLang="ko-KR" dirty="0"/>
              <a:t>OS needs to remember the swap space, in </a:t>
            </a:r>
            <a:r>
              <a:rPr lang="en-US" altLang="ko-KR" dirty="0">
                <a:solidFill>
                  <a:schemeClr val="accent6"/>
                </a:solidFill>
              </a:rPr>
              <a:t>page-sized unit.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7666"/>
              </p:ext>
            </p:extLst>
          </p:nvPr>
        </p:nvGraphicFramePr>
        <p:xfrm>
          <a:off x="2267744" y="2636912"/>
          <a:ext cx="44644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598" y="2780928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5953" y="239333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238636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3968" y="238574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38574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20122"/>
              </p:ext>
            </p:extLst>
          </p:nvPr>
        </p:nvGraphicFramePr>
        <p:xfrm>
          <a:off x="1259632" y="4201343"/>
          <a:ext cx="667886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[Free]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4273351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92434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5776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4105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8201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0289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04385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96473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9792" y="5065439"/>
            <a:ext cx="35646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 Memory and Swap Space</a:t>
            </a:r>
          </a:p>
        </p:txBody>
      </p:sp>
    </p:spTree>
    <p:extLst>
      <p:ext uri="{BB962C8B-B14F-4D97-AF65-F5344CB8AC3E}">
        <p14:creationId xmlns:p14="http://schemas.microsoft.com/office/powerpoint/2010/main" val="272664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Bit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some machinery higher up in the system in order to support swapping the pages to and from the disk.</a:t>
            </a:r>
          </a:p>
          <a:p>
            <a:pPr lvl="1"/>
            <a:r>
              <a:rPr lang="en-US" altLang="ko-KR" dirty="0"/>
              <a:t>When the hardware looks in the </a:t>
            </a:r>
            <a:r>
              <a:rPr lang="en-US" altLang="ko-KR" dirty="0" err="1"/>
              <a:t>PTE</a:t>
            </a:r>
            <a:r>
              <a:rPr lang="en-US" altLang="ko-KR" dirty="0"/>
              <a:t>, it may find that the page is not </a:t>
            </a:r>
            <a:r>
              <a:rPr lang="en-US" altLang="ko-KR" u="sng" dirty="0"/>
              <a:t>present</a:t>
            </a:r>
            <a:r>
              <a:rPr lang="en-US" altLang="ko-KR" dirty="0"/>
              <a:t> in physical memory.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51357"/>
              </p:ext>
            </p:extLst>
          </p:nvPr>
        </p:nvGraphicFramePr>
        <p:xfrm>
          <a:off x="2051720" y="3090664"/>
          <a:ext cx="51845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is present in physical memory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The page is not in memory but rather on disk.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0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ko-KR" dirty="0"/>
              <a:t>oncept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fault</a:t>
            </a:r>
          </a:p>
          <a:p>
            <a:pPr lvl="1"/>
            <a:r>
              <a:rPr lang="en-US" altLang="ko-KR" dirty="0"/>
              <a:t>Accessing page that is </a:t>
            </a:r>
            <a:r>
              <a:rPr lang="en-US" altLang="ko-KR" dirty="0">
                <a:solidFill>
                  <a:schemeClr val="accent6"/>
                </a:solidFill>
              </a:rPr>
              <a:t>not in 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a page is not present and has been swapped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disk, the OS needs to swap the page back into memory in order to service the page fault.</a:t>
            </a:r>
          </a:p>
          <a:p>
            <a:r>
              <a:rPr lang="en-US" altLang="ko-KR" dirty="0"/>
              <a:t>Page replacement</a:t>
            </a:r>
          </a:p>
          <a:p>
            <a:pPr lvl="1"/>
            <a:r>
              <a:rPr lang="en-US" altLang="ko-KR" dirty="0"/>
              <a:t>The OS likes to page out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ko-KR" dirty="0"/>
              <a:t>pages to make room for the new </a:t>
            </a:r>
            <a:r>
              <a:rPr lang="en-US" altLang="zh-CN" dirty="0"/>
              <a:t>ones</a:t>
            </a:r>
            <a:r>
              <a:rPr lang="en-US" altLang="ko-KR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ko-KR" dirty="0"/>
              <a:t>is about to bring in</a:t>
            </a:r>
          </a:p>
          <a:p>
            <a:pPr lvl="1"/>
            <a:r>
              <a:rPr lang="en-US" altLang="ko-KR" dirty="0"/>
              <a:t>The process of picking a page to </a:t>
            </a:r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ko-KR" dirty="0"/>
              <a:t>or replace</a:t>
            </a:r>
            <a:r>
              <a:rPr lang="en-US" altLang="zh-CN" dirty="0"/>
              <a:t>)</a:t>
            </a:r>
            <a:r>
              <a:rPr lang="en-US" altLang="ko-KR" dirty="0"/>
              <a:t> is known as </a:t>
            </a:r>
            <a:r>
              <a:rPr lang="en-US" altLang="ko-KR" dirty="0">
                <a:solidFill>
                  <a:schemeClr val="accent6"/>
                </a:solidFill>
              </a:rPr>
              <a:t>page-replacement</a:t>
            </a:r>
            <a:r>
              <a:rPr lang="en-US" altLang="ko-KR" dirty="0"/>
              <a:t> policy.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to </a:t>
            </a:r>
            <a:r>
              <a:rPr lang="en-US" altLang="zh-CN" dirty="0"/>
              <a:t>P</a:t>
            </a:r>
            <a:r>
              <a:rPr lang="en-US" altLang="ko-KR" dirty="0"/>
              <a:t>erform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altLang="ko-KR" dirty="0"/>
              <a:t>eplacement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Lazy approach</a:t>
            </a:r>
            <a:r>
              <a:rPr lang="en-US" altLang="zh-CN" dirty="0"/>
              <a:t>…</a:t>
            </a:r>
            <a:endParaRPr lang="en-US" altLang="ko-KR" dirty="0"/>
          </a:p>
          <a:p>
            <a:pPr lvl="1"/>
            <a:r>
              <a:rPr lang="en-US" altLang="ko-KR" dirty="0"/>
              <a:t>OS waits until memory is full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ko-KR" dirty="0"/>
              <a:t>replac</a:t>
            </a:r>
            <a:r>
              <a:rPr lang="en-US" altLang="zh-CN" dirty="0"/>
              <a:t>ing</a:t>
            </a:r>
            <a:r>
              <a:rPr lang="zh-CN" altLang="en-US" dirty="0"/>
              <a:t> </a:t>
            </a:r>
            <a:r>
              <a:rPr lang="en-US" altLang="zh-CN" dirty="0"/>
              <a:t>pages.</a:t>
            </a:r>
          </a:p>
          <a:p>
            <a:pPr lvl="1"/>
            <a:r>
              <a:rPr lang="en-US" altLang="ko-KR" dirty="0"/>
              <a:t>This is</a:t>
            </a:r>
            <a:r>
              <a:rPr lang="zh-CN" altLang="en-US" dirty="0"/>
              <a:t> </a:t>
            </a:r>
            <a:r>
              <a:rPr lang="en-US" altLang="zh-CN" dirty="0"/>
              <a:t>clearly</a:t>
            </a:r>
            <a:r>
              <a:rPr lang="en-US" altLang="ko-KR" dirty="0"/>
              <a:t> unrealistic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C00CC"/>
                </a:solidFill>
              </a:rPr>
              <a:t>procrastinate</a:t>
            </a:r>
            <a:r>
              <a:rPr lang="en-US" altLang="zh-CN" dirty="0"/>
              <a:t>!</a:t>
            </a:r>
            <a:endParaRPr lang="en-US" altLang="ko-KR" dirty="0"/>
          </a:p>
          <a:p>
            <a:r>
              <a:rPr lang="en-US" altLang="ko-KR" dirty="0"/>
              <a:t>Swap Daemon, Page Daemon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here are fewer than </a:t>
            </a:r>
            <a:r>
              <a:rPr lang="en-US" altLang="ko-KR" dirty="0">
                <a:solidFill>
                  <a:schemeClr val="accent6"/>
                </a:solidFill>
              </a:rPr>
              <a:t>LW (low watermark) </a:t>
            </a:r>
            <a:r>
              <a:rPr lang="en-US" altLang="ko-KR" dirty="0"/>
              <a:t>pages available, a background thread that is responsible for freeing memory runs.</a:t>
            </a:r>
          </a:p>
          <a:p>
            <a:pPr lvl="1"/>
            <a:r>
              <a:rPr lang="en-US" altLang="ko-KR" dirty="0"/>
              <a:t>The thread evicts pages until there are </a:t>
            </a:r>
            <a:r>
              <a:rPr lang="en-US" altLang="ko-KR" dirty="0">
                <a:solidFill>
                  <a:schemeClr val="accent6"/>
                </a:solidFill>
              </a:rPr>
              <a:t>HW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(high watermark) </a:t>
            </a:r>
            <a:r>
              <a:rPr lang="en-US" altLang="ko-KR" dirty="0"/>
              <a:t>pages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available.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5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/>
          <p:cNvSpPr txBox="1">
            <a:spLocks/>
          </p:cNvSpPr>
          <p:nvPr/>
        </p:nvSpPr>
        <p:spPr bwMode="auto">
          <a:xfrm>
            <a:off x="235269" y="853802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 err="1">
                <a:solidFill>
                  <a:prstClr val="black"/>
                </a:solidFill>
              </a:rPr>
              <a:t>PTE</a:t>
            </a:r>
            <a:r>
              <a:rPr lang="en-US" altLang="ko-KR" dirty="0">
                <a:solidFill>
                  <a:prstClr val="black"/>
                </a:solidFill>
              </a:rPr>
              <a:t> used for data such as the </a:t>
            </a:r>
            <a:r>
              <a:rPr lang="en-US" altLang="ko-KR" dirty="0" err="1">
                <a:solidFill>
                  <a:prstClr val="black"/>
                </a:solidFill>
              </a:rPr>
              <a:t>PFN</a:t>
            </a:r>
            <a:r>
              <a:rPr lang="en-US" altLang="ko-KR" dirty="0">
                <a:solidFill>
                  <a:prstClr val="black"/>
                </a:solidFill>
              </a:rPr>
              <a:t> of the page for a disk address.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</a:t>
            </a:r>
            <a:endParaRPr lang="ko-KR" altLang="en-US" dirty="0"/>
          </a:p>
        </p:txBody>
      </p:sp>
      <p:graphicFrame>
        <p:nvGraphicFramePr>
          <p:cNvPr id="37" name="내용 개체 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047895"/>
              </p:ext>
            </p:extLst>
          </p:nvPr>
        </p:nvGraphicFramePr>
        <p:xfrm>
          <a:off x="2438955" y="3737012"/>
          <a:ext cx="1653264" cy="12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i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043" y="1713128"/>
            <a:ext cx="979153" cy="6965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24" y="1439389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kernel</a:t>
            </a:r>
            <a:endParaRPr 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5482483" y="2385010"/>
            <a:ext cx="1296144" cy="1560011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8387" y="210188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Secondary Storage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86539" y="3165015"/>
            <a:ext cx="288032" cy="2398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연결선 11"/>
          <p:cNvCxnSpPr>
            <a:stCxn id="6" idx="3"/>
          </p:cNvCxnSpPr>
          <p:nvPr/>
        </p:nvCxnSpPr>
        <p:spPr>
          <a:xfrm>
            <a:off x="2501196" y="2061396"/>
            <a:ext cx="202793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29126" y="2061396"/>
            <a:ext cx="1385405" cy="110361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29955" y="3009272"/>
            <a:ext cx="864096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9956" y="3507335"/>
            <a:ext cx="864096" cy="6405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Load 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422173" y="586984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  <a:r>
              <a:rPr lang="zh-CN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  <a:endParaRPr 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06646" y="5025496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Table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594051" y="3511708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11619" y="3507335"/>
            <a:ext cx="395349" cy="72607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66059" y="3225296"/>
            <a:ext cx="109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Reference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011619" y="4374905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097077" y="4374106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529126" y="2721240"/>
            <a:ext cx="0" cy="1653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2501196" y="2217184"/>
            <a:ext cx="2027930" cy="50405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1594052" y="3657344"/>
            <a:ext cx="417567" cy="717561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7513" y="4425104"/>
            <a:ext cx="12308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6. reinstruction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85730" y="311733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2.Trap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18187" y="1747166"/>
            <a:ext cx="3119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Check storage whether</a:t>
            </a:r>
            <a:r>
              <a:rPr lang="zh-CN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page exist</a:t>
            </a:r>
            <a:r>
              <a:rPr lang="en-US" altLang="zh-CN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6130555" y="3404859"/>
            <a:ext cx="4837" cy="205268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809837" y="4575915"/>
            <a:ext cx="864096" cy="1248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5673933" y="5457544"/>
            <a:ext cx="456622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09837" y="4570444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809026" y="4767931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809026" y="5424470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50435" y="51085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...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09026" y="5624525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04404" y="5113676"/>
            <a:ext cx="1278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 Get the page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225287" y="5524497"/>
            <a:ext cx="25787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225287" y="4702103"/>
            <a:ext cx="0" cy="8265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225287" y="4521440"/>
            <a:ext cx="218382" cy="1806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74171" y="5529552"/>
            <a:ext cx="1569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 Reset Page Table.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128363" y="6023735"/>
            <a:ext cx="6504641" cy="28327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OS receives a page fault, it looks in the </a:t>
            </a:r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 issues the request to disk.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C75EB1-BA89-4116-9E58-1B69B930C5EB}"/>
                  </a:ext>
                </a:extLst>
              </p14:cNvPr>
              <p14:cNvContentPartPr/>
              <p14:nvPr/>
            </p14:nvContentPartPr>
            <p14:xfrm>
              <a:off x="1006920" y="1953720"/>
              <a:ext cx="6090840" cy="3569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C75EB1-BA89-4116-9E58-1B69B930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7560" y="1944360"/>
                <a:ext cx="6109560" cy="35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55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884453"/>
            <a:ext cx="7992888" cy="54457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&gt;&gt; SHIFT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 	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Hit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 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 		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 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PTBR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(PTE))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	  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15: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	     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False)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17: 	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True)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18: 	   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assuming hardware-managed TLB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(VPN, PTE.PFN,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21: 	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  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PAGE_FAULT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56460C-6539-4035-B525-FC5A30417973}"/>
                  </a:ext>
                </a:extLst>
              </p14:cNvPr>
              <p14:cNvContentPartPr/>
              <p14:nvPr/>
            </p14:nvContentPartPr>
            <p14:xfrm>
              <a:off x="3175920" y="4746240"/>
              <a:ext cx="2445480" cy="36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56460C-6539-4035-B525-FC5A304179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560" y="4736880"/>
                <a:ext cx="2464200" cy="3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47987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110325</TotalTime>
  <Words>2384</Words>
  <Application>Microsoft Macintosh PowerPoint</Application>
  <PresentationFormat>On-screen Show (4:3)</PresentationFormat>
  <Paragraphs>636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Courier New</vt:lpstr>
      <vt:lpstr>Wingdings</vt:lpstr>
      <vt:lpstr>2_양식_공청회_발표자료-총괄-양식</vt:lpstr>
      <vt:lpstr>Operating Systems CSCI 3150 </vt:lpstr>
      <vt:lpstr>Overview </vt:lpstr>
      <vt:lpstr>Beyond Physical Memory: Mechanisms</vt:lpstr>
      <vt:lpstr>Swap Space</vt:lpstr>
      <vt:lpstr>Present Bit</vt:lpstr>
      <vt:lpstr>Concepts</vt:lpstr>
      <vt:lpstr>When to Perform Page Replacement</vt:lpstr>
      <vt:lpstr>Page Fault Control Flow</vt:lpstr>
      <vt:lpstr>Page Fault Control Flow – Hardware</vt:lpstr>
      <vt:lpstr>Page Fault Control Flow – Software</vt:lpstr>
      <vt:lpstr>Summary </vt:lpstr>
      <vt:lpstr>PowerPoint Presentation</vt:lpstr>
      <vt:lpstr>Goal of Cache Management</vt:lpstr>
      <vt:lpstr>The Optimal Replacement Policy</vt:lpstr>
      <vt:lpstr>Tracing the Optimal Policy</vt:lpstr>
      <vt:lpstr>A Simple Policy: FIFO</vt:lpstr>
      <vt:lpstr>Tracing the FIFO Policy</vt:lpstr>
      <vt:lpstr>Belady’s Anomaly</vt:lpstr>
      <vt:lpstr>Another Simple Policy: Random</vt:lpstr>
      <vt:lpstr>Using History</vt:lpstr>
      <vt:lpstr>Using History: LRU</vt:lpstr>
      <vt:lpstr>Workload Example : The No-Locality Workload</vt:lpstr>
      <vt:lpstr>Workload Example : The 80-20 Workload</vt:lpstr>
      <vt:lpstr>Workload Example : The Looping Sequential</vt:lpstr>
      <vt:lpstr>Approximating LRU: Clock Algorithm</vt:lpstr>
      <vt:lpstr>Workload with Clock Algorithm</vt:lpstr>
      <vt:lpstr>Considering Dirty Pages</vt:lpstr>
      <vt:lpstr>Prefetching</vt:lpstr>
      <vt:lpstr>Clustering, Grouping</vt:lpstr>
      <vt:lpstr>Thrashing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4226</cp:revision>
  <cp:lastPrinted>2019-09-09T02:10:38Z</cp:lastPrinted>
  <dcterms:created xsi:type="dcterms:W3CDTF">2011-05-01T06:09:10Z</dcterms:created>
  <dcterms:modified xsi:type="dcterms:W3CDTF">2023-03-22T04:22:55Z</dcterms:modified>
  <cp:category/>
</cp:coreProperties>
</file>