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9"/>
  </p:notesMasterIdLst>
  <p:handoutMasterIdLst>
    <p:handoutMasterId r:id="rId20"/>
  </p:handoutMasterIdLst>
  <p:sldIdLst>
    <p:sldId id="613" r:id="rId3"/>
    <p:sldId id="624" r:id="rId4"/>
    <p:sldId id="2898" r:id="rId5"/>
    <p:sldId id="2900" r:id="rId6"/>
    <p:sldId id="2908" r:id="rId7"/>
    <p:sldId id="2907" r:id="rId8"/>
    <p:sldId id="2896" r:id="rId9"/>
    <p:sldId id="2901" r:id="rId10"/>
    <p:sldId id="2902" r:id="rId11"/>
    <p:sldId id="2903" r:id="rId12"/>
    <p:sldId id="2904" r:id="rId13"/>
    <p:sldId id="2905" r:id="rId14"/>
    <p:sldId id="2906" r:id="rId15"/>
    <p:sldId id="2909" r:id="rId16"/>
    <p:sldId id="2910" r:id="rId17"/>
    <p:sldId id="6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79383-BD75-A846-912B-F4A02E5CB4BB}" v="24" dt="2024-11-03T12:34:07.473"/>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p:restoredTop sz="80000"/>
  </p:normalViewPr>
  <p:slideViewPr>
    <p:cSldViewPr snapToGrid="0">
      <p:cViewPr varScale="1">
        <p:scale>
          <a:sx n="131" d="100"/>
          <a:sy n="131" d="100"/>
        </p:scale>
        <p:origin x="1288" y="176"/>
      </p:cViewPr>
      <p:guideLst/>
    </p:cSldViewPr>
  </p:slideViewPr>
  <p:notesTextViewPr>
    <p:cViewPr>
      <p:scale>
        <a:sx n="114" d="100"/>
        <a:sy n="114" d="100"/>
      </p:scale>
      <p:origin x="0" y="0"/>
    </p:cViewPr>
  </p:notesTextViewPr>
  <p:notesViewPr>
    <p:cSldViewPr snapToGrid="0">
      <p:cViewPr varScale="1">
        <p:scale>
          <a:sx n="97" d="100"/>
          <a:sy n="97" d="100"/>
        </p:scale>
        <p:origin x="397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59EF77-F4BE-DE8B-82F9-401E14B4A9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D6402B1-3538-791D-3146-95C512E54D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6EC0DA-DC2D-654E-AAAE-7BFDE602D431}" type="datetimeFigureOut">
              <a:rPr lang="en-US" smtClean="0"/>
              <a:t>11/28/24</a:t>
            </a:fld>
            <a:endParaRPr lang="en-US"/>
          </a:p>
        </p:txBody>
      </p:sp>
      <p:sp>
        <p:nvSpPr>
          <p:cNvPr id="4" name="Footer Placeholder 3">
            <a:extLst>
              <a:ext uri="{FF2B5EF4-FFF2-40B4-BE49-F238E27FC236}">
                <a16:creationId xmlns:a16="http://schemas.microsoft.com/office/drawing/2014/main" id="{87FB24F9-30C7-8B14-5070-AD9A3B00A9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6371DF-032C-B4C7-E028-EDD44354B1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59BAF8-DEBE-B345-9567-D0A32C64BD01}" type="slidenum">
              <a:rPr lang="en-US" smtClean="0"/>
              <a:t>‹#›</a:t>
            </a:fld>
            <a:endParaRPr lang="en-US"/>
          </a:p>
        </p:txBody>
      </p:sp>
    </p:spTree>
    <p:extLst>
      <p:ext uri="{BB962C8B-B14F-4D97-AF65-F5344CB8AC3E}">
        <p14:creationId xmlns:p14="http://schemas.microsoft.com/office/powerpoint/2010/main" val="1105006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11/28/24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HK" sz="3600" b="1" dirty="0"/>
              <a:t>Slide 1: Introduction</a:t>
            </a:r>
            <a:br>
              <a:rPr lang="en-HK" sz="3600" dirty="0"/>
            </a:br>
            <a:r>
              <a:rPr lang="en-HK" sz="3600" dirty="0"/>
              <a:t>"Good afternoon, everyone! Today, we will dive into FAT </a:t>
            </a:r>
            <a:r>
              <a:rPr lang="en-HK" sz="3600" b="1" dirty="0"/>
              <a:t>File System </a:t>
            </a:r>
            <a:r>
              <a:rPr lang="en-HK" sz="3600" dirty="0"/>
              <a:t>, an essential part of understanding how conventional operating systems handle file storage and management. This is Tutorial 12 for our Operating Systems course, CSCI3150. </a:t>
            </a: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File storage in FAT is based on its cluster allocation and metadata tracking. </a:t>
            </a:r>
          </a:p>
          <a:p>
            <a:endParaRPr lang="en-HK" b="0" i="0" dirty="0">
              <a:solidFill>
                <a:srgbClr val="0D0D0D"/>
              </a:solidFill>
              <a:effectLst/>
              <a:latin typeface="ui-sans-serif"/>
            </a:endParaRPr>
          </a:p>
          <a:p>
            <a:r>
              <a:rPr lang="en-HK" b="0" i="0" dirty="0">
                <a:solidFill>
                  <a:srgbClr val="0D0D0D"/>
                </a:solidFill>
                <a:effectLst/>
                <a:latin typeface="ui-sans-serif"/>
              </a:rPr>
              <a:t>Even though clusters may not be contiguous, the FAT ensures the logical continuity of files.</a:t>
            </a:r>
          </a:p>
          <a:p>
            <a:endParaRPr lang="en-HK" b="0" i="0" dirty="0">
              <a:solidFill>
                <a:srgbClr val="0D0D0D"/>
              </a:solidFill>
              <a:effectLst/>
              <a:latin typeface="ui-sans-serif"/>
            </a:endParaRPr>
          </a:p>
          <a:p>
            <a:r>
              <a:rPr lang="en-HK" b="0" i="0" dirty="0">
                <a:solidFill>
                  <a:srgbClr val="0D0D0D"/>
                </a:solidFill>
                <a:effectLst/>
                <a:latin typeface="ui-sans-serif"/>
              </a:rPr>
              <a:t> Understanding this concept is essential for diagnosing issues or optimizing storage in FAT-based systems.</a:t>
            </a:r>
          </a:p>
          <a:p>
            <a:endParaRPr lang="en-HK" b="0" i="0" dirty="0">
              <a:solidFill>
                <a:srgbClr val="0D0D0D"/>
              </a:solidFill>
              <a:effectLst/>
              <a:latin typeface="ui-sans-serif"/>
            </a:endParaRPr>
          </a:p>
          <a:p>
            <a:r>
              <a:rPr lang="en-HK" b="0" i="0" dirty="0">
                <a:solidFill>
                  <a:srgbClr val="0D0D0D"/>
                </a:solidFill>
                <a:effectLst/>
                <a:latin typeface="ui-sans-serif"/>
              </a:rPr>
              <a:t>Non-continuous of the </a:t>
            </a:r>
            <a:r>
              <a:rPr lang="en-HK" b="0" i="0" dirty="0" err="1">
                <a:solidFill>
                  <a:srgbClr val="0D0D0D"/>
                </a:solidFill>
                <a:effectLst/>
                <a:latin typeface="ui-sans-serif"/>
              </a:rPr>
              <a:t>game.exe</a:t>
            </a:r>
            <a:r>
              <a:rPr lang="en-HK" b="0" i="0" dirty="0">
                <a:solidFill>
                  <a:srgbClr val="0D0D0D"/>
                </a:solidFill>
                <a:effectLst/>
                <a:latin typeface="ui-sans-serif"/>
              </a:rPr>
              <a:t>, lead to fragmentation</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11</a:t>
            </a:fld>
            <a:endParaRPr lang="en-US"/>
          </a:p>
        </p:txBody>
      </p:sp>
    </p:spTree>
    <p:extLst>
      <p:ext uri="{BB962C8B-B14F-4D97-AF65-F5344CB8AC3E}">
        <p14:creationId xmlns:p14="http://schemas.microsoft.com/office/powerpoint/2010/main" val="3390996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A directory in the FAT file system is essentially a special type of file. </a:t>
            </a:r>
          </a:p>
          <a:p>
            <a:endParaRPr lang="en-HK" b="0" i="0" dirty="0">
              <a:solidFill>
                <a:srgbClr val="0D0D0D"/>
              </a:solidFill>
              <a:effectLst/>
              <a:latin typeface="ui-sans-serif"/>
            </a:endParaRPr>
          </a:p>
          <a:p>
            <a:r>
              <a:rPr lang="en-HK" b="0" i="0" dirty="0">
                <a:solidFill>
                  <a:srgbClr val="0D0D0D"/>
                </a:solidFill>
                <a:effectLst/>
                <a:latin typeface="ui-sans-serif"/>
              </a:rPr>
              <a:t>It contains directory entries, each 32 bytes in length for FAT16. </a:t>
            </a:r>
          </a:p>
          <a:p>
            <a:endParaRPr lang="en-HK" b="0" i="0" dirty="0">
              <a:solidFill>
                <a:srgbClr val="0D0D0D"/>
              </a:solidFill>
              <a:effectLst/>
              <a:latin typeface="ui-sans-serif"/>
            </a:endParaRPr>
          </a:p>
          <a:p>
            <a:r>
              <a:rPr lang="en-HK" b="0" i="0" dirty="0">
                <a:solidFill>
                  <a:srgbClr val="0D0D0D"/>
                </a:solidFill>
                <a:effectLst/>
                <a:latin typeface="ui-sans-serif"/>
              </a:rPr>
              <a:t>These entries map human-readable file names to their corresponding low-level data locations. </a:t>
            </a:r>
          </a:p>
          <a:p>
            <a:endParaRPr lang="en-HK" b="0" i="0" dirty="0">
              <a:solidFill>
                <a:srgbClr val="0D0D0D"/>
              </a:solidFill>
              <a:effectLst/>
              <a:latin typeface="ui-sans-serif"/>
            </a:endParaRPr>
          </a:p>
          <a:p>
            <a:r>
              <a:rPr lang="en-HK" b="0" i="0" dirty="0">
                <a:solidFill>
                  <a:srgbClr val="0D0D0D"/>
                </a:solidFill>
                <a:effectLst/>
                <a:latin typeface="ui-sans-serif"/>
              </a:rPr>
              <a:t>This structure simplifies user interaction while maintaining the system's internal organization.</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12</a:t>
            </a:fld>
            <a:endParaRPr lang="en-US"/>
          </a:p>
        </p:txBody>
      </p:sp>
    </p:spTree>
    <p:extLst>
      <p:ext uri="{BB962C8B-B14F-4D97-AF65-F5344CB8AC3E}">
        <p14:creationId xmlns:p14="http://schemas.microsoft.com/office/powerpoint/2010/main" val="1137881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This example demonstrates how directory entries link to file clusters. Each entry contains metadata such as the file name and starting cluster. Understanding this structure is key to navigating and manipulating FAT file systems effectively.</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13</a:t>
            </a:fld>
            <a:endParaRPr lang="en-US"/>
          </a:p>
        </p:txBody>
      </p:sp>
    </p:spTree>
    <p:extLst>
      <p:ext uri="{BB962C8B-B14F-4D97-AF65-F5344CB8AC3E}">
        <p14:creationId xmlns:p14="http://schemas.microsoft.com/office/powerpoint/2010/main" val="2236046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If a file grows beyond its initially allocated clusters, the system finds new free clusters elsewhere on the disk, often non-contiguously. This process creates fragmentation as the file becomes spread across multiple, disjointed clusters.</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14</a:t>
            </a:fld>
            <a:endParaRPr lang="en-US"/>
          </a:p>
        </p:txBody>
      </p:sp>
    </p:spTree>
    <p:extLst>
      <p:ext uri="{BB962C8B-B14F-4D97-AF65-F5344CB8AC3E}">
        <p14:creationId xmlns:p14="http://schemas.microsoft.com/office/powerpoint/2010/main" val="288249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HK" b="0" i="0" dirty="0">
                <a:solidFill>
                  <a:srgbClr val="0D0D0D"/>
                </a:solidFill>
                <a:effectLst/>
                <a:latin typeface="ui-sans-serif"/>
              </a:rPr>
              <a:t>Before we dive into today's topic, I'd like to remind you that Assignment 4 is due on December 9th at 6 p.m. Please ensure you've reviewed the requirements and managed your time well to submit on time. Now, let’s move on to today’s tutorial.</a:t>
            </a: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Today, we’ll begin by discussing the basic concepts of files and directories. </a:t>
            </a:r>
          </a:p>
          <a:p>
            <a:endParaRPr lang="en-HK" b="0" i="0" dirty="0">
              <a:solidFill>
                <a:srgbClr val="0D0D0D"/>
              </a:solidFill>
              <a:effectLst/>
              <a:latin typeface="ui-sans-serif"/>
            </a:endParaRPr>
          </a:p>
          <a:p>
            <a:r>
              <a:rPr lang="en-HK" b="0" i="0" dirty="0">
                <a:solidFill>
                  <a:srgbClr val="0D0D0D"/>
                </a:solidFill>
                <a:effectLst/>
                <a:latin typeface="ui-sans-serif"/>
              </a:rPr>
              <a:t>A file is an abstract representation of data stored on the disk, and it can occupy multiple clusters.</a:t>
            </a:r>
          </a:p>
          <a:p>
            <a:endParaRPr lang="en-HK" b="0" i="0" dirty="0">
              <a:solidFill>
                <a:srgbClr val="0D0D0D"/>
              </a:solidFill>
              <a:effectLst/>
              <a:latin typeface="ui-sans-serif"/>
            </a:endParaRPr>
          </a:p>
          <a:p>
            <a:r>
              <a:rPr lang="en-HK" b="0" i="0" dirty="0">
                <a:solidFill>
                  <a:srgbClr val="0D0D0D"/>
                </a:solidFill>
                <a:effectLst/>
                <a:latin typeface="ui-sans-serif"/>
              </a:rPr>
              <a:t>The </a:t>
            </a:r>
            <a:r>
              <a:rPr lang="en-HK" b="0" i="0" dirty="0" err="1">
                <a:solidFill>
                  <a:srgbClr val="0D0D0D"/>
                </a:solidFill>
                <a:effectLst/>
                <a:latin typeface="ui-sans-serif"/>
              </a:rPr>
              <a:t>inode</a:t>
            </a:r>
            <a:r>
              <a:rPr lang="en-HK" b="0" i="0" dirty="0">
                <a:solidFill>
                  <a:srgbClr val="0D0D0D"/>
                </a:solidFill>
                <a:effectLst/>
                <a:latin typeface="ui-sans-serif"/>
              </a:rPr>
              <a:t> is a critical data structure that provides information about the file. </a:t>
            </a:r>
          </a:p>
          <a:p>
            <a:endParaRPr lang="en-HK" b="0" i="0" dirty="0">
              <a:solidFill>
                <a:srgbClr val="0D0D0D"/>
              </a:solidFill>
              <a:effectLst/>
              <a:latin typeface="ui-sans-serif"/>
            </a:endParaRPr>
          </a:p>
          <a:p>
            <a:r>
              <a:rPr lang="en-HK" b="0" i="0" dirty="0">
                <a:solidFill>
                  <a:srgbClr val="0D0D0D"/>
                </a:solidFill>
                <a:effectLst/>
                <a:latin typeface="ui-sans-serif"/>
              </a:rPr>
              <a:t>Directories, on the other hand, are special types of files that store lists of filename and low-level name pairs. </a:t>
            </a:r>
          </a:p>
          <a:p>
            <a:endParaRPr lang="en-HK" b="0" i="0" dirty="0">
              <a:solidFill>
                <a:srgbClr val="0D0D0D"/>
              </a:solidFill>
              <a:effectLst/>
              <a:latin typeface="ui-sans-serif"/>
            </a:endParaRPr>
          </a:p>
          <a:p>
            <a:r>
              <a:rPr lang="en-HK" b="0" i="0" dirty="0">
                <a:solidFill>
                  <a:srgbClr val="0D0D0D"/>
                </a:solidFill>
                <a:effectLst/>
                <a:latin typeface="ui-sans-serif"/>
              </a:rPr>
              <a:t>Each entry in a directory is a metadata unit pointing to a file or another directory. </a:t>
            </a:r>
          </a:p>
          <a:p>
            <a:endParaRPr lang="en-HK" b="0" i="0" dirty="0">
              <a:solidFill>
                <a:srgbClr val="0D0D0D"/>
              </a:solidFill>
              <a:effectLst/>
              <a:latin typeface="ui-sans-serif"/>
            </a:endParaRPr>
          </a:p>
          <a:p>
            <a:r>
              <a:rPr lang="en-HK" b="0" i="0" dirty="0">
                <a:solidFill>
                  <a:srgbClr val="0D0D0D"/>
                </a:solidFill>
                <a:effectLst/>
                <a:latin typeface="ui-sans-serif"/>
              </a:rPr>
              <a:t>This organization allows the file system to maintain a clear and efficient structure for accessing data."</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4</a:t>
            </a:fld>
            <a:endParaRPr lang="en-US"/>
          </a:p>
        </p:txBody>
      </p:sp>
    </p:spTree>
    <p:extLst>
      <p:ext uri="{BB962C8B-B14F-4D97-AF65-F5344CB8AC3E}">
        <p14:creationId xmlns:p14="http://schemas.microsoft.com/office/powerpoint/2010/main" val="389408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The FAT file system, or File Allocation Table, is one of the simplest and most common file systems in use. </a:t>
            </a:r>
          </a:p>
          <a:p>
            <a:endParaRPr lang="en-HK" b="0" i="0" dirty="0">
              <a:solidFill>
                <a:srgbClr val="0D0D0D"/>
              </a:solidFill>
              <a:effectLst/>
              <a:latin typeface="ui-sans-serif"/>
            </a:endParaRPr>
          </a:p>
          <a:p>
            <a:r>
              <a:rPr lang="en-HK" b="0" i="0" dirty="0">
                <a:solidFill>
                  <a:srgbClr val="0D0D0D"/>
                </a:solidFill>
                <a:effectLst/>
                <a:latin typeface="ui-sans-serif"/>
              </a:rPr>
              <a:t>It has evolved over the years, from FAT12 in 1977 to FAT32 in 1996.</a:t>
            </a:r>
          </a:p>
          <a:p>
            <a:endParaRPr lang="en-HK" b="0" i="0" dirty="0">
              <a:solidFill>
                <a:srgbClr val="0D0D0D"/>
              </a:solidFill>
              <a:effectLst/>
              <a:latin typeface="ui-sans-serif"/>
            </a:endParaRPr>
          </a:p>
          <a:p>
            <a:r>
              <a:rPr lang="en-HK" b="0" i="0" dirty="0">
                <a:solidFill>
                  <a:srgbClr val="0D0D0D"/>
                </a:solidFill>
                <a:effectLst/>
                <a:latin typeface="ui-sans-serif"/>
              </a:rPr>
              <a:t>It uses three main data structures: clusters, directories, and the FAT itself. </a:t>
            </a:r>
          </a:p>
          <a:p>
            <a:endParaRPr lang="en-HK" b="0" i="0" dirty="0">
              <a:solidFill>
                <a:srgbClr val="0D0D0D"/>
              </a:solidFill>
              <a:effectLst/>
              <a:latin typeface="ui-sans-serif"/>
            </a:endParaRPr>
          </a:p>
          <a:p>
            <a:r>
              <a:rPr lang="en-HK" b="0" i="0" dirty="0">
                <a:solidFill>
                  <a:srgbClr val="0D0D0D"/>
                </a:solidFill>
                <a:effectLst/>
                <a:latin typeface="ui-sans-serif"/>
              </a:rPr>
              <a:t>Clusters are the fundamental storage units, while the FAT keeps track of cluster usage and relationships. </a:t>
            </a:r>
          </a:p>
          <a:p>
            <a:endParaRPr lang="en-HK" b="0" i="0" dirty="0">
              <a:solidFill>
                <a:srgbClr val="0D0D0D"/>
              </a:solidFill>
              <a:effectLst/>
              <a:latin typeface="ui-sans-serif"/>
            </a:endParaRPr>
          </a:p>
          <a:p>
            <a:r>
              <a:rPr lang="en-HK" b="0" i="0" dirty="0">
                <a:solidFill>
                  <a:srgbClr val="0D0D0D"/>
                </a:solidFill>
                <a:effectLst/>
                <a:latin typeface="ui-sans-serif"/>
              </a:rPr>
              <a:t>This system has been foundational for many devices and operating systems, particularly Windows."</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5</a:t>
            </a:fld>
            <a:endParaRPr lang="en-US"/>
          </a:p>
        </p:txBody>
      </p:sp>
    </p:spTree>
    <p:extLst>
      <p:ext uri="{BB962C8B-B14F-4D97-AF65-F5344CB8AC3E}">
        <p14:creationId xmlns:p14="http://schemas.microsoft.com/office/powerpoint/2010/main" val="267733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This slide illustrates how files are stored and tracked in a FAT file system. </a:t>
            </a:r>
          </a:p>
          <a:p>
            <a:endParaRPr lang="en-HK" b="0" i="0" dirty="0">
              <a:solidFill>
                <a:srgbClr val="0D0D0D"/>
              </a:solidFill>
              <a:effectLst/>
              <a:latin typeface="ui-sans-serif"/>
            </a:endParaRPr>
          </a:p>
          <a:p>
            <a:r>
              <a:rPr lang="en-HK" b="0" i="0" dirty="0">
                <a:solidFill>
                  <a:srgbClr val="0D0D0D"/>
                </a:solidFill>
                <a:effectLst/>
                <a:latin typeface="ui-sans-serif"/>
              </a:rPr>
              <a:t>Each file occupies one or more clusters, and its directory entry provides the starting cluster and file length. </a:t>
            </a:r>
          </a:p>
          <a:p>
            <a:endParaRPr lang="en-HK" b="0" i="0" dirty="0">
              <a:solidFill>
                <a:srgbClr val="0D0D0D"/>
              </a:solidFill>
              <a:effectLst/>
              <a:latin typeface="ui-sans-serif"/>
            </a:endParaRPr>
          </a:p>
          <a:p>
            <a:r>
              <a:rPr lang="en-HK" b="0" i="0" dirty="0">
                <a:solidFill>
                  <a:srgbClr val="0D0D0D"/>
                </a:solidFill>
                <a:effectLst/>
                <a:latin typeface="ui-sans-serif"/>
              </a:rPr>
              <a:t>The FAT links clusters to form a chain for files that span multiple clusters.</a:t>
            </a:r>
          </a:p>
          <a:p>
            <a:endParaRPr lang="en-HK" b="0" i="0" dirty="0">
              <a:solidFill>
                <a:srgbClr val="0D0D0D"/>
              </a:solidFill>
              <a:effectLst/>
              <a:latin typeface="ui-sans-serif"/>
            </a:endParaRPr>
          </a:p>
          <a:p>
            <a:r>
              <a:rPr lang="en-HK" b="0" i="0" dirty="0">
                <a:solidFill>
                  <a:srgbClr val="0D0D0D"/>
                </a:solidFill>
                <a:effectLst/>
                <a:latin typeface="ui-sans-serif"/>
              </a:rPr>
              <a:t>This example demonstrates the relationship between directory entries, clusters, and the FAT structure, highlighting how data and metadata interact</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6</a:t>
            </a:fld>
            <a:endParaRPr lang="en-US"/>
          </a:p>
        </p:txBody>
      </p:sp>
    </p:spTree>
    <p:extLst>
      <p:ext uri="{BB962C8B-B14F-4D97-AF65-F5344CB8AC3E}">
        <p14:creationId xmlns:p14="http://schemas.microsoft.com/office/powerpoint/2010/main" val="4008596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In this example, the file '</a:t>
            </a:r>
            <a:r>
              <a:rPr lang="en-HK" b="0" i="0" dirty="0" err="1">
                <a:solidFill>
                  <a:srgbClr val="0D0D0D"/>
                </a:solidFill>
                <a:effectLst/>
                <a:latin typeface="ui-sans-serif"/>
              </a:rPr>
              <a:t>tyui.jpg</a:t>
            </a:r>
            <a:r>
              <a:rPr lang="en-HK" b="0" i="0" dirty="0">
                <a:solidFill>
                  <a:srgbClr val="0D0D0D"/>
                </a:solidFill>
                <a:effectLst/>
                <a:latin typeface="ui-sans-serif"/>
              </a:rPr>
              <a:t>' occupies three clusters, though it includes some slack space in the last cluster. </a:t>
            </a:r>
          </a:p>
          <a:p>
            <a:endParaRPr lang="en-HK" b="0" i="0" dirty="0">
              <a:solidFill>
                <a:srgbClr val="0D0D0D"/>
              </a:solidFill>
              <a:effectLst/>
              <a:latin typeface="ui-sans-serif"/>
            </a:endParaRPr>
          </a:p>
          <a:p>
            <a:r>
              <a:rPr lang="en-HK" b="0" i="0" dirty="0">
                <a:solidFill>
                  <a:srgbClr val="0D0D0D"/>
                </a:solidFill>
                <a:effectLst/>
                <a:latin typeface="ui-sans-serif"/>
              </a:rPr>
              <a:t>Similarly, '</a:t>
            </a:r>
            <a:r>
              <a:rPr lang="en-HK" b="0" i="0" dirty="0" err="1">
                <a:solidFill>
                  <a:srgbClr val="0D0D0D"/>
                </a:solidFill>
                <a:effectLst/>
                <a:latin typeface="ui-sans-serif"/>
              </a:rPr>
              <a:t>mes.doc</a:t>
            </a:r>
            <a:r>
              <a:rPr lang="en-HK" b="0" i="0" dirty="0">
                <a:solidFill>
                  <a:srgbClr val="0D0D0D"/>
                </a:solidFill>
                <a:effectLst/>
                <a:latin typeface="ui-sans-serif"/>
              </a:rPr>
              <a:t>' occupies two clusters with some unused space. Unallocated clusters are also shown, indicating free space. </a:t>
            </a:r>
          </a:p>
          <a:p>
            <a:endParaRPr lang="en-HK" b="0" i="0" dirty="0">
              <a:solidFill>
                <a:srgbClr val="0D0D0D"/>
              </a:solidFill>
              <a:effectLst/>
              <a:latin typeface="ui-sans-serif"/>
            </a:endParaRPr>
          </a:p>
          <a:p>
            <a:r>
              <a:rPr lang="en-HK" b="0" i="0" dirty="0">
                <a:solidFill>
                  <a:srgbClr val="0D0D0D"/>
                </a:solidFill>
                <a:effectLst/>
                <a:latin typeface="ui-sans-serif"/>
              </a:rPr>
              <a:t>This example underscores how the FAT manages storage allocation and tracks slack space, which can affect storage efficiency.</a:t>
            </a:r>
            <a:endParaRPr lang="en-HK" dirty="0"/>
          </a:p>
        </p:txBody>
      </p:sp>
      <p:sp>
        <p:nvSpPr>
          <p:cNvPr id="4" name="Slide Number Placeholder 3"/>
          <p:cNvSpPr>
            <a:spLocks noGrp="1"/>
          </p:cNvSpPr>
          <p:nvPr>
            <p:ph type="sldNum" sz="quarter" idx="5"/>
          </p:nvPr>
        </p:nvSpPr>
        <p:spPr/>
        <p:txBody>
          <a:bodyPr/>
          <a:lstStyle/>
          <a:p>
            <a:fld id="{D4EED8A1-9A08-4DDC-ACAE-443678235153}" type="slidenum">
              <a:rPr lang="en-US" smtClean="0"/>
              <a:t>7</a:t>
            </a:fld>
            <a:endParaRPr lang="en-US"/>
          </a:p>
        </p:txBody>
      </p:sp>
    </p:spTree>
    <p:extLst>
      <p:ext uri="{BB962C8B-B14F-4D97-AF65-F5344CB8AC3E}">
        <p14:creationId xmlns:p14="http://schemas.microsoft.com/office/powerpoint/2010/main" val="392775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buFont typeface="Arial" panose="020B0604020202020204" pitchFamily="34" charset="0"/>
              <a:buChar char="•"/>
            </a:pPr>
            <a:r>
              <a:rPr lang="en-HK" b="0" i="0" dirty="0">
                <a:solidFill>
                  <a:srgbClr val="0D0D0D"/>
                </a:solidFill>
                <a:effectLst/>
                <a:latin typeface="ui-sans-serif"/>
              </a:rPr>
              <a:t>This slide illustrates the typical organization of a FAT file system. Clusters are composed of consecutive sectors, with their sizes varying depending on the system configuration. This structure allows the system to efficiently map logical file organization onto physical storage, supporting flexible file management.</a:t>
            </a:r>
          </a:p>
          <a:p>
            <a:pPr indent="-285750">
              <a:buFont typeface="Arial" panose="020B0604020202020204" pitchFamily="34" charset="0"/>
              <a:buChar char="•"/>
            </a:pPr>
            <a:endParaRPr lang="en-HK" altLang="zh-CN" b="1" dirty="0">
              <a:solidFill>
                <a:schemeClr val="tx1">
                  <a:lumMod val="50000"/>
                </a:schemeClr>
              </a:solidFill>
            </a:endParaRPr>
          </a:p>
          <a:p>
            <a:pPr indent="-285750">
              <a:buFont typeface="Arial" panose="020B0604020202020204" pitchFamily="34" charset="0"/>
              <a:buChar char="•"/>
            </a:pPr>
            <a:r>
              <a:rPr lang="zh-CN" altLang="en-US" b="1" dirty="0">
                <a:solidFill>
                  <a:schemeClr val="tx1">
                    <a:lumMod val="50000"/>
                  </a:schemeClr>
                </a:solidFill>
              </a:rPr>
              <a:t>Reserved sectors</a:t>
            </a:r>
            <a:r>
              <a:rPr lang="zh-CN" altLang="en-US" dirty="0">
                <a:solidFill>
                  <a:schemeClr val="tx1">
                    <a:lumMod val="50000"/>
                  </a:schemeClr>
                </a:solidFill>
              </a:rPr>
              <a:t>: Boot sector includes an area called the BPB which contains some basic file system information</a:t>
            </a:r>
            <a:r>
              <a:rPr lang="en-US" altLang="zh-CN" dirty="0">
                <a:solidFill>
                  <a:schemeClr val="tx1">
                    <a:lumMod val="50000"/>
                  </a:schemeClr>
                </a:solidFill>
              </a:rPr>
              <a:t> and </a:t>
            </a:r>
            <a:r>
              <a:rPr lang="zh-CN" altLang="en-US" dirty="0">
                <a:solidFill>
                  <a:schemeClr val="tx1">
                    <a:lumMod val="50000"/>
                  </a:schemeClr>
                </a:solidFill>
              </a:rPr>
              <a:t>the operating system's boot loader code</a:t>
            </a:r>
          </a:p>
          <a:p>
            <a:pPr indent="-285750">
              <a:buFont typeface="Arial" panose="020B0604020202020204" pitchFamily="34" charset="0"/>
              <a:buChar char="•"/>
            </a:pPr>
            <a:r>
              <a:rPr lang="zh-CN" altLang="en-US" b="1" dirty="0">
                <a:solidFill>
                  <a:schemeClr val="tx1">
                    <a:lumMod val="50000"/>
                  </a:schemeClr>
                </a:solidFill>
              </a:rPr>
              <a:t>FAT Region: </a:t>
            </a:r>
            <a:r>
              <a:rPr lang="zh-CN" altLang="en-US" dirty="0">
                <a:solidFill>
                  <a:schemeClr val="tx1">
                    <a:lumMod val="50000"/>
                  </a:schemeClr>
                </a:solidFill>
                <a:sym typeface="+mn-ea"/>
              </a:rPr>
              <a:t>FAT indicates the status of clusters</a:t>
            </a:r>
            <a:r>
              <a:rPr lang="en-US" altLang="zh-CN" dirty="0">
                <a:solidFill>
                  <a:schemeClr val="tx1">
                    <a:lumMod val="50000"/>
                  </a:schemeClr>
                </a:solidFill>
                <a:sym typeface="+mn-ea"/>
              </a:rPr>
              <a:t>. </a:t>
            </a:r>
            <a:r>
              <a:rPr lang="zh-CN" altLang="en-US" dirty="0">
                <a:solidFill>
                  <a:schemeClr val="tx1">
                    <a:lumMod val="50000"/>
                  </a:schemeClr>
                </a:solidFill>
              </a:rPr>
              <a:t>FAT16 has two copies of FAT for redundancy.</a:t>
            </a:r>
          </a:p>
          <a:p>
            <a:pPr indent="-285750">
              <a:buFont typeface="Arial" panose="020B0604020202020204" pitchFamily="34" charset="0"/>
              <a:buChar char="•"/>
            </a:pPr>
            <a:r>
              <a:rPr lang="en-US" altLang="zh-CN" b="1" dirty="0">
                <a:solidFill>
                  <a:schemeClr val="tx1">
                    <a:lumMod val="50000"/>
                  </a:schemeClr>
                </a:solidFill>
              </a:rPr>
              <a:t>Root Directory Region: </a:t>
            </a:r>
            <a:r>
              <a:rPr lang="en-US" altLang="zh-CN" dirty="0">
                <a:solidFill>
                  <a:schemeClr val="tx1">
                    <a:lumMod val="50000"/>
                  </a:schemeClr>
                </a:solidFill>
              </a:rPr>
              <a:t>Store the information of files and directories of root directory. For FAT16, it lies right after reserved region.</a:t>
            </a:r>
          </a:p>
          <a:p>
            <a:pPr indent="-285750">
              <a:buFont typeface="Arial" panose="020B0604020202020204" pitchFamily="34" charset="0"/>
              <a:buChar char="•"/>
            </a:pPr>
            <a:r>
              <a:rPr lang="en-US" altLang="zh-CN" b="1" dirty="0">
                <a:solidFill>
                  <a:schemeClr val="tx1">
                    <a:lumMod val="50000"/>
                  </a:schemeClr>
                </a:solidFill>
              </a:rPr>
              <a:t>Data Region: </a:t>
            </a:r>
            <a:r>
              <a:rPr lang="en-US" altLang="zh-CN" dirty="0">
                <a:solidFill>
                  <a:schemeClr val="tx1">
                    <a:lumMod val="50000"/>
                  </a:schemeClr>
                </a:solidFill>
              </a:rPr>
              <a:t>Store the actual contents of files and directories. Note that a cluster can </a:t>
            </a:r>
            <a:r>
              <a:rPr lang="en-US" altLang="zh-CN" b="1" dirty="0">
                <a:solidFill>
                  <a:schemeClr val="tx1">
                    <a:lumMod val="50000"/>
                  </a:schemeClr>
                </a:solidFill>
              </a:rPr>
              <a:t>only</a:t>
            </a:r>
            <a:r>
              <a:rPr lang="en-US" altLang="zh-CN" dirty="0">
                <a:solidFill>
                  <a:schemeClr val="tx1">
                    <a:lumMod val="50000"/>
                  </a:schemeClr>
                </a:solidFill>
              </a:rPr>
              <a:t> be occupied by one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b="0" i="0" dirty="0">
              <a:solidFill>
                <a:srgbClr val="000000"/>
              </a:solidFill>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b="0" i="0" dirty="0">
              <a:solidFill>
                <a:srgbClr val="000000"/>
              </a:solidFill>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Times"/>
              </a:rPr>
              <a:t>A cluster is a group of consecutive sectors</a:t>
            </a:r>
            <a:br>
              <a:rPr lang="en-HK" b="0" i="0" dirty="0">
                <a:solidFill>
                  <a:srgbClr val="000000"/>
                </a:solidFill>
                <a:effectLst/>
                <a:latin typeface="Times"/>
              </a:rPr>
            </a:br>
            <a:r>
              <a:rPr lang="en-HK" b="0" i="0" dirty="0">
                <a:solidFill>
                  <a:srgbClr val="000000"/>
                </a:solidFill>
                <a:effectLst/>
                <a:latin typeface="Times"/>
              </a:rPr>
              <a:t>A sector is usually 512 B</a:t>
            </a:r>
          </a:p>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Times"/>
              </a:rPr>
              <a:t>A cluster is 1, 2, 4, 8, 16, 32, or 64 sectors (i.e., it can range from 512 B to 32 KB)</a:t>
            </a:r>
          </a:p>
          <a:p>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8</a:t>
            </a:fld>
            <a:endParaRPr lang="en-US"/>
          </a:p>
        </p:txBody>
      </p:sp>
    </p:spTree>
    <p:extLst>
      <p:ext uri="{BB962C8B-B14F-4D97-AF65-F5344CB8AC3E}">
        <p14:creationId xmlns:p14="http://schemas.microsoft.com/office/powerpoint/2010/main" val="413180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Here, we see allocated and unallocated clusters, as well as slack space. </a:t>
            </a:r>
          </a:p>
          <a:p>
            <a:endParaRPr lang="en-HK" b="0" i="0" dirty="0">
              <a:solidFill>
                <a:srgbClr val="0D0D0D"/>
              </a:solidFill>
              <a:effectLst/>
              <a:latin typeface="ui-sans-serif"/>
            </a:endParaRPr>
          </a:p>
          <a:p>
            <a:r>
              <a:rPr lang="en-HK" b="0" i="0" dirty="0">
                <a:solidFill>
                  <a:srgbClr val="0D0D0D"/>
                </a:solidFill>
                <a:effectLst/>
                <a:latin typeface="ui-sans-serif"/>
              </a:rPr>
              <a:t>For example, '</a:t>
            </a:r>
            <a:r>
              <a:rPr lang="en-HK" b="0" i="0" dirty="0" err="1">
                <a:solidFill>
                  <a:srgbClr val="0D0D0D"/>
                </a:solidFill>
                <a:effectLst/>
                <a:latin typeface="ui-sans-serif"/>
              </a:rPr>
              <a:t>gary.txt</a:t>
            </a:r>
            <a:r>
              <a:rPr lang="en-HK" b="0" i="0" dirty="0">
                <a:solidFill>
                  <a:srgbClr val="0D0D0D"/>
                </a:solidFill>
                <a:effectLst/>
                <a:latin typeface="ui-sans-serif"/>
              </a:rPr>
              <a:t>' uses two clusters but leaves significant slack space in the second cluster.</a:t>
            </a:r>
          </a:p>
          <a:p>
            <a:endParaRPr lang="en-HK" b="0" i="0" dirty="0">
              <a:solidFill>
                <a:srgbClr val="0D0D0D"/>
              </a:solidFill>
              <a:effectLst/>
              <a:latin typeface="ui-sans-serif"/>
            </a:endParaRPr>
          </a:p>
          <a:p>
            <a:r>
              <a:rPr lang="en-HK" b="0" i="0" dirty="0">
                <a:solidFill>
                  <a:srgbClr val="0D0D0D"/>
                </a:solidFill>
                <a:effectLst/>
                <a:latin typeface="ui-sans-serif"/>
              </a:rPr>
              <a:t> Similarly, '</a:t>
            </a:r>
            <a:r>
              <a:rPr lang="en-HK" b="0" i="0" dirty="0" err="1">
                <a:solidFill>
                  <a:srgbClr val="0D0D0D"/>
                </a:solidFill>
                <a:effectLst/>
                <a:latin typeface="ui-sans-serif"/>
              </a:rPr>
              <a:t>hello.jpg</a:t>
            </a:r>
            <a:r>
              <a:rPr lang="en-HK" b="0" i="0" dirty="0">
                <a:solidFill>
                  <a:srgbClr val="0D0D0D"/>
                </a:solidFill>
                <a:effectLst/>
                <a:latin typeface="ui-sans-serif"/>
              </a:rPr>
              <a:t>' has minimal slack space due to its near-perfect fit into the allocated clusters.</a:t>
            </a:r>
          </a:p>
          <a:p>
            <a:endParaRPr lang="en-HK" b="0" i="0" dirty="0">
              <a:solidFill>
                <a:srgbClr val="0D0D0D"/>
              </a:solidFill>
              <a:effectLst/>
              <a:latin typeface="ui-sans-serif"/>
            </a:endParaRPr>
          </a:p>
          <a:p>
            <a:r>
              <a:rPr lang="en-HK" b="0" i="0" dirty="0">
                <a:solidFill>
                  <a:srgbClr val="0D0D0D"/>
                </a:solidFill>
                <a:effectLst/>
                <a:latin typeface="ui-sans-serif"/>
              </a:rPr>
              <a:t> Such examples help us understand how file size and storage efficiency are interrelated in a FAT system.</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9</a:t>
            </a:fld>
            <a:endParaRPr lang="en-US"/>
          </a:p>
        </p:txBody>
      </p:sp>
    </p:spTree>
    <p:extLst>
      <p:ext uri="{BB962C8B-B14F-4D97-AF65-F5344CB8AC3E}">
        <p14:creationId xmlns:p14="http://schemas.microsoft.com/office/powerpoint/2010/main" val="416240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dirty="0">
                <a:solidFill>
                  <a:srgbClr val="0D0D0D"/>
                </a:solidFill>
                <a:effectLst/>
                <a:latin typeface="ui-sans-serif"/>
              </a:rPr>
              <a:t>The FAT itself is a critical part of the system, storing metadata about each cluster. </a:t>
            </a:r>
          </a:p>
          <a:p>
            <a:endParaRPr lang="en-HK" b="0" i="0" dirty="0">
              <a:solidFill>
                <a:srgbClr val="0D0D0D"/>
              </a:solidFill>
              <a:effectLst/>
              <a:latin typeface="ui-sans-serif"/>
            </a:endParaRPr>
          </a:p>
          <a:p>
            <a:r>
              <a:rPr lang="en-HK" b="0" i="0" dirty="0">
                <a:solidFill>
                  <a:srgbClr val="0D0D0D"/>
                </a:solidFill>
                <a:effectLst/>
                <a:latin typeface="ui-sans-serif"/>
              </a:rPr>
              <a:t>In FAT16, each entry is 16 bits long, providing a unique mapping for each cluster. </a:t>
            </a:r>
          </a:p>
          <a:p>
            <a:endParaRPr lang="en-HK" b="0" i="0" dirty="0">
              <a:solidFill>
                <a:srgbClr val="0D0D0D"/>
              </a:solidFill>
              <a:effectLst/>
              <a:latin typeface="ui-sans-serif"/>
            </a:endParaRPr>
          </a:p>
          <a:p>
            <a:r>
              <a:rPr lang="en-HK" b="0" i="0" dirty="0">
                <a:solidFill>
                  <a:srgbClr val="0D0D0D"/>
                </a:solidFill>
                <a:effectLst/>
                <a:latin typeface="ui-sans-serif"/>
              </a:rPr>
              <a:t>The table ensures that even non-continuous files can be correctly read by maintaining a chain of cluster pointers. </a:t>
            </a:r>
          </a:p>
          <a:p>
            <a:endParaRPr lang="en-HK" b="0" i="0" dirty="0">
              <a:solidFill>
                <a:srgbClr val="0D0D0D"/>
              </a:solidFill>
              <a:effectLst/>
              <a:latin typeface="ui-sans-serif"/>
            </a:endParaRPr>
          </a:p>
          <a:p>
            <a:r>
              <a:rPr lang="en-HK" b="0" i="0" dirty="0">
                <a:solidFill>
                  <a:srgbClr val="0D0D0D"/>
                </a:solidFill>
                <a:effectLst/>
                <a:latin typeface="ui-sans-serif"/>
              </a:rPr>
              <a:t>This mechanism is vital for the file system's reliability.</a:t>
            </a:r>
            <a:endParaRPr lang="en-US" dirty="0"/>
          </a:p>
        </p:txBody>
      </p:sp>
      <p:sp>
        <p:nvSpPr>
          <p:cNvPr id="4" name="Slide Number Placeholder 3"/>
          <p:cNvSpPr>
            <a:spLocks noGrp="1"/>
          </p:cNvSpPr>
          <p:nvPr>
            <p:ph type="sldNum" sz="quarter" idx="5"/>
          </p:nvPr>
        </p:nvSpPr>
        <p:spPr/>
        <p:txBody>
          <a:bodyPr/>
          <a:lstStyle/>
          <a:p>
            <a:fld id="{D4EED8A1-9A08-4DDC-ACAE-443678235153}" type="slidenum">
              <a:rPr lang="en-US" smtClean="0"/>
              <a:t>10</a:t>
            </a:fld>
            <a:endParaRPr lang="en-US"/>
          </a:p>
        </p:txBody>
      </p:sp>
    </p:spTree>
    <p:extLst>
      <p:ext uri="{BB962C8B-B14F-4D97-AF65-F5344CB8AC3E}">
        <p14:creationId xmlns:p14="http://schemas.microsoft.com/office/powerpoint/2010/main" val="378204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spcBef>
                <a:spcPts val="800"/>
              </a:spcBef>
              <a:defRPr/>
            </a:lvl1pPr>
            <a:lvl2pPr>
              <a:spcBef>
                <a:spcPts val="800"/>
              </a:spcBef>
              <a:defRPr/>
            </a:lvl2pPr>
            <a:lvl3pPr>
              <a:spcBef>
                <a:spcPts val="800"/>
              </a:spcBef>
              <a:defRPr/>
            </a:lvl3pPr>
            <a:lvl4pPr>
              <a:spcBef>
                <a:spcPts val="800"/>
              </a:spcBef>
              <a:defRPr/>
            </a:lvl4pPr>
            <a:lvl5pPr>
              <a:spcBef>
                <a:spcPts val="800"/>
              </a:spcBef>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png"/><Relationship Id="rId5" Type="http://schemas.openxmlformats.org/officeDocument/2006/relationships/tags" Target="../tags/tag6.xml"/><Relationship Id="rId10" Type="http://schemas.openxmlformats.org/officeDocument/2006/relationships/notesSlide" Target="../notesSlides/notesSlide7.xml"/><Relationship Id="rId4" Type="http://schemas.openxmlformats.org/officeDocument/2006/relationships/tags" Target="../tags/tag5.xml"/><Relationship Id="rId9"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rPr>
              <a:t>Yang, </a:t>
            </a:r>
            <a:r>
              <a:rPr lang="en-US" altLang="zh-CN" dirty="0" err="1">
                <a:solidFill>
                  <a:schemeClr val="bg1">
                    <a:lumMod val="95000"/>
                  </a:schemeClr>
                </a:solidFill>
              </a:rPr>
              <a:t>Yitao</a:t>
            </a:r>
            <a:endParaRPr lang="en-US" altLang="zh-CN" dirty="0">
              <a:solidFill>
                <a:schemeClr val="bg1">
                  <a:lumMod val="95000"/>
                </a:schemeClr>
              </a:solidFill>
            </a:endParaRPr>
          </a:p>
          <a:p>
            <a:r>
              <a:rPr lang="nb-NO" altLang="zh-CN" dirty="0">
                <a:solidFill>
                  <a:schemeClr val="bg1">
                    <a:lumMod val="95000"/>
                  </a:schemeClr>
                </a:solidFill>
              </a:rPr>
              <a:t>Nov</a:t>
            </a:r>
            <a:r>
              <a:rPr lang="nb-NO" altLang="zh-CN" dirty="0">
                <a:solidFill>
                  <a:schemeClr val="bg1">
                    <a:lumMod val="95000"/>
                  </a:schemeClr>
                </a:solidFill>
                <a:latin typeface="Gill Sans MT" panose="020B0502020104020203" pitchFamily="34" charset="0"/>
              </a:rPr>
              <a:t> </a:t>
            </a:r>
            <a:r>
              <a:rPr lang="en-US" altLang="zh-CN" dirty="0">
                <a:solidFill>
                  <a:schemeClr val="bg1">
                    <a:lumMod val="95000"/>
                  </a:schemeClr>
                </a:solidFill>
              </a:rPr>
              <a:t>28</a:t>
            </a:r>
            <a:r>
              <a:rPr lang="nb-NO" altLang="zh-CN" dirty="0">
                <a:solidFill>
                  <a:schemeClr val="bg1">
                    <a:lumMod val="95000"/>
                  </a:schemeClr>
                </a:solidFill>
                <a:latin typeface="Gill Sans MT" panose="020B0502020104020203" pitchFamily="34" charset="0"/>
              </a:rPr>
              <a:t>,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11: FAT File System</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24DB-8BA5-3E30-7E5D-3389E4AD9B74}"/>
              </a:ext>
            </a:extLst>
          </p:cNvPr>
          <p:cNvSpPr>
            <a:spLocks noGrp="1"/>
          </p:cNvSpPr>
          <p:nvPr>
            <p:ph type="title"/>
          </p:nvPr>
        </p:nvSpPr>
        <p:spPr/>
        <p:txBody>
          <a:bodyPr/>
          <a:lstStyle/>
          <a:p>
            <a:r>
              <a:rPr lang="zh-CN" altLang="en-US" dirty="0"/>
              <a:t>File Allocation Table</a:t>
            </a:r>
            <a:endParaRPr lang="en-US" dirty="0"/>
          </a:p>
        </p:txBody>
      </p:sp>
      <p:sp>
        <p:nvSpPr>
          <p:cNvPr id="4" name="Slide Number Placeholder 3">
            <a:extLst>
              <a:ext uri="{FF2B5EF4-FFF2-40B4-BE49-F238E27FC236}">
                <a16:creationId xmlns:a16="http://schemas.microsoft.com/office/drawing/2014/main" id="{41C05ADC-C7DD-F5FB-517E-BD7A0B87C6A0}"/>
              </a:ext>
            </a:extLst>
          </p:cNvPr>
          <p:cNvSpPr>
            <a:spLocks noGrp="1"/>
          </p:cNvSpPr>
          <p:nvPr>
            <p:ph type="sldNum" sz="quarter" idx="2"/>
          </p:nvPr>
        </p:nvSpPr>
        <p:spPr/>
        <p:txBody>
          <a:bodyPr/>
          <a:lstStyle/>
          <a:p>
            <a:fld id="{86CB4B4D-7CA3-9044-876B-883B54F8677D}" type="slidenum">
              <a:rPr lang="en-US" smtClean="0"/>
              <a:pPr/>
              <a:t>10</a:t>
            </a:fld>
            <a:endParaRPr lang="en-US"/>
          </a:p>
        </p:txBody>
      </p:sp>
      <p:pic>
        <p:nvPicPr>
          <p:cNvPr id="5" name="图片 3">
            <a:extLst>
              <a:ext uri="{FF2B5EF4-FFF2-40B4-BE49-F238E27FC236}">
                <a16:creationId xmlns:a16="http://schemas.microsoft.com/office/drawing/2014/main" id="{51A012D7-4BC9-FC3D-F580-035281311F78}"/>
              </a:ext>
            </a:extLst>
          </p:cNvPr>
          <p:cNvPicPr>
            <a:picLocks noChangeAspect="1"/>
          </p:cNvPicPr>
          <p:nvPr>
            <p:custDataLst>
              <p:tags r:id="rId1"/>
            </p:custDataLst>
          </p:nvPr>
        </p:nvPicPr>
        <p:blipFill>
          <a:blip r:embed="rId4"/>
          <a:stretch>
            <a:fillRect/>
          </a:stretch>
        </p:blipFill>
        <p:spPr>
          <a:xfrm>
            <a:off x="798195" y="2947035"/>
            <a:ext cx="9745980" cy="3595370"/>
          </a:xfrm>
          <a:prstGeom prst="rect">
            <a:avLst/>
          </a:prstGeom>
        </p:spPr>
      </p:pic>
      <p:sp>
        <p:nvSpPr>
          <p:cNvPr id="6" name="文本框 4">
            <a:extLst>
              <a:ext uri="{FF2B5EF4-FFF2-40B4-BE49-F238E27FC236}">
                <a16:creationId xmlns:a16="http://schemas.microsoft.com/office/drawing/2014/main" id="{68DBAFD5-8BEC-E0A9-B00D-F14B6A5F6F76}"/>
              </a:ext>
            </a:extLst>
          </p:cNvPr>
          <p:cNvSpPr txBox="1"/>
          <p:nvPr/>
        </p:nvSpPr>
        <p:spPr>
          <a:xfrm>
            <a:off x="275383" y="1128556"/>
            <a:ext cx="10384106" cy="1631216"/>
          </a:xfrm>
          <a:prstGeom prst="rect">
            <a:avLst/>
          </a:prstGeom>
          <a:noFill/>
        </p:spPr>
        <p:txBody>
          <a:bodyPr wrap="square" rtlCol="0">
            <a:spAutoFit/>
          </a:bodyPr>
          <a:lstStyle/>
          <a:p>
            <a:pPr marL="742950" lvl="1" indent="-285750" algn="just" fontAlgn="t">
              <a:buFont typeface="Arial" panose="020B0604020202020204" pitchFamily="34" charset="0"/>
              <a:buChar char="•"/>
            </a:pPr>
            <a:r>
              <a:rPr lang="zh-CN" altLang="en-US" sz="2000" dirty="0">
                <a:solidFill>
                  <a:srgbClr val="000000"/>
                </a:solidFill>
                <a:latin typeface="Gill Sans MT" panose="020B0502020104020203" pitchFamily="34" charset="77"/>
              </a:rPr>
              <a:t>FAT contains the metadata for clusters in the filesystem</a:t>
            </a:r>
          </a:p>
          <a:p>
            <a:pPr marL="742950" lvl="1" indent="-285750" algn="just" fontAlgn="t">
              <a:buFont typeface="Arial" panose="020B0604020202020204" pitchFamily="34" charset="0"/>
              <a:buChar char="•"/>
            </a:pPr>
            <a:r>
              <a:rPr lang="zh-CN" altLang="en-US" sz="2000" dirty="0">
                <a:solidFill>
                  <a:srgbClr val="000000"/>
                </a:solidFill>
                <a:latin typeface="Gill Sans MT" panose="020B0502020104020203" pitchFamily="34" charset="77"/>
              </a:rPr>
              <a:t>In FAT16, the size of a FAT entry is 16 bit (2 bytes)</a:t>
            </a:r>
          </a:p>
          <a:p>
            <a:pPr marL="742950" lvl="1" indent="-285750" algn="just" fontAlgn="t">
              <a:buFont typeface="Arial" panose="020B0604020202020204" pitchFamily="34" charset="0"/>
              <a:buChar char="•"/>
            </a:pPr>
            <a:r>
              <a:rPr lang="zh-CN" altLang="en-US" sz="2000" dirty="0">
                <a:solidFill>
                  <a:srgbClr val="000000"/>
                </a:solidFill>
                <a:latin typeface="Gill Sans MT" panose="020B0502020104020203" pitchFamily="34" charset="77"/>
              </a:rPr>
              <a:t>Every cluster in data region will be mapped uniquely mapped to an entry in FAT table</a:t>
            </a:r>
          </a:p>
          <a:p>
            <a:pPr marL="742950" lvl="1" indent="-285750" algn="just" fontAlgn="t">
              <a:buFont typeface="Arial" panose="020B0604020202020204" pitchFamily="34" charset="0"/>
              <a:buChar char="•"/>
            </a:pPr>
            <a:r>
              <a:rPr lang="zh-CN" altLang="en-US" sz="2000" dirty="0">
                <a:solidFill>
                  <a:srgbClr val="000000"/>
                </a:solidFill>
                <a:latin typeface="Gill Sans MT" panose="020B0502020104020203" pitchFamily="34" charset="77"/>
              </a:rPr>
              <a:t>The clusters of a file may not be continuous in the data region, and the file system remembers the relationship of clusters with FAT</a:t>
            </a:r>
          </a:p>
        </p:txBody>
      </p:sp>
    </p:spTree>
    <p:extLst>
      <p:ext uri="{BB962C8B-B14F-4D97-AF65-F5344CB8AC3E}">
        <p14:creationId xmlns:p14="http://schemas.microsoft.com/office/powerpoint/2010/main" val="10470358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B0EC-B5EC-D032-64CC-71705673038B}"/>
              </a:ext>
            </a:extLst>
          </p:cNvPr>
          <p:cNvSpPr>
            <a:spLocks noGrp="1"/>
          </p:cNvSpPr>
          <p:nvPr>
            <p:ph type="title"/>
          </p:nvPr>
        </p:nvSpPr>
        <p:spPr/>
        <p:txBody>
          <a:bodyPr/>
          <a:lstStyle/>
          <a:p>
            <a:r>
              <a:rPr lang="en-US" altLang="zh-CN" dirty="0"/>
              <a:t>File Storage in FAT file system</a:t>
            </a:r>
            <a:endParaRPr lang="en-US" dirty="0"/>
          </a:p>
        </p:txBody>
      </p:sp>
      <p:sp>
        <p:nvSpPr>
          <p:cNvPr id="4" name="Slide Number Placeholder 3">
            <a:extLst>
              <a:ext uri="{FF2B5EF4-FFF2-40B4-BE49-F238E27FC236}">
                <a16:creationId xmlns:a16="http://schemas.microsoft.com/office/drawing/2014/main" id="{046D210C-ED98-177B-6854-4CEE3871EFCF}"/>
              </a:ext>
            </a:extLst>
          </p:cNvPr>
          <p:cNvSpPr>
            <a:spLocks noGrp="1"/>
          </p:cNvSpPr>
          <p:nvPr>
            <p:ph type="sldNum" sz="quarter" idx="2"/>
          </p:nvPr>
        </p:nvSpPr>
        <p:spPr/>
        <p:txBody>
          <a:bodyPr/>
          <a:lstStyle/>
          <a:p>
            <a:fld id="{86CB4B4D-7CA3-9044-876B-883B54F8677D}" type="slidenum">
              <a:rPr lang="en-US" smtClean="0"/>
              <a:pPr/>
              <a:t>11</a:t>
            </a:fld>
            <a:endParaRPr lang="en-US"/>
          </a:p>
        </p:txBody>
      </p:sp>
      <p:pic>
        <p:nvPicPr>
          <p:cNvPr id="5" name="图片 3">
            <a:extLst>
              <a:ext uri="{FF2B5EF4-FFF2-40B4-BE49-F238E27FC236}">
                <a16:creationId xmlns:a16="http://schemas.microsoft.com/office/drawing/2014/main" id="{7B6CBD2D-82A3-1B75-AC7F-1567EE3478E4}"/>
              </a:ext>
            </a:extLst>
          </p:cNvPr>
          <p:cNvPicPr>
            <a:picLocks noChangeAspect="1"/>
          </p:cNvPicPr>
          <p:nvPr>
            <p:custDataLst>
              <p:tags r:id="rId1"/>
            </p:custDataLst>
          </p:nvPr>
        </p:nvPicPr>
        <p:blipFill>
          <a:blip r:embed="rId4"/>
          <a:stretch>
            <a:fillRect/>
          </a:stretch>
        </p:blipFill>
        <p:spPr>
          <a:xfrm>
            <a:off x="1036955" y="1599565"/>
            <a:ext cx="9204960" cy="4693920"/>
          </a:xfrm>
          <a:prstGeom prst="rect">
            <a:avLst/>
          </a:prstGeom>
        </p:spPr>
      </p:pic>
    </p:spTree>
    <p:extLst>
      <p:ext uri="{BB962C8B-B14F-4D97-AF65-F5344CB8AC3E}">
        <p14:creationId xmlns:p14="http://schemas.microsoft.com/office/powerpoint/2010/main" val="6707430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67C6-E1D8-1A5B-CECB-9BDD146BEC8A}"/>
              </a:ext>
            </a:extLst>
          </p:cNvPr>
          <p:cNvSpPr>
            <a:spLocks noGrp="1"/>
          </p:cNvSpPr>
          <p:nvPr>
            <p:ph type="title"/>
          </p:nvPr>
        </p:nvSpPr>
        <p:spPr/>
        <p:txBody>
          <a:bodyPr/>
          <a:lstStyle/>
          <a:p>
            <a:r>
              <a:rPr lang="en-US" altLang="zh-CN" dirty="0"/>
              <a:t>Directory in FAT file system</a:t>
            </a:r>
            <a:endParaRPr lang="en-US" dirty="0"/>
          </a:p>
        </p:txBody>
      </p:sp>
      <p:sp>
        <p:nvSpPr>
          <p:cNvPr id="4" name="Slide Number Placeholder 3">
            <a:extLst>
              <a:ext uri="{FF2B5EF4-FFF2-40B4-BE49-F238E27FC236}">
                <a16:creationId xmlns:a16="http://schemas.microsoft.com/office/drawing/2014/main" id="{FBF277C6-7CF1-C5A3-828D-8DB71EEFBA4F}"/>
              </a:ext>
            </a:extLst>
          </p:cNvPr>
          <p:cNvSpPr>
            <a:spLocks noGrp="1"/>
          </p:cNvSpPr>
          <p:nvPr>
            <p:ph type="sldNum" sz="quarter" idx="2"/>
          </p:nvPr>
        </p:nvSpPr>
        <p:spPr/>
        <p:txBody>
          <a:bodyPr/>
          <a:lstStyle/>
          <a:p>
            <a:fld id="{86CB4B4D-7CA3-9044-876B-883B54F8677D}" type="slidenum">
              <a:rPr lang="en-US" smtClean="0"/>
              <a:pPr/>
              <a:t>12</a:t>
            </a:fld>
            <a:endParaRPr lang="en-US"/>
          </a:p>
        </p:txBody>
      </p:sp>
      <p:sp>
        <p:nvSpPr>
          <p:cNvPr id="5" name="文本框 3">
            <a:extLst>
              <a:ext uri="{FF2B5EF4-FFF2-40B4-BE49-F238E27FC236}">
                <a16:creationId xmlns:a16="http://schemas.microsoft.com/office/drawing/2014/main" id="{E11E059C-4E2B-D8D6-05A5-E4DBE419B18E}"/>
              </a:ext>
            </a:extLst>
          </p:cNvPr>
          <p:cNvSpPr txBox="1"/>
          <p:nvPr/>
        </p:nvSpPr>
        <p:spPr>
          <a:xfrm>
            <a:off x="780644" y="1306387"/>
            <a:ext cx="8212455" cy="645160"/>
          </a:xfrm>
          <a:prstGeom prst="rect">
            <a:avLst/>
          </a:prstGeom>
          <a:noFill/>
        </p:spPr>
        <p:txBody>
          <a:bodyPr wrap="square" rtlCol="0">
            <a:spAutoFit/>
          </a:bodyPr>
          <a:lstStyle/>
          <a:p>
            <a:pPr indent="-285750">
              <a:buFont typeface="Arial" panose="020B0604020202020204" pitchFamily="34" charset="0"/>
              <a:buChar char="•"/>
            </a:pPr>
            <a:r>
              <a:rPr lang="en-US" altLang="zh-CN" dirty="0">
                <a:solidFill>
                  <a:schemeClr val="tx1">
                    <a:lumMod val="50000"/>
                  </a:schemeClr>
                </a:solidFill>
              </a:rPr>
              <a:t>Directory is also a kind of file in FAT. (</a:t>
            </a:r>
            <a:r>
              <a:rPr lang="en-US" altLang="zh-CN" dirty="0">
                <a:solidFill>
                  <a:schemeClr val="tx1">
                    <a:lumMod val="50000"/>
                  </a:schemeClr>
                </a:solidFill>
                <a:sym typeface="+mn-ea"/>
              </a:rPr>
              <a:t>Directory entries)  </a:t>
            </a:r>
            <a:endParaRPr lang="en-US" altLang="zh-CN" dirty="0">
              <a:solidFill>
                <a:schemeClr val="tx1">
                  <a:lumMod val="50000"/>
                </a:schemeClr>
              </a:solidFill>
            </a:endParaRPr>
          </a:p>
          <a:p>
            <a:pPr indent="-285750">
              <a:buFont typeface="Arial" panose="020B0604020202020204" pitchFamily="34" charset="0"/>
              <a:buChar char="•"/>
            </a:pPr>
            <a:r>
              <a:rPr lang="en-US" altLang="zh-CN" dirty="0">
                <a:solidFill>
                  <a:schemeClr val="tx1">
                    <a:lumMod val="50000"/>
                  </a:schemeClr>
                </a:solidFill>
              </a:rPr>
              <a:t>In FAT16, the length of a directory entry is 32 bytes</a:t>
            </a:r>
          </a:p>
        </p:txBody>
      </p:sp>
      <p:pic>
        <p:nvPicPr>
          <p:cNvPr id="6" name="图片 4">
            <a:extLst>
              <a:ext uri="{FF2B5EF4-FFF2-40B4-BE49-F238E27FC236}">
                <a16:creationId xmlns:a16="http://schemas.microsoft.com/office/drawing/2014/main" id="{51E9A596-F56C-5A19-95A6-4CD7B5B70AE0}"/>
              </a:ext>
            </a:extLst>
          </p:cNvPr>
          <p:cNvPicPr>
            <a:picLocks noChangeAspect="1"/>
          </p:cNvPicPr>
          <p:nvPr>
            <p:custDataLst>
              <p:tags r:id="rId1"/>
            </p:custDataLst>
          </p:nvPr>
        </p:nvPicPr>
        <p:blipFill>
          <a:blip r:embed="rId4"/>
          <a:stretch>
            <a:fillRect/>
          </a:stretch>
        </p:blipFill>
        <p:spPr>
          <a:xfrm>
            <a:off x="1560830" y="2105660"/>
            <a:ext cx="7851775" cy="4649470"/>
          </a:xfrm>
          <a:prstGeom prst="rect">
            <a:avLst/>
          </a:prstGeom>
        </p:spPr>
      </p:pic>
    </p:spTree>
    <p:extLst>
      <p:ext uri="{BB962C8B-B14F-4D97-AF65-F5344CB8AC3E}">
        <p14:creationId xmlns:p14="http://schemas.microsoft.com/office/powerpoint/2010/main" val="194839953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D996-B1E5-01EF-85CE-2A9ABCF2F353}"/>
              </a:ext>
            </a:extLst>
          </p:cNvPr>
          <p:cNvSpPr>
            <a:spLocks noGrp="1"/>
          </p:cNvSpPr>
          <p:nvPr>
            <p:ph type="title"/>
          </p:nvPr>
        </p:nvSpPr>
        <p:spPr/>
        <p:txBody>
          <a:bodyPr/>
          <a:lstStyle/>
          <a:p>
            <a:r>
              <a:rPr lang="en-US" altLang="zh-CN" kern="0" dirty="0">
                <a:sym typeface="+mn-ea"/>
              </a:rPr>
              <a:t>Directory in FAT file system</a:t>
            </a:r>
            <a:br>
              <a:rPr lang="zh-CN" altLang="en-US" kern="0" dirty="0"/>
            </a:br>
            <a:endParaRPr lang="en-US" dirty="0"/>
          </a:p>
        </p:txBody>
      </p:sp>
      <p:sp>
        <p:nvSpPr>
          <p:cNvPr id="4" name="Slide Number Placeholder 3">
            <a:extLst>
              <a:ext uri="{FF2B5EF4-FFF2-40B4-BE49-F238E27FC236}">
                <a16:creationId xmlns:a16="http://schemas.microsoft.com/office/drawing/2014/main" id="{92F70A81-94B2-49E0-92EB-50868D0CD6E9}"/>
              </a:ext>
            </a:extLst>
          </p:cNvPr>
          <p:cNvSpPr>
            <a:spLocks noGrp="1"/>
          </p:cNvSpPr>
          <p:nvPr>
            <p:ph type="sldNum" sz="quarter" idx="2"/>
          </p:nvPr>
        </p:nvSpPr>
        <p:spPr/>
        <p:txBody>
          <a:bodyPr/>
          <a:lstStyle/>
          <a:p>
            <a:fld id="{86CB4B4D-7CA3-9044-876B-883B54F8677D}" type="slidenum">
              <a:rPr lang="en-US" smtClean="0"/>
              <a:pPr/>
              <a:t>13</a:t>
            </a:fld>
            <a:endParaRPr lang="en-US"/>
          </a:p>
        </p:txBody>
      </p:sp>
      <p:pic>
        <p:nvPicPr>
          <p:cNvPr id="6" name="图片 3">
            <a:extLst>
              <a:ext uri="{FF2B5EF4-FFF2-40B4-BE49-F238E27FC236}">
                <a16:creationId xmlns:a16="http://schemas.microsoft.com/office/drawing/2014/main" id="{44C438B4-F565-FF07-BB9A-722FF9E09B6B}"/>
              </a:ext>
            </a:extLst>
          </p:cNvPr>
          <p:cNvPicPr>
            <a:picLocks noChangeAspect="1"/>
          </p:cNvPicPr>
          <p:nvPr>
            <p:custDataLst>
              <p:tags r:id="rId1"/>
            </p:custDataLst>
          </p:nvPr>
        </p:nvPicPr>
        <p:blipFill>
          <a:blip r:embed="rId5"/>
          <a:stretch>
            <a:fillRect/>
          </a:stretch>
        </p:blipFill>
        <p:spPr>
          <a:xfrm>
            <a:off x="608330" y="2739390"/>
            <a:ext cx="3245485" cy="1896110"/>
          </a:xfrm>
          <a:prstGeom prst="rect">
            <a:avLst/>
          </a:prstGeom>
        </p:spPr>
      </p:pic>
      <p:sp>
        <p:nvSpPr>
          <p:cNvPr id="7" name="文本框 4">
            <a:extLst>
              <a:ext uri="{FF2B5EF4-FFF2-40B4-BE49-F238E27FC236}">
                <a16:creationId xmlns:a16="http://schemas.microsoft.com/office/drawing/2014/main" id="{36D9E8A0-0A88-47D4-6567-8E4B52A49510}"/>
              </a:ext>
            </a:extLst>
          </p:cNvPr>
          <p:cNvSpPr txBox="1"/>
          <p:nvPr/>
        </p:nvSpPr>
        <p:spPr>
          <a:xfrm>
            <a:off x="699135" y="1541780"/>
            <a:ext cx="4064000" cy="368300"/>
          </a:xfrm>
          <a:prstGeom prst="rect">
            <a:avLst/>
          </a:prstGeom>
          <a:noFill/>
        </p:spPr>
        <p:txBody>
          <a:bodyPr wrap="square" rtlCol="0">
            <a:spAutoFit/>
          </a:bodyPr>
          <a:lstStyle/>
          <a:p>
            <a:r>
              <a:rPr lang="en-US" altLang="zh-CN" b="1" dirty="0">
                <a:solidFill>
                  <a:schemeClr val="tx1">
                    <a:lumMod val="50000"/>
                  </a:schemeClr>
                </a:solidFill>
              </a:rPr>
              <a:t>For example,</a:t>
            </a:r>
          </a:p>
        </p:txBody>
      </p:sp>
      <p:pic>
        <p:nvPicPr>
          <p:cNvPr id="8" name="图片 5">
            <a:extLst>
              <a:ext uri="{FF2B5EF4-FFF2-40B4-BE49-F238E27FC236}">
                <a16:creationId xmlns:a16="http://schemas.microsoft.com/office/drawing/2014/main" id="{171658B7-DD7A-AC43-3E91-FCF6773CFCD1}"/>
              </a:ext>
            </a:extLst>
          </p:cNvPr>
          <p:cNvPicPr>
            <a:picLocks noChangeAspect="1"/>
          </p:cNvPicPr>
          <p:nvPr>
            <p:custDataLst>
              <p:tags r:id="rId2"/>
            </p:custDataLst>
          </p:nvPr>
        </p:nvPicPr>
        <p:blipFill>
          <a:blip r:embed="rId6"/>
          <a:stretch>
            <a:fillRect/>
          </a:stretch>
        </p:blipFill>
        <p:spPr>
          <a:xfrm>
            <a:off x="3967480" y="2419350"/>
            <a:ext cx="8061960" cy="2536190"/>
          </a:xfrm>
          <a:prstGeom prst="rect">
            <a:avLst/>
          </a:prstGeom>
        </p:spPr>
      </p:pic>
    </p:spTree>
    <p:extLst>
      <p:ext uri="{BB962C8B-B14F-4D97-AF65-F5344CB8AC3E}">
        <p14:creationId xmlns:p14="http://schemas.microsoft.com/office/powerpoint/2010/main" val="44448266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DE33-D561-4695-7703-77E45559C2D7}"/>
              </a:ext>
            </a:extLst>
          </p:cNvPr>
          <p:cNvSpPr>
            <a:spLocks noGrp="1"/>
          </p:cNvSpPr>
          <p:nvPr>
            <p:ph type="title"/>
          </p:nvPr>
        </p:nvSpPr>
        <p:spPr/>
        <p:txBody>
          <a:bodyPr/>
          <a:lstStyle/>
          <a:p>
            <a:r>
              <a:rPr lang="en-HK" b="1" i="0" dirty="0">
                <a:effectLst/>
                <a:latin typeface="ui-sans-serif"/>
              </a:rPr>
              <a:t>Comparing FAT and File Systems</a:t>
            </a:r>
            <a:r>
              <a:rPr lang="zh-CN" altLang="en-US" b="1" i="0" dirty="0">
                <a:effectLst/>
                <a:latin typeface="ui-sans-serif"/>
              </a:rPr>
              <a:t> </a:t>
            </a:r>
            <a:r>
              <a:rPr lang="en-US" altLang="zh-CN" b="1" i="0" dirty="0">
                <a:effectLst/>
                <a:latin typeface="ui-sans-serif"/>
              </a:rPr>
              <a:t>discussed in class</a:t>
            </a:r>
            <a:endParaRPr lang="en-US" dirty="0"/>
          </a:p>
        </p:txBody>
      </p:sp>
      <p:sp>
        <p:nvSpPr>
          <p:cNvPr id="3" name="Text Placeholder 2">
            <a:extLst>
              <a:ext uri="{FF2B5EF4-FFF2-40B4-BE49-F238E27FC236}">
                <a16:creationId xmlns:a16="http://schemas.microsoft.com/office/drawing/2014/main" id="{3FB0822B-E753-045B-5458-8C73FA85034D}"/>
              </a:ext>
            </a:extLst>
          </p:cNvPr>
          <p:cNvSpPr>
            <a:spLocks noGrp="1"/>
          </p:cNvSpPr>
          <p:nvPr>
            <p:ph type="body" idx="1"/>
          </p:nvPr>
        </p:nvSpPr>
        <p:spPr/>
        <p:txBody>
          <a:bodyPr/>
          <a:lstStyle/>
          <a:p>
            <a:r>
              <a:rPr lang="en-HK" b="1" i="0" dirty="0">
                <a:solidFill>
                  <a:srgbClr val="0D0D0D"/>
                </a:solidFill>
                <a:effectLst/>
                <a:latin typeface="ui-sans-serif"/>
              </a:rPr>
              <a:t>FAT File System:</a:t>
            </a:r>
          </a:p>
          <a:p>
            <a:r>
              <a:rPr lang="en-HK" b="1" dirty="0">
                <a:solidFill>
                  <a:srgbClr val="0D0D0D"/>
                </a:solidFill>
                <a:latin typeface="ui-sans-serif"/>
              </a:rPr>
              <a:t>Advantages:</a:t>
            </a:r>
          </a:p>
          <a:p>
            <a:pPr lvl="1"/>
            <a:r>
              <a:rPr lang="en-HK" b="0" i="0" dirty="0">
                <a:solidFill>
                  <a:srgbClr val="0D0D0D"/>
                </a:solidFill>
                <a:effectLst/>
                <a:latin typeface="ui-sans-serif"/>
              </a:rPr>
              <a:t>Simple and easy to implement.</a:t>
            </a:r>
          </a:p>
          <a:p>
            <a:pPr lvl="1"/>
            <a:r>
              <a:rPr lang="en-HK" b="0" i="0" dirty="0">
                <a:solidFill>
                  <a:srgbClr val="0D0D0D"/>
                </a:solidFill>
                <a:effectLst/>
                <a:latin typeface="ui-sans-serif"/>
              </a:rPr>
              <a:t>Low overhead for small devices with limited storage.</a:t>
            </a:r>
          </a:p>
          <a:p>
            <a:pPr lvl="1"/>
            <a:r>
              <a:rPr lang="en-HK" b="0" i="0" dirty="0">
                <a:solidFill>
                  <a:srgbClr val="0D0D0D"/>
                </a:solidFill>
                <a:effectLst/>
                <a:latin typeface="ui-sans-serif"/>
              </a:rPr>
              <a:t>Universally compatible, supported by most operating systems.</a:t>
            </a:r>
          </a:p>
          <a:p>
            <a:r>
              <a:rPr lang="en-HK" b="1" dirty="0">
                <a:solidFill>
                  <a:srgbClr val="0D0D0D"/>
                </a:solidFill>
                <a:latin typeface="ui-sans-serif"/>
              </a:rPr>
              <a:t>Disadvantages:</a:t>
            </a:r>
          </a:p>
          <a:p>
            <a:pPr lvl="1"/>
            <a:r>
              <a:rPr lang="en-HK" b="0" i="0" dirty="0">
                <a:solidFill>
                  <a:srgbClr val="0D0D0D"/>
                </a:solidFill>
                <a:effectLst/>
                <a:latin typeface="ui-sans-serif"/>
              </a:rPr>
              <a:t>Poor scalability for large storage systems.</a:t>
            </a:r>
          </a:p>
          <a:p>
            <a:pPr lvl="1"/>
            <a:r>
              <a:rPr lang="en-HK" b="0" i="0" dirty="0">
                <a:solidFill>
                  <a:srgbClr val="0D0D0D"/>
                </a:solidFill>
                <a:effectLst/>
                <a:latin typeface="ui-sans-serif"/>
              </a:rPr>
              <a:t>Fragmentation issues as </a:t>
            </a:r>
            <a:r>
              <a:rPr lang="en-HK" b="1" i="0" dirty="0">
                <a:solidFill>
                  <a:srgbClr val="0D0D0D"/>
                </a:solidFill>
                <a:effectLst/>
                <a:latin typeface="ui-sans-serif"/>
              </a:rPr>
              <a:t>files grow</a:t>
            </a:r>
            <a:r>
              <a:rPr lang="en-HK" b="0" i="0" dirty="0">
                <a:solidFill>
                  <a:srgbClr val="0D0D0D"/>
                </a:solidFill>
                <a:effectLst/>
                <a:latin typeface="ui-sans-serif"/>
              </a:rPr>
              <a:t>.</a:t>
            </a:r>
          </a:p>
          <a:p>
            <a:pPr lvl="1"/>
            <a:r>
              <a:rPr lang="en-HK" b="0" i="0" dirty="0">
                <a:solidFill>
                  <a:srgbClr val="0D0D0D"/>
                </a:solidFill>
                <a:effectLst/>
                <a:latin typeface="ui-sans-serif"/>
              </a:rPr>
              <a:t>Inefficient for managing large directories or large numbers of files.</a:t>
            </a:r>
          </a:p>
          <a:p>
            <a:pPr lvl="1"/>
            <a:endParaRPr lang="en-US" dirty="0"/>
          </a:p>
        </p:txBody>
      </p:sp>
      <p:sp>
        <p:nvSpPr>
          <p:cNvPr id="4" name="Slide Number Placeholder 3">
            <a:extLst>
              <a:ext uri="{FF2B5EF4-FFF2-40B4-BE49-F238E27FC236}">
                <a16:creationId xmlns:a16="http://schemas.microsoft.com/office/drawing/2014/main" id="{3AD9F30F-EDF0-8CAA-864A-81165930E364}"/>
              </a:ext>
            </a:extLst>
          </p:cNvPr>
          <p:cNvSpPr>
            <a:spLocks noGrp="1"/>
          </p:cNvSpPr>
          <p:nvPr>
            <p:ph type="sldNum" sz="quarter" idx="2"/>
          </p:nvPr>
        </p:nvSpPr>
        <p:spPr/>
        <p:txBody>
          <a:bodyPr/>
          <a:lstStyle/>
          <a:p>
            <a:fld id="{86CB4B4D-7CA3-9044-876B-883B54F8677D}" type="slidenum">
              <a:rPr lang="en-US" smtClean="0"/>
              <a:pPr/>
              <a:t>14</a:t>
            </a:fld>
            <a:endParaRPr lang="en-US"/>
          </a:p>
        </p:txBody>
      </p:sp>
    </p:spTree>
    <p:extLst>
      <p:ext uri="{BB962C8B-B14F-4D97-AF65-F5344CB8AC3E}">
        <p14:creationId xmlns:p14="http://schemas.microsoft.com/office/powerpoint/2010/main" val="183282365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CD4B-2A53-5419-DDA0-9F7DFACC7DA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DFC17B9-9879-950F-1F55-3A478FD0E1D1}"/>
              </a:ext>
            </a:extLst>
          </p:cNvPr>
          <p:cNvSpPr>
            <a:spLocks noGrp="1"/>
          </p:cNvSpPr>
          <p:nvPr>
            <p:ph type="body" idx="1"/>
          </p:nvPr>
        </p:nvSpPr>
        <p:spPr/>
        <p:txBody>
          <a:bodyPr/>
          <a:lstStyle/>
          <a:p>
            <a:pPr marL="0" indent="0">
              <a:buNone/>
            </a:pPr>
            <a:r>
              <a:rPr lang="en-US" dirty="0"/>
              <a:t>Todays file system (discussed in class)</a:t>
            </a:r>
          </a:p>
          <a:p>
            <a:r>
              <a:rPr lang="en-HK" b="1" i="0" dirty="0">
                <a:solidFill>
                  <a:srgbClr val="0D0D0D"/>
                </a:solidFill>
                <a:effectLst/>
                <a:latin typeface="ui-sans-serif"/>
              </a:rPr>
              <a:t>Advantages:	</a:t>
            </a:r>
          </a:p>
          <a:p>
            <a:pPr lvl="1"/>
            <a:r>
              <a:rPr lang="en-HK" b="0" i="0" dirty="0">
                <a:solidFill>
                  <a:srgbClr val="0D0D0D"/>
                </a:solidFill>
                <a:effectLst/>
                <a:latin typeface="ui-sans-serif"/>
              </a:rPr>
              <a:t>Supports large-scale file systems with hierarchical structure.</a:t>
            </a:r>
          </a:p>
          <a:p>
            <a:pPr lvl="1"/>
            <a:r>
              <a:rPr lang="en-US" dirty="0"/>
              <a:t>Efficiently handles large directories and files.</a:t>
            </a:r>
          </a:p>
          <a:p>
            <a:pPr lvl="1"/>
            <a:r>
              <a:rPr lang="en-US" dirty="0"/>
              <a:t>Better at minimizing fragmentation due to advanced allocation strategies.</a:t>
            </a:r>
          </a:p>
          <a:p>
            <a:r>
              <a:rPr lang="en-US" b="1" dirty="0"/>
              <a:t>Disadvantages</a:t>
            </a:r>
            <a:r>
              <a:rPr lang="en-US" dirty="0"/>
              <a:t>:</a:t>
            </a:r>
          </a:p>
          <a:p>
            <a:pPr lvl="1"/>
            <a:r>
              <a:rPr lang="en-HK" b="0" i="0" dirty="0">
                <a:solidFill>
                  <a:srgbClr val="0D0D0D"/>
                </a:solidFill>
                <a:effectLst/>
                <a:latin typeface="ui-sans-serif"/>
              </a:rPr>
              <a:t>More complex to implement and maintain.</a:t>
            </a:r>
          </a:p>
          <a:p>
            <a:pPr lvl="1"/>
            <a:r>
              <a:rPr lang="en-HK" b="0" i="0" dirty="0">
                <a:solidFill>
                  <a:srgbClr val="0D0D0D"/>
                </a:solidFill>
                <a:effectLst/>
                <a:latin typeface="ui-sans-serif"/>
              </a:rPr>
              <a:t>Higher overhead in metadata storage.</a:t>
            </a:r>
          </a:p>
          <a:p>
            <a:pPr lvl="1"/>
            <a:r>
              <a:rPr lang="en-HK" b="0" i="0" dirty="0">
                <a:solidFill>
                  <a:srgbClr val="0D0D0D"/>
                </a:solidFill>
                <a:effectLst/>
                <a:latin typeface="ui-sans-serif"/>
              </a:rPr>
              <a:t>Requires additional steps to access data through </a:t>
            </a:r>
            <a:r>
              <a:rPr lang="en-HK" b="0" i="0" dirty="0" err="1">
                <a:solidFill>
                  <a:srgbClr val="0D0D0D"/>
                </a:solidFill>
                <a:effectLst/>
                <a:latin typeface="ui-sans-serif"/>
              </a:rPr>
              <a:t>inodes</a:t>
            </a:r>
            <a:r>
              <a:rPr lang="en-HK" b="0" i="0" dirty="0">
                <a:solidFill>
                  <a:srgbClr val="0D0D0D"/>
                </a:solidFill>
                <a:effectLst/>
                <a:latin typeface="ui-sans-serif"/>
              </a:rPr>
              <a: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FECCC70-582B-B9D5-1803-88236BE95DEE}"/>
              </a:ext>
            </a:extLst>
          </p:cNvPr>
          <p:cNvSpPr>
            <a:spLocks noGrp="1"/>
          </p:cNvSpPr>
          <p:nvPr>
            <p:ph type="sldNum" sz="quarter" idx="2"/>
          </p:nvPr>
        </p:nvSpPr>
        <p:spPr/>
        <p:txBody>
          <a:bodyPr/>
          <a:lstStyle/>
          <a:p>
            <a:fld id="{86CB4B4D-7CA3-9044-876B-883B54F8677D}" type="slidenum">
              <a:rPr lang="en-US" smtClean="0"/>
              <a:pPr/>
              <a:t>15</a:t>
            </a:fld>
            <a:endParaRPr lang="en-US"/>
          </a:p>
        </p:txBody>
      </p:sp>
    </p:spTree>
    <p:extLst>
      <p:ext uri="{BB962C8B-B14F-4D97-AF65-F5344CB8AC3E}">
        <p14:creationId xmlns:p14="http://schemas.microsoft.com/office/powerpoint/2010/main" val="5798497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0" indent="0">
              <a:spcBef>
                <a:spcPts val="1200"/>
              </a:spcBef>
              <a:buNone/>
              <a:defRPr/>
            </a:pPr>
            <a:endPar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err="1"/>
              <a:t>Assignement</a:t>
            </a:r>
            <a:r>
              <a:rPr lang="en-US" altLang="zh-CN" sz="2400" b="1" dirty="0"/>
              <a:t> 4</a:t>
            </a:r>
          </a:p>
          <a:p>
            <a:pPr marL="606425" lvl="1" indent="-288925">
              <a:spcBef>
                <a:spcPts val="1200"/>
              </a:spcBef>
              <a:buFont typeface="Wingdings" pitchFamily="2" charset="2"/>
              <a:buChar char="Ø"/>
              <a:defRPr/>
            </a:pPr>
            <a:r>
              <a:rPr lang="en-US" altLang="zh-CN" sz="2400" dirty="0">
                <a:cs typeface="Helvetica"/>
              </a:rPr>
              <a:t>Due at 6</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:00:00 p.m., Mon, Dec 9</a:t>
            </a:r>
            <a:r>
              <a:rPr lang="en-US" altLang="zh-CN" sz="2400" baseline="30000" dirty="0" err="1">
                <a:cs typeface="Helvetica"/>
              </a:rPr>
              <a:t>nd</a:t>
            </a:r>
            <a:endParaRPr lang="en-US" altLang="zh-CN" sz="2400" baseline="30000" dirty="0">
              <a:cs typeface="Helvetica"/>
            </a:endParaRPr>
          </a:p>
          <a:p>
            <a:pPr marL="606425" lvl="1" indent="-288925">
              <a:spcBef>
                <a:spcPts val="1200"/>
              </a:spcBef>
              <a:buFont typeface="Wingdings" pitchFamily="2" charset="2"/>
              <a:buChar char="Ø"/>
              <a:defRPr/>
            </a:pPr>
            <a:endParaRPr lang="en-US" altLang="zh-CN"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CA41-310D-6CFA-0BAE-46DE7980CF51}"/>
              </a:ext>
            </a:extLst>
          </p:cNvPr>
          <p:cNvSpPr>
            <a:spLocks noGrp="1"/>
          </p:cNvSpPr>
          <p:nvPr>
            <p:ph type="title"/>
          </p:nvPr>
        </p:nvSpPr>
        <p:spPr/>
        <p:txBody>
          <a:bodyPr/>
          <a:lstStyle/>
          <a:p>
            <a:r>
              <a:rPr lang="en-US" dirty="0"/>
              <a:t>File and Directory</a:t>
            </a:r>
          </a:p>
        </p:txBody>
      </p:sp>
      <p:sp>
        <p:nvSpPr>
          <p:cNvPr id="3" name="Slide Number Placeholder 2">
            <a:extLst>
              <a:ext uri="{FF2B5EF4-FFF2-40B4-BE49-F238E27FC236}">
                <a16:creationId xmlns:a16="http://schemas.microsoft.com/office/drawing/2014/main" id="{37B7EDF7-6D39-60B8-C40F-940E0B1CA6BF}"/>
              </a:ext>
            </a:extLst>
          </p:cNvPr>
          <p:cNvSpPr>
            <a:spLocks noGrp="1"/>
          </p:cNvSpPr>
          <p:nvPr>
            <p:ph type="sldNum" sz="quarter" idx="2"/>
          </p:nvPr>
        </p:nvSpPr>
        <p:spPr/>
        <p:txBody>
          <a:bodyPr/>
          <a:lstStyle/>
          <a:p>
            <a:fld id="{86CB4B4D-7CA3-9044-876B-883B54F8677D}" type="slidenum">
              <a:rPr lang="en-HK" smtClean="0"/>
              <a:t>3</a:t>
            </a:fld>
            <a:endParaRPr lang="en-HK"/>
          </a:p>
        </p:txBody>
      </p:sp>
    </p:spTree>
    <p:extLst>
      <p:ext uri="{BB962C8B-B14F-4D97-AF65-F5344CB8AC3E}">
        <p14:creationId xmlns:p14="http://schemas.microsoft.com/office/powerpoint/2010/main" val="39858712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3287-3A98-A7BB-3377-160117F36870}"/>
              </a:ext>
            </a:extLst>
          </p:cNvPr>
          <p:cNvSpPr>
            <a:spLocks noGrp="1"/>
          </p:cNvSpPr>
          <p:nvPr>
            <p:ph type="title"/>
          </p:nvPr>
        </p:nvSpPr>
        <p:spPr/>
        <p:txBody>
          <a:bodyPr/>
          <a:lstStyle/>
          <a:p>
            <a:r>
              <a:rPr lang="en-US" dirty="0"/>
              <a:t>Overall Organization</a:t>
            </a:r>
          </a:p>
        </p:txBody>
      </p:sp>
      <p:sp>
        <p:nvSpPr>
          <p:cNvPr id="3" name="Text Placeholder 2">
            <a:extLst>
              <a:ext uri="{FF2B5EF4-FFF2-40B4-BE49-F238E27FC236}">
                <a16:creationId xmlns:a16="http://schemas.microsoft.com/office/drawing/2014/main" id="{017D53B7-DE25-0A96-821B-D9A2F348A39C}"/>
              </a:ext>
            </a:extLst>
          </p:cNvPr>
          <p:cNvSpPr>
            <a:spLocks noGrp="1"/>
          </p:cNvSpPr>
          <p:nvPr>
            <p:ph type="body" idx="1"/>
          </p:nvPr>
        </p:nvSpPr>
        <p:spPr>
          <a:xfrm>
            <a:off x="740540" y="1343866"/>
            <a:ext cx="6643240" cy="5731304"/>
          </a:xfrm>
        </p:spPr>
        <p:txBody>
          <a:bodyPr>
            <a:normAutofit fontScale="77500" lnSpcReduction="20000"/>
          </a:bodyPr>
          <a:lstStyle/>
          <a:p>
            <a:pPr marL="0" indent="0">
              <a:buNone/>
            </a:pPr>
            <a:r>
              <a:rPr lang="en-US" altLang="zh-CN" dirty="0"/>
              <a:t>File and Directory is the abstract of the hard disk drive and I/O.</a:t>
            </a:r>
          </a:p>
          <a:p>
            <a:endParaRPr lang="en-US" altLang="zh-CN" dirty="0"/>
          </a:p>
          <a:p>
            <a:pPr marL="0" indent="0">
              <a:buNone/>
            </a:pPr>
            <a:r>
              <a:rPr lang="en-US" altLang="zh-CN" b="1" dirty="0"/>
              <a:t>File</a:t>
            </a:r>
          </a:p>
          <a:p>
            <a:pPr marL="285750" indent="-285750">
              <a:buFont typeface="Arial" panose="020B0604020202020204" pitchFamily="34" charset="0"/>
              <a:buChar char="•"/>
            </a:pPr>
            <a:r>
              <a:rPr lang="en-US" altLang="zh-CN" dirty="0"/>
              <a:t>One file occupy several clusters (data blocks)</a:t>
            </a:r>
          </a:p>
          <a:p>
            <a:pPr marL="285750" indent="-285750">
              <a:buFont typeface="Arial" panose="020B0604020202020204" pitchFamily="34" charset="0"/>
              <a:buChar char="•"/>
            </a:pPr>
            <a:r>
              <a:rPr lang="en-US" altLang="zh-CN" b="1" dirty="0" err="1"/>
              <a:t>inode</a:t>
            </a:r>
            <a:r>
              <a:rPr lang="en-US" altLang="zh-CN" b="1" dirty="0"/>
              <a:t>: </a:t>
            </a:r>
            <a:r>
              <a:rPr lang="en-US" altLang="zh-CN" dirty="0">
                <a:sym typeface="+mn-ea"/>
              </a:rPr>
              <a:t>a</a:t>
            </a:r>
            <a:r>
              <a:rPr lang="zh-CN" altLang="en-US" dirty="0">
                <a:sym typeface="+mn-ea"/>
              </a:rPr>
              <a:t> </a:t>
            </a:r>
            <a:r>
              <a:rPr lang="en-US" altLang="zh-CN" dirty="0">
                <a:sym typeface="+mn-ea"/>
              </a:rPr>
              <a:t>data</a:t>
            </a:r>
            <a:r>
              <a:rPr lang="zh-CN" altLang="en-US" dirty="0">
                <a:sym typeface="+mn-ea"/>
              </a:rPr>
              <a:t> </a:t>
            </a:r>
            <a:r>
              <a:rPr lang="en-US" altLang="zh-CN" dirty="0">
                <a:sym typeface="+mn-ea"/>
              </a:rPr>
              <a:t>structure</a:t>
            </a:r>
            <a:r>
              <a:rPr lang="zh-CN" altLang="en-US" dirty="0">
                <a:sym typeface="+mn-ea"/>
              </a:rPr>
              <a:t> </a:t>
            </a:r>
            <a:r>
              <a:rPr lang="en-US" altLang="zh-CN" dirty="0">
                <a:sym typeface="+mn-ea"/>
              </a:rPr>
              <a:t>that</a:t>
            </a:r>
            <a:r>
              <a:rPr lang="zh-CN" altLang="en-US" dirty="0">
                <a:sym typeface="+mn-ea"/>
              </a:rPr>
              <a:t> </a:t>
            </a:r>
            <a:r>
              <a:rPr lang="en-US" altLang="zh-CN" dirty="0">
                <a:sym typeface="+mn-ea"/>
              </a:rPr>
              <a:t>describes</a:t>
            </a:r>
            <a:r>
              <a:rPr lang="zh-CN" altLang="en-US" dirty="0">
                <a:sym typeface="+mn-ea"/>
              </a:rPr>
              <a:t> </a:t>
            </a:r>
            <a:r>
              <a:rPr lang="en-US" altLang="zh-CN" dirty="0">
                <a:sym typeface="+mn-ea"/>
              </a:rPr>
              <a:t>a</a:t>
            </a:r>
            <a:r>
              <a:rPr lang="zh-CN" altLang="en-US" dirty="0">
                <a:sym typeface="+mn-ea"/>
              </a:rPr>
              <a:t> </a:t>
            </a:r>
            <a:r>
              <a:rPr lang="en-US" altLang="zh-CN" dirty="0">
                <a:sym typeface="+mn-ea"/>
              </a:rPr>
              <a:t>FS</a:t>
            </a:r>
            <a:r>
              <a:rPr lang="zh-CN" altLang="en-US" dirty="0">
                <a:sym typeface="+mn-ea"/>
              </a:rPr>
              <a:t> </a:t>
            </a:r>
            <a:r>
              <a:rPr lang="en-US" altLang="zh-CN" dirty="0">
                <a:sym typeface="+mn-ea"/>
              </a:rPr>
              <a:t>object</a:t>
            </a:r>
          </a:p>
          <a:p>
            <a:pPr marL="0" indent="0">
              <a:buNone/>
            </a:pPr>
            <a:endParaRPr lang="en-US" altLang="zh-CN" dirty="0">
              <a:sym typeface="+mn-ea"/>
            </a:endParaRPr>
          </a:p>
          <a:p>
            <a:pPr marL="0" indent="0">
              <a:buNone/>
            </a:pPr>
            <a:r>
              <a:rPr lang="en-US" altLang="zh-CN" b="1" dirty="0">
                <a:sym typeface="+mn-ea"/>
              </a:rPr>
              <a:t>Directory</a:t>
            </a:r>
          </a:p>
          <a:p>
            <a:pPr marL="285750" indent="-285750">
              <a:buFont typeface="Arial" panose="020B0604020202020204" pitchFamily="34" charset="0"/>
              <a:buChar char="•"/>
            </a:pPr>
            <a:r>
              <a:rPr lang="en-US" altLang="zh-CN" dirty="0">
                <a:sym typeface="+mn-ea"/>
              </a:rPr>
              <a:t>A file</a:t>
            </a:r>
          </a:p>
          <a:p>
            <a:pPr marL="0" lvl="1" indent="-285750">
              <a:buFont typeface="Arial" panose="020B0604020202020204" pitchFamily="34" charset="0"/>
              <a:buChar char="•"/>
            </a:pPr>
            <a:r>
              <a:rPr lang="en-US" altLang="ko-KR" dirty="0">
                <a:sym typeface="+mn-ea"/>
              </a:rPr>
              <a:t>A list of &lt;user-readable filename, low-level name&gt; pairs</a:t>
            </a:r>
          </a:p>
          <a:p>
            <a:pPr marL="0" lvl="1" indent="0">
              <a:buNone/>
            </a:pPr>
            <a:endParaRPr lang="en-US" altLang="zh-CN" dirty="0">
              <a:sym typeface="+mn-ea"/>
            </a:endParaRPr>
          </a:p>
          <a:p>
            <a:pPr marL="0" lvl="1" indent="0">
              <a:buNone/>
            </a:pPr>
            <a:r>
              <a:rPr lang="en-US" altLang="zh-CN" b="1" dirty="0">
                <a:sym typeface="+mn-ea"/>
              </a:rPr>
              <a:t>Directory Entry</a:t>
            </a:r>
          </a:p>
          <a:p>
            <a:pPr marL="0" lvl="1" indent="0">
              <a:buFont typeface="Arial" panose="020B0604020202020204" pitchFamily="34" charset="0"/>
              <a:buNone/>
            </a:pPr>
            <a:r>
              <a:rPr lang="en-US" altLang="zh-CN" dirty="0">
                <a:sym typeface="+mn-ea"/>
              </a:rPr>
              <a:t>     the logical unit in a directory file. A directory file has one or multiple directory entries. A directory entry is the metadata</a:t>
            </a:r>
          </a:p>
          <a:p>
            <a:pPr marL="0" lvl="1" indent="0">
              <a:buFont typeface="Arial" panose="020B0604020202020204" pitchFamily="34" charset="0"/>
              <a:buNone/>
            </a:pPr>
            <a:r>
              <a:rPr lang="en-US" altLang="zh-CN" dirty="0">
                <a:sym typeface="+mn-ea"/>
              </a:rPr>
              <a:t>of a file and could point to a file or another directory file.</a:t>
            </a:r>
          </a:p>
          <a:p>
            <a:pPr indent="0">
              <a:buFont typeface="Arial" panose="020B0604020202020204" pitchFamily="34" charset="0"/>
              <a:buNone/>
            </a:pPr>
            <a:endParaRPr lang="en-US" altLang="zh-CN" dirty="0">
              <a:sym typeface="+mn-ea"/>
            </a:endParaRPr>
          </a:p>
          <a:p>
            <a:pPr indent="0">
              <a:buFont typeface="Arial" panose="020B0604020202020204" pitchFamily="34" charset="0"/>
              <a:buNone/>
            </a:pPr>
            <a:endParaRPr lang="en-US" altLang="zh-CN" dirty="0">
              <a:sym typeface="+mn-ea"/>
            </a:endParaRPr>
          </a:p>
          <a:p>
            <a:pPr marL="742950" lvl="1" indent="-285750">
              <a:buFont typeface="Arial" panose="020B0604020202020204" pitchFamily="34" charset="0"/>
              <a:buChar char="•"/>
            </a:pPr>
            <a:endParaRPr lang="en-US" altLang="zh-CN" dirty="0"/>
          </a:p>
        </p:txBody>
      </p:sp>
      <p:sp>
        <p:nvSpPr>
          <p:cNvPr id="4" name="Slide Number Placeholder 3">
            <a:extLst>
              <a:ext uri="{FF2B5EF4-FFF2-40B4-BE49-F238E27FC236}">
                <a16:creationId xmlns:a16="http://schemas.microsoft.com/office/drawing/2014/main" id="{7DBF51B6-30FC-54D7-CF87-21A900041730}"/>
              </a:ext>
            </a:extLst>
          </p:cNvPr>
          <p:cNvSpPr>
            <a:spLocks noGrp="1"/>
          </p:cNvSpPr>
          <p:nvPr>
            <p:ph type="sldNum" sz="quarter" idx="2"/>
          </p:nvPr>
        </p:nvSpPr>
        <p:spPr/>
        <p:txBody>
          <a:bodyPr/>
          <a:lstStyle/>
          <a:p>
            <a:fld id="{86CB4B4D-7CA3-9044-876B-883B54F8677D}" type="slidenum">
              <a:rPr lang="en-US" smtClean="0"/>
              <a:pPr/>
              <a:t>4</a:t>
            </a:fld>
            <a:endParaRPr lang="en-US"/>
          </a:p>
        </p:txBody>
      </p:sp>
      <p:pic>
        <p:nvPicPr>
          <p:cNvPr id="6" name="图片 5">
            <a:extLst>
              <a:ext uri="{FF2B5EF4-FFF2-40B4-BE49-F238E27FC236}">
                <a16:creationId xmlns:a16="http://schemas.microsoft.com/office/drawing/2014/main" id="{2189E6CC-C42A-C609-FE86-27C2B2CBB326}"/>
              </a:ext>
            </a:extLst>
          </p:cNvPr>
          <p:cNvPicPr>
            <a:picLocks noChangeAspect="1"/>
          </p:cNvPicPr>
          <p:nvPr>
            <p:custDataLst>
              <p:tags r:id="rId1"/>
            </p:custDataLst>
          </p:nvPr>
        </p:nvPicPr>
        <p:blipFill>
          <a:blip r:embed="rId4">
            <a:clrChange>
              <a:clrFrom>
                <a:srgbClr val="FFFFFF"/>
              </a:clrFrom>
              <a:clrTo>
                <a:srgbClr val="FFFFFF">
                  <a:alpha val="0"/>
                </a:srgbClr>
              </a:clrTo>
            </a:clrChange>
          </a:blip>
          <a:stretch>
            <a:fillRect/>
          </a:stretch>
        </p:blipFill>
        <p:spPr>
          <a:xfrm>
            <a:off x="6739761" y="1818957"/>
            <a:ext cx="5180330" cy="3220085"/>
          </a:xfrm>
          <a:prstGeom prst="rect">
            <a:avLst/>
          </a:prstGeom>
        </p:spPr>
      </p:pic>
    </p:spTree>
    <p:extLst>
      <p:ext uri="{BB962C8B-B14F-4D97-AF65-F5344CB8AC3E}">
        <p14:creationId xmlns:p14="http://schemas.microsoft.com/office/powerpoint/2010/main" val="33120426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19A5-264D-7AF2-BA63-A5E5000D5CC4}"/>
              </a:ext>
            </a:extLst>
          </p:cNvPr>
          <p:cNvSpPr>
            <a:spLocks noGrp="1"/>
          </p:cNvSpPr>
          <p:nvPr>
            <p:ph type="title"/>
          </p:nvPr>
        </p:nvSpPr>
        <p:spPr/>
        <p:txBody>
          <a:bodyPr/>
          <a:lstStyle/>
          <a:p>
            <a:r>
              <a:rPr lang="en-US" dirty="0"/>
              <a:t>FAT Overview</a:t>
            </a:r>
          </a:p>
        </p:txBody>
      </p:sp>
      <p:sp>
        <p:nvSpPr>
          <p:cNvPr id="3" name="Text Placeholder 2">
            <a:extLst>
              <a:ext uri="{FF2B5EF4-FFF2-40B4-BE49-F238E27FC236}">
                <a16:creationId xmlns:a16="http://schemas.microsoft.com/office/drawing/2014/main" id="{2C7D9D5A-C206-717D-6692-61C95544E8E7}"/>
              </a:ext>
            </a:extLst>
          </p:cNvPr>
          <p:cNvSpPr>
            <a:spLocks noGrp="1"/>
          </p:cNvSpPr>
          <p:nvPr>
            <p:ph type="body" idx="1"/>
          </p:nvPr>
        </p:nvSpPr>
        <p:spPr/>
        <p:txBody>
          <a:bodyPr>
            <a:normAutofit lnSpcReduction="10000"/>
          </a:bodyPr>
          <a:lstStyle/>
          <a:p>
            <a:pPr algn="just" fontAlgn="t">
              <a:buFont typeface="Arial" panose="020B0604020202020204" pitchFamily="34" charset="0"/>
              <a:buChar char="•"/>
            </a:pPr>
            <a:r>
              <a:rPr lang="en-HK" b="0" i="0" dirty="0">
                <a:solidFill>
                  <a:srgbClr val="000000"/>
                </a:solidFill>
                <a:effectLst/>
                <a:latin typeface="Gill Sans MT" panose="020B0502020104020203" pitchFamily="34" charset="77"/>
              </a:rPr>
              <a:t>Simple - and common - file system</a:t>
            </a:r>
          </a:p>
          <a:p>
            <a:pPr algn="just" fontAlgn="t">
              <a:buFont typeface="Arial" panose="020B0604020202020204" pitchFamily="34" charset="0"/>
              <a:buChar char="•"/>
            </a:pPr>
            <a:r>
              <a:rPr lang="en-HK" b="0" i="0" dirty="0">
                <a:solidFill>
                  <a:srgbClr val="000000"/>
                </a:solidFill>
                <a:effectLst/>
                <a:latin typeface="Gill Sans MT" panose="020B0502020104020203" pitchFamily="34" charset="77"/>
              </a:rPr>
              <a:t>Found on all Windows OS and many devices</a:t>
            </a:r>
          </a:p>
          <a:p>
            <a:pPr marL="742950" lvl="1" indent="-285750" algn="just" fontAlgn="t">
              <a:buFont typeface="Arial" panose="020B0604020202020204" pitchFamily="34" charset="0"/>
              <a:buChar char="•"/>
            </a:pPr>
            <a:r>
              <a:rPr lang="en-HK" b="1" i="0" dirty="0">
                <a:solidFill>
                  <a:srgbClr val="000000"/>
                </a:solidFill>
                <a:effectLst/>
                <a:latin typeface="Gill Sans MT" panose="020B0502020104020203" pitchFamily="34" charset="77"/>
              </a:rPr>
              <a:t>FAT12</a:t>
            </a:r>
            <a:r>
              <a:rPr lang="en-HK" b="0" i="0" dirty="0">
                <a:solidFill>
                  <a:srgbClr val="000000"/>
                </a:solidFill>
                <a:effectLst/>
                <a:latin typeface="Gill Sans MT" panose="020B0502020104020203" pitchFamily="34" charset="77"/>
              </a:rPr>
              <a:t>: Developed 1977 (MS Disk BASIC)</a:t>
            </a:r>
          </a:p>
          <a:p>
            <a:pPr marL="742950" lvl="1" indent="-285750" algn="just" fontAlgn="t">
              <a:buFont typeface="Arial" panose="020B0604020202020204" pitchFamily="34" charset="0"/>
              <a:buChar char="•"/>
            </a:pPr>
            <a:r>
              <a:rPr lang="en-HK" b="1" i="0" dirty="0">
                <a:solidFill>
                  <a:srgbClr val="000000"/>
                </a:solidFill>
                <a:effectLst/>
                <a:latin typeface="Gill Sans MT" panose="020B0502020104020203" pitchFamily="34" charset="77"/>
              </a:rPr>
              <a:t>FAT16</a:t>
            </a:r>
            <a:r>
              <a:rPr lang="en-HK" b="0" i="0" dirty="0">
                <a:solidFill>
                  <a:srgbClr val="000000"/>
                </a:solidFill>
                <a:effectLst/>
                <a:latin typeface="Gill Sans MT" panose="020B0502020104020203" pitchFamily="34" charset="77"/>
              </a:rPr>
              <a:t>: Developed 1987 (MS-DOS 3.31)</a:t>
            </a:r>
          </a:p>
          <a:p>
            <a:pPr marL="742950" lvl="1" indent="-285750" algn="just" fontAlgn="t">
              <a:buFont typeface="Arial" panose="020B0604020202020204" pitchFamily="34" charset="0"/>
              <a:buChar char="•"/>
            </a:pPr>
            <a:r>
              <a:rPr lang="en-HK" b="1" i="0" dirty="0">
                <a:solidFill>
                  <a:srgbClr val="000000"/>
                </a:solidFill>
                <a:effectLst/>
                <a:latin typeface="Gill Sans MT" panose="020B0502020104020203" pitchFamily="34" charset="77"/>
              </a:rPr>
              <a:t>FAT32</a:t>
            </a:r>
            <a:r>
              <a:rPr lang="en-HK" b="0" i="0" dirty="0">
                <a:solidFill>
                  <a:srgbClr val="000000"/>
                </a:solidFill>
                <a:effectLst/>
                <a:latin typeface="Gill Sans MT" panose="020B0502020104020203" pitchFamily="34" charset="77"/>
              </a:rPr>
              <a:t>: Developed 1996 (Win95 OSR2)</a:t>
            </a:r>
          </a:p>
          <a:p>
            <a:pPr algn="just" fontAlgn="t">
              <a:buFont typeface="Arial" panose="020B0604020202020204" pitchFamily="34" charset="0"/>
              <a:buChar char="•"/>
            </a:pPr>
            <a:r>
              <a:rPr lang="en-HK" b="0" i="0" dirty="0">
                <a:solidFill>
                  <a:srgbClr val="000000"/>
                </a:solidFill>
                <a:effectLst/>
                <a:latin typeface="Gill Sans MT" panose="020B0502020104020203" pitchFamily="34" charset="77"/>
              </a:rPr>
              <a:t>Few data structures supported:</a:t>
            </a:r>
          </a:p>
          <a:p>
            <a:pPr marL="742950" lvl="1" indent="-285750" algn="just" fontAlgn="t">
              <a:buFont typeface="Arial" panose="020B0604020202020204" pitchFamily="34" charset="0"/>
              <a:buChar char="•"/>
            </a:pPr>
            <a:r>
              <a:rPr lang="en-HK" b="0" i="0" dirty="0">
                <a:solidFill>
                  <a:srgbClr val="0000FF"/>
                </a:solidFill>
                <a:effectLst/>
                <a:latin typeface="Gill Sans MT" panose="020B0502020104020203" pitchFamily="34" charset="77"/>
              </a:rPr>
              <a:t>Cluster</a:t>
            </a:r>
            <a:r>
              <a:rPr lang="en-HK" b="0" i="0" dirty="0">
                <a:solidFill>
                  <a:srgbClr val="000000"/>
                </a:solidFill>
                <a:effectLst/>
                <a:latin typeface="Gill Sans MT" panose="020B0502020104020203" pitchFamily="34" charset="77"/>
              </a:rPr>
              <a:t>: Basic storage unit for files</a:t>
            </a:r>
          </a:p>
          <a:p>
            <a:pPr marL="742950" lvl="1" indent="-285750" algn="just" fontAlgn="t">
              <a:buFont typeface="Arial" panose="020B0604020202020204" pitchFamily="34" charset="0"/>
              <a:buChar char="•"/>
            </a:pPr>
            <a:r>
              <a:rPr lang="en-HK" b="0" i="0" dirty="0">
                <a:solidFill>
                  <a:srgbClr val="0000FF"/>
                </a:solidFill>
                <a:effectLst/>
                <a:latin typeface="Gill Sans MT" panose="020B0502020104020203" pitchFamily="34" charset="77"/>
              </a:rPr>
              <a:t>Directory</a:t>
            </a:r>
            <a:r>
              <a:rPr lang="en-HK" b="0" i="0" dirty="0">
                <a:solidFill>
                  <a:srgbClr val="000000"/>
                </a:solidFill>
                <a:effectLst/>
                <a:latin typeface="Gill Sans MT" panose="020B0502020104020203" pitchFamily="34" charset="77"/>
              </a:rPr>
              <a:t>: Lists file name, starting cluster, and length</a:t>
            </a:r>
          </a:p>
          <a:p>
            <a:pPr marL="742950" lvl="1" indent="-285750" algn="just" fontAlgn="t">
              <a:buFont typeface="Arial" panose="020B0604020202020204" pitchFamily="34" charset="0"/>
              <a:buChar char="•"/>
            </a:pPr>
            <a:r>
              <a:rPr lang="en-HK" b="0" i="0" dirty="0">
                <a:solidFill>
                  <a:srgbClr val="0000FF"/>
                </a:solidFill>
                <a:effectLst/>
                <a:latin typeface="Gill Sans MT" panose="020B0502020104020203" pitchFamily="34" charset="77"/>
              </a:rPr>
              <a:t>File Allocation Table</a:t>
            </a:r>
            <a:r>
              <a:rPr lang="en-HK" b="0" i="0" dirty="0">
                <a:solidFill>
                  <a:srgbClr val="000000"/>
                </a:solidFill>
                <a:effectLst/>
                <a:latin typeface="Gill Sans MT" panose="020B0502020104020203" pitchFamily="34" charset="77"/>
              </a:rPr>
              <a:t>: Contains cluster status and pointer to next cluster in chain</a:t>
            </a:r>
          </a:p>
          <a:p>
            <a:endParaRPr lang="en-US" dirty="0">
              <a:latin typeface="Gill Sans MT" panose="020B0502020104020203" pitchFamily="34" charset="77"/>
            </a:endParaRPr>
          </a:p>
        </p:txBody>
      </p:sp>
      <p:sp>
        <p:nvSpPr>
          <p:cNvPr id="4" name="Slide Number Placeholder 3">
            <a:extLst>
              <a:ext uri="{FF2B5EF4-FFF2-40B4-BE49-F238E27FC236}">
                <a16:creationId xmlns:a16="http://schemas.microsoft.com/office/drawing/2014/main" id="{27D34D22-0CA6-91C3-435C-B1A82A971B5D}"/>
              </a:ext>
            </a:extLst>
          </p:cNvPr>
          <p:cNvSpPr>
            <a:spLocks noGrp="1"/>
          </p:cNvSpPr>
          <p:nvPr>
            <p:ph type="sldNum" sz="quarter" idx="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31097536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33A2-E9E5-C15D-677B-5229A0D44522}"/>
              </a:ext>
            </a:extLst>
          </p:cNvPr>
          <p:cNvSpPr>
            <a:spLocks noGrp="1"/>
          </p:cNvSpPr>
          <p:nvPr>
            <p:ph type="title"/>
          </p:nvPr>
        </p:nvSpPr>
        <p:spPr/>
        <p:txBody>
          <a:bodyPr/>
          <a:lstStyle/>
          <a:p>
            <a:r>
              <a:rPr lang="en-US" dirty="0"/>
              <a:t>FAT Example</a:t>
            </a:r>
          </a:p>
        </p:txBody>
      </p:sp>
      <p:pic>
        <p:nvPicPr>
          <p:cNvPr id="5" name="Picture 4">
            <a:extLst>
              <a:ext uri="{FF2B5EF4-FFF2-40B4-BE49-F238E27FC236}">
                <a16:creationId xmlns:a16="http://schemas.microsoft.com/office/drawing/2014/main" id="{AFD9138B-ED49-AE0E-DD4F-7735153C5491}"/>
              </a:ext>
            </a:extLst>
          </p:cNvPr>
          <p:cNvPicPr>
            <a:picLocks noChangeAspect="1"/>
          </p:cNvPicPr>
          <p:nvPr/>
        </p:nvPicPr>
        <p:blipFill>
          <a:blip r:embed="rId3"/>
          <a:stretch>
            <a:fillRect/>
          </a:stretch>
        </p:blipFill>
        <p:spPr>
          <a:xfrm>
            <a:off x="2484170" y="2024083"/>
            <a:ext cx="6819900" cy="3403600"/>
          </a:xfrm>
          <a:prstGeom prst="rect">
            <a:avLst/>
          </a:prstGeom>
        </p:spPr>
      </p:pic>
      <p:sp>
        <p:nvSpPr>
          <p:cNvPr id="3" name="Text Placeholder 2">
            <a:extLst>
              <a:ext uri="{FF2B5EF4-FFF2-40B4-BE49-F238E27FC236}">
                <a16:creationId xmlns:a16="http://schemas.microsoft.com/office/drawing/2014/main" id="{205B286C-EAA8-D317-78D7-28A33152AFB7}"/>
              </a:ext>
            </a:extLst>
          </p:cNvPr>
          <p:cNvSpPr>
            <a:spLocks noGrp="1"/>
          </p:cNvSpPr>
          <p:nvPr>
            <p:ph type="body" idx="1"/>
          </p:nvPr>
        </p:nvSpPr>
        <p:spPr/>
        <p:txBody>
          <a:bodyPr>
            <a:normAutofit/>
          </a:bodyPr>
          <a:lstStyle/>
          <a:p>
            <a:r>
              <a:rPr lang="en-HK" sz="2400" dirty="0"/>
              <a:t>Relationship between the directory entry structures, clusters, and FAT structure:</a:t>
            </a:r>
            <a:endParaRPr lang="en-US" sz="2400" dirty="0"/>
          </a:p>
        </p:txBody>
      </p:sp>
      <p:sp>
        <p:nvSpPr>
          <p:cNvPr id="4" name="Slide Number Placeholder 3">
            <a:extLst>
              <a:ext uri="{FF2B5EF4-FFF2-40B4-BE49-F238E27FC236}">
                <a16:creationId xmlns:a16="http://schemas.microsoft.com/office/drawing/2014/main" id="{891CAA99-FD9B-F076-7BD6-1D92FAD03067}"/>
              </a:ext>
            </a:extLst>
          </p:cNvPr>
          <p:cNvSpPr>
            <a:spLocks noGrp="1"/>
          </p:cNvSpPr>
          <p:nvPr>
            <p:ph type="sldNum" sz="quarter" idx="2"/>
          </p:nvPr>
        </p:nvSpPr>
        <p:spPr/>
        <p:txBody>
          <a:bodyPr/>
          <a:lstStyle/>
          <a:p>
            <a:fld id="{86CB4B4D-7CA3-9044-876B-883B54F8677D}" type="slidenum">
              <a:rPr lang="en-US" smtClean="0"/>
              <a:pPr/>
              <a:t>6</a:t>
            </a:fld>
            <a:endParaRPr lang="en-US"/>
          </a:p>
        </p:txBody>
      </p:sp>
    </p:spTree>
    <p:extLst>
      <p:ext uri="{BB962C8B-B14F-4D97-AF65-F5344CB8AC3E}">
        <p14:creationId xmlns:p14="http://schemas.microsoft.com/office/powerpoint/2010/main" val="22060048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1B1B-069A-9F47-8788-5B8877944112}"/>
              </a:ext>
            </a:extLst>
          </p:cNvPr>
          <p:cNvSpPr>
            <a:spLocks noGrp="1"/>
          </p:cNvSpPr>
          <p:nvPr>
            <p:ph type="title"/>
          </p:nvPr>
        </p:nvSpPr>
        <p:spPr/>
        <p:txBody>
          <a:bodyPr/>
          <a:lstStyle/>
          <a:p>
            <a:r>
              <a:rPr lang="en-US" altLang="zh-CN" dirty="0"/>
              <a:t>File Allocation Table (FAT)</a:t>
            </a:r>
            <a:endParaRPr lang="en-US" dirty="0"/>
          </a:p>
        </p:txBody>
      </p:sp>
      <p:sp>
        <p:nvSpPr>
          <p:cNvPr id="3" name="Text Placeholder 2">
            <a:extLst>
              <a:ext uri="{FF2B5EF4-FFF2-40B4-BE49-F238E27FC236}">
                <a16:creationId xmlns:a16="http://schemas.microsoft.com/office/drawing/2014/main" id="{41B21A3C-1D85-E2CB-D129-4C272811097F}"/>
              </a:ext>
            </a:extLst>
          </p:cNvPr>
          <p:cNvSpPr>
            <a:spLocks noGrp="1"/>
          </p:cNvSpPr>
          <p:nvPr>
            <p:ph type="body" idx="1"/>
          </p:nvPr>
        </p:nvSpPr>
        <p:spPr>
          <a:xfrm>
            <a:off x="275383" y="1138126"/>
            <a:ext cx="6170022" cy="5496850"/>
          </a:xfrm>
        </p:spPr>
        <p:txBody>
          <a:bodyPr>
            <a:normAutofit/>
          </a:bodyPr>
          <a:lstStyle/>
          <a:p>
            <a:pPr algn="just" fontAlgn="t">
              <a:buFont typeface="Arial" panose="020B0604020202020204" pitchFamily="34" charset="0"/>
              <a:buChar char="•"/>
            </a:pPr>
            <a:r>
              <a:rPr lang="en-HK" dirty="0">
                <a:solidFill>
                  <a:srgbClr val="000000"/>
                </a:solidFill>
                <a:latin typeface="Gill Sans MT" panose="020B0502020104020203" pitchFamily="34" charset="77"/>
              </a:rPr>
              <a:t>File </a:t>
            </a:r>
            <a:r>
              <a:rPr lang="en-HK" b="1" dirty="0" err="1">
                <a:solidFill>
                  <a:srgbClr val="000000"/>
                </a:solidFill>
                <a:latin typeface="Gill Sans MT" panose="020B0502020104020203" pitchFamily="34" charset="77"/>
              </a:rPr>
              <a:t>tyui.jpg</a:t>
            </a:r>
            <a:r>
              <a:rPr lang="en-HK" b="1" dirty="0">
                <a:solidFill>
                  <a:srgbClr val="000000"/>
                </a:solidFill>
                <a:latin typeface="Gill Sans MT" panose="020B0502020104020203" pitchFamily="34" charset="77"/>
              </a:rPr>
              <a:t>:</a:t>
            </a:r>
          </a:p>
          <a:p>
            <a:pPr marL="742950" lvl="1" indent="-285750" algn="just" fontAlgn="t">
              <a:buFont typeface="Arial" panose="020B0604020202020204" pitchFamily="34" charset="0"/>
              <a:buChar char="•"/>
            </a:pPr>
            <a:r>
              <a:rPr lang="en-HK" sz="2400" dirty="0">
                <a:solidFill>
                  <a:srgbClr val="000000"/>
                </a:solidFill>
                <a:latin typeface="Gill Sans MT" panose="020B0502020104020203" pitchFamily="34" charset="77"/>
              </a:rPr>
              <a:t>occupies clusters 2, 3, and 4.</a:t>
            </a:r>
          </a:p>
          <a:p>
            <a:pPr marL="742950" lvl="1" indent="-285750" algn="just" fontAlgn="t">
              <a:buFont typeface="Arial" panose="020B0604020202020204" pitchFamily="34" charset="0"/>
              <a:buChar char="•"/>
            </a:pPr>
            <a:r>
              <a:rPr lang="en-HK" sz="2400" dirty="0">
                <a:solidFill>
                  <a:srgbClr val="000000"/>
                </a:solidFill>
                <a:latin typeface="Gill Sans MT" panose="020B0502020104020203" pitchFamily="34" charset="77"/>
              </a:rPr>
              <a:t>The file size is 1,400 bytes, it occupies 1,536 bytes (3 clusters) on the disk, and cluster 4 includes 136 bytes of slack space.</a:t>
            </a:r>
          </a:p>
          <a:p>
            <a:pPr algn="just" fontAlgn="t">
              <a:buFont typeface="Arial" panose="020B0604020202020204" pitchFamily="34" charset="0"/>
              <a:buChar char="•"/>
            </a:pPr>
            <a:r>
              <a:rPr lang="en-HK" dirty="0">
                <a:solidFill>
                  <a:srgbClr val="000000"/>
                </a:solidFill>
                <a:latin typeface="Gill Sans MT" panose="020B0502020104020203" pitchFamily="34" charset="77"/>
              </a:rPr>
              <a:t>File </a:t>
            </a:r>
            <a:r>
              <a:rPr lang="en-HK" b="1" dirty="0" err="1">
                <a:solidFill>
                  <a:srgbClr val="000000"/>
                </a:solidFill>
                <a:latin typeface="Gill Sans MT" panose="020B0502020104020203" pitchFamily="34" charset="77"/>
              </a:rPr>
              <a:t>mes.doc</a:t>
            </a:r>
            <a:r>
              <a:rPr lang="en-HK" dirty="0">
                <a:solidFill>
                  <a:srgbClr val="000000"/>
                </a:solidFill>
                <a:latin typeface="Gill Sans MT" panose="020B0502020104020203" pitchFamily="34" charset="77"/>
              </a:rPr>
              <a:t>:</a:t>
            </a:r>
          </a:p>
          <a:p>
            <a:pPr marL="742950" lvl="1" indent="-285750" algn="just" fontAlgn="t">
              <a:buFont typeface="Arial" panose="020B0604020202020204" pitchFamily="34" charset="0"/>
              <a:buChar char="•"/>
            </a:pPr>
            <a:r>
              <a:rPr lang="en-HK" sz="2400" dirty="0">
                <a:solidFill>
                  <a:srgbClr val="000000"/>
                </a:solidFill>
                <a:latin typeface="Gill Sans MT" panose="020B0502020104020203" pitchFamily="34" charset="77"/>
              </a:rPr>
              <a:t>occupies clusters 5 and 6.</a:t>
            </a:r>
          </a:p>
          <a:p>
            <a:pPr marL="742950" lvl="1" indent="-285750" algn="just" fontAlgn="t">
              <a:buFont typeface="Arial" panose="020B0604020202020204" pitchFamily="34" charset="0"/>
              <a:buChar char="•"/>
            </a:pPr>
            <a:r>
              <a:rPr lang="en-HK" sz="2400" dirty="0">
                <a:solidFill>
                  <a:srgbClr val="000000"/>
                </a:solidFill>
                <a:latin typeface="Gill Sans MT" panose="020B0502020104020203" pitchFamily="34" charset="77"/>
              </a:rPr>
              <a:t>The file size is 980 bytes, it occupies 1,024 bytes (2 clusters), and has 44 bytes of slack space in cluster 6.</a:t>
            </a:r>
          </a:p>
          <a:p>
            <a:pPr algn="just" fontAlgn="t">
              <a:buFont typeface="Arial" panose="020B0604020202020204" pitchFamily="34" charset="0"/>
              <a:buChar char="•"/>
            </a:pPr>
            <a:r>
              <a:rPr lang="en-HK" dirty="0">
                <a:solidFill>
                  <a:srgbClr val="000000"/>
                </a:solidFill>
                <a:latin typeface="Gill Sans MT" panose="020B0502020104020203" pitchFamily="34" charset="77"/>
              </a:rPr>
              <a:t>Clusters 7, 8, and 9 are unallocated.</a:t>
            </a:r>
          </a:p>
        </p:txBody>
      </p:sp>
      <p:sp>
        <p:nvSpPr>
          <p:cNvPr id="4" name="Slide Number Placeholder 3">
            <a:extLst>
              <a:ext uri="{FF2B5EF4-FFF2-40B4-BE49-F238E27FC236}">
                <a16:creationId xmlns:a16="http://schemas.microsoft.com/office/drawing/2014/main" id="{C951C80F-B876-D12B-45E6-460FFD503AA8}"/>
              </a:ext>
            </a:extLst>
          </p:cNvPr>
          <p:cNvSpPr>
            <a:spLocks noGrp="1"/>
          </p:cNvSpPr>
          <p:nvPr>
            <p:ph type="sldNum" sz="quarter" idx="2"/>
          </p:nvPr>
        </p:nvSpPr>
        <p:spPr/>
        <p:txBody>
          <a:bodyPr/>
          <a:lstStyle/>
          <a:p>
            <a:fld id="{86CB4B4D-7CA3-9044-876B-883B54F8677D}" type="slidenum">
              <a:rPr lang="en-US" smtClean="0"/>
              <a:pPr/>
              <a:t>7</a:t>
            </a:fld>
            <a:endParaRPr lang="en-US"/>
          </a:p>
        </p:txBody>
      </p:sp>
      <p:pic>
        <p:nvPicPr>
          <p:cNvPr id="5" name="Picture 4">
            <a:extLst>
              <a:ext uri="{FF2B5EF4-FFF2-40B4-BE49-F238E27FC236}">
                <a16:creationId xmlns:a16="http://schemas.microsoft.com/office/drawing/2014/main" id="{DEDC08B2-D34C-AA69-956F-46D9A100D94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84393" y="1365661"/>
            <a:ext cx="4845623" cy="4527225"/>
          </a:xfrm>
          <a:prstGeom prst="rect">
            <a:avLst/>
          </a:prstGeom>
        </p:spPr>
      </p:pic>
    </p:spTree>
    <p:extLst>
      <p:ext uri="{BB962C8B-B14F-4D97-AF65-F5344CB8AC3E}">
        <p14:creationId xmlns:p14="http://schemas.microsoft.com/office/powerpoint/2010/main" val="26527037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7231-91E4-612B-1259-BF22BBB0541E}"/>
              </a:ext>
            </a:extLst>
          </p:cNvPr>
          <p:cNvSpPr>
            <a:spLocks noGrp="1"/>
          </p:cNvSpPr>
          <p:nvPr>
            <p:ph type="title"/>
          </p:nvPr>
        </p:nvSpPr>
        <p:spPr/>
        <p:txBody>
          <a:bodyPr/>
          <a:lstStyle/>
          <a:p>
            <a:r>
              <a:rPr lang="en-US" dirty="0"/>
              <a:t>Structure of the FAT file system</a:t>
            </a:r>
          </a:p>
        </p:txBody>
      </p:sp>
      <p:sp>
        <p:nvSpPr>
          <p:cNvPr id="4" name="Slide Number Placeholder 3">
            <a:extLst>
              <a:ext uri="{FF2B5EF4-FFF2-40B4-BE49-F238E27FC236}">
                <a16:creationId xmlns:a16="http://schemas.microsoft.com/office/drawing/2014/main" id="{69F2B290-621D-0CD6-B0B4-FE002CEE2E12}"/>
              </a:ext>
            </a:extLst>
          </p:cNvPr>
          <p:cNvSpPr>
            <a:spLocks noGrp="1"/>
          </p:cNvSpPr>
          <p:nvPr>
            <p:ph type="sldNum" sz="quarter" idx="2"/>
          </p:nvPr>
        </p:nvSpPr>
        <p:spPr/>
        <p:txBody>
          <a:bodyPr/>
          <a:lstStyle/>
          <a:p>
            <a:fld id="{86CB4B4D-7CA3-9044-876B-883B54F8677D}" type="slidenum">
              <a:rPr lang="en-US" smtClean="0"/>
              <a:pPr/>
              <a:t>8</a:t>
            </a:fld>
            <a:endParaRPr lang="en-US"/>
          </a:p>
        </p:txBody>
      </p:sp>
      <p:pic>
        <p:nvPicPr>
          <p:cNvPr id="9" name="图片 3">
            <a:extLst>
              <a:ext uri="{FF2B5EF4-FFF2-40B4-BE49-F238E27FC236}">
                <a16:creationId xmlns:a16="http://schemas.microsoft.com/office/drawing/2014/main" id="{B1E5AC73-49B3-CE7A-AB44-ED8CEC2FE4A0}"/>
              </a:ext>
            </a:extLst>
          </p:cNvPr>
          <p:cNvPicPr>
            <a:picLocks noChangeAspect="1"/>
          </p:cNvPicPr>
          <p:nvPr>
            <p:custDataLst>
              <p:tags r:id="rId1"/>
            </p:custDataLst>
          </p:nvPr>
        </p:nvPicPr>
        <p:blipFill>
          <a:blip r:embed="rId11"/>
          <a:stretch>
            <a:fillRect/>
          </a:stretch>
        </p:blipFill>
        <p:spPr>
          <a:xfrm>
            <a:off x="883285" y="1478280"/>
            <a:ext cx="9288780" cy="1950720"/>
          </a:xfrm>
          <a:prstGeom prst="rect">
            <a:avLst/>
          </a:prstGeom>
        </p:spPr>
      </p:pic>
      <p:sp>
        <p:nvSpPr>
          <p:cNvPr id="10" name="文本框 4">
            <a:extLst>
              <a:ext uri="{FF2B5EF4-FFF2-40B4-BE49-F238E27FC236}">
                <a16:creationId xmlns:a16="http://schemas.microsoft.com/office/drawing/2014/main" id="{5E64294F-67D0-18BF-B008-CD6F11F6B976}"/>
              </a:ext>
            </a:extLst>
          </p:cNvPr>
          <p:cNvSpPr txBox="1"/>
          <p:nvPr/>
        </p:nvSpPr>
        <p:spPr>
          <a:xfrm>
            <a:off x="775335" y="3660140"/>
            <a:ext cx="4064000" cy="368300"/>
          </a:xfrm>
          <a:prstGeom prst="rect">
            <a:avLst/>
          </a:prstGeom>
          <a:noFill/>
        </p:spPr>
        <p:txBody>
          <a:bodyPr wrap="square" rtlCol="0">
            <a:spAutoFit/>
          </a:bodyPr>
          <a:lstStyle/>
          <a:p>
            <a:r>
              <a:rPr lang="en-US" altLang="zh-CN"/>
              <a:t>FAT file system</a:t>
            </a:r>
          </a:p>
        </p:txBody>
      </p:sp>
      <p:sp>
        <p:nvSpPr>
          <p:cNvPr id="11" name="文本框 5">
            <a:extLst>
              <a:ext uri="{FF2B5EF4-FFF2-40B4-BE49-F238E27FC236}">
                <a16:creationId xmlns:a16="http://schemas.microsoft.com/office/drawing/2014/main" id="{C749DC68-9AEE-E714-F8BD-160133BA2A62}"/>
              </a:ext>
            </a:extLst>
          </p:cNvPr>
          <p:cNvSpPr txBox="1"/>
          <p:nvPr>
            <p:custDataLst>
              <p:tags r:id="rId2"/>
            </p:custDataLst>
          </p:nvPr>
        </p:nvSpPr>
        <p:spPr>
          <a:xfrm>
            <a:off x="775335" y="1291590"/>
            <a:ext cx="4064000" cy="368300"/>
          </a:xfrm>
          <a:prstGeom prst="rect">
            <a:avLst/>
          </a:prstGeom>
          <a:noFill/>
        </p:spPr>
        <p:txBody>
          <a:bodyPr wrap="square" rtlCol="0">
            <a:spAutoFit/>
          </a:bodyPr>
          <a:lstStyle/>
          <a:p>
            <a:r>
              <a:rPr lang="en-US" altLang="zh-CN" dirty="0"/>
              <a:t>Normal structure of file system</a:t>
            </a:r>
          </a:p>
        </p:txBody>
      </p:sp>
      <p:pic>
        <p:nvPicPr>
          <p:cNvPr id="12" name="图片 2">
            <a:extLst>
              <a:ext uri="{FF2B5EF4-FFF2-40B4-BE49-F238E27FC236}">
                <a16:creationId xmlns:a16="http://schemas.microsoft.com/office/drawing/2014/main" id="{B199543A-6376-8BDC-1AD7-1430D82540ED}"/>
              </a:ext>
            </a:extLst>
          </p:cNvPr>
          <p:cNvPicPr>
            <a:picLocks noChangeAspect="1"/>
          </p:cNvPicPr>
          <p:nvPr>
            <p:custDataLst>
              <p:tags r:id="rId3"/>
            </p:custDataLst>
          </p:nvPr>
        </p:nvPicPr>
        <p:blipFill>
          <a:blip r:embed="rId12"/>
          <a:stretch>
            <a:fillRect/>
          </a:stretch>
        </p:blipFill>
        <p:spPr>
          <a:xfrm>
            <a:off x="775335" y="4153791"/>
            <a:ext cx="7431735" cy="2212278"/>
          </a:xfrm>
          <a:prstGeom prst="rect">
            <a:avLst/>
          </a:prstGeom>
        </p:spPr>
      </p:pic>
      <p:sp>
        <p:nvSpPr>
          <p:cNvPr id="13" name="矩形 7">
            <a:extLst>
              <a:ext uri="{FF2B5EF4-FFF2-40B4-BE49-F238E27FC236}">
                <a16:creationId xmlns:a16="http://schemas.microsoft.com/office/drawing/2014/main" id="{EE043014-6C8E-04DA-61B8-212829135A1A}"/>
              </a:ext>
            </a:extLst>
          </p:cNvPr>
          <p:cNvSpPr/>
          <p:nvPr/>
        </p:nvSpPr>
        <p:spPr>
          <a:xfrm>
            <a:off x="1674421" y="4028440"/>
            <a:ext cx="2921074" cy="2677795"/>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8">
            <a:extLst>
              <a:ext uri="{FF2B5EF4-FFF2-40B4-BE49-F238E27FC236}">
                <a16:creationId xmlns:a16="http://schemas.microsoft.com/office/drawing/2014/main" id="{D509ADF7-F65C-4BBA-4B29-3A1F8156715C}"/>
              </a:ext>
            </a:extLst>
          </p:cNvPr>
          <p:cNvSpPr/>
          <p:nvPr>
            <p:custDataLst>
              <p:tags r:id="rId4"/>
            </p:custDataLst>
          </p:nvPr>
        </p:nvSpPr>
        <p:spPr>
          <a:xfrm>
            <a:off x="975995" y="2251075"/>
            <a:ext cx="1062990" cy="102997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9">
            <a:extLst>
              <a:ext uri="{FF2B5EF4-FFF2-40B4-BE49-F238E27FC236}">
                <a16:creationId xmlns:a16="http://schemas.microsoft.com/office/drawing/2014/main" id="{0E48A51A-8976-EBC6-7138-1B8378498C1C}"/>
              </a:ext>
            </a:extLst>
          </p:cNvPr>
          <p:cNvCxnSpPr>
            <a:stCxn id="14" idx="2"/>
          </p:cNvCxnSpPr>
          <p:nvPr/>
        </p:nvCxnSpPr>
        <p:spPr>
          <a:xfrm>
            <a:off x="1507490" y="3281045"/>
            <a:ext cx="1879600" cy="6953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矩形 10">
            <a:extLst>
              <a:ext uri="{FF2B5EF4-FFF2-40B4-BE49-F238E27FC236}">
                <a16:creationId xmlns:a16="http://schemas.microsoft.com/office/drawing/2014/main" id="{291A7C35-2096-2543-F43A-DC68A3364B78}"/>
              </a:ext>
            </a:extLst>
          </p:cNvPr>
          <p:cNvSpPr/>
          <p:nvPr>
            <p:custDataLst>
              <p:tags r:id="rId5"/>
            </p:custDataLst>
          </p:nvPr>
        </p:nvSpPr>
        <p:spPr>
          <a:xfrm>
            <a:off x="4702175" y="3977640"/>
            <a:ext cx="1393825" cy="272796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1">
            <a:extLst>
              <a:ext uri="{FF2B5EF4-FFF2-40B4-BE49-F238E27FC236}">
                <a16:creationId xmlns:a16="http://schemas.microsoft.com/office/drawing/2014/main" id="{B79C8689-2399-5E07-DD3F-C3E9082B1ECC}"/>
              </a:ext>
            </a:extLst>
          </p:cNvPr>
          <p:cNvSpPr/>
          <p:nvPr>
            <p:custDataLst>
              <p:tags r:id="rId6"/>
            </p:custDataLst>
          </p:nvPr>
        </p:nvSpPr>
        <p:spPr>
          <a:xfrm>
            <a:off x="2119630" y="2251075"/>
            <a:ext cx="2109470" cy="11118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2">
            <a:extLst>
              <a:ext uri="{FF2B5EF4-FFF2-40B4-BE49-F238E27FC236}">
                <a16:creationId xmlns:a16="http://schemas.microsoft.com/office/drawing/2014/main" id="{FC435298-1781-7AD3-083B-672006ADA201}"/>
              </a:ext>
            </a:extLst>
          </p:cNvPr>
          <p:cNvCxnSpPr/>
          <p:nvPr>
            <p:custDataLst>
              <p:tags r:id="rId7"/>
            </p:custDataLst>
          </p:nvPr>
        </p:nvCxnSpPr>
        <p:spPr>
          <a:xfrm>
            <a:off x="4229100" y="3408045"/>
            <a:ext cx="1582420" cy="54800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04BAA3-38B3-C320-4213-77114992E4A6}"/>
              </a:ext>
            </a:extLst>
          </p:cNvPr>
          <p:cNvSpPr txBox="1"/>
          <p:nvPr/>
        </p:nvSpPr>
        <p:spPr>
          <a:xfrm>
            <a:off x="8442556" y="3682047"/>
            <a:ext cx="4064000" cy="20646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defTabSz="584200" rtl="0" fontAlgn="auto" latinLnBrk="0" hangingPunct="0">
              <a:lnSpc>
                <a:spcPct val="100000"/>
              </a:lnSpc>
              <a:spcBef>
                <a:spcPts val="0"/>
              </a:spcBef>
              <a:spcAft>
                <a:spcPts val="0"/>
              </a:spcAft>
              <a:buClrTx/>
              <a:buSzTx/>
              <a:tabLst/>
            </a:pPr>
            <a:r>
              <a:rPr lang="en-US" sz="2550" dirty="0">
                <a:solidFill>
                  <a:srgbClr val="000000"/>
                </a:solidFill>
                <a:latin typeface="Gill Sans MT" panose="020B0502020104020203" pitchFamily="34" charset="77"/>
                <a:sym typeface="Helvetica"/>
              </a:rPr>
              <a:t>Cluster is a group of consecutive sectors</a:t>
            </a:r>
          </a:p>
          <a:p>
            <a:pPr marL="342900" marR="0" indent="-342900"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2550" dirty="0">
                <a:solidFill>
                  <a:srgbClr val="000000"/>
                </a:solidFill>
                <a:latin typeface="Gill Sans MT" panose="020B0502020104020203" pitchFamily="34" charset="77"/>
                <a:sym typeface="Helvetica"/>
              </a:rPr>
              <a:t>Sector: usually 512B</a:t>
            </a:r>
          </a:p>
          <a:p>
            <a:pPr marL="342900" marR="0" indent="-342900"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sz="2550" dirty="0">
                <a:solidFill>
                  <a:srgbClr val="000000"/>
                </a:solidFill>
                <a:latin typeface="Gill Sans MT" panose="020B0502020104020203" pitchFamily="34" charset="77"/>
                <a:sym typeface="Helvetica"/>
              </a:rPr>
              <a:t>Cluster: 1,2,4,8,…,64 sectors</a:t>
            </a:r>
          </a:p>
        </p:txBody>
      </p:sp>
      <p:cxnSp>
        <p:nvCxnSpPr>
          <p:cNvPr id="8" name="Straight Arrow Connector 7">
            <a:extLst>
              <a:ext uri="{FF2B5EF4-FFF2-40B4-BE49-F238E27FC236}">
                <a16:creationId xmlns:a16="http://schemas.microsoft.com/office/drawing/2014/main" id="{33C3788A-4F16-E3BB-0791-78819DD13CAB}"/>
              </a:ext>
            </a:extLst>
          </p:cNvPr>
          <p:cNvCxnSpPr>
            <a:cxnSpLocks/>
          </p:cNvCxnSpPr>
          <p:nvPr/>
        </p:nvCxnSpPr>
        <p:spPr>
          <a:xfrm flipV="1">
            <a:off x="7932717" y="4153791"/>
            <a:ext cx="509839" cy="489461"/>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9" name="矩形 10">
            <a:extLst>
              <a:ext uri="{FF2B5EF4-FFF2-40B4-BE49-F238E27FC236}">
                <a16:creationId xmlns:a16="http://schemas.microsoft.com/office/drawing/2014/main" id="{53495BDD-B1BD-E67A-9EBC-34458B0C0FFC}"/>
              </a:ext>
            </a:extLst>
          </p:cNvPr>
          <p:cNvSpPr/>
          <p:nvPr>
            <p:custDataLst>
              <p:tags r:id="rId8"/>
            </p:custDataLst>
          </p:nvPr>
        </p:nvSpPr>
        <p:spPr>
          <a:xfrm>
            <a:off x="7048731" y="4028440"/>
            <a:ext cx="1109345" cy="2543810"/>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Tree>
    <p:extLst>
      <p:ext uri="{BB962C8B-B14F-4D97-AF65-F5344CB8AC3E}">
        <p14:creationId xmlns:p14="http://schemas.microsoft.com/office/powerpoint/2010/main" val="16236076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571C-663E-65A2-3BDC-96CE364258E7}"/>
              </a:ext>
            </a:extLst>
          </p:cNvPr>
          <p:cNvSpPr>
            <a:spLocks noGrp="1"/>
          </p:cNvSpPr>
          <p:nvPr>
            <p:ph type="title"/>
          </p:nvPr>
        </p:nvSpPr>
        <p:spPr/>
        <p:txBody>
          <a:bodyPr/>
          <a:lstStyle/>
          <a:p>
            <a:r>
              <a:rPr lang="en-US" altLang="zh-CN" dirty="0"/>
              <a:t>Structure of the FAT file system</a:t>
            </a:r>
            <a:endParaRPr lang="en-US" dirty="0"/>
          </a:p>
        </p:txBody>
      </p:sp>
      <p:sp>
        <p:nvSpPr>
          <p:cNvPr id="4" name="Slide Number Placeholder 3">
            <a:extLst>
              <a:ext uri="{FF2B5EF4-FFF2-40B4-BE49-F238E27FC236}">
                <a16:creationId xmlns:a16="http://schemas.microsoft.com/office/drawing/2014/main" id="{FE2A839D-7D8A-0EF0-FE54-4331F53A0EB2}"/>
              </a:ext>
            </a:extLst>
          </p:cNvPr>
          <p:cNvSpPr>
            <a:spLocks noGrp="1"/>
          </p:cNvSpPr>
          <p:nvPr>
            <p:ph type="sldNum" sz="quarter" idx="2"/>
          </p:nvPr>
        </p:nvSpPr>
        <p:spPr/>
        <p:txBody>
          <a:bodyPr/>
          <a:lstStyle/>
          <a:p>
            <a:fld id="{86CB4B4D-7CA3-9044-876B-883B54F8677D}" type="slidenum">
              <a:rPr lang="en-US" smtClean="0"/>
              <a:pPr/>
              <a:t>9</a:t>
            </a:fld>
            <a:endParaRPr lang="en-US"/>
          </a:p>
        </p:txBody>
      </p:sp>
      <p:pic>
        <p:nvPicPr>
          <p:cNvPr id="8" name="Picture 7">
            <a:extLst>
              <a:ext uri="{FF2B5EF4-FFF2-40B4-BE49-F238E27FC236}">
                <a16:creationId xmlns:a16="http://schemas.microsoft.com/office/drawing/2014/main" id="{B12EF177-EAC3-042B-8D7E-F75B770ED330}"/>
              </a:ext>
            </a:extLst>
          </p:cNvPr>
          <p:cNvPicPr>
            <a:picLocks noChangeAspect="1"/>
          </p:cNvPicPr>
          <p:nvPr/>
        </p:nvPicPr>
        <p:blipFill>
          <a:blip r:embed="rId3"/>
          <a:stretch>
            <a:fillRect/>
          </a:stretch>
        </p:blipFill>
        <p:spPr>
          <a:xfrm>
            <a:off x="6561530" y="1322532"/>
            <a:ext cx="4864100" cy="4711700"/>
          </a:xfrm>
          <a:prstGeom prst="rect">
            <a:avLst/>
          </a:prstGeom>
        </p:spPr>
      </p:pic>
      <p:sp>
        <p:nvSpPr>
          <p:cNvPr id="10" name="TextBox 9">
            <a:extLst>
              <a:ext uri="{FF2B5EF4-FFF2-40B4-BE49-F238E27FC236}">
                <a16:creationId xmlns:a16="http://schemas.microsoft.com/office/drawing/2014/main" id="{1075858B-32F4-2985-4E70-9FED1BB9D714}"/>
              </a:ext>
            </a:extLst>
          </p:cNvPr>
          <p:cNvSpPr txBox="1"/>
          <p:nvPr/>
        </p:nvSpPr>
        <p:spPr>
          <a:xfrm>
            <a:off x="463552" y="1516358"/>
            <a:ext cx="6097978" cy="4670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fontAlgn="t">
              <a:buFont typeface="Arial" panose="020B0604020202020204" pitchFamily="34" charset="0"/>
              <a:buChar char="•"/>
            </a:pPr>
            <a:r>
              <a:rPr lang="en-HK" sz="2400" dirty="0">
                <a:solidFill>
                  <a:srgbClr val="000000"/>
                </a:solidFill>
                <a:latin typeface="Gill Sans MT" panose="020B0502020104020203" pitchFamily="34" charset="77"/>
                <a:sym typeface="Helvetica"/>
              </a:rPr>
              <a:t>Clusters 3, 6, and 8 are allocated; clusters 2, 4, 5, 7, and 9 are unallocated</a:t>
            </a:r>
          </a:p>
          <a:p>
            <a:pPr algn="just" fontAlgn="t">
              <a:buFont typeface="Arial" panose="020B0604020202020204" pitchFamily="34" charset="0"/>
              <a:buChar char="•"/>
            </a:pPr>
            <a:endParaRPr lang="en-HK" sz="2400" dirty="0">
              <a:solidFill>
                <a:srgbClr val="000000"/>
              </a:solidFill>
              <a:latin typeface="Gill Sans MT" panose="020B0502020104020203" pitchFamily="34" charset="77"/>
              <a:sym typeface="Helvetica"/>
            </a:endParaRPr>
          </a:p>
          <a:p>
            <a:pPr algn="just" fontAlgn="t">
              <a:buFont typeface="Arial" panose="020B0604020202020204" pitchFamily="34" charset="0"/>
              <a:buChar char="•"/>
            </a:pPr>
            <a:r>
              <a:rPr lang="en-HK" sz="2400" dirty="0">
                <a:solidFill>
                  <a:srgbClr val="000000"/>
                </a:solidFill>
                <a:latin typeface="Gill Sans MT" panose="020B0502020104020203" pitchFamily="34" charset="77"/>
                <a:sym typeface="Helvetica"/>
              </a:rPr>
              <a:t>Clusters 6 and 8 are only partially filled; the unused portion is slack space</a:t>
            </a:r>
          </a:p>
          <a:p>
            <a:pPr algn="just" fontAlgn="t">
              <a:buFont typeface="Arial" panose="020B0604020202020204" pitchFamily="34" charset="0"/>
              <a:buChar char="•"/>
            </a:pPr>
            <a:endParaRPr lang="en-HK" sz="2400" dirty="0">
              <a:solidFill>
                <a:srgbClr val="000000"/>
              </a:solidFill>
              <a:latin typeface="Gill Sans MT" panose="020B0502020104020203" pitchFamily="34" charset="77"/>
              <a:sym typeface="Helvetica"/>
            </a:endParaRPr>
          </a:p>
          <a:p>
            <a:pPr algn="just" fontAlgn="t">
              <a:buFont typeface="Arial" panose="020B0604020202020204" pitchFamily="34" charset="0"/>
              <a:buChar char="•"/>
            </a:pPr>
            <a:r>
              <a:rPr lang="en-HK" sz="2400" dirty="0">
                <a:solidFill>
                  <a:srgbClr val="000000"/>
                </a:solidFill>
                <a:latin typeface="Gill Sans MT" panose="020B0502020104020203" pitchFamily="34" charset="77"/>
                <a:sym typeface="Helvetica"/>
              </a:rPr>
              <a:t>File </a:t>
            </a:r>
            <a:r>
              <a:rPr lang="en-HK" sz="2400" dirty="0" err="1">
                <a:solidFill>
                  <a:srgbClr val="000000"/>
                </a:solidFill>
                <a:latin typeface="Gill Sans MT" panose="020B0502020104020203" pitchFamily="34" charset="77"/>
                <a:sym typeface="Helvetica"/>
              </a:rPr>
              <a:t>gary.txt</a:t>
            </a:r>
            <a:r>
              <a:rPr lang="en-HK" sz="2400" dirty="0">
                <a:solidFill>
                  <a:srgbClr val="000000"/>
                </a:solidFill>
                <a:latin typeface="Gill Sans MT" panose="020B0502020104020203" pitchFamily="34" charset="77"/>
                <a:sym typeface="Helvetica"/>
              </a:rPr>
              <a:t>:</a:t>
            </a:r>
          </a:p>
          <a:p>
            <a:pPr marL="742950" lvl="1" indent="-285750" algn="just" fontAlgn="t">
              <a:buFont typeface="Arial" panose="020B0604020202020204" pitchFamily="34" charset="0"/>
              <a:buChar char="•"/>
            </a:pPr>
            <a:r>
              <a:rPr lang="en-HK" sz="2000" dirty="0">
                <a:solidFill>
                  <a:srgbClr val="000000"/>
                </a:solidFill>
                <a:latin typeface="Gill Sans MT" panose="020B0502020104020203" pitchFamily="34" charset="77"/>
                <a:sym typeface="Helvetica"/>
              </a:rPr>
              <a:t>logical size is 1,034 bytes</a:t>
            </a:r>
          </a:p>
          <a:p>
            <a:pPr marL="742950" lvl="1" indent="-285750" algn="just" fontAlgn="t">
              <a:buFont typeface="Arial" panose="020B0604020202020204" pitchFamily="34" charset="0"/>
              <a:buChar char="•"/>
            </a:pPr>
            <a:r>
              <a:rPr lang="en-HK" sz="2000" dirty="0">
                <a:solidFill>
                  <a:srgbClr val="000000"/>
                </a:solidFill>
                <a:latin typeface="Gill Sans MT" panose="020B0502020104020203" pitchFamily="34" charset="77"/>
                <a:sym typeface="Helvetica"/>
              </a:rPr>
              <a:t>physical size is 2,048 bytes (slack = 1,014 B)</a:t>
            </a:r>
          </a:p>
          <a:p>
            <a:pPr marL="742950" lvl="1" indent="-285750" algn="just" fontAlgn="t">
              <a:buFont typeface="Arial" panose="020B0604020202020204" pitchFamily="34" charset="0"/>
              <a:buChar char="•"/>
            </a:pPr>
            <a:endParaRPr lang="en-HK" sz="2000" dirty="0">
              <a:solidFill>
                <a:srgbClr val="000000"/>
              </a:solidFill>
              <a:latin typeface="Gill Sans MT" panose="020B0502020104020203" pitchFamily="34" charset="77"/>
              <a:sym typeface="Helvetica"/>
            </a:endParaRPr>
          </a:p>
          <a:p>
            <a:pPr algn="just" fontAlgn="t">
              <a:buFont typeface="Arial" panose="020B0604020202020204" pitchFamily="34" charset="0"/>
              <a:buChar char="•"/>
            </a:pPr>
            <a:r>
              <a:rPr lang="en-HK" sz="2400" dirty="0">
                <a:solidFill>
                  <a:srgbClr val="000000"/>
                </a:solidFill>
                <a:latin typeface="Gill Sans MT" panose="020B0502020104020203" pitchFamily="34" charset="77"/>
                <a:sym typeface="Helvetica"/>
              </a:rPr>
              <a:t>File </a:t>
            </a:r>
            <a:r>
              <a:rPr lang="en-HK" sz="2400" dirty="0" err="1">
                <a:solidFill>
                  <a:srgbClr val="000000"/>
                </a:solidFill>
                <a:latin typeface="Gill Sans MT" panose="020B0502020104020203" pitchFamily="34" charset="77"/>
                <a:sym typeface="Helvetica"/>
              </a:rPr>
              <a:t>hello.jpg</a:t>
            </a:r>
            <a:r>
              <a:rPr lang="en-HK" sz="2400" dirty="0">
                <a:solidFill>
                  <a:srgbClr val="000000"/>
                </a:solidFill>
                <a:latin typeface="Gill Sans MT" panose="020B0502020104020203" pitchFamily="34" charset="77"/>
                <a:sym typeface="Helvetica"/>
              </a:rPr>
              <a:t>:</a:t>
            </a:r>
          </a:p>
          <a:p>
            <a:pPr marL="742950" lvl="1" indent="-285750" algn="just" fontAlgn="t">
              <a:buFont typeface="Arial" panose="020B0604020202020204" pitchFamily="34" charset="0"/>
              <a:buChar char="•"/>
            </a:pPr>
            <a:r>
              <a:rPr lang="en-HK" sz="2550" dirty="0">
                <a:solidFill>
                  <a:srgbClr val="000000"/>
                </a:solidFill>
                <a:latin typeface="Gill Sans MT" panose="020B0502020104020203" pitchFamily="34" charset="77"/>
                <a:sym typeface="Helvetica"/>
              </a:rPr>
              <a:t>l</a:t>
            </a:r>
            <a:r>
              <a:rPr lang="en-HK" sz="2000" dirty="0">
                <a:solidFill>
                  <a:srgbClr val="000000"/>
                </a:solidFill>
                <a:latin typeface="Gill Sans MT" panose="020B0502020104020203" pitchFamily="34" charset="77"/>
                <a:sym typeface="Helvetica"/>
              </a:rPr>
              <a:t>ogical size is 3,973 bytes</a:t>
            </a:r>
          </a:p>
          <a:p>
            <a:pPr marL="742950" lvl="1" indent="-285750" algn="just" fontAlgn="t">
              <a:buFont typeface="Arial" panose="020B0604020202020204" pitchFamily="34" charset="0"/>
              <a:buChar char="•"/>
            </a:pPr>
            <a:r>
              <a:rPr lang="en-HK" sz="2000" dirty="0">
                <a:solidFill>
                  <a:srgbClr val="000000"/>
                </a:solidFill>
                <a:latin typeface="Gill Sans MT" panose="020B0502020104020203" pitchFamily="34" charset="77"/>
                <a:sym typeface="Helvetica"/>
              </a:rPr>
              <a:t>physical size is 4,096 bytes (slack = 123 B)</a:t>
            </a:r>
          </a:p>
        </p:txBody>
      </p:sp>
    </p:spTree>
    <p:extLst>
      <p:ext uri="{BB962C8B-B14F-4D97-AF65-F5344CB8AC3E}">
        <p14:creationId xmlns:p14="http://schemas.microsoft.com/office/powerpoint/2010/main" val="181223076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6060</TotalTime>
  <Words>1653</Words>
  <Application>Microsoft Macintosh PowerPoint</Application>
  <PresentationFormat>Widescreen</PresentationFormat>
  <Paragraphs>192</Paragraphs>
  <Slides>16</Slides>
  <Notes>14</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16</vt:i4>
      </vt:variant>
    </vt:vector>
  </HeadingPairs>
  <TitlesOfParts>
    <vt:vector size="34" baseType="lpstr">
      <vt:lpstr>굴림</vt:lpstr>
      <vt:lpstr>HY견고딕</vt:lpstr>
      <vt:lpstr>Malgun Gothic</vt:lpstr>
      <vt:lpstr>Malgun Gothic</vt:lpstr>
      <vt:lpstr>Times</vt:lpstr>
      <vt:lpstr>ui-sans-serif</vt:lpstr>
      <vt:lpstr>Aptos</vt:lpstr>
      <vt:lpstr>Arial</vt:lpstr>
      <vt:lpstr>Calibri</vt:lpstr>
      <vt:lpstr>Courier New</vt:lpstr>
      <vt:lpstr>Gill Sans MT</vt:lpstr>
      <vt:lpstr>Helvetica</vt:lpstr>
      <vt:lpstr>Helvetica Light</vt:lpstr>
      <vt:lpstr>Helvetica Neue</vt:lpstr>
      <vt:lpstr>Helvetica Neue Light</vt:lpstr>
      <vt:lpstr>Wingdings</vt:lpstr>
      <vt:lpstr>White</vt:lpstr>
      <vt:lpstr>2_3150-revised</vt:lpstr>
      <vt:lpstr>PowerPoint Presentation</vt:lpstr>
      <vt:lpstr>Reminder</vt:lpstr>
      <vt:lpstr>File and Directory</vt:lpstr>
      <vt:lpstr>Overall Organization</vt:lpstr>
      <vt:lpstr>FAT Overview</vt:lpstr>
      <vt:lpstr>FAT Example</vt:lpstr>
      <vt:lpstr>File Allocation Table (FAT)</vt:lpstr>
      <vt:lpstr>Structure of the FAT file system</vt:lpstr>
      <vt:lpstr>Structure of the FAT file system</vt:lpstr>
      <vt:lpstr>File Allocation Table</vt:lpstr>
      <vt:lpstr>File Storage in FAT file system</vt:lpstr>
      <vt:lpstr>Directory in FAT file system</vt:lpstr>
      <vt:lpstr>Directory in FAT file system </vt:lpstr>
      <vt:lpstr>Comparing FAT and File Systems discussed in class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YANG, Yitao</cp:lastModifiedBy>
  <cp:revision>172</cp:revision>
  <cp:lastPrinted>2024-11-20T09:13:23Z</cp:lastPrinted>
  <dcterms:created xsi:type="dcterms:W3CDTF">2023-01-06T06:17:44Z</dcterms:created>
  <dcterms:modified xsi:type="dcterms:W3CDTF">2024-11-27T19:12:58Z</dcterms:modified>
</cp:coreProperties>
</file>