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0">
          <p15:clr>
            <a:srgbClr val="FF0000"/>
          </p15:clr>
        </p15:guide>
        <p15:guide id="2" pos="2835">
          <p15:clr>
            <a:srgbClr val="FF0000"/>
          </p15:clr>
        </p15:guide>
        <p15:guide id="3" orient="horz" pos="227">
          <p15:clr>
            <a:srgbClr val="FF0000"/>
          </p15:clr>
        </p15:guide>
        <p15:guide id="4" orient="horz" pos="340">
          <p15:clr>
            <a:srgbClr val="FF0000"/>
          </p15:clr>
        </p15:guide>
        <p15:guide id="5" orient="horz" pos="567">
          <p15:clr>
            <a:srgbClr val="EA4335"/>
          </p15:clr>
        </p15:guide>
        <p15:guide id="6" orient="horz" pos="680">
          <p15:clr>
            <a:srgbClr val="EA4335"/>
          </p15:clr>
        </p15:guide>
        <p15:guide id="7" orient="horz" pos="1487">
          <p15:clr>
            <a:srgbClr val="9AA0A6"/>
          </p15:clr>
        </p15:guide>
        <p15:guide id="8" orient="horz" pos="1601">
          <p15:clr>
            <a:srgbClr val="9AA0A6"/>
          </p15:clr>
        </p15:guide>
        <p15:guide id="9" orient="horz" pos="1714">
          <p15:clr>
            <a:srgbClr val="9AA0A6"/>
          </p15:clr>
        </p15:guide>
        <p15:guide id="10" orient="horz" pos="1828">
          <p15:clr>
            <a:srgbClr val="9AA0A6"/>
          </p15:clr>
        </p15:guide>
        <p15:guide id="11" orient="horz" pos="1941">
          <p15:clr>
            <a:srgbClr val="9AA0A6"/>
          </p15:clr>
        </p15:guide>
        <p15:guide id="12" orient="horz" pos="2055">
          <p15:clr>
            <a:srgbClr val="9AA0A6"/>
          </p15:clr>
        </p15:guide>
        <p15:guide id="13" orient="horz" pos="3091">
          <p15:clr>
            <a:srgbClr val="9AA0A6"/>
          </p15:clr>
        </p15:guide>
        <p15:guide id="14" orient="horz" pos="2978">
          <p15:clr>
            <a:srgbClr val="9AA0A6"/>
          </p15:clr>
        </p15:guide>
        <p15:guide id="15" pos="429">
          <p15:clr>
            <a:srgbClr val="9AA0A6"/>
          </p15:clr>
        </p15:guide>
        <p15:guide id="16" pos="315">
          <p15:clr>
            <a:srgbClr val="9AA0A6"/>
          </p15:clr>
        </p15:guide>
        <p15:guide id="17" pos="1222">
          <p15:clr>
            <a:srgbClr val="9AA0A6"/>
          </p15:clr>
        </p15:guide>
        <p15:guide id="18" pos="1336">
          <p15:clr>
            <a:srgbClr val="9AA0A6"/>
          </p15:clr>
        </p15:guide>
        <p15:guide id="19" pos="2128">
          <p15:clr>
            <a:srgbClr val="9AA0A6"/>
          </p15:clr>
        </p15:guide>
        <p15:guide id="20" pos="2241">
          <p15:clr>
            <a:srgbClr val="9AA0A6"/>
          </p15:clr>
        </p15:guide>
        <p15:guide id="21" pos="2948">
          <p15:clr>
            <a:srgbClr val="9AA0A6"/>
          </p15:clr>
        </p15:guide>
        <p15:guide id="22" pos="3061">
          <p15:clr>
            <a:srgbClr val="9AA0A6"/>
          </p15:clr>
        </p15:guide>
        <p15:guide id="23" pos="3872">
          <p15:clr>
            <a:srgbClr val="9AA0A6"/>
          </p15:clr>
        </p15:guide>
        <p15:guide id="24" pos="3984">
          <p15:clr>
            <a:srgbClr val="9AA0A6"/>
          </p15:clr>
        </p15:guide>
        <p15:guide id="25" pos="4797">
          <p15:clr>
            <a:srgbClr val="9AA0A6"/>
          </p15:clr>
        </p15:guide>
        <p15:guide id="26" pos="4910">
          <p15:clr>
            <a:srgbClr val="9AA0A6"/>
          </p15:clr>
        </p15:guide>
        <p15:guide id="27" orient="horz" pos="2294">
          <p15:clr>
            <a:srgbClr val="9AA0A6"/>
          </p15:clr>
        </p15:guide>
        <p15:guide id="28" pos="2354">
          <p15:clr>
            <a:srgbClr val="9AA0A6"/>
          </p15:clr>
        </p15:guide>
        <p15:guide id="29" orient="horz" pos="2408">
          <p15:clr>
            <a:srgbClr val="9AA0A6"/>
          </p15:clr>
        </p15:guide>
        <p15:guide id="30" orient="horz" pos="2168">
          <p15:clr>
            <a:srgbClr val="38761D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0" orient="horz"/>
        <p:guide pos="2835"/>
        <p:guide pos="227" orient="horz"/>
        <p:guide pos="340" orient="horz"/>
        <p:guide pos="567" orient="horz"/>
        <p:guide pos="680" orient="horz"/>
        <p:guide pos="1487" orient="horz"/>
        <p:guide pos="1601" orient="horz"/>
        <p:guide pos="1714" orient="horz"/>
        <p:guide pos="1828" orient="horz"/>
        <p:guide pos="1941" orient="horz"/>
        <p:guide pos="2055" orient="horz"/>
        <p:guide pos="3091" orient="horz"/>
        <p:guide pos="2978" orient="horz"/>
        <p:guide pos="429"/>
        <p:guide pos="315"/>
        <p:guide pos="1222"/>
        <p:guide pos="1336"/>
        <p:guide pos="2128"/>
        <p:guide pos="2241"/>
        <p:guide pos="2948"/>
        <p:guide pos="3061"/>
        <p:guide pos="3872"/>
        <p:guide pos="3984"/>
        <p:guide pos="4797"/>
        <p:guide pos="4910"/>
        <p:guide pos="2294" orient="horz"/>
        <p:guide pos="2354"/>
        <p:guide pos="2408" orient="horz"/>
        <p:guide pos="2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9dd1e46f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9dd1e46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9dd1e4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9dd1e4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ccf2a4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ccf2a4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dd1e46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dd1e46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9dd1e81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9dd1e81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sA9hK_SZWco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71000" y="1665075"/>
            <a:ext cx="5002200" cy="1530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Floor Tracer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79375" y="3195300"/>
            <a:ext cx="3006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 for 3ds max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5614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740550" y="119950"/>
            <a:ext cx="3297600" cy="4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3D visualisation, clients provide drawings they’ve created as an </a:t>
            </a:r>
            <a:r>
              <a:rPr lang="en-GB">
                <a:solidFill>
                  <a:schemeClr val="dk1"/>
                </a:solidFill>
              </a:rPr>
              <a:t>architectural plan in mind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Their drawings have, </a:t>
            </a:r>
            <a:r>
              <a:rPr lang="en-GB">
                <a:solidFill>
                  <a:schemeClr val="dk1"/>
                </a:solidFill>
              </a:rPr>
              <a:t>among other things, </a:t>
            </a:r>
            <a:r>
              <a:rPr lang="en-GB"/>
              <a:t>imprecisions, unclosed shapes, duplicate or </a:t>
            </a:r>
            <a:r>
              <a:rPr lang="en-GB">
                <a:solidFill>
                  <a:schemeClr val="dk1"/>
                </a:solidFill>
              </a:rPr>
              <a:t>overlapping</a:t>
            </a:r>
            <a:r>
              <a:rPr lang="en-GB"/>
              <a:t> lines, etc…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Those doesn’t matters to the architect.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that reason, in order t</a:t>
            </a:r>
            <a:r>
              <a:rPr lang="en-GB"/>
              <a:t>o create a 3d model and produce images correctly we have to draw them from scratch, using the architect’s drawing as a reference.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script, generate correct shapes </a:t>
            </a:r>
            <a:r>
              <a:rPr lang="en-GB">
                <a:solidFill>
                  <a:schemeClr val="dk1"/>
                </a:solidFill>
              </a:rPr>
              <a:t>for walls, windows and doors openings, floors, and the whole floor contour, after correcting imprecisions.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script is written in python 2.7 and the calculations are made without libraries.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</a:t>
            </a:r>
            <a:r>
              <a:rPr lang="en-GB">
                <a:solidFill>
                  <a:schemeClr val="dk1"/>
                </a:solidFill>
              </a:rPr>
              <a:t> drawing on the left took 2 seconds with a pentium i5 3570 3.4 ghz and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 gb 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915997" y="235200"/>
            <a:ext cx="2936700" cy="209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029516" y="235200"/>
            <a:ext cx="2992200" cy="332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915997" y="2504360"/>
            <a:ext cx="2936700" cy="209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7836" l="65249" r="19544" t="55580"/>
          <a:stretch/>
        </p:blipFill>
        <p:spPr>
          <a:xfrm>
            <a:off x="3472555" y="927017"/>
            <a:ext cx="1208763" cy="123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4415" l="15771" r="69022" t="69002"/>
          <a:stretch/>
        </p:blipFill>
        <p:spPr>
          <a:xfrm>
            <a:off x="2013688" y="850817"/>
            <a:ext cx="1208763" cy="123609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082322" y="2559441"/>
            <a:ext cx="2604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Imprecisions have been corrected.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>
            <a:stCxn id="74" idx="2"/>
            <a:endCxn id="75" idx="6"/>
          </p:cNvCxnSpPr>
          <p:nvPr/>
        </p:nvCxnSpPr>
        <p:spPr>
          <a:xfrm rot="10800000">
            <a:off x="3101969" y="1236388"/>
            <a:ext cx="1226100" cy="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76" name="Google Shape;76;p15"/>
          <p:cNvCxnSpPr>
            <a:stCxn id="77" idx="2"/>
            <a:endCxn id="78" idx="6"/>
          </p:cNvCxnSpPr>
          <p:nvPr/>
        </p:nvCxnSpPr>
        <p:spPr>
          <a:xfrm rot="10800000">
            <a:off x="2832999" y="1712844"/>
            <a:ext cx="1130400" cy="3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2402885" y="1509196"/>
            <a:ext cx="430200" cy="407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963399" y="1513044"/>
            <a:ext cx="524100" cy="46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577954" y="1004338"/>
            <a:ext cx="524100" cy="46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328069" y="1080538"/>
            <a:ext cx="336300" cy="363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2647" t="0"/>
          <a:stretch/>
        </p:blipFill>
        <p:spPr>
          <a:xfrm>
            <a:off x="2013700" y="3118583"/>
            <a:ext cx="1208740" cy="123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531" l="0" r="0" t="4528"/>
          <a:stretch/>
        </p:blipFill>
        <p:spPr>
          <a:xfrm>
            <a:off x="3471354" y="3194784"/>
            <a:ext cx="1208739" cy="1236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82" idx="6"/>
            <a:endCxn id="83" idx="2"/>
          </p:cNvCxnSpPr>
          <p:nvPr/>
        </p:nvCxnSpPr>
        <p:spPr>
          <a:xfrm>
            <a:off x="2624626" y="3352394"/>
            <a:ext cx="1081800" cy="20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84" name="Google Shape;84;p15"/>
          <p:cNvCxnSpPr>
            <a:stCxn id="85" idx="6"/>
            <a:endCxn id="86" idx="2"/>
          </p:cNvCxnSpPr>
          <p:nvPr/>
        </p:nvCxnSpPr>
        <p:spPr>
          <a:xfrm flipH="1" rot="10800000">
            <a:off x="3054996" y="3959948"/>
            <a:ext cx="1002000" cy="5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2194426" y="3148694"/>
            <a:ext cx="430200" cy="407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6">
            <a:alphaModFix/>
          </a:blip>
          <a:srcRect b="2665" l="23468" r="6830" t="43487"/>
          <a:stretch/>
        </p:blipFill>
        <p:spPr>
          <a:xfrm rot="-5400000">
            <a:off x="4589614" y="1539826"/>
            <a:ext cx="2461811" cy="1236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7">
            <a:alphaModFix/>
          </a:blip>
          <a:srcRect b="9536" l="20186" r="10919" t="36494"/>
          <a:stretch/>
        </p:blipFill>
        <p:spPr>
          <a:xfrm rot="-5400000">
            <a:off x="5991787" y="1538430"/>
            <a:ext cx="2475960" cy="12388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5215226" y="308321"/>
            <a:ext cx="2634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Related lines have been turned into geometric regions.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089888" y="308321"/>
            <a:ext cx="2604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Openings have been closed with new spline.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624796" y="3814148"/>
            <a:ext cx="430200" cy="407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706440" y="3348809"/>
            <a:ext cx="430200" cy="407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057082" y="3756116"/>
            <a:ext cx="430200" cy="407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81325" y="235200"/>
            <a:ext cx="1553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Examples: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 title="floor trac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650" y="490225"/>
            <a:ext cx="5550700" cy="41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62050" y="148800"/>
            <a:ext cx="14199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video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812625" y="315500"/>
            <a:ext cx="78588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current limitation: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- result are z planar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- curved spline are not supported,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  also you can apply a normalize spline modifier or divide the curves.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- window, door and other symbol must be hidden,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  splines will be created for windows / doors by guessing walls openings.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some parameters should be tweaked, among other max_wall_width, max_bridge_size (max opening width),...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idea is to take it further, with an ui that wood allow to easily apply wall / window / door / floor preset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</a:t>
            </a:r>
            <a:r>
              <a:rPr lang="en-GB"/>
              <a:t>loor Tracer is written for 3ds Max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launch the application: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 path to reflect path to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3ds Max rollout \maxscript\floorTracer.ms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