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6"/>
  </p:notesMasterIdLst>
  <p:sldIdLst>
    <p:sldId id="258" r:id="rId2"/>
    <p:sldId id="262" r:id="rId3"/>
    <p:sldId id="293" r:id="rId4"/>
    <p:sldId id="264" r:id="rId5"/>
    <p:sldId id="265" r:id="rId6"/>
    <p:sldId id="275" r:id="rId7"/>
    <p:sldId id="283" r:id="rId8"/>
    <p:sldId id="266" r:id="rId9"/>
    <p:sldId id="271" r:id="rId10"/>
    <p:sldId id="272" r:id="rId11"/>
    <p:sldId id="284" r:id="rId12"/>
    <p:sldId id="285" r:id="rId13"/>
    <p:sldId id="286" r:id="rId14"/>
    <p:sldId id="287" r:id="rId15"/>
    <p:sldId id="292" r:id="rId16"/>
    <p:sldId id="273" r:id="rId17"/>
    <p:sldId id="288" r:id="rId18"/>
    <p:sldId id="289" r:id="rId19"/>
    <p:sldId id="290" r:id="rId20"/>
    <p:sldId id="291" r:id="rId21"/>
    <p:sldId id="269" r:id="rId22"/>
    <p:sldId id="294" r:id="rId23"/>
    <p:sldId id="295" r:id="rId24"/>
    <p:sldId id="296"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9D90A0"/>
    <a:srgbClr val="FF9933"/>
    <a:srgbClr val="337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51" autoAdjust="0"/>
    <p:restoredTop sz="80574" autoAdjust="0"/>
  </p:normalViewPr>
  <p:slideViewPr>
    <p:cSldViewPr snapToGrid="0" snapToObjects="1">
      <p:cViewPr varScale="1">
        <p:scale>
          <a:sx n="74" d="100"/>
          <a:sy n="74" d="100"/>
        </p:scale>
        <p:origin x="176" y="3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0FB42-B2C6-3A41-AD8C-BEA2E3623105}"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51BA0-8037-DB44-AE69-351431D0BF06}" type="slidenum">
              <a:rPr kumimoji="1" lang="ja-JP" altLang="en-US" smtClean="0"/>
              <a:t>‹#›</a:t>
            </a:fld>
            <a:endParaRPr kumimoji="1" lang="ja-JP" altLang="en-US"/>
          </a:p>
        </p:txBody>
      </p:sp>
    </p:spTree>
    <p:extLst>
      <p:ext uri="{BB962C8B-B14F-4D97-AF65-F5344CB8AC3E}">
        <p14:creationId xmlns:p14="http://schemas.microsoft.com/office/powerpoint/2010/main" val="18710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smtClean="0"/>
              <a:t>これ</a:t>
            </a:r>
            <a:r>
              <a:rPr lang="ja-JP" altLang="en-US" dirty="0"/>
              <a:t>より、グリッドコンピューティングにおける、制約条件付きスケジューリング問題への、</a:t>
            </a:r>
            <a:r>
              <a:rPr lang="en-US" altLang="ja-JP" dirty="0"/>
              <a:t>ACO</a:t>
            </a:r>
            <a:r>
              <a:rPr lang="ja-JP" altLang="en-US" dirty="0"/>
              <a:t>法の適用の研究発表を行います。</a:t>
            </a:r>
            <a:endParaRPr lang="en-US" altLang="ja-JP" dirty="0"/>
          </a:p>
          <a:p>
            <a:pPr eaLnBrk="1" hangingPunct="1">
              <a:spcBef>
                <a:spcPct val="0"/>
              </a:spcBef>
            </a:pPr>
            <a:endParaRPr lang="en-US" altLang="ja-JP" dirty="0"/>
          </a:p>
          <a:p>
            <a:pPr eaLnBrk="1" hangingPunct="1">
              <a:spcBef>
                <a:spcPct val="0"/>
              </a:spcBef>
            </a:pPr>
            <a:r>
              <a:rPr lang="ja-JP" altLang="en-US" dirty="0"/>
              <a:t>研究者は、</a:t>
            </a:r>
            <a:r>
              <a:rPr lang="en-US" altLang="ja-JP" dirty="0"/>
              <a:t>13H023</a:t>
            </a:r>
            <a:r>
              <a:rPr lang="ja-JP" altLang="en-US" dirty="0"/>
              <a:t>恩田です。</a:t>
            </a:r>
            <a:endParaRPr lang="en-US" altLang="ja-JP" dirty="0"/>
          </a:p>
          <a:p>
            <a:pPr eaLnBrk="1" hangingPunct="1">
              <a:spcBef>
                <a:spcPct val="0"/>
              </a:spcBef>
            </a:pPr>
            <a:endParaRPr lang="en-US" altLang="ja-JP" dirty="0"/>
          </a:p>
          <a:p>
            <a:pPr eaLnBrk="1" hangingPunct="1">
              <a:spcBef>
                <a:spcPct val="0"/>
              </a:spcBef>
            </a:pPr>
            <a:r>
              <a:rPr lang="ja-JP" altLang="en-US" dirty="0"/>
              <a:t>次</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a:t>
            </a:fld>
            <a:endParaRPr kumimoji="1" lang="ja-JP" altLang="en-US"/>
          </a:p>
        </p:txBody>
      </p:sp>
    </p:spTree>
    <p:extLst>
      <p:ext uri="{BB962C8B-B14F-4D97-AF65-F5344CB8AC3E}">
        <p14:creationId xmlns:p14="http://schemas.microsoft.com/office/powerpoint/2010/main" val="166891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ＡＣＯの条件は</a:t>
            </a:r>
            <a:endParaRPr kumimoji="1" lang="en-US" altLang="ja-JP" dirty="0" smtClean="0"/>
          </a:p>
          <a:p>
            <a:r>
              <a:rPr kumimoji="1" lang="ja-JP" altLang="en-US" dirty="0" smtClean="0"/>
              <a:t>アリ数を</a:t>
            </a:r>
            <a:r>
              <a:rPr kumimoji="1" lang="en-US" altLang="ja-JP" dirty="0" smtClean="0"/>
              <a:t>50</a:t>
            </a:r>
            <a:r>
              <a:rPr kumimoji="1" lang="ja-JP" altLang="en-US" dirty="0" err="1" smtClean="0"/>
              <a:t>、</a:t>
            </a:r>
            <a:r>
              <a:rPr kumimoji="1" lang="ja-JP" altLang="en-US" dirty="0" smtClean="0"/>
              <a:t>世代数を</a:t>
            </a:r>
            <a:r>
              <a:rPr kumimoji="1" lang="en-US" altLang="ja-JP" dirty="0" smtClean="0"/>
              <a:t>10000</a:t>
            </a:r>
            <a:r>
              <a:rPr kumimoji="1" lang="ja-JP" altLang="en-US" dirty="0" smtClean="0"/>
              <a:t>まで、蒸発率は</a:t>
            </a:r>
            <a:r>
              <a:rPr kumimoji="1" lang="en-US" altLang="ja-JP" dirty="0" smtClean="0"/>
              <a:t>0.05</a:t>
            </a:r>
            <a:r>
              <a:rPr kumimoji="1" lang="ja-JP" altLang="en-US" dirty="0" smtClean="0"/>
              <a:t>と</a:t>
            </a:r>
            <a:r>
              <a:rPr kumimoji="1" lang="en-US" altLang="ja-JP" dirty="0" smtClean="0"/>
              <a:t>0.01</a:t>
            </a:r>
            <a:r>
              <a:rPr kumimoji="1" lang="ja-JP" altLang="en-US" dirty="0" smtClean="0"/>
              <a:t>の二つとし</a:t>
            </a:r>
            <a:endParaRPr kumimoji="1" lang="en-US" altLang="ja-JP" dirty="0" smtClean="0"/>
          </a:p>
          <a:p>
            <a:r>
              <a:rPr kumimoji="1" lang="ja-JP" altLang="en-US" dirty="0" smtClean="0"/>
              <a:t>それぞれ</a:t>
            </a:r>
            <a:r>
              <a:rPr kumimoji="1" lang="en-US" altLang="ja-JP" dirty="0" smtClean="0"/>
              <a:t>100</a:t>
            </a:r>
            <a:r>
              <a:rPr kumimoji="1" lang="ja-JP" altLang="en-US" dirty="0" smtClean="0"/>
              <a:t>回試行しました</a:t>
            </a:r>
            <a:r>
              <a:rPr kumimoji="1" lang="ja-JP" altLang="en-US" dirty="0" smtClean="0"/>
              <a:t>。</a:t>
            </a:r>
            <a:endParaRPr kumimoji="1" lang="en-US" altLang="ja-JP"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10</a:t>
            </a:fld>
            <a:endParaRPr kumimoji="1" lang="ja-JP" altLang="en-US"/>
          </a:p>
        </p:txBody>
      </p:sp>
    </p:spTree>
    <p:extLst>
      <p:ext uri="{BB962C8B-B14F-4D97-AF65-F5344CB8AC3E}">
        <p14:creationId xmlns:p14="http://schemas.microsoft.com/office/powerpoint/2010/main" val="311751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まず蒸発率が</a:t>
            </a:r>
            <a:r>
              <a:rPr kumimoji="1" lang="en-US" altLang="ja-JP" dirty="0" smtClean="0"/>
              <a:t>0.05</a:t>
            </a:r>
            <a:r>
              <a:rPr kumimoji="1" lang="ja-JP" altLang="en-US" dirty="0" smtClean="0"/>
              <a:t>のときの結果です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err="1" smtClean="0"/>
              <a:t>までに到</a:t>
            </a:r>
            <a:r>
              <a:rPr kumimoji="1" lang="ja-JP" altLang="en-US" dirty="0" smtClean="0"/>
              <a:t>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最初でこそ</a:t>
            </a:r>
            <a:r>
              <a:rPr kumimoji="1" lang="en-US" altLang="ja-JP" dirty="0" smtClean="0"/>
              <a:t>s</a:t>
            </a:r>
            <a:r>
              <a:rPr kumimoji="1" lang="ja-JP" altLang="en-US" dirty="0" smtClean="0"/>
              <a:t>と</a:t>
            </a:r>
            <a:r>
              <a:rPr kumimoji="1" lang="en-US" altLang="ja-JP" dirty="0" smtClean="0"/>
              <a:t>b</a:t>
            </a:r>
            <a:r>
              <a:rPr kumimoji="1" lang="ja-JP" altLang="en-US" dirty="0" smtClean="0"/>
              <a:t>が評価を良くしていますが、その後は</a:t>
            </a:r>
            <a:r>
              <a:rPr kumimoji="1" lang="en-US" altLang="ja-JP" dirty="0" smtClean="0"/>
              <a:t>u</a:t>
            </a:r>
            <a:r>
              <a:rPr kumimoji="1" lang="ja-JP" altLang="en-US" dirty="0" smtClean="0"/>
              <a:t>と</a:t>
            </a:r>
            <a:r>
              <a:rPr kumimoji="1" lang="en-US" altLang="ja-JP" dirty="0" smtClean="0"/>
              <a:t>h</a:t>
            </a:r>
            <a:r>
              <a:rPr kumimoji="1" lang="ja-JP" altLang="en-US" dirty="0" smtClean="0"/>
              <a:t>が良くなり追い越しています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11</a:t>
            </a:fld>
            <a:endParaRPr lang="ja-JP" altLang="en-US" dirty="0"/>
          </a:p>
        </p:txBody>
      </p:sp>
    </p:spTree>
    <p:extLst>
      <p:ext uri="{BB962C8B-B14F-4D97-AF65-F5344CB8AC3E}">
        <p14:creationId xmlns:p14="http://schemas.microsoft.com/office/powerpoint/2010/main" val="155265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まず蒸発率</a:t>
            </a:r>
            <a:r>
              <a:rPr kumimoji="1" lang="en-US" altLang="ja-JP" dirty="0" smtClean="0"/>
              <a:t>0.05</a:t>
            </a:r>
            <a:r>
              <a:rPr kumimoji="1" lang="ja-JP" altLang="en-US" dirty="0" smtClean="0"/>
              <a:t>の結果です。</a:t>
            </a:r>
            <a:endParaRPr kumimoji="1" lang="en-US" altLang="ja-JP" dirty="0" smtClean="0"/>
          </a:p>
          <a:p>
            <a:r>
              <a:rPr kumimoji="1" lang="ja-JP" altLang="en-US" dirty="0" smtClean="0"/>
              <a:t>こちら</a:t>
            </a:r>
            <a:r>
              <a:rPr kumimoji="1" lang="ja-JP" altLang="en-US" dirty="0" smtClean="0"/>
              <a:t>は</a:t>
            </a:r>
            <a:r>
              <a:rPr kumimoji="1" lang="en-US" altLang="ja-JP" dirty="0" smtClean="0"/>
              <a:t>100</a:t>
            </a:r>
            <a:r>
              <a:rPr kumimoji="1" lang="ja-JP" altLang="en-US" dirty="0" smtClean="0"/>
              <a:t>回試行したときの、それぞれの試行ごとの最良評価値の出現頻度です。</a:t>
            </a:r>
            <a:endParaRPr kumimoji="1" lang="en-US" altLang="ja-JP" dirty="0" smtClean="0"/>
          </a:p>
          <a:p>
            <a:r>
              <a:rPr kumimoji="1" lang="ja-JP" altLang="en-US" dirty="0" smtClean="0"/>
              <a:t>また右上にあるのはその最良評価値の、最小値、最大値、平均値になります。</a:t>
            </a:r>
            <a:endParaRPr kumimoji="1" lang="en-US" altLang="ja-JP" dirty="0" smtClean="0"/>
          </a:p>
          <a:p>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endParaRPr kumimoji="1" lang="en-US" altLang="ja-JP" dirty="0" smtClean="0"/>
          </a:p>
          <a:p>
            <a:r>
              <a:rPr kumimoji="1" lang="ja-JP" altLang="en-US" dirty="0" smtClean="0"/>
              <a:t>縦軸と横軸の</a:t>
            </a:r>
            <a:r>
              <a:rPr kumimoji="1" lang="ja-JP" altLang="en-US" dirty="0" smtClean="0"/>
              <a:t>説明</a:t>
            </a:r>
            <a:endParaRPr kumimoji="1" lang="en-US" altLang="ja-JP" dirty="0" smtClean="0"/>
          </a:p>
          <a:p>
            <a:r>
              <a:rPr kumimoji="1" lang="ja-JP" altLang="en-US" dirty="0" smtClean="0"/>
              <a:t>値が小さければ良い結果となります</a:t>
            </a:r>
            <a:endParaRPr kumimoji="1" lang="en-US" altLang="ja-JP" dirty="0" smtClean="0"/>
          </a:p>
          <a:p>
            <a:endParaRPr kumimoji="1" lang="en-US" altLang="ja-JP" dirty="0" smtClean="0"/>
          </a:p>
          <a:p>
            <a:r>
              <a:rPr kumimoji="1" lang="ja-JP" altLang="en-US" dirty="0" smtClean="0"/>
              <a:t>比較的、</a:t>
            </a:r>
            <a:r>
              <a:rPr kumimoji="1" lang="en-US" altLang="ja-JP" dirty="0" smtClean="0"/>
              <a:t>b</a:t>
            </a:r>
            <a:r>
              <a:rPr kumimoji="1" lang="ja-JP" altLang="en-US" dirty="0" smtClean="0"/>
              <a:t>と</a:t>
            </a:r>
            <a:r>
              <a:rPr kumimoji="1" lang="en-US" altLang="ja-JP" dirty="0" smtClean="0"/>
              <a:t>s</a:t>
            </a:r>
            <a:r>
              <a:rPr kumimoji="1" lang="ja-JP" altLang="en-US" dirty="0" smtClean="0"/>
              <a:t>が良い値のほうに出現回数が集まっています。</a:t>
            </a:r>
            <a:endParaRPr kumimoji="1" lang="en-US" altLang="ja-JP" dirty="0" smtClean="0"/>
          </a:p>
          <a:p>
            <a:r>
              <a:rPr kumimoji="1" lang="ja-JP" altLang="en-US" dirty="0" smtClean="0"/>
              <a:t>アニメーション</a:t>
            </a:r>
            <a:endParaRPr kumimoji="1" lang="en-US" altLang="ja-JP" dirty="0" smtClean="0"/>
          </a:p>
          <a:p>
            <a:endParaRPr kumimoji="1" lang="en-US" altLang="ja-JP" dirty="0" smtClean="0"/>
          </a:p>
          <a:p>
            <a:r>
              <a:rPr kumimoji="1" lang="ja-JP" altLang="en-US" dirty="0" smtClean="0"/>
              <a:t>また平均値の部分をみてもこの二つが良い結果を出しているのがわかります。</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348559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蒸発率が</a:t>
            </a:r>
            <a:r>
              <a:rPr kumimoji="1" lang="en-US" altLang="ja-JP" dirty="0" smtClean="0"/>
              <a:t>0.01</a:t>
            </a:r>
            <a:r>
              <a:rPr kumimoji="1" lang="ja-JP" altLang="en-US" dirty="0" smtClean="0"/>
              <a:t>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smtClean="0"/>
              <a:t>までに到達するまで、その世代毎の評価値の平均です。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縦軸が処理完了時間、横軸が世代数となっています。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それぞれに大きな差は見られません。</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最小値が</a:t>
            </a:r>
            <a:r>
              <a:rPr kumimoji="1" lang="en-US" altLang="ja-JP" dirty="0" smtClean="0"/>
              <a:t>b</a:t>
            </a:r>
            <a:r>
              <a:rPr kumimoji="1" lang="ja-JP" altLang="en-US" dirty="0" smtClean="0"/>
              <a:t>と</a:t>
            </a:r>
            <a:r>
              <a:rPr kumimoji="1" lang="en-US" altLang="ja-JP" dirty="0" smtClean="0"/>
              <a:t>s</a:t>
            </a:r>
            <a:r>
              <a:rPr kumimoji="1" lang="ja-JP" altLang="en-US" dirty="0" smtClean="0"/>
              <a:t>が比較的、良い値を維持し続けています。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28541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次に蒸発率が</a:t>
            </a:r>
            <a:r>
              <a:rPr lang="en-US" altLang="ja-JP" sz="1200" dirty="0" smtClean="0"/>
              <a:t>0.01</a:t>
            </a:r>
            <a:r>
              <a:rPr lang="ja-JP" altLang="en-US" sz="1200" dirty="0" smtClean="0"/>
              <a:t>の結果です。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0.05</a:t>
            </a:r>
            <a:r>
              <a:rPr lang="ja-JP" altLang="en-US" sz="1200" dirty="0" smtClean="0"/>
              <a:t>ときよりも、</a:t>
            </a:r>
            <a:r>
              <a:rPr lang="en-US" altLang="ja-JP" sz="1200" dirty="0" smtClean="0"/>
              <a:t>b</a:t>
            </a:r>
            <a:r>
              <a:rPr lang="ja-JP" altLang="en-US" sz="1200" dirty="0" smtClean="0"/>
              <a:t>と</a:t>
            </a:r>
            <a:r>
              <a:rPr lang="en-US" altLang="ja-JP" sz="1200" dirty="0" smtClean="0"/>
              <a:t>s</a:t>
            </a:r>
            <a:r>
              <a:rPr lang="ja-JP" altLang="en-US" sz="1200" dirty="0" smtClean="0"/>
              <a:t>が良い結果なのがわかります。アニメーション</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さらに平均値でも良い結果なのがわかります。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smtClean="0"/>
              <a:t>upver</a:t>
            </a:r>
            <a:r>
              <a:rPr lang="ja-JP" altLang="en-US" sz="1200" dirty="0" err="1" smtClean="0"/>
              <a:t>、</a:t>
            </a:r>
            <a:r>
              <a:rPr lang="en-US" altLang="ja-JP" sz="1200" dirty="0" err="1" smtClean="0"/>
              <a:t>haichi</a:t>
            </a:r>
            <a:r>
              <a:rPr lang="ja-JP" altLang="en-US" sz="1200" dirty="0" smtClean="0"/>
              <a:t>の結果が他の</a:t>
            </a:r>
            <a:r>
              <a:rPr lang="en-US" altLang="ja-JP" sz="1200" dirty="0" err="1" smtClean="0"/>
              <a:t>syori,bever</a:t>
            </a:r>
            <a:r>
              <a:rPr lang="ja-JP" altLang="en-US" sz="1200" dirty="0" smtClean="0"/>
              <a:t>比べ悪い結果となった。</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この問題設定では、蒸発の適用箇所の変更は最良解の改善にはつながらなかった。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配置の考察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303721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容量制約がない場合</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15</a:t>
            </a:fld>
            <a:endParaRPr kumimoji="1" lang="ja-JP" altLang="en-US"/>
          </a:p>
        </p:txBody>
      </p:sp>
    </p:spTree>
    <p:extLst>
      <p:ext uri="{BB962C8B-B14F-4D97-AF65-F5344CB8AC3E}">
        <p14:creationId xmlns:p14="http://schemas.microsoft.com/office/powerpoint/2010/main" val="158503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先ほどの数値実験から容量制約がどのような影響を与えているのか、検証しました。</a:t>
            </a:r>
            <a:endParaRPr kumimoji="1" lang="en-US" altLang="ja-JP" dirty="0" smtClean="0"/>
          </a:p>
          <a:p>
            <a:endParaRPr kumimoji="1" lang="en-US" altLang="ja-JP" dirty="0" smtClean="0"/>
          </a:p>
          <a:p>
            <a:r>
              <a:rPr kumimoji="1" lang="ja-JP" altLang="en-US" dirty="0" smtClean="0"/>
              <a:t>マシンの条件を先ほどの条件から、容量をすべて</a:t>
            </a:r>
            <a:r>
              <a:rPr kumimoji="1" lang="en-US" altLang="ja-JP" dirty="0" smtClean="0"/>
              <a:t>100</a:t>
            </a:r>
            <a:r>
              <a:rPr kumimoji="1" lang="ja-JP" altLang="en-US" dirty="0" smtClean="0"/>
              <a:t>に設定しました。</a:t>
            </a:r>
            <a:endParaRPr kumimoji="1" lang="en-US" altLang="ja-JP" dirty="0" smtClean="0"/>
          </a:p>
          <a:p>
            <a:r>
              <a:rPr kumimoji="1" lang="ja-JP" altLang="en-US" dirty="0" smtClean="0"/>
              <a:t>これでマシンの処理能力に差はあるものの、すべてのタスクがこなせるようになります。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16</a:t>
            </a:fld>
            <a:endParaRPr kumimoji="1" lang="ja-JP" altLang="en-US"/>
          </a:p>
        </p:txBody>
      </p:sp>
    </p:spTree>
    <p:extLst>
      <p:ext uri="{BB962C8B-B14F-4D97-AF65-F5344CB8AC3E}">
        <p14:creationId xmlns:p14="http://schemas.microsoft.com/office/powerpoint/2010/main" val="3626373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まず注目したいのが処理完了時間です。大きく減少しています。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a:t>
            </a:r>
            <a:r>
              <a:rPr kumimoji="1" lang="ja-JP" altLang="en-US" dirty="0" smtClean="0"/>
              <a:t>容量制約による影響をいいたい</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17</a:t>
            </a:fld>
            <a:endParaRPr lang="ja-JP" altLang="en-US" dirty="0"/>
          </a:p>
        </p:txBody>
      </p:sp>
    </p:spTree>
    <p:extLst>
      <p:ext uri="{BB962C8B-B14F-4D97-AF65-F5344CB8AC3E}">
        <p14:creationId xmlns:p14="http://schemas.microsoft.com/office/powerpoint/2010/main" val="1285414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まず、処理完了時間が大きく減少していることがわかります</a:t>
            </a:r>
            <a:endParaRPr kumimoji="1" lang="en-US" altLang="ja-JP" dirty="0" smtClean="0"/>
          </a:p>
          <a:p>
            <a:r>
              <a:rPr kumimoji="1" lang="ja-JP" altLang="en-US" dirty="0" smtClean="0"/>
              <a:t>出現回数では</a:t>
            </a:r>
            <a:r>
              <a:rPr kumimoji="1" lang="ja-JP" altLang="en-US" dirty="0" smtClean="0"/>
              <a:t>先ほどの容量制約ありの結果と比べると、</a:t>
            </a:r>
            <a:r>
              <a:rPr kumimoji="1" lang="en-US" altLang="ja-JP" dirty="0" smtClean="0"/>
              <a:t>u</a:t>
            </a:r>
            <a:r>
              <a:rPr kumimoji="1" lang="ja-JP" altLang="en-US" dirty="0" smtClean="0"/>
              <a:t>と</a:t>
            </a:r>
            <a:r>
              <a:rPr kumimoji="1" lang="en-US" altLang="ja-JP" dirty="0" smtClean="0"/>
              <a:t>h</a:t>
            </a:r>
            <a:r>
              <a:rPr kumimoji="1" lang="ja-JP" altLang="en-US" dirty="0" smtClean="0"/>
              <a:t>の結果</a:t>
            </a:r>
            <a:r>
              <a:rPr kumimoji="1" lang="ja-JP" altLang="en-US" dirty="0" smtClean="0"/>
              <a:t>が他の</a:t>
            </a:r>
            <a:r>
              <a:rPr kumimoji="1" lang="en-US" altLang="ja-JP" dirty="0" smtClean="0"/>
              <a:t>2</a:t>
            </a:r>
            <a:r>
              <a:rPr kumimoji="1" lang="ja-JP" altLang="en-US" dirty="0" smtClean="0"/>
              <a:t>つよりよく</a:t>
            </a:r>
            <a:r>
              <a:rPr kumimoji="1" lang="ja-JP" altLang="en-US" dirty="0" smtClean="0"/>
              <a:t>なっています。</a:t>
            </a:r>
            <a:endParaRPr kumimoji="1" lang="en-US" altLang="ja-JP" dirty="0" smtClean="0"/>
          </a:p>
          <a:p>
            <a:endParaRPr kumimoji="1" lang="en-US" altLang="ja-JP" dirty="0" smtClean="0"/>
          </a:p>
          <a:p>
            <a:r>
              <a:rPr kumimoji="1" lang="ja-JP" altLang="en-US" dirty="0" smtClean="0"/>
              <a:t>平均値</a:t>
            </a:r>
            <a:r>
              <a:rPr kumimoji="1" lang="ja-JP" altLang="en-US" dirty="0" smtClean="0"/>
              <a:t>では一番</a:t>
            </a:r>
            <a:r>
              <a:rPr kumimoji="1" lang="ja-JP" altLang="en-US" dirty="0" smtClean="0"/>
              <a:t>良い結果が</a:t>
            </a:r>
            <a:r>
              <a:rPr kumimoji="1" lang="en-US" altLang="ja-JP" dirty="0" smtClean="0"/>
              <a:t>u</a:t>
            </a:r>
            <a:r>
              <a:rPr kumimoji="1" lang="ja-JP" altLang="en-US" dirty="0" smtClean="0"/>
              <a:t>ということになりました。</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351837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蒸発率</a:t>
            </a:r>
            <a:r>
              <a:rPr kumimoji="1" lang="en-US" altLang="ja-JP" dirty="0" smtClean="0"/>
              <a:t>0.01</a:t>
            </a:r>
            <a:r>
              <a:rPr kumimoji="1" lang="ja-JP" altLang="en-US" dirty="0" err="1" smtClean="0"/>
              <a:t>、</a:t>
            </a:r>
            <a:r>
              <a:rPr kumimoji="1" lang="ja-JP" altLang="en-US" dirty="0" smtClean="0"/>
              <a:t>容量制約なしでの結果です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U</a:t>
            </a:r>
            <a:r>
              <a:rPr kumimoji="1" lang="ja-JP" altLang="en-US" dirty="0" smtClean="0"/>
              <a:t>と</a:t>
            </a:r>
            <a:r>
              <a:rPr kumimoji="1" lang="en-US" altLang="ja-JP" dirty="0" smtClean="0"/>
              <a:t>h</a:t>
            </a:r>
            <a:r>
              <a:rPr kumimoji="1" lang="ja-JP" altLang="en-US" dirty="0" smtClean="0"/>
              <a:t>が</a:t>
            </a:r>
            <a:r>
              <a:rPr kumimoji="1" lang="en-US" altLang="ja-JP" dirty="0" smtClean="0"/>
              <a:t>b</a:t>
            </a:r>
            <a:r>
              <a:rPr kumimoji="1" lang="ja-JP" altLang="en-US" dirty="0" smtClean="0"/>
              <a:t>と</a:t>
            </a:r>
            <a:r>
              <a:rPr kumimoji="1" lang="en-US" altLang="ja-JP" dirty="0" smtClean="0"/>
              <a:t>s</a:t>
            </a:r>
            <a:r>
              <a:rPr kumimoji="1" lang="ja-JP" altLang="en-US" dirty="0" smtClean="0"/>
              <a:t>よりも良い結果なのがわかります。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19</a:t>
            </a:fld>
            <a:endParaRPr lang="ja-JP" altLang="en-US" dirty="0"/>
          </a:p>
        </p:txBody>
      </p:sp>
    </p:spTree>
    <p:extLst>
      <p:ext uri="{BB962C8B-B14F-4D97-AF65-F5344CB8AC3E}">
        <p14:creationId xmlns:p14="http://schemas.microsoft.com/office/powerpoint/2010/main" val="332953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グリッドコンピューティングにおいて重要</a:t>
            </a:r>
            <a:r>
              <a:rPr kumimoji="1" lang="ja-JP" altLang="en-US" dirty="0"/>
              <a:t>になって</a:t>
            </a:r>
            <a:r>
              <a:rPr kumimoji="1" lang="ja-JP" altLang="en-US" dirty="0" smtClean="0"/>
              <a:t>くるスケジューリング問題について</a:t>
            </a:r>
            <a:endParaRPr kumimoji="1" lang="en-US" altLang="ja-JP" dirty="0"/>
          </a:p>
          <a:p>
            <a:r>
              <a:rPr kumimoji="1" lang="ja-JP" altLang="en-US" dirty="0" smtClean="0"/>
              <a:t>先行</a:t>
            </a:r>
            <a:r>
              <a:rPr kumimoji="1" lang="ja-JP" altLang="en-US" dirty="0"/>
              <a:t>制約、容量制約</a:t>
            </a:r>
            <a:r>
              <a:rPr kumimoji="1" lang="ja-JP" altLang="en-US" dirty="0" smtClean="0"/>
              <a:t>の制約条件を満たしつつ、最適化を行うことを目的とします。</a:t>
            </a:r>
            <a:endParaRPr kumimoji="1" lang="en-US" altLang="ja-JP" dirty="0"/>
          </a:p>
          <a:p>
            <a:r>
              <a:rPr kumimoji="1" lang="ja-JP" altLang="en-US" dirty="0" smtClean="0"/>
              <a:t>全探索では非常</a:t>
            </a:r>
            <a:r>
              <a:rPr kumimoji="1" lang="ja-JP" altLang="en-US" dirty="0"/>
              <a:t>に時間がかかるため、組み合わせ最適手法の</a:t>
            </a:r>
            <a:r>
              <a:rPr kumimoji="1" lang="en-US" altLang="ja-JP" dirty="0"/>
              <a:t>ACO</a:t>
            </a:r>
            <a:r>
              <a:rPr kumimoji="1" lang="ja-JP" altLang="en-US" dirty="0"/>
              <a:t>法を用いて解を導き出すことにしました。</a:t>
            </a:r>
            <a:endParaRPr kumimoji="1" lang="en-US" altLang="ja-JP" dirty="0"/>
          </a:p>
          <a:p>
            <a:r>
              <a:rPr kumimoji="1" lang="ja-JP" altLang="en-US" dirty="0" smtClean="0"/>
              <a:t>今回特に</a:t>
            </a:r>
            <a:r>
              <a:rPr kumimoji="1" lang="en-US" altLang="ja-JP" dirty="0" smtClean="0"/>
              <a:t>ACO</a:t>
            </a:r>
            <a:r>
              <a:rPr kumimoji="1" lang="ja-JP" altLang="en-US" dirty="0" smtClean="0"/>
              <a:t>法の改良</a:t>
            </a:r>
            <a:r>
              <a:rPr kumimoji="1" lang="ja-JP" altLang="en-US" dirty="0" smtClean="0"/>
              <a:t>を行います。</a:t>
            </a:r>
            <a:endParaRPr kumimoji="1" lang="en-US" altLang="ja-JP" dirty="0"/>
          </a:p>
          <a:p>
            <a:endParaRPr kumimoji="1" lang="en-US" altLang="ja-JP" dirty="0" smtClean="0"/>
          </a:p>
          <a:p>
            <a:r>
              <a:rPr kumimoji="1" lang="ja-JP" altLang="en-US" dirty="0" smtClean="0"/>
              <a:t>がんばれ</a:t>
            </a:r>
            <a:r>
              <a:rPr kumimoji="1" lang="en-US" altLang="ja-JP" dirty="0" smtClean="0"/>
              <a:t>20</a:t>
            </a:r>
            <a:r>
              <a:rPr kumimoji="1" lang="ja-JP" altLang="en-US" dirty="0" smtClean="0"/>
              <a:t>秒</a:t>
            </a:r>
            <a:endParaRPr kumimoji="1" lang="en-US" altLang="ja-JP" dirty="0" smtClean="0"/>
          </a:p>
          <a:p>
            <a:r>
              <a:rPr kumimoji="1" lang="en-US" altLang="ja-JP" dirty="0" smtClean="0"/>
              <a:t>20</a:t>
            </a:r>
            <a:r>
              <a:rPr kumimoji="1" lang="ja-JP" altLang="en-US" dirty="0" smtClean="0"/>
              <a:t>秒は無理</a:t>
            </a:r>
            <a:endParaRPr kumimoji="1" lang="en-US" altLang="ja-JP" dirty="0" smtClean="0"/>
          </a:p>
          <a:p>
            <a:r>
              <a:rPr kumimoji="1" lang="en-US" altLang="ja-JP" dirty="0" smtClean="0"/>
              <a:t>30</a:t>
            </a:r>
            <a:r>
              <a:rPr kumimoji="1" lang="ja-JP" altLang="en-US" dirty="0" smtClean="0"/>
              <a:t>～</a:t>
            </a:r>
            <a:r>
              <a:rPr kumimoji="1" lang="en-US" altLang="ja-JP" dirty="0" smtClean="0"/>
              <a:t>40</a:t>
            </a:r>
            <a:r>
              <a:rPr kumimoji="1" lang="ja-JP" altLang="en-US" dirty="0" smtClean="0"/>
              <a:t>秒がぎりぎり</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a:t>
            </a:fld>
            <a:endParaRPr kumimoji="1" lang="ja-JP" altLang="en-US"/>
          </a:p>
        </p:txBody>
      </p:sp>
    </p:spTree>
    <p:extLst>
      <p:ext uri="{BB962C8B-B14F-4D97-AF65-F5344CB8AC3E}">
        <p14:creationId xmlns:p14="http://schemas.microsoft.com/office/powerpoint/2010/main" val="130088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こちらでも、</a:t>
            </a:r>
            <a:r>
              <a:rPr lang="en-US" altLang="ja-JP" sz="1200" dirty="0" smtClean="0"/>
              <a:t>u</a:t>
            </a:r>
            <a:r>
              <a:rPr lang="ja-JP" altLang="en-US" sz="1200" dirty="0" smtClean="0"/>
              <a:t>と</a:t>
            </a:r>
            <a:r>
              <a:rPr lang="en-US" altLang="ja-JP" sz="1200" dirty="0" smtClean="0"/>
              <a:t>h</a:t>
            </a:r>
            <a:r>
              <a:rPr lang="ja-JP" altLang="en-US" sz="1200" dirty="0" smtClean="0"/>
              <a:t>の結果が、最良評価値アニメーション、平均値アニメーション、ともに良い結果となりました。</a:t>
            </a:r>
            <a:endParaRPr lang="en-US" altLang="ja-JP" sz="1200" dirty="0" smtClean="0"/>
          </a:p>
          <a:p>
            <a:endParaRPr lang="en-US" altLang="ja-JP" sz="1200" dirty="0" smtClean="0"/>
          </a:p>
          <a:p>
            <a:endParaRPr lang="en-US" altLang="ja-JP" sz="1200" dirty="0" smtClean="0"/>
          </a:p>
          <a:p>
            <a:r>
              <a:rPr lang="en-US" altLang="ja-JP" sz="1200" dirty="0" smtClean="0"/>
              <a:t>2</a:t>
            </a:r>
            <a:r>
              <a:rPr lang="ja-JP" altLang="en-US" sz="1200" dirty="0" err="1" smtClean="0"/>
              <a:t>つの</a:t>
            </a:r>
            <a:r>
              <a:rPr lang="ja-JP" altLang="en-US" sz="1200" dirty="0" smtClean="0"/>
              <a:t>環境において容量制約なしの方が、処理完了時間が大きく減少した。</a:t>
            </a:r>
            <a:endParaRPr lang="en-US" altLang="ja-JP" sz="1200" dirty="0" smtClean="0"/>
          </a:p>
          <a:p>
            <a:endParaRPr lang="en-US" altLang="ja-JP" sz="1200" dirty="0" smtClean="0"/>
          </a:p>
          <a:p>
            <a:r>
              <a:rPr lang="en-US" altLang="ja-JP" sz="1200" dirty="0" err="1" smtClean="0"/>
              <a:t>upver</a:t>
            </a:r>
            <a:r>
              <a:rPr lang="ja-JP" altLang="en-US" sz="1200" dirty="0" err="1" smtClean="0"/>
              <a:t>、</a:t>
            </a:r>
            <a:r>
              <a:rPr lang="en-US" altLang="ja-JP" sz="1200" dirty="0" err="1" smtClean="0"/>
              <a:t>haichi</a:t>
            </a:r>
            <a:r>
              <a:rPr lang="ja-JP" altLang="en-US" sz="1200" dirty="0" smtClean="0"/>
              <a:t>の結果が容量制約があるものと比べ特に良くなった。</a:t>
            </a:r>
            <a:endParaRPr lang="en-US" altLang="ja-JP" sz="1200" dirty="0" smtClean="0"/>
          </a:p>
          <a:p>
            <a:r>
              <a:rPr lang="ja-JP" altLang="en-US" sz="1200" dirty="0" smtClean="0"/>
              <a:t>配置の考察</a:t>
            </a:r>
            <a:endParaRPr lang="en-US" altLang="ja-JP" sz="1200"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2381639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適用箇所</a:t>
            </a:r>
            <a:endParaRPr kumimoji="1" lang="en-US" altLang="ja-JP" dirty="0"/>
          </a:p>
          <a:p>
            <a:r>
              <a:rPr kumimoji="1" lang="ja-JP" altLang="en-US" dirty="0" smtClean="0"/>
              <a:t>・</a:t>
            </a:r>
            <a:endParaRPr kumimoji="1" lang="en-US" altLang="ja-JP" dirty="0"/>
          </a:p>
          <a:p>
            <a:endParaRPr kumimoji="1" lang="en-US" altLang="ja-JP" dirty="0"/>
          </a:p>
          <a:p>
            <a:r>
              <a:rPr kumimoji="1" lang="ja-JP" altLang="en-US" dirty="0"/>
              <a:t>評価値の推移</a:t>
            </a:r>
            <a:endParaRPr kumimoji="1" lang="en-US" altLang="ja-JP" dirty="0"/>
          </a:p>
          <a:p>
            <a:r>
              <a:rPr kumimoji="1" lang="ja-JP" altLang="en-US" dirty="0"/>
              <a:t>・</a:t>
            </a:r>
            <a:endParaRPr kumimoji="1" lang="en-US" altLang="ja-JP" dirty="0"/>
          </a:p>
          <a:p>
            <a:endParaRPr kumimoji="1" lang="en-US" altLang="ja-JP" dirty="0"/>
          </a:p>
          <a:p>
            <a:r>
              <a:rPr kumimoji="1" lang="ja-JP" altLang="en-US" dirty="0"/>
              <a:t>今後の課題</a:t>
            </a:r>
            <a:endParaRPr kumimoji="1" lang="en-US" altLang="ja-JP" dirty="0"/>
          </a:p>
          <a:p>
            <a:r>
              <a:rPr kumimoji="1" lang="ja-JP" altLang="en-US" dirty="0"/>
              <a:t>・問題の</a:t>
            </a:r>
            <a:r>
              <a:rPr kumimoji="1" lang="ja-JP" altLang="en-US" dirty="0" smtClean="0"/>
              <a:t>再設定</a:t>
            </a:r>
            <a:endParaRPr kumimoji="1" lang="en-US" altLang="ja-JP" dirty="0" smtClean="0"/>
          </a:p>
          <a:p>
            <a:endParaRPr kumimoji="1" lang="en-US" altLang="ja-JP" dirty="0" smtClean="0"/>
          </a:p>
          <a:p>
            <a:endParaRPr kumimoji="1" lang="en-US" altLang="ja-JP" dirty="0" smtClean="0"/>
          </a:p>
          <a:p>
            <a:r>
              <a:rPr kumimoji="1" lang="ja-JP" altLang="en-US" dirty="0" smtClean="0"/>
              <a:t>蒸発率を動的に変更</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21</a:t>
            </a:fld>
            <a:endParaRPr kumimoji="1" lang="ja-JP" altLang="en-US"/>
          </a:p>
        </p:txBody>
      </p:sp>
    </p:spTree>
    <p:extLst>
      <p:ext uri="{BB962C8B-B14F-4D97-AF65-F5344CB8AC3E}">
        <p14:creationId xmlns:p14="http://schemas.microsoft.com/office/powerpoint/2010/main" val="288789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50" dirty="0"/>
              <a:t>アリが最初の方で選択するノードによって後の方の選択されるノードの可能性というのが、まったく選択されなかったり、毎回選択されたりします。</a:t>
            </a:r>
            <a:endParaRPr kumimoji="1" lang="en-US" altLang="ja-JP" sz="1050" dirty="0"/>
          </a:p>
          <a:p>
            <a:r>
              <a:rPr kumimoji="1" lang="ja-JP" altLang="en-US" sz="1050" dirty="0"/>
              <a:t>それを、今まで一率に蒸発させていたけれども、選択されない可能性といのはまったくないノードは蒸発させる必要はない。</a:t>
            </a:r>
            <a:endParaRPr kumimoji="1" lang="en-US" altLang="ja-JP" sz="1050" dirty="0"/>
          </a:p>
          <a:p>
            <a:r>
              <a:rPr kumimoji="1" lang="ja-JP" altLang="en-US" sz="1050" dirty="0"/>
              <a:t>したがって、この問題はもちろん構造が影響しますが、アリがどこのノードを選択したかによって後半部分が変わっていく。</a:t>
            </a:r>
            <a:endParaRPr kumimoji="1" lang="en-US" altLang="ja-JP" sz="1050" dirty="0"/>
          </a:p>
          <a:p>
            <a:r>
              <a:rPr kumimoji="1" lang="ja-JP" altLang="en-US" sz="1050" dirty="0"/>
              <a:t>それで、蒸発率の選択行列に対して考えました。</a:t>
            </a:r>
            <a:endParaRPr kumimoji="1" lang="en-US" altLang="ja-JP" sz="1050" dirty="0"/>
          </a:p>
          <a:p>
            <a:endParaRPr kumimoji="1" lang="en-US" altLang="ja-JP" sz="1050" dirty="0"/>
          </a:p>
          <a:p>
            <a:endParaRPr kumimoji="1" lang="en-US" altLang="ja-JP" sz="1050"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22</a:t>
            </a:fld>
            <a:endParaRPr lang="ja-JP" altLang="en-US" dirty="0"/>
          </a:p>
        </p:txBody>
      </p:sp>
    </p:spTree>
    <p:extLst>
      <p:ext uri="{BB962C8B-B14F-4D97-AF65-F5344CB8AC3E}">
        <p14:creationId xmlns:p14="http://schemas.microsoft.com/office/powerpoint/2010/main" val="3693093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9699" name="ノート プレースホルダ 2"/>
          <p:cNvSpPr>
            <a:spLocks noGrp="1"/>
          </p:cNvSpPr>
          <p:nvPr>
            <p:ph type="body" idx="1"/>
          </p:nvPr>
        </p:nvSpPr>
        <p:spPr>
          <a:noFill/>
          <a:ln/>
        </p:spPr>
        <p:txBody>
          <a:bodyPr/>
          <a:lstStyle/>
          <a:p>
            <a:pPr eaLnBrk="1" hangingPunct="1">
              <a:spcBef>
                <a:spcPct val="50000"/>
              </a:spcBef>
            </a:pPr>
            <a:r>
              <a:rPr lang="ja-JP" altLang="en-US" dirty="0"/>
              <a:t>処理順ノード空間により、各ジョブ内のタスクの処理順が決まりますが、全体としてどのタスクを処理していくのかは決定されていません。</a:t>
            </a:r>
            <a:endParaRPr lang="en-US" altLang="ja-JP" dirty="0"/>
          </a:p>
          <a:p>
            <a:pPr eaLnBrk="1" hangingPunct="1">
              <a:spcBef>
                <a:spcPct val="50000"/>
              </a:spcBef>
            </a:pPr>
            <a:r>
              <a:rPr lang="ja-JP" altLang="en-US" dirty="0"/>
              <a:t>配置順ノード空間では、各ジョブのタスク順をミックスし、最終的なマシンに投げる順序を決定します。</a:t>
            </a:r>
            <a:endParaRPr lang="en-US" altLang="ja-JP" dirty="0"/>
          </a:p>
          <a:p>
            <a:pPr eaLnBrk="1" hangingPunct="1">
              <a:spcBef>
                <a:spcPct val="50000"/>
              </a:spcBef>
            </a:pPr>
            <a:r>
              <a:rPr lang="ja-JP" altLang="en-US" dirty="0" err="1"/>
              <a:t>。。。</a:t>
            </a:r>
            <a:endParaRPr lang="en-US" altLang="ja-JP" dirty="0"/>
          </a:p>
          <a:p>
            <a:pPr eaLnBrk="1" hangingPunct="1">
              <a:spcBef>
                <a:spcPct val="50000"/>
              </a:spcBef>
            </a:pPr>
            <a:r>
              <a:rPr kumimoji="1" lang="ja-JP" altLang="en-US" sz="1200" b="0" i="0" u="none" strike="noStrike" kern="1200" baseline="0" dirty="0">
                <a:solidFill>
                  <a:schemeClr val="tx1"/>
                </a:solidFill>
                <a:latin typeface="+mn-lt"/>
                <a:ea typeface="+mn-ea"/>
                <a:cs typeface="+mn-cs"/>
              </a:rPr>
              <a:t>各ジョブの先行制約を満たしつつ作業のガントチャートへの配置順を決めるノード空間</a:t>
            </a:r>
            <a:endParaRPr kumimoji="1" lang="en-US" altLang="ja-JP" sz="1200" b="0" i="0" u="none" strike="noStrike" kern="1200" baseline="0" dirty="0">
              <a:solidFill>
                <a:schemeClr val="tx1"/>
              </a:solidFill>
              <a:latin typeface="+mn-lt"/>
              <a:ea typeface="+mn-ea"/>
              <a:cs typeface="+mn-cs"/>
            </a:endParaRPr>
          </a:p>
          <a:p>
            <a:pPr eaLnBrk="1" hangingPunct="1">
              <a:spcBef>
                <a:spcPct val="50000"/>
              </a:spcBef>
            </a:pPr>
            <a:r>
              <a:rPr kumimoji="1" lang="ja-JP" altLang="en-US" sz="1200" b="0" i="0" u="none" strike="noStrike" kern="1200" baseline="0" dirty="0">
                <a:solidFill>
                  <a:schemeClr val="tx1"/>
                </a:solidFill>
                <a:latin typeface="+mn-lt"/>
                <a:ea typeface="+mn-ea"/>
                <a:cs typeface="+mn-cs"/>
              </a:rPr>
              <a:t>ノード空間でノードが選択されると，配置するタスクが属するジョブが決まる．つぎに，</a:t>
            </a:r>
            <a:endParaRPr lang="en-US" altLang="ja-JP" dirty="0"/>
          </a:p>
        </p:txBody>
      </p:sp>
      <p:sp>
        <p:nvSpPr>
          <p:cNvPr id="29700" name="スライド番号プレースホルダ 3"/>
          <p:cNvSpPr>
            <a:spLocks noGrp="1"/>
          </p:cNvSpPr>
          <p:nvPr>
            <p:ph type="sldNum" sz="quarter" idx="5"/>
          </p:nvPr>
        </p:nvSpPr>
        <p:spPr>
          <a:noFill/>
        </p:spPr>
        <p:txBody>
          <a:bodyPr/>
          <a:lstStyle/>
          <a:p>
            <a:fld id="{79C13B3A-8517-4FAB-831B-5CFD83BF6C2C}" type="slidenum">
              <a:rPr lang="ja-JP" altLang="en-US" smtClean="0"/>
              <a:pPr/>
              <a:t>23</a:t>
            </a:fld>
            <a:endParaRPr lang="en-US" altLang="ja-JP"/>
          </a:p>
        </p:txBody>
      </p:sp>
    </p:spTree>
    <p:extLst>
      <p:ext uri="{BB962C8B-B14F-4D97-AF65-F5344CB8AC3E}">
        <p14:creationId xmlns:p14="http://schemas.microsoft.com/office/powerpoint/2010/main" val="1878797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0723" name="ノート プレースホルダ 2"/>
          <p:cNvSpPr>
            <a:spLocks noGrp="1"/>
          </p:cNvSpPr>
          <p:nvPr>
            <p:ph type="body" idx="1"/>
          </p:nvPr>
        </p:nvSpPr>
        <p:spPr>
          <a:noFill/>
          <a:ln/>
        </p:spPr>
        <p:txBody>
          <a:bodyPr/>
          <a:lstStyle/>
          <a:p>
            <a:pPr eaLnBrk="1" hangingPunct="1">
              <a:spcBef>
                <a:spcPct val="0"/>
              </a:spcBef>
            </a:pPr>
            <a:r>
              <a:rPr lang="ja-JP" altLang="en-US" dirty="0"/>
              <a:t>割当てノード空間では、配置順ノード空間によって決定された順番で、マシンへタスクを割り当てます。</a:t>
            </a:r>
            <a:endParaRPr lang="en-US" altLang="ja-JP" dirty="0"/>
          </a:p>
          <a:p>
            <a:pPr eaLnBrk="1" hangingPunct="1">
              <a:spcBef>
                <a:spcPct val="0"/>
              </a:spcBef>
            </a:pPr>
            <a:endParaRPr lang="en-US" altLang="ja-JP" dirty="0"/>
          </a:p>
          <a:p>
            <a:pPr eaLnBrk="1" hangingPunct="1">
              <a:spcBef>
                <a:spcPct val="0"/>
              </a:spcBef>
            </a:pPr>
            <a:r>
              <a:rPr lang="ja-JP" altLang="en-US" dirty="0"/>
              <a:t>数字はフェロモン量を示しています。</a:t>
            </a:r>
            <a:endParaRPr lang="en-US" altLang="ja-JP" dirty="0"/>
          </a:p>
          <a:p>
            <a:pPr eaLnBrk="1" hangingPunct="1">
              <a:spcBef>
                <a:spcPct val="0"/>
              </a:spcBef>
            </a:pPr>
            <a:r>
              <a:rPr lang="ja-JP" altLang="en-US" dirty="0"/>
              <a:t>色が濃いほどフェロモンが多くなっています。</a:t>
            </a:r>
            <a:endParaRPr lang="en-US" altLang="ja-JP" dirty="0"/>
          </a:p>
          <a:p>
            <a:pPr eaLnBrk="1" hangingPunct="1">
              <a:spcBef>
                <a:spcPct val="0"/>
              </a:spcBef>
            </a:pPr>
            <a:r>
              <a:rPr lang="ja-JP" altLang="en-US" dirty="0"/>
              <a:t>蟻はこれを参考にして</a:t>
            </a:r>
            <a:r>
              <a:rPr kumimoji="1" lang="ja-JP" altLang="en-US" sz="1200" b="0" i="0" u="none" strike="noStrike" kern="1200" baseline="0" dirty="0">
                <a:solidFill>
                  <a:schemeClr val="tx1"/>
                </a:solidFill>
                <a:latin typeface="+mn-lt"/>
                <a:ea typeface="+mn-ea"/>
                <a:cs typeface="+mn-cs"/>
              </a:rPr>
              <a:t>ノード空間を左から右へ移動することにより，容量制約を満たす各タスクの割当てマシンがタスク番号順に決まる．</a:t>
            </a:r>
            <a:endParaRPr lang="ja-JP" altLang="en-US" dirty="0"/>
          </a:p>
        </p:txBody>
      </p:sp>
      <p:sp>
        <p:nvSpPr>
          <p:cNvPr id="30724" name="スライド番号プレースホルダ 3"/>
          <p:cNvSpPr>
            <a:spLocks noGrp="1"/>
          </p:cNvSpPr>
          <p:nvPr>
            <p:ph type="sldNum" sz="quarter" idx="5"/>
          </p:nvPr>
        </p:nvSpPr>
        <p:spPr>
          <a:noFill/>
        </p:spPr>
        <p:txBody>
          <a:bodyPr/>
          <a:lstStyle/>
          <a:p>
            <a:fld id="{93FE0ACF-131B-4E27-9E1B-0893E86D1FB0}" type="slidenum">
              <a:rPr lang="ja-JP" altLang="en-US" smtClean="0"/>
              <a:pPr/>
              <a:t>24</a:t>
            </a:fld>
            <a:endParaRPr lang="en-US" altLang="ja-JP"/>
          </a:p>
        </p:txBody>
      </p:sp>
    </p:spTree>
    <p:extLst>
      <p:ext uri="{BB962C8B-B14F-4D97-AF65-F5344CB8AC3E}">
        <p14:creationId xmlns:p14="http://schemas.microsoft.com/office/powerpoint/2010/main" val="417618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スケジューリング問題について</a:t>
            </a:r>
            <a:endParaRPr kumimoji="1" lang="en-US" altLang="ja-JP" dirty="0"/>
          </a:p>
          <a:p>
            <a:r>
              <a:rPr kumimoji="1" lang="ja-JP" altLang="en-US" dirty="0" smtClean="0"/>
              <a:t>まず、複数のジョブがあり、その中に多数のタスクが存在します。</a:t>
            </a:r>
            <a:endParaRPr kumimoji="1" lang="en-US" altLang="ja-JP" dirty="0" smtClean="0"/>
          </a:p>
          <a:p>
            <a:r>
              <a:rPr kumimoji="1" lang="ja-JP" altLang="en-US" dirty="0" smtClean="0"/>
              <a:t>そのタスク</a:t>
            </a:r>
            <a:r>
              <a:rPr kumimoji="1" lang="ja-JP" altLang="en-US" dirty="0" smtClean="0"/>
              <a:t>にはそれぞれ処理量が</a:t>
            </a:r>
            <a:r>
              <a:rPr kumimoji="1" lang="ja-JP" altLang="en-US" dirty="0" smtClean="0"/>
              <a:t>定められています。</a:t>
            </a:r>
            <a:endParaRPr kumimoji="1" lang="en-US" altLang="ja-JP" dirty="0" smtClean="0"/>
          </a:p>
          <a:p>
            <a:r>
              <a:rPr kumimoji="1" lang="ja-JP" altLang="en-US" dirty="0" smtClean="0"/>
              <a:t>また、マシンにもそれぞれに処理能力を</a:t>
            </a:r>
            <a:r>
              <a:rPr kumimoji="1" lang="ja-JP" altLang="en-US" dirty="0" smtClean="0"/>
              <a:t>定められています。</a:t>
            </a:r>
            <a:endParaRPr kumimoji="1" lang="en-US" altLang="ja-JP" dirty="0" smtClean="0"/>
          </a:p>
          <a:p>
            <a:r>
              <a:rPr kumimoji="1" lang="ja-JP" altLang="en-US" dirty="0" smtClean="0"/>
              <a:t>他に先行制約と容量制約があり、</a:t>
            </a:r>
            <a:endParaRPr kumimoji="1" lang="en-US" altLang="ja-JP" dirty="0" smtClean="0"/>
          </a:p>
          <a:p>
            <a:r>
              <a:rPr kumimoji="1" lang="ja-JP" altLang="en-US" dirty="0" smtClean="0"/>
              <a:t>これらの条件を考慮し、タスクをマシンに割り当てていくことを制約条件つきスケジューリング問題といいます。</a:t>
            </a:r>
            <a:endParaRPr kumimoji="1" lang="en-US" altLang="ja-JP" dirty="0" smtClean="0"/>
          </a:p>
          <a:p>
            <a:r>
              <a:rPr kumimoji="1" lang="ja-JP" altLang="en-US" dirty="0" smtClean="0"/>
              <a:t>また、結果が早く終われば終わるほどよい結果であると言えます。</a:t>
            </a:r>
            <a:endParaRPr kumimoji="1" lang="en-US" altLang="ja-JP" dirty="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3</a:t>
            </a:fld>
            <a:endParaRPr kumimoji="1" lang="ja-JP" altLang="en-US"/>
          </a:p>
        </p:txBody>
      </p:sp>
    </p:spTree>
    <p:extLst>
      <p:ext uri="{BB962C8B-B14F-4D97-AF65-F5344CB8AC3E}">
        <p14:creationId xmlns:p14="http://schemas.microsoft.com/office/powerpoint/2010/main" val="138136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先行制約と容量制約について</a:t>
            </a:r>
            <a:r>
              <a:rPr kumimoji="1" lang="ja-JP" altLang="en-US" dirty="0" smtClean="0"/>
              <a:t>、</a:t>
            </a:r>
            <a:endParaRPr kumimoji="1" lang="en-US" altLang="ja-JP" dirty="0" smtClean="0"/>
          </a:p>
          <a:p>
            <a:r>
              <a:rPr kumimoji="1" lang="ja-JP" altLang="en-US" dirty="0" smtClean="0"/>
              <a:t>先行制約について</a:t>
            </a:r>
            <a:endParaRPr kumimoji="1" lang="en-US" altLang="ja-JP" dirty="0" smtClean="0"/>
          </a:p>
          <a:p>
            <a:r>
              <a:rPr kumimoji="1" lang="en-US" altLang="ja-JP" dirty="0" smtClean="0"/>
              <a:t>1</a:t>
            </a:r>
            <a:r>
              <a:rPr kumimoji="1" lang="ja-JP" altLang="en-US" dirty="0" smtClean="0"/>
              <a:t>層のタスクがすべて終わると</a:t>
            </a:r>
            <a:r>
              <a:rPr kumimoji="1" lang="en-US" altLang="ja-JP" dirty="0" smtClean="0"/>
              <a:t>2</a:t>
            </a:r>
            <a:r>
              <a:rPr kumimoji="1" lang="ja-JP" altLang="en-US" dirty="0" smtClean="0"/>
              <a:t>層に、</a:t>
            </a:r>
            <a:r>
              <a:rPr kumimoji="1" lang="en-US" altLang="ja-JP" dirty="0" smtClean="0"/>
              <a:t>2</a:t>
            </a:r>
            <a:r>
              <a:rPr kumimoji="1" lang="ja-JP" altLang="en-US" dirty="0" smtClean="0"/>
              <a:t>層のタスクがすべて終わると</a:t>
            </a:r>
            <a:r>
              <a:rPr kumimoji="1" lang="en-US" altLang="ja-JP" dirty="0" smtClean="0"/>
              <a:t>3</a:t>
            </a:r>
            <a:r>
              <a:rPr kumimoji="1" lang="ja-JP" altLang="en-US" dirty="0" smtClean="0"/>
              <a:t>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このように前の階層のタスクが終わらないと次の階層のタスクに進めない、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という階層構造</a:t>
            </a:r>
            <a:r>
              <a:rPr kumimoji="1" lang="ja-JP" altLang="en-US" dirty="0" smtClean="0"/>
              <a:t>を先行制約とい</a:t>
            </a:r>
            <a:r>
              <a:rPr kumimoji="1" lang="ja-JP" altLang="en-US" dirty="0" smtClean="0"/>
              <a:t>います</a:t>
            </a:r>
            <a:endParaRPr kumimoji="1" lang="en-US" altLang="ja-JP" dirty="0" smtClean="0"/>
          </a:p>
          <a:p>
            <a:endParaRPr kumimoji="1" lang="en-US" altLang="ja-JP" dirty="0" smtClean="0"/>
          </a:p>
          <a:p>
            <a:r>
              <a:rPr kumimoji="1" lang="ja-JP" altLang="en-US" dirty="0" smtClean="0"/>
              <a:t>次に容量制約です。</a:t>
            </a:r>
            <a:endParaRPr kumimoji="1" lang="en-US" altLang="ja-JP" dirty="0" smtClean="0"/>
          </a:p>
          <a:p>
            <a:r>
              <a:rPr kumimoji="1" lang="ja-JP" altLang="en-US" dirty="0" smtClean="0"/>
              <a:t>容量制約は、</a:t>
            </a:r>
            <a:r>
              <a:rPr kumimoji="1" lang="en-US" altLang="ja-JP" dirty="0" smtClean="0"/>
              <a:t>(</a:t>
            </a:r>
            <a:r>
              <a:rPr kumimoji="1" lang="ja-JP" altLang="en-US" dirty="0" smtClean="0"/>
              <a:t>先程あった</a:t>
            </a:r>
            <a:r>
              <a:rPr kumimoji="1" lang="en-US" altLang="ja-JP" dirty="0" smtClean="0"/>
              <a:t>)</a:t>
            </a:r>
            <a:r>
              <a:rPr kumimoji="1" lang="ja-JP" altLang="en-US" dirty="0" smtClean="0"/>
              <a:t>、マシンの処理能力とタスクの処理量を比較し、</a:t>
            </a:r>
            <a:endParaRPr kumimoji="1" lang="en-US" altLang="ja-JP" dirty="0" smtClean="0"/>
          </a:p>
          <a:p>
            <a:r>
              <a:rPr kumimoji="1" lang="ja-JP" altLang="en-US" dirty="0" smtClean="0"/>
              <a:t>図のような、タスクの処理量よりもマシンの処理能力が上回っていないと、</a:t>
            </a:r>
            <a:endParaRPr kumimoji="1" lang="en-US" altLang="ja-JP" dirty="0" smtClean="0"/>
          </a:p>
          <a:p>
            <a:r>
              <a:rPr kumimoji="1" lang="ja-JP" altLang="en-US" dirty="0" smtClean="0"/>
              <a:t>そのタスクを実行できないことを言います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4</a:t>
            </a:fld>
            <a:endParaRPr kumimoji="1" lang="ja-JP" altLang="en-US"/>
          </a:p>
        </p:txBody>
      </p:sp>
    </p:spTree>
    <p:extLst>
      <p:ext uri="{BB962C8B-B14F-4D97-AF65-F5344CB8AC3E}">
        <p14:creationId xmlns:p14="http://schemas.microsoft.com/office/powerpoint/2010/main" val="163925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本研究ではスケジューリングの最適解を求めるために、ＡＣＯ法を用います。</a:t>
            </a:r>
            <a:endParaRPr kumimoji="1" lang="en-US" altLang="ja-JP" dirty="0" smtClean="0"/>
          </a:p>
          <a:p>
            <a:r>
              <a:rPr kumimoji="1" lang="ja-JP" altLang="en-US" dirty="0" smtClean="0"/>
              <a:t>ＡＣＯ法はアリがフェロモンを介して餌を探す動きを模して考えられた集団探索アルゴリズムです。</a:t>
            </a:r>
            <a:endParaRPr kumimoji="1" lang="en-US" altLang="ja-JP" dirty="0" smtClean="0"/>
          </a:p>
          <a:p>
            <a:endParaRPr kumimoji="1" lang="en-US" altLang="ja-JP" dirty="0" smtClean="0"/>
          </a:p>
          <a:p>
            <a:r>
              <a:rPr kumimoji="1" lang="ja-JP" altLang="en-US" dirty="0" smtClean="0"/>
              <a:t>本研究では解</a:t>
            </a:r>
            <a:r>
              <a:rPr kumimoji="1" lang="ja-JP" altLang="en-US" dirty="0" smtClean="0"/>
              <a:t>の候補をノード空間で表現し</a:t>
            </a:r>
            <a:endParaRPr kumimoji="1" lang="en-US" altLang="ja-JP" dirty="0" smtClean="0"/>
          </a:p>
          <a:p>
            <a:r>
              <a:rPr kumimoji="1" lang="ja-JP" altLang="en-US" dirty="0" smtClean="0"/>
              <a:t>処理順ノード空間では、ジョブ内のどのタスクを処理するかを、先行制約を満たした状態で決定します。</a:t>
            </a:r>
            <a:endParaRPr kumimoji="1" lang="en-US" altLang="ja-JP" dirty="0" smtClean="0"/>
          </a:p>
          <a:p>
            <a:r>
              <a:rPr kumimoji="1" lang="ja-JP" altLang="en-US" dirty="0" smtClean="0"/>
              <a:t>配置順ノード空間では、処理順により決まった各ジョブのタスクの処理順に基づき、すべてのジョブのすべてのタスクを配置する順番を決める。</a:t>
            </a:r>
            <a:endParaRPr kumimoji="1" lang="en-US" altLang="ja-JP" dirty="0" smtClean="0"/>
          </a:p>
          <a:p>
            <a:r>
              <a:rPr kumimoji="1" lang="ja-JP" altLang="en-US" dirty="0" smtClean="0"/>
              <a:t>割当ノード空間は、マシンがタスクを処理できるのか、つまり容量制約を考慮しながらマシンにタスクを割り当てます。</a:t>
            </a:r>
            <a:endParaRPr kumimoji="1" lang="en-US" altLang="ja-JP" dirty="0" smtClean="0"/>
          </a:p>
          <a:p>
            <a:endParaRPr kumimoji="1"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その解候補をガントチャートに表すことによって評価値として</a:t>
            </a:r>
            <a:r>
              <a:rPr lang="ja-JP" altLang="en-US" sz="1200" dirty="0" smtClean="0"/>
              <a:t>処理</a:t>
            </a:r>
            <a:r>
              <a:rPr lang="en-US" altLang="ja-JP" sz="1200" dirty="0" smtClean="0"/>
              <a:t>(</a:t>
            </a:r>
            <a:r>
              <a:rPr lang="ja-JP" altLang="en-US" sz="1200" dirty="0" smtClean="0"/>
              <a:t>完了</a:t>
            </a:r>
            <a:r>
              <a:rPr lang="en-US" altLang="ja-JP" sz="1200" dirty="0" smtClean="0"/>
              <a:t>)</a:t>
            </a:r>
            <a:r>
              <a:rPr lang="ja-JP" altLang="en-US" sz="1200" dirty="0" smtClean="0"/>
              <a:t>時間</a:t>
            </a:r>
            <a:r>
              <a:rPr lang="ja-JP" altLang="en-US" sz="1200" dirty="0" smtClean="0"/>
              <a:t>がわかります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（その処理時間に応じた）その評価値からフェロモンの蒸発と散布を行います。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さらにノードを蓄積フェロモン量をもとに確率的に選択して解候補を作ります。</a:t>
            </a:r>
            <a:endParaRPr lang="en-US" altLang="ja-JP" sz="1200" dirty="0" smtClean="0"/>
          </a:p>
          <a:p>
            <a:endParaRPr kumimoji="1" lang="en-US" altLang="ja-JP" dirty="0" smtClean="0"/>
          </a:p>
          <a:p>
            <a:r>
              <a:rPr kumimoji="1" lang="ja-JP" altLang="en-US" dirty="0" smtClean="0"/>
              <a:t>アニメーション</a:t>
            </a:r>
            <a:endParaRPr kumimoji="1" lang="en-US" altLang="ja-JP" dirty="0" smtClean="0"/>
          </a:p>
          <a:p>
            <a:r>
              <a:rPr lang="ja-JP" altLang="en-US" sz="1200" dirty="0" smtClean="0"/>
              <a:t>この三つを繰り返し行い、その数を世代数とします。</a:t>
            </a:r>
            <a:endParaRPr lang="en-US" altLang="ja-JP" sz="1200" dirty="0" smtClean="0"/>
          </a:p>
          <a:p>
            <a:endParaRPr kumimoji="1" lang="en-US" altLang="ja-JP" sz="1200" dirty="0" smtClean="0"/>
          </a:p>
          <a:p>
            <a:r>
              <a:rPr kumimoji="1" lang="ja-JP" altLang="en-US" sz="1200" dirty="0" smtClean="0"/>
              <a:t>今回の研究では</a:t>
            </a:r>
            <a:r>
              <a:rPr kumimoji="1" lang="ja-JP" altLang="en-US" sz="1200" dirty="0" smtClean="0"/>
              <a:t>フェロモンの蒸発の改良を行います。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5</a:t>
            </a:fld>
            <a:endParaRPr kumimoji="1" lang="ja-JP" altLang="en-US"/>
          </a:p>
        </p:txBody>
      </p:sp>
    </p:spTree>
    <p:extLst>
      <p:ext uri="{BB962C8B-B14F-4D97-AF65-F5344CB8AC3E}">
        <p14:creationId xmlns:p14="http://schemas.microsoft.com/office/powerpoint/2010/main" val="331477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処理順ノード空間では、先行制約があるため、選択されることのないノードが存在します。また、配置順ノード空間でも各ジョブから、選択の対象外となるノードが存在します。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従来の方法では</a:t>
            </a:r>
            <a:r>
              <a:rPr kumimoji="1" lang="ja-JP" altLang="en-US" dirty="0" smtClean="0"/>
              <a:t>、制約条件によって選択</a:t>
            </a:r>
            <a:r>
              <a:rPr kumimoji="1" lang="ja-JP" altLang="en-US" dirty="0" smtClean="0"/>
              <a:t>されることのないノードでも蒸発を行ってきたのですが、今回は、選択されることのないノードでは、蒸発率を下げるように変更しました。</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今回の数値実験は、この蒸発率を動的に変更することにより、どのような変化があるかを見ることを検証します。</a:t>
            </a:r>
          </a:p>
          <a:p>
            <a:endParaRPr kumimoji="1" lang="en-US" altLang="ja-JP" dirty="0" smtClean="0"/>
          </a:p>
          <a:p>
            <a:r>
              <a:rPr kumimoji="1" lang="en-US" altLang="ja-JP" dirty="0" smtClean="0"/>
              <a:t>4</a:t>
            </a:r>
            <a:r>
              <a:rPr kumimoji="1" lang="ja-JP" altLang="en-US" dirty="0" smtClean="0"/>
              <a:t>分がんばれ</a:t>
            </a:r>
            <a:endParaRPr kumimoji="1" lang="en-US" altLang="ja-JP" dirty="0" smtClean="0"/>
          </a:p>
          <a:p>
            <a:r>
              <a:rPr kumimoji="1" lang="en-US" altLang="ja-JP" dirty="0" smtClean="0"/>
              <a:t>3</a:t>
            </a:r>
            <a:r>
              <a:rPr kumimoji="1" lang="ja-JP" altLang="en-US" dirty="0" smtClean="0"/>
              <a:t>分半いけた</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6</a:t>
            </a:fld>
            <a:endParaRPr kumimoji="1" lang="ja-JP" altLang="en-US"/>
          </a:p>
        </p:txBody>
      </p:sp>
    </p:spTree>
    <p:extLst>
      <p:ext uri="{BB962C8B-B14F-4D97-AF65-F5344CB8AC3E}">
        <p14:creationId xmlns:p14="http://schemas.microsoft.com/office/powerpoint/2010/main" val="105662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蒸発率の適用箇所の変更</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7</a:t>
            </a:fld>
            <a:endParaRPr kumimoji="1" lang="ja-JP" altLang="en-US"/>
          </a:p>
        </p:txBody>
      </p:sp>
    </p:spTree>
    <p:extLst>
      <p:ext uri="{BB962C8B-B14F-4D97-AF65-F5344CB8AC3E}">
        <p14:creationId xmlns:p14="http://schemas.microsoft.com/office/powerpoint/2010/main" val="427431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これはジョブの条件です</a:t>
            </a:r>
            <a:endParaRPr kumimoji="1" lang="en-US" altLang="ja-JP" dirty="0" smtClean="0"/>
          </a:p>
          <a:p>
            <a:r>
              <a:rPr kumimoji="1" lang="ja-JP" altLang="en-US" dirty="0" smtClean="0"/>
              <a:t>時間がありそうなら説明</a:t>
            </a:r>
            <a:r>
              <a:rPr kumimoji="1" lang="ja-JP" altLang="en-US" dirty="0" err="1" smtClean="0"/>
              <a:t>ましまし</a:t>
            </a:r>
            <a:endParaRPr kumimoji="1" lang="en-US" altLang="ja-JP" dirty="0" smtClean="0"/>
          </a:p>
          <a:p>
            <a:r>
              <a:rPr kumimoji="1" lang="ja-JP" altLang="en-US" dirty="0" smtClean="0"/>
              <a:t>ジョブの数を</a:t>
            </a:r>
            <a:r>
              <a:rPr kumimoji="1" lang="en-US" altLang="ja-JP" dirty="0" smtClean="0"/>
              <a:t>5</a:t>
            </a:r>
          </a:p>
          <a:p>
            <a:r>
              <a:rPr kumimoji="1" lang="ja-JP" altLang="en-US" dirty="0" smtClean="0"/>
              <a:t>それぞれのタスクの処理量は</a:t>
            </a:r>
            <a:r>
              <a:rPr kumimoji="1" lang="en-US" altLang="ja-JP" sz="1200" kern="1200" dirty="0" smtClean="0">
                <a:solidFill>
                  <a:schemeClr val="tx1"/>
                </a:solidFill>
                <a:effectLst/>
                <a:latin typeface="+mn-lt"/>
                <a:ea typeface="+mn-ea"/>
                <a:cs typeface="+mn-cs"/>
              </a:rPr>
              <a:t>50~100</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8</a:t>
            </a:fld>
            <a:endParaRPr kumimoji="1" lang="ja-JP" altLang="en-US"/>
          </a:p>
        </p:txBody>
      </p:sp>
    </p:spTree>
    <p:extLst>
      <p:ext uri="{BB962C8B-B14F-4D97-AF65-F5344CB8AC3E}">
        <p14:creationId xmlns:p14="http://schemas.microsoft.com/office/powerpoint/2010/main" val="353678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マシンの処理速度，</a:t>
            </a:r>
            <a:r>
              <a:rPr kumimoji="1" lang="ja-JP" altLang="ja-JP" sz="1200" kern="1200" dirty="0" smtClean="0">
                <a:solidFill>
                  <a:schemeClr val="tx1"/>
                </a:solidFill>
                <a:effectLst/>
                <a:latin typeface="+mn-lt"/>
                <a:ea typeface="+mn-ea"/>
                <a:cs typeface="+mn-cs"/>
              </a:rPr>
              <a:t>容量</a:t>
            </a:r>
            <a:r>
              <a:rPr kumimoji="1" lang="ja-JP" altLang="en-US" sz="1200" kern="1200" dirty="0" smtClean="0">
                <a:solidFill>
                  <a:schemeClr val="tx1"/>
                </a:solidFill>
                <a:effectLst/>
                <a:latin typeface="+mn-lt"/>
                <a:ea typeface="+mn-ea"/>
                <a:cs typeface="+mn-cs"/>
              </a:rPr>
              <a:t>は</a:t>
            </a:r>
            <a:r>
              <a:rPr kumimoji="1" lang="ja-JP" altLang="ja-JP" sz="1200" kern="1200" dirty="0" smtClean="0">
                <a:solidFill>
                  <a:schemeClr val="tx1"/>
                </a:solidFill>
                <a:effectLst/>
                <a:latin typeface="+mn-lt"/>
                <a:ea typeface="+mn-ea"/>
                <a:cs typeface="+mn-cs"/>
              </a:rPr>
              <a:t>それぞれ</a:t>
            </a:r>
            <a:r>
              <a:rPr kumimoji="1" lang="ja-JP" altLang="en-US" sz="1200" kern="1200" dirty="0" smtClean="0">
                <a:solidFill>
                  <a:schemeClr val="tx1"/>
                </a:solidFill>
                <a:effectLst/>
                <a:latin typeface="+mn-lt"/>
                <a:ea typeface="+mn-ea"/>
                <a:cs typeface="+mn-cs"/>
              </a:rPr>
              <a:t>を</a:t>
            </a:r>
            <a:r>
              <a:rPr kumimoji="1" lang="en-US" altLang="ja-JP" sz="1200" kern="1200" dirty="0" smtClean="0">
                <a:solidFill>
                  <a:schemeClr val="tx1"/>
                </a:solidFill>
                <a:effectLst/>
                <a:latin typeface="+mn-lt"/>
                <a:ea typeface="+mn-ea"/>
                <a:cs typeface="+mn-cs"/>
              </a:rPr>
              <a:t>60~100</a:t>
            </a:r>
            <a:r>
              <a:rPr kumimoji="1" lang="ja-JP" altLang="ja-JP" sz="1200" kern="1200" dirty="0" smtClean="0">
                <a:solidFill>
                  <a:schemeClr val="tx1"/>
                </a:solidFill>
                <a:effectLst/>
                <a:latin typeface="+mn-lt"/>
                <a:ea typeface="+mn-ea"/>
                <a:cs typeface="+mn-cs"/>
              </a:rPr>
              <a:t>の条件で</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刻みに，乱数を用いてランダムに設定を行った</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9</a:t>
            </a:fld>
            <a:endParaRPr kumimoji="1" lang="ja-JP" altLang="en-US"/>
          </a:p>
        </p:txBody>
      </p:sp>
    </p:spTree>
    <p:extLst>
      <p:ext uri="{BB962C8B-B14F-4D97-AF65-F5344CB8AC3E}">
        <p14:creationId xmlns:p14="http://schemas.microsoft.com/office/powerpoint/2010/main" val="17368924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EDDFDD5E-F29A-2047-B8B1-C7CA013B3F78}" type="datetimeFigureOut">
              <a:rPr kumimoji="1" lang="ja-JP" altLang="en-US" smtClean="0"/>
              <a:t>2017/2/2</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2017/2/2</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DFDD5E-F29A-2047-B8B1-C7CA013B3F78}" type="datetimeFigureOut">
              <a:rPr kumimoji="1" lang="ja-JP" altLang="en-US" smtClean="0"/>
              <a:t>2017/2/2</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DA23C3-C281-CD4C-B2E1-31B713A0B2E7}" type="slidenum">
              <a:rPr kumimoji="1" lang="ja-JP" altLang="en-US" smtClean="0"/>
              <a:t>‹#›</a:t>
            </a:fld>
            <a:endParaRPr kumimoji="1" lang="ja-JP" altLang="en-US"/>
          </a:p>
        </p:txBody>
      </p:sp>
    </p:spTree>
    <p:extLst>
      <p:ext uri="{BB962C8B-B14F-4D97-AF65-F5344CB8AC3E}">
        <p14:creationId xmlns:p14="http://schemas.microsoft.com/office/powerpoint/2010/main" val="209946547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2960" y="1691640"/>
            <a:ext cx="11887200" cy="1938992"/>
          </a:xfrm>
          <a:prstGeom prst="rect">
            <a:avLst/>
          </a:prstGeom>
          <a:noFill/>
        </p:spPr>
        <p:txBody>
          <a:bodyPr wrap="square" rtlCol="0">
            <a:spAutoFit/>
          </a:bodyPr>
          <a:lstStyle/>
          <a:p>
            <a:r>
              <a:rPr lang="ja-JP" altLang="ja-JP" sz="4000" b="1" dirty="0">
                <a:latin typeface="+mj-ea"/>
                <a:ea typeface="+mj-ea"/>
              </a:rPr>
              <a:t>グリッドコンピューティングにおける</a:t>
            </a:r>
            <a:endParaRPr lang="en-US" altLang="ja-JP" sz="4000" b="1" dirty="0">
              <a:latin typeface="+mj-ea"/>
              <a:ea typeface="+mj-ea"/>
            </a:endParaRPr>
          </a:p>
          <a:p>
            <a:r>
              <a:rPr lang="ja-JP" altLang="ja-JP" sz="4000" b="1" dirty="0">
                <a:latin typeface="+mj-ea"/>
                <a:ea typeface="+mj-ea"/>
              </a:rPr>
              <a:t>制約条件付きスケジューリング問題</a:t>
            </a:r>
            <a:r>
              <a:rPr lang="ja-JP" altLang="en-US" sz="4000" b="1" dirty="0">
                <a:latin typeface="+mj-ea"/>
                <a:ea typeface="+mj-ea"/>
              </a:rPr>
              <a:t>への</a:t>
            </a:r>
            <a:endParaRPr lang="en-US" altLang="ja-JP" sz="4000" b="1" dirty="0">
              <a:latin typeface="+mj-ea"/>
              <a:ea typeface="+mj-ea"/>
            </a:endParaRPr>
          </a:p>
          <a:p>
            <a:r>
              <a:rPr lang="en-US" altLang="ja-JP" sz="4000" b="1" dirty="0">
                <a:latin typeface="+mj-ea"/>
                <a:ea typeface="+mj-ea"/>
              </a:rPr>
              <a:t>ACO</a:t>
            </a:r>
            <a:r>
              <a:rPr lang="ja-JP" altLang="en-US" sz="4000" b="1" dirty="0">
                <a:latin typeface="+mj-ea"/>
                <a:ea typeface="+mj-ea"/>
              </a:rPr>
              <a:t>法の適用</a:t>
            </a:r>
            <a:endParaRPr kumimoji="1" lang="ja-JP" altLang="en-US" sz="4000" b="1" dirty="0">
              <a:latin typeface="+mj-ea"/>
              <a:ea typeface="+mj-ea"/>
            </a:endParaRPr>
          </a:p>
        </p:txBody>
      </p:sp>
      <p:sp>
        <p:nvSpPr>
          <p:cNvPr id="4" name="テキスト ボックス 3"/>
          <p:cNvSpPr txBox="1"/>
          <p:nvPr/>
        </p:nvSpPr>
        <p:spPr>
          <a:xfrm>
            <a:off x="2331720" y="4450080"/>
            <a:ext cx="7498080" cy="1255728"/>
          </a:xfrm>
          <a:prstGeom prst="rect">
            <a:avLst/>
          </a:prstGeom>
          <a:noFill/>
        </p:spPr>
        <p:txBody>
          <a:bodyPr wrap="square" rtlCol="0">
            <a:spAutoFit/>
          </a:bodyPr>
          <a:lstStyle/>
          <a:p>
            <a:pPr>
              <a:lnSpc>
                <a:spcPct val="80000"/>
              </a:lnSpc>
            </a:pPr>
            <a:r>
              <a:rPr lang="ja-JP" altLang="en-US" sz="2400" dirty="0">
                <a:latin typeface="+mn-ea"/>
              </a:rPr>
              <a:t>大阪産業大学　デザイン工学部　情報システム学科</a:t>
            </a:r>
          </a:p>
          <a:p>
            <a:pPr>
              <a:lnSpc>
                <a:spcPct val="80000"/>
              </a:lnSpc>
            </a:pPr>
            <a:endParaRPr lang="en-US" altLang="ja-JP" sz="2400" dirty="0">
              <a:latin typeface="+mn-ea"/>
            </a:endParaRPr>
          </a:p>
          <a:p>
            <a:pPr>
              <a:lnSpc>
                <a:spcPct val="80000"/>
              </a:lnSpc>
            </a:pPr>
            <a:r>
              <a:rPr lang="en-US" altLang="ja-JP" sz="2400" cap="none" dirty="0">
                <a:latin typeface="+mn-ea"/>
              </a:rPr>
              <a:t>                   13H023</a:t>
            </a:r>
            <a:r>
              <a:rPr lang="ja-JP" altLang="en-US" sz="2400" cap="none" dirty="0">
                <a:latin typeface="+mn-ea"/>
              </a:rPr>
              <a:t>  恩田征</a:t>
            </a:r>
            <a:endParaRPr lang="en-US" altLang="ja-JP" sz="2400" cap="none" dirty="0">
              <a:latin typeface="+mn-ea"/>
            </a:endParaRPr>
          </a:p>
          <a:p>
            <a:endParaRPr kumimoji="1" lang="ja-JP" altLang="en-US" dirty="0">
              <a:latin typeface="+mn-ea"/>
            </a:endParaRPr>
          </a:p>
        </p:txBody>
      </p:sp>
    </p:spTree>
    <p:extLst>
      <p:ext uri="{BB962C8B-B14F-4D97-AF65-F5344CB8AC3E}">
        <p14:creationId xmlns:p14="http://schemas.microsoft.com/office/powerpoint/2010/main" val="1333647579"/>
      </p:ext>
    </p:extLst>
  </p:cSld>
  <p:clrMapOvr>
    <a:masterClrMapping/>
  </p:clrMapOvr>
  <mc:AlternateContent xmlns:mc="http://schemas.openxmlformats.org/markup-compatibility/2006" xmlns:p14="http://schemas.microsoft.com/office/powerpoint/2010/main">
    <mc:Choice Requires="p14">
      <p:transition spd="slow" p14:dur="2000" advTm="1488"/>
    </mc:Choice>
    <mc:Fallback xmlns="">
      <p:transition spd="slow" advTm="14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810439184"/>
              </p:ext>
            </p:extLst>
          </p:nvPr>
        </p:nvGraphicFramePr>
        <p:xfrm>
          <a:off x="2035048" y="2517986"/>
          <a:ext cx="8128000" cy="2907453"/>
        </p:xfrm>
        <a:graphic>
          <a:graphicData uri="http://schemas.openxmlformats.org/drawingml/2006/table">
            <a:tbl>
              <a:tblPr firstRow="1" bandRow="1">
                <a:tableStyleId>{22838BEF-8BB2-4498-84A7-C5851F593DF1}</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969151">
                <a:tc>
                  <a:txBody>
                    <a:bodyPr/>
                    <a:lstStyle/>
                    <a:p>
                      <a:pPr algn="ctr"/>
                      <a:r>
                        <a:rPr kumimoji="1" lang="ja-JP" altLang="en-US" sz="2400" b="1" dirty="0">
                          <a:solidFill>
                            <a:schemeClr val="bg1"/>
                          </a:solidFill>
                        </a:rPr>
                        <a:t>アリ数</a:t>
                      </a:r>
                      <a:endParaRPr kumimoji="1" lang="en-US" altLang="ja-JP" sz="2400" b="1" dirty="0">
                        <a:solidFill>
                          <a:schemeClr val="bg1"/>
                        </a:solidFill>
                      </a:endParaRPr>
                    </a:p>
                  </a:txBody>
                  <a:tcPr anchor="ctr">
                    <a:solidFill>
                      <a:schemeClr val="accent1"/>
                    </a:solidFill>
                  </a:tcPr>
                </a:tc>
                <a:tc>
                  <a:txBody>
                    <a:bodyPr/>
                    <a:lstStyle/>
                    <a:p>
                      <a:pPr algn="ctr"/>
                      <a:r>
                        <a:rPr kumimoji="1" lang="en-US" altLang="ja-JP" sz="2400" b="0" dirty="0" smtClean="0"/>
                        <a:t>50</a:t>
                      </a:r>
                      <a:endParaRPr kumimoji="1" lang="en-US" altLang="ja-JP" sz="2400" b="0" dirty="0"/>
                    </a:p>
                  </a:txBody>
                  <a:tcPr anchor="ctr"/>
                </a:tc>
                <a:extLst>
                  <a:ext uri="{0D108BD9-81ED-4DB2-BD59-A6C34878D82A}">
                    <a16:rowId xmlns:a16="http://schemas.microsoft.com/office/drawing/2014/main" xmlns="" val="10000"/>
                  </a:ext>
                </a:extLst>
              </a:tr>
              <a:tr h="969151">
                <a:tc>
                  <a:txBody>
                    <a:bodyPr/>
                    <a:lstStyle/>
                    <a:p>
                      <a:pPr algn="ctr"/>
                      <a:r>
                        <a:rPr kumimoji="1" lang="ja-JP" altLang="en-US" sz="2400" b="1" dirty="0">
                          <a:solidFill>
                            <a:schemeClr val="bg1"/>
                          </a:solidFill>
                        </a:rPr>
                        <a:t>世代数</a:t>
                      </a:r>
                    </a:p>
                  </a:txBody>
                  <a:tcPr anchor="ctr">
                    <a:solidFill>
                      <a:schemeClr val="accent1"/>
                    </a:solidFill>
                  </a:tcPr>
                </a:tc>
                <a:tc>
                  <a:txBody>
                    <a:bodyPr/>
                    <a:lstStyle/>
                    <a:p>
                      <a:pPr algn="ctr"/>
                      <a:r>
                        <a:rPr kumimoji="1" lang="en-US" altLang="ja-JP" sz="2400" dirty="0" smtClean="0"/>
                        <a:t>10000</a:t>
                      </a:r>
                      <a:endParaRPr kumimoji="1" lang="en-US" altLang="ja-JP" sz="2400" dirty="0"/>
                    </a:p>
                  </a:txBody>
                  <a:tcPr anchor="ctr"/>
                </a:tc>
                <a:extLst>
                  <a:ext uri="{0D108BD9-81ED-4DB2-BD59-A6C34878D82A}">
                    <a16:rowId xmlns:a16="http://schemas.microsoft.com/office/drawing/2014/main" xmlns="" val="10001"/>
                  </a:ext>
                </a:extLst>
              </a:tr>
              <a:tr h="969151">
                <a:tc>
                  <a:txBody>
                    <a:bodyPr/>
                    <a:lstStyle/>
                    <a:p>
                      <a:pPr algn="ctr"/>
                      <a:r>
                        <a:rPr kumimoji="1" lang="ja-JP" altLang="en-US" sz="2400" b="1" dirty="0" smtClean="0">
                          <a:solidFill>
                            <a:schemeClr val="bg1"/>
                          </a:solidFill>
                        </a:rPr>
                        <a:t>基本蒸発率</a:t>
                      </a:r>
                      <a:endParaRPr kumimoji="1" lang="ja-JP" altLang="en-US" sz="2400" b="1" dirty="0">
                        <a:solidFill>
                          <a:schemeClr val="bg1"/>
                        </a:solidFill>
                      </a:endParaRPr>
                    </a:p>
                  </a:txBody>
                  <a:tcPr anchor="ctr">
                    <a:solidFill>
                      <a:schemeClr val="accent1"/>
                    </a:solidFill>
                  </a:tcPr>
                </a:tc>
                <a:tc>
                  <a:txBody>
                    <a:bodyPr/>
                    <a:lstStyle/>
                    <a:p>
                      <a:pPr algn="ctr"/>
                      <a:r>
                        <a:rPr kumimoji="1" lang="en-US" altLang="ja-JP" sz="2400" dirty="0"/>
                        <a:t>0.05 , 0.01</a:t>
                      </a:r>
                      <a:endParaRPr kumimoji="1" lang="ja-JP" altLang="en-US" sz="2400"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4026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err="1"/>
              <a:t>φ</a:t>
            </a:r>
            <a:r>
              <a:rPr lang="en-US" altLang="ja-JP" dirty="0"/>
              <a:t>=0.05,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006963"/>
            <a:ext cx="7559695" cy="3962743"/>
          </a:xfrm>
          <a:prstGeom prst="rect">
            <a:avLst/>
          </a:prstGeom>
        </p:spPr>
      </p:pic>
    </p:spTree>
    <p:extLst>
      <p:ext uri="{BB962C8B-B14F-4D97-AF65-F5344CB8AC3E}">
        <p14:creationId xmlns:p14="http://schemas.microsoft.com/office/powerpoint/2010/main" val="2755765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err="1"/>
              <a:t>φ</a:t>
            </a:r>
            <a:r>
              <a:rPr lang="en-US" altLang="ja-JP" dirty="0"/>
              <a:t>=0.05,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82" y="1858867"/>
            <a:ext cx="8718036" cy="4017612"/>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1052426373"/>
              </p:ext>
            </p:extLst>
          </p:nvPr>
        </p:nvGraphicFramePr>
        <p:xfrm>
          <a:off x="7392144" y="1858867"/>
          <a:ext cx="2592288" cy="901700"/>
        </p:xfrm>
        <a:graphic>
          <a:graphicData uri="http://schemas.openxmlformats.org/drawingml/2006/table">
            <a:tbl>
              <a:tblPr firstRow="1" firstCol="1" bandRow="1">
                <a:tableStyleId>{5C22544A-7EE6-4342-B048-85BDC9FD1C3A}</a:tableStyleId>
              </a:tblPr>
              <a:tblGrid>
                <a:gridCol w="729037">
                  <a:extLst>
                    <a:ext uri="{9D8B030D-6E8A-4147-A177-3AD203B41FA5}">
                      <a16:colId xmlns:a16="http://schemas.microsoft.com/office/drawing/2014/main" xmlns="" val="20000"/>
                    </a:ext>
                  </a:extLst>
                </a:gridCol>
                <a:gridCol w="486103">
                  <a:extLst>
                    <a:ext uri="{9D8B030D-6E8A-4147-A177-3AD203B41FA5}">
                      <a16:colId xmlns:a16="http://schemas.microsoft.com/office/drawing/2014/main" xmlns="" val="20001"/>
                    </a:ext>
                  </a:extLst>
                </a:gridCol>
                <a:gridCol w="513052">
                  <a:extLst>
                    <a:ext uri="{9D8B030D-6E8A-4147-A177-3AD203B41FA5}">
                      <a16:colId xmlns:a16="http://schemas.microsoft.com/office/drawing/2014/main" xmlns="" val="20002"/>
                    </a:ext>
                  </a:extLst>
                </a:gridCol>
                <a:gridCol w="864096">
                  <a:extLst>
                    <a:ext uri="{9D8B030D-6E8A-4147-A177-3AD203B41FA5}">
                      <a16:colId xmlns:a16="http://schemas.microsoft.com/office/drawing/2014/main" xmlns="" val="20003"/>
                    </a:ext>
                  </a:extLst>
                </a:gridCol>
              </a:tblGrid>
              <a:tr h="177800">
                <a:tc>
                  <a:txBody>
                    <a:bodyPr/>
                    <a:lstStyle/>
                    <a:p>
                      <a:pPr algn="l">
                        <a:spcAft>
                          <a:spcPts val="0"/>
                        </a:spcAft>
                      </a:pPr>
                      <a:r>
                        <a:rPr lang="ja-JP" sz="1100" kern="0">
                          <a:effectLst/>
                        </a:rPr>
                        <a:t>　</a:t>
                      </a:r>
                      <a:endParaRPr lang="ja-JP" sz="1050" kern="10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MIN</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MAX</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0"/>
                  </a:ext>
                </a:extLst>
              </a:tr>
              <a:tr h="177800">
                <a:tc>
                  <a:txBody>
                    <a:bodyPr/>
                    <a:lstStyle/>
                    <a:p>
                      <a:pPr algn="l">
                        <a:spcAft>
                          <a:spcPts val="0"/>
                        </a:spcAft>
                      </a:pPr>
                      <a:r>
                        <a:rPr lang="en-US" sz="1100" kern="0">
                          <a:effectLst/>
                        </a:rPr>
                        <a:t>upver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94</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111</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104.20</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1"/>
                  </a:ext>
                </a:extLst>
              </a:tr>
              <a:tr h="177800">
                <a:tc>
                  <a:txBody>
                    <a:bodyPr/>
                    <a:lstStyle/>
                    <a:p>
                      <a:pPr algn="l">
                        <a:spcAft>
                          <a:spcPts val="0"/>
                        </a:spcAft>
                      </a:pPr>
                      <a:r>
                        <a:rPr lang="en-US" sz="1100" kern="0">
                          <a:effectLst/>
                        </a:rPr>
                        <a:t>bever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103.02</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2"/>
                  </a:ext>
                </a:extLst>
              </a:tr>
              <a:tr h="177800">
                <a:tc>
                  <a:txBody>
                    <a:bodyPr/>
                    <a:lstStyle/>
                    <a:p>
                      <a:pPr algn="l">
                        <a:spcAft>
                          <a:spcPts val="0"/>
                        </a:spcAft>
                      </a:pPr>
                      <a:r>
                        <a:rPr lang="en-US" sz="1100" kern="0">
                          <a:effectLst/>
                        </a:rPr>
                        <a:t>syori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93</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103.16</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3"/>
                  </a:ext>
                </a:extLst>
              </a:tr>
              <a:tr h="190500">
                <a:tc>
                  <a:txBody>
                    <a:bodyPr/>
                    <a:lstStyle/>
                    <a:p>
                      <a:pPr algn="l">
                        <a:spcAft>
                          <a:spcPts val="0"/>
                        </a:spcAft>
                      </a:pPr>
                      <a:r>
                        <a:rPr lang="en-US" sz="1100" kern="0">
                          <a:effectLst/>
                        </a:rPr>
                        <a:t>haichi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97</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dirty="0">
                          <a:effectLst/>
                        </a:rPr>
                        <a:t>103.62</a:t>
                      </a:r>
                      <a:endParaRPr lang="ja-JP" sz="1050" kern="100" dirty="0">
                        <a:effectLst/>
                        <a:latin typeface="Century" charset="0"/>
                        <a:ea typeface="ＭＳ 明朝" charset="-128"/>
                        <a:cs typeface="Times New Roman" charset="0"/>
                      </a:endParaRPr>
                    </a:p>
                  </a:txBody>
                  <a:tcPr marL="62865" marR="62865" marT="0" marB="0" anchor="ctr"/>
                </a:tc>
                <a:extLst>
                  <a:ext uri="{0D108BD9-81ED-4DB2-BD59-A6C34878D82A}">
                    <a16:rowId xmlns:a16="http://schemas.microsoft.com/office/drawing/2014/main" xmlns="" val="10004"/>
                  </a:ext>
                </a:extLst>
              </a:tr>
            </a:tbl>
          </a:graphicData>
        </a:graphic>
      </p:graphicFrame>
      <p:sp>
        <p:nvSpPr>
          <p:cNvPr id="7" name="角丸四角形 6"/>
          <p:cNvSpPr/>
          <p:nvPr/>
        </p:nvSpPr>
        <p:spPr>
          <a:xfrm>
            <a:off x="4468969" y="4893972"/>
            <a:ext cx="965916" cy="3992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9478850" y="2356834"/>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478850" y="2537138"/>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93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a:t>φ=0.01,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72" y="2052448"/>
            <a:ext cx="7334124" cy="3968840"/>
          </a:xfrm>
          <a:prstGeom prst="rect">
            <a:avLst/>
          </a:prstGeom>
        </p:spPr>
      </p:pic>
    </p:spTree>
    <p:extLst>
      <p:ext uri="{BB962C8B-B14F-4D97-AF65-F5344CB8AC3E}">
        <p14:creationId xmlns:p14="http://schemas.microsoft.com/office/powerpoint/2010/main" val="2951032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a:t>φ=0.01,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52" y="1986440"/>
            <a:ext cx="7559695" cy="4035902"/>
          </a:xfrm>
          <a:prstGeom prst="rect">
            <a:avLst/>
          </a:prstGeom>
        </p:spPr>
      </p:pic>
      <p:graphicFrame>
        <p:nvGraphicFramePr>
          <p:cNvPr id="10" name="表 9"/>
          <p:cNvGraphicFramePr>
            <a:graphicFrameLocks noGrp="1"/>
          </p:cNvGraphicFramePr>
          <p:nvPr>
            <p:extLst>
              <p:ext uri="{D42A27DB-BD31-4B8C-83A1-F6EECF244321}">
                <p14:modId xmlns:p14="http://schemas.microsoft.com/office/powerpoint/2010/main" val="3523214710"/>
              </p:ext>
            </p:extLst>
          </p:nvPr>
        </p:nvGraphicFramePr>
        <p:xfrm>
          <a:off x="7325492" y="1870626"/>
          <a:ext cx="2509569" cy="906780"/>
        </p:xfrm>
        <a:graphic>
          <a:graphicData uri="http://schemas.openxmlformats.org/drawingml/2006/table">
            <a:tbl>
              <a:tblPr firstRow="1" firstCol="1" bandRow="1">
                <a:tableStyleId>{5C22544A-7EE6-4342-B048-85BDC9FD1C3A}</a:tableStyleId>
              </a:tblPr>
              <a:tblGrid>
                <a:gridCol w="544313">
                  <a:extLst>
                    <a:ext uri="{9D8B030D-6E8A-4147-A177-3AD203B41FA5}">
                      <a16:colId xmlns:a16="http://schemas.microsoft.com/office/drawing/2014/main" xmlns="" val="125810770"/>
                    </a:ext>
                  </a:extLst>
                </a:gridCol>
                <a:gridCol w="525097">
                  <a:extLst>
                    <a:ext uri="{9D8B030D-6E8A-4147-A177-3AD203B41FA5}">
                      <a16:colId xmlns:a16="http://schemas.microsoft.com/office/drawing/2014/main" xmlns="" val="1854234981"/>
                    </a:ext>
                  </a:extLst>
                </a:gridCol>
                <a:gridCol w="576064">
                  <a:extLst>
                    <a:ext uri="{9D8B030D-6E8A-4147-A177-3AD203B41FA5}">
                      <a16:colId xmlns:a16="http://schemas.microsoft.com/office/drawing/2014/main" xmlns="" val="1240453315"/>
                    </a:ext>
                  </a:extLst>
                </a:gridCol>
                <a:gridCol w="864095">
                  <a:extLst>
                    <a:ext uri="{9D8B030D-6E8A-4147-A177-3AD203B41FA5}">
                      <a16:colId xmlns:a16="http://schemas.microsoft.com/office/drawing/2014/main" xmlns="" val="1249870157"/>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dirty="0">
                          <a:effectLst/>
                        </a:rPr>
                        <a:t>AVERAGE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803600203"/>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104.29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740428630"/>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684708200"/>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851541780"/>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104.11</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555581225"/>
                  </a:ext>
                </a:extLst>
              </a:tr>
            </a:tbl>
          </a:graphicData>
        </a:graphic>
      </p:graphicFrame>
      <p:sp>
        <p:nvSpPr>
          <p:cNvPr id="6" name="角丸四角形 5"/>
          <p:cNvSpPr/>
          <p:nvPr/>
        </p:nvSpPr>
        <p:spPr>
          <a:xfrm>
            <a:off x="4160520" y="5067300"/>
            <a:ext cx="1386840" cy="3352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9372600" y="2369820"/>
            <a:ext cx="4624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372600" y="2552700"/>
            <a:ext cx="462461" cy="76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6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a:t>
            </a:r>
            <a:r>
              <a:rPr lang="ja-JP" altLang="en-US" cap="none" dirty="0" smtClean="0">
                <a:ln w="0"/>
                <a:solidFill>
                  <a:schemeClr val="tx1"/>
                </a:solidFill>
                <a:effectLst>
                  <a:outerShdw blurRad="38100" dist="19050" dir="2700000" algn="tl" rotWithShape="0">
                    <a:schemeClr val="dk1">
                      <a:alpha val="40000"/>
                    </a:schemeClr>
                  </a:outerShdw>
                </a:effectLst>
              </a:rPr>
              <a:t>実験</a:t>
            </a:r>
            <a:r>
              <a:rPr lang="en-US" altLang="ja-JP" cap="none" dirty="0">
                <a:ln w="0"/>
                <a:solidFill>
                  <a:schemeClr val="tx1"/>
                </a:solidFill>
                <a:effectLst>
                  <a:outerShdw blurRad="38100" dist="19050" dir="2700000" algn="tl" rotWithShape="0">
                    <a:schemeClr val="dk1">
                      <a:alpha val="40000"/>
                    </a:schemeClr>
                  </a:outerShdw>
                </a:effectLst>
              </a:rPr>
              <a:t>2</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容量制約がない場合</a:t>
            </a:r>
            <a:endParaRPr kumimoji="1" lang="ja-JP" altLang="en-US" dirty="0"/>
          </a:p>
        </p:txBody>
      </p:sp>
    </p:spTree>
    <p:extLst>
      <p:ext uri="{BB962C8B-B14F-4D97-AF65-F5344CB8AC3E}">
        <p14:creationId xmlns:p14="http://schemas.microsoft.com/office/powerpoint/2010/main" val="512792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7679287"/>
              </p:ext>
            </p:extLst>
          </p:nvPr>
        </p:nvGraphicFramePr>
        <p:xfrm>
          <a:off x="3440088" y="17812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xmlns="" val="20000"/>
                    </a:ext>
                  </a:extLst>
                </a:gridCol>
                <a:gridCol w="1954290">
                  <a:extLst>
                    <a:ext uri="{9D8B030D-6E8A-4147-A177-3AD203B41FA5}">
                      <a16:colId xmlns:a16="http://schemas.microsoft.com/office/drawing/2014/main" xmlns="" val="20001"/>
                    </a:ext>
                  </a:extLst>
                </a:gridCol>
                <a:gridCol w="1466510">
                  <a:extLst>
                    <a:ext uri="{9D8B030D-6E8A-4147-A177-3AD203B41FA5}">
                      <a16:colId xmlns:a16="http://schemas.microsoft.com/office/drawing/2014/main" xmlns=""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容量</a:t>
                      </a:r>
                      <a:r>
                        <a:rPr lang="en-US" sz="2000" kern="100" dirty="0">
                          <a:effectLst/>
                        </a:rPr>
                        <a:t> c(m)</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360040">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360040">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r h="360040">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6"/>
                  </a:ext>
                </a:extLst>
              </a:tr>
              <a:tr h="360040">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7"/>
                  </a:ext>
                </a:extLst>
              </a:tr>
              <a:tr h="360040">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8"/>
                  </a:ext>
                </a:extLst>
              </a:tr>
              <a:tr h="360040">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9"/>
                  </a:ext>
                </a:extLst>
              </a:tr>
              <a:tr h="360040">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5" name="テキスト ボックス 4"/>
          <p:cNvSpPr txBox="1"/>
          <p:nvPr/>
        </p:nvSpPr>
        <p:spPr>
          <a:xfrm>
            <a:off x="5228244" y="6029672"/>
            <a:ext cx="1680268"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a:t>
            </a:r>
            <a:r>
              <a:rPr lang="en-US" altLang="ja-JP" sz="1800" dirty="0">
                <a:solidFill>
                  <a:schemeClr val="accent1">
                    <a:lumMod val="50000"/>
                  </a:schemeClr>
                </a:solidFill>
              </a:rPr>
              <a:t>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33109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561" y="1928325"/>
            <a:ext cx="7632854" cy="4078577"/>
          </a:xfrm>
          <a:prstGeom prst="rect">
            <a:avLst/>
          </a:prstGeom>
        </p:spPr>
      </p:pic>
    </p:spTree>
    <p:extLst>
      <p:ext uri="{BB962C8B-B14F-4D97-AF65-F5344CB8AC3E}">
        <p14:creationId xmlns:p14="http://schemas.microsoft.com/office/powerpoint/2010/main" val="3194171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6228692" cy="369332"/>
          </a:xfrm>
          <a:prstGeom prst="rect">
            <a:avLst/>
          </a:prstGeom>
          <a:noFill/>
        </p:spPr>
        <p:txBody>
          <a:bodyPr wrap="squar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490" y="2010826"/>
            <a:ext cx="7693819" cy="3987130"/>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882707971"/>
              </p:ext>
            </p:extLst>
          </p:nvPr>
        </p:nvGraphicFramePr>
        <p:xfrm>
          <a:off x="6932803" y="1966885"/>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a16="http://schemas.microsoft.com/office/drawing/2014/main" xmlns="" val="2548485830"/>
                    </a:ext>
                  </a:extLst>
                </a:gridCol>
                <a:gridCol w="558800">
                  <a:extLst>
                    <a:ext uri="{9D8B030D-6E8A-4147-A177-3AD203B41FA5}">
                      <a16:colId xmlns:a16="http://schemas.microsoft.com/office/drawing/2014/main" xmlns="" val="3389405756"/>
                    </a:ext>
                  </a:extLst>
                </a:gridCol>
                <a:gridCol w="558800">
                  <a:extLst>
                    <a:ext uri="{9D8B030D-6E8A-4147-A177-3AD203B41FA5}">
                      <a16:colId xmlns:a16="http://schemas.microsoft.com/office/drawing/2014/main" xmlns="" val="652689770"/>
                    </a:ext>
                  </a:extLst>
                </a:gridCol>
                <a:gridCol w="731520">
                  <a:extLst>
                    <a:ext uri="{9D8B030D-6E8A-4147-A177-3AD203B41FA5}">
                      <a16:colId xmlns:a16="http://schemas.microsoft.com/office/drawing/2014/main" xmlns="" val="341285018"/>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3836840545"/>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47.69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292987451"/>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48.94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724833726"/>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48.75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952948651"/>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48.45</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4170235799"/>
                  </a:ext>
                </a:extLst>
              </a:tr>
            </a:tbl>
          </a:graphicData>
        </a:graphic>
      </p:graphicFrame>
      <p:sp>
        <p:nvSpPr>
          <p:cNvPr id="7" name="角丸四角形 6"/>
          <p:cNvSpPr/>
          <p:nvPr/>
        </p:nvSpPr>
        <p:spPr>
          <a:xfrm>
            <a:off x="2811780" y="4853940"/>
            <a:ext cx="126492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231075" y="5403088"/>
            <a:ext cx="1211580" cy="2133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8839200" y="2293620"/>
            <a:ext cx="4253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0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285" y="1928325"/>
            <a:ext cx="7541406" cy="3877392"/>
          </a:xfrm>
          <a:prstGeom prst="rect">
            <a:avLst/>
          </a:prstGeom>
        </p:spPr>
      </p:pic>
    </p:spTree>
    <p:extLst>
      <p:ext uri="{BB962C8B-B14F-4D97-AF65-F5344CB8AC3E}">
        <p14:creationId xmlns:p14="http://schemas.microsoft.com/office/powerpoint/2010/main" val="3530308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コンピュータのグリッド化においてスケジューリング問題が重要。</a:t>
            </a:r>
            <a:endParaRPr kumimoji="1" lang="en-US" altLang="ja-JP" sz="2400" dirty="0"/>
          </a:p>
          <a:p>
            <a:endParaRPr lang="en-US" altLang="ja-JP" sz="2400" dirty="0"/>
          </a:p>
          <a:p>
            <a:r>
              <a:rPr kumimoji="1" lang="ja-JP" altLang="en-US" sz="2400" dirty="0"/>
              <a:t>先行制約と容量制約付きのスケジューリング問題の最適化。</a:t>
            </a:r>
            <a:endParaRPr kumimoji="1" lang="en-US" altLang="ja-JP" sz="2400" dirty="0"/>
          </a:p>
          <a:p>
            <a:endParaRPr lang="en-US" altLang="ja-JP" sz="2400" dirty="0"/>
          </a:p>
          <a:p>
            <a:r>
              <a:rPr kumimoji="1" lang="ja-JP" altLang="en-US" sz="2400" dirty="0"/>
              <a:t>全探索から解を導き出すのは時間的に困難。</a:t>
            </a:r>
            <a:endParaRPr lang="en-US" altLang="ja-JP" sz="2400" dirty="0"/>
          </a:p>
          <a:p>
            <a:endParaRPr lang="en-US" altLang="ja-JP" sz="2400" dirty="0"/>
          </a:p>
          <a:p>
            <a:r>
              <a:rPr lang="en-US" altLang="ja-JP" sz="2400" dirty="0"/>
              <a:t>ACO</a:t>
            </a:r>
            <a:r>
              <a:rPr lang="ja-JP" altLang="en-US" sz="2400" dirty="0"/>
              <a:t>法に基づくアルゴリズムを考案し、スケジュールを最適化。</a:t>
            </a:r>
            <a:endParaRPr lang="en-US" altLang="ja-JP" sz="2400" dirty="0"/>
          </a:p>
          <a:p>
            <a:endParaRPr kumimoji="1" lang="ja-JP" altLang="en-US" dirty="0"/>
          </a:p>
        </p:txBody>
      </p:sp>
    </p:spTree>
    <p:extLst>
      <p:ext uri="{BB962C8B-B14F-4D97-AF65-F5344CB8AC3E}">
        <p14:creationId xmlns:p14="http://schemas.microsoft.com/office/powerpoint/2010/main" val="1783944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a:t>
            </a:r>
            <a:r>
              <a:rPr lang="ja-JP" altLang="ja-JP" dirty="0" smtClean="0"/>
              <a:t>評価値の出現</a:t>
            </a:r>
            <a:r>
              <a:rPr lang="ja-JP" altLang="en-US" dirty="0"/>
              <a:t>頻度</a:t>
            </a:r>
            <a:r>
              <a:rPr lang="en-US" altLang="ja-JP" dirty="0" smtClean="0"/>
              <a:t>(</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5463488" cy="369332"/>
          </a:xfrm>
          <a:prstGeom prst="rect">
            <a:avLst/>
          </a:prstGeom>
          <a:noFill/>
        </p:spPr>
        <p:txBody>
          <a:bodyPr wrap="squar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70" y="1843478"/>
            <a:ext cx="7974259" cy="40480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3285336698"/>
              </p:ext>
            </p:extLst>
          </p:nvPr>
        </p:nvGraphicFramePr>
        <p:xfrm>
          <a:off x="7652711" y="1843478"/>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a16="http://schemas.microsoft.com/office/drawing/2014/main" xmlns="" val="2542229225"/>
                    </a:ext>
                  </a:extLst>
                </a:gridCol>
                <a:gridCol w="558800">
                  <a:extLst>
                    <a:ext uri="{9D8B030D-6E8A-4147-A177-3AD203B41FA5}">
                      <a16:colId xmlns:a16="http://schemas.microsoft.com/office/drawing/2014/main" xmlns="" val="200349121"/>
                    </a:ext>
                  </a:extLst>
                </a:gridCol>
                <a:gridCol w="558800">
                  <a:extLst>
                    <a:ext uri="{9D8B030D-6E8A-4147-A177-3AD203B41FA5}">
                      <a16:colId xmlns:a16="http://schemas.microsoft.com/office/drawing/2014/main" xmlns="" val="1793476623"/>
                    </a:ext>
                  </a:extLst>
                </a:gridCol>
                <a:gridCol w="731520">
                  <a:extLst>
                    <a:ext uri="{9D8B030D-6E8A-4147-A177-3AD203B41FA5}">
                      <a16:colId xmlns:a16="http://schemas.microsoft.com/office/drawing/2014/main" xmlns="" val="1598074522"/>
                    </a:ext>
                  </a:extLst>
                </a:gridCol>
              </a:tblGrid>
              <a:tr h="179070">
                <a:tc>
                  <a:txBody>
                    <a:bodyPr/>
                    <a:lstStyle/>
                    <a:p>
                      <a:pPr algn="l">
                        <a:spcAft>
                          <a:spcPts val="0"/>
                        </a:spcAft>
                      </a:pPr>
                      <a:r>
                        <a:rPr lang="ja-JP" sz="1100" kern="0">
                          <a:effectLst/>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941903359"/>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52.19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2323479105"/>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54.66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054565595"/>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54.83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4216025928"/>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52.26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xmlns="" val="1189435500"/>
                  </a:ext>
                </a:extLst>
              </a:tr>
            </a:tbl>
          </a:graphicData>
        </a:graphic>
      </p:graphicFrame>
      <p:sp>
        <p:nvSpPr>
          <p:cNvPr id="8" name="角丸四角形 7"/>
          <p:cNvSpPr/>
          <p:nvPr/>
        </p:nvSpPr>
        <p:spPr>
          <a:xfrm>
            <a:off x="4914900" y="4747260"/>
            <a:ext cx="129540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4914900" y="5273040"/>
            <a:ext cx="129540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9523529" y="2171700"/>
            <a:ext cx="460902" cy="15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523529" y="2749696"/>
            <a:ext cx="4609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蒸発</a:t>
            </a:r>
            <a:r>
              <a:rPr lang="ja-JP" altLang="en-US" dirty="0"/>
              <a:t>率</a:t>
            </a:r>
            <a:r>
              <a:rPr lang="ja-JP" altLang="en-US" dirty="0" smtClean="0"/>
              <a:t>を動的に変更することに</a:t>
            </a:r>
            <a:r>
              <a:rPr lang="ja-JP" altLang="en-US" dirty="0"/>
              <a:t>より、問題設定によって結果が大きく左右される</a:t>
            </a:r>
            <a:r>
              <a:rPr lang="ja-JP" altLang="en-US" dirty="0" smtClean="0"/>
              <a:t>。</a:t>
            </a:r>
            <a:endParaRPr lang="en-US" altLang="ja-JP" dirty="0" smtClean="0"/>
          </a:p>
          <a:p>
            <a:pPr marL="0" indent="0">
              <a:buNone/>
            </a:pPr>
            <a:r>
              <a:rPr lang="ja-JP" altLang="en-US" dirty="0" smtClean="0"/>
              <a:t>　</a:t>
            </a:r>
            <a:endParaRPr lang="en-US" altLang="ja-JP" dirty="0"/>
          </a:p>
          <a:p>
            <a:r>
              <a:rPr kumimoji="1" lang="ja-JP" altLang="en-US" dirty="0" smtClean="0"/>
              <a:t>容量制約がある場合、配置ノード空間に蒸発の変更を加えると結果が悪くなることがわかった。</a:t>
            </a:r>
            <a:endParaRPr kumimoji="1" lang="en-US" altLang="ja-JP" dirty="0" smtClean="0"/>
          </a:p>
          <a:p>
            <a:endParaRPr lang="en-US" altLang="ja-JP" dirty="0" smtClean="0"/>
          </a:p>
          <a:p>
            <a:r>
              <a:rPr lang="ja-JP" altLang="en-US" dirty="0" smtClean="0"/>
              <a:t>容量</a:t>
            </a:r>
            <a:r>
              <a:rPr lang="ja-JP" altLang="en-US" dirty="0"/>
              <a:t>制約ありのときに、変更を行い、よい結果を出すためには何が必要なのか検証を進める必要がある</a:t>
            </a:r>
            <a:r>
              <a:rPr lang="ja-JP" altLang="en-US" dirty="0" smtClean="0"/>
              <a:t>。</a:t>
            </a:r>
            <a:endParaRPr lang="en-US" altLang="ja-JP" dirty="0" smtClean="0"/>
          </a:p>
          <a:p>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947293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9400" y="1629063"/>
            <a:ext cx="8867080" cy="4525963"/>
          </a:xfrm>
          <a:ln>
            <a:noFill/>
          </a:ln>
        </p:spPr>
        <p:txBody>
          <a:bodyPr/>
          <a:lstStyle/>
          <a:p>
            <a:pPr marL="0" indent="0">
              <a:buNone/>
            </a:pPr>
            <a:r>
              <a:rPr kumimoji="1" lang="ja-JP" altLang="en-US" dirty="0">
                <a:solidFill>
                  <a:schemeClr val="accent1">
                    <a:lumMod val="50000"/>
                  </a:schemeClr>
                </a:solidFill>
              </a:rPr>
              <a:t>　</a:t>
            </a:r>
          </a:p>
        </p:txBody>
      </p:sp>
      <p:sp>
        <p:nvSpPr>
          <p:cNvPr id="10" name="Text Box 9"/>
          <p:cNvSpPr txBox="1">
            <a:spLocks noChangeArrowheads="1"/>
          </p:cNvSpPr>
          <p:nvPr/>
        </p:nvSpPr>
        <p:spPr bwMode="auto">
          <a:xfrm>
            <a:off x="2711450" y="6125656"/>
            <a:ext cx="7344990" cy="369332"/>
          </a:xfrm>
          <a:prstGeom prst="rect">
            <a:avLst/>
          </a:prstGeom>
          <a:noFill/>
          <a:ln w="9525">
            <a:noFill/>
            <a:miter lim="800000"/>
            <a:headEnd/>
            <a:tailEnd/>
          </a:ln>
        </p:spPr>
        <p:txBody>
          <a:bodyPr wrap="square">
            <a:spAutoFit/>
          </a:bodyPr>
          <a:lstStyle/>
          <a:p>
            <a:r>
              <a:rPr lang="en-US" altLang="ja-JP" dirty="0">
                <a:solidFill>
                  <a:schemeClr val="accent1">
                    <a:lumMod val="50000"/>
                  </a:schemeClr>
                </a:solidFill>
              </a:rPr>
              <a:t>X</a:t>
            </a:r>
            <a:r>
              <a:rPr lang="ja-JP" altLang="en-US" dirty="0">
                <a:solidFill>
                  <a:schemeClr val="accent1">
                    <a:lumMod val="50000"/>
                  </a:schemeClr>
                </a:solidFill>
              </a:rPr>
              <a:t>：先行制約あるために選択対象の除外されるノード。</a:t>
            </a:r>
            <a:endParaRPr lang="ja-JP" altLang="ja-JP" dirty="0">
              <a:solidFill>
                <a:schemeClr val="accent1">
                  <a:lumMod val="50000"/>
                </a:schemeClr>
              </a:solidFill>
            </a:endParaRPr>
          </a:p>
        </p:txBody>
      </p:sp>
      <p:sp>
        <p:nvSpPr>
          <p:cNvPr id="215" name="正方形/長方形 214"/>
          <p:cNvSpPr/>
          <p:nvPr/>
        </p:nvSpPr>
        <p:spPr bwMode="auto">
          <a:xfrm>
            <a:off x="5220482" y="3176588"/>
            <a:ext cx="477054" cy="1976354"/>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ja-JP" altLang="en-US" sz="1900" b="1">
              <a:solidFill>
                <a:schemeClr val="accent1">
                  <a:lumMod val="50000"/>
                </a:schemeClr>
              </a:solidFill>
              <a:latin typeface="Arial" charset="0"/>
              <a:ea typeface="ＭＳ Ｐゴシック" pitchFamily="50" charset="-128"/>
            </a:endParaRPr>
          </a:p>
        </p:txBody>
      </p:sp>
      <p:sp>
        <p:nvSpPr>
          <p:cNvPr id="118" name="正方形/長方形 117"/>
          <p:cNvSpPr/>
          <p:nvPr/>
        </p:nvSpPr>
        <p:spPr>
          <a:xfrm>
            <a:off x="7871357" y="5231809"/>
            <a:ext cx="2205684" cy="338554"/>
          </a:xfrm>
          <a:prstGeom prst="rect">
            <a:avLst/>
          </a:prstGeom>
          <a:ln>
            <a:noFill/>
          </a:ln>
        </p:spPr>
        <p:txBody>
          <a:bodyPr wrap="square">
            <a:spAutoFit/>
          </a:bodyPr>
          <a:lstStyle/>
          <a:p>
            <a:r>
              <a:rPr lang="ja-JP" altLang="en-US" sz="1600" dirty="0">
                <a:solidFill>
                  <a:schemeClr val="accent1">
                    <a:lumMod val="50000"/>
                  </a:schemeClr>
                </a:solidFill>
              </a:rPr>
              <a:t>先行制約の表現方法</a:t>
            </a:r>
            <a:endParaRPr lang="en-US" altLang="ja-JP" sz="1600" dirty="0">
              <a:solidFill>
                <a:schemeClr val="accent1">
                  <a:lumMod val="50000"/>
                </a:schemeClr>
              </a:solidFill>
            </a:endParaRPr>
          </a:p>
        </p:txBody>
      </p:sp>
      <p:grpSp>
        <p:nvGrpSpPr>
          <p:cNvPr id="121" name="Group 47"/>
          <p:cNvGrpSpPr>
            <a:grpSpLocks/>
          </p:cNvGrpSpPr>
          <p:nvPr/>
        </p:nvGrpSpPr>
        <p:grpSpPr bwMode="auto">
          <a:xfrm>
            <a:off x="8005117" y="2475199"/>
            <a:ext cx="1800225" cy="2575940"/>
            <a:chOff x="3243" y="1071"/>
            <a:chExt cx="1134" cy="2042"/>
          </a:xfrm>
        </p:grpSpPr>
        <p:sp>
          <p:nvSpPr>
            <p:cNvPr id="122" name="Oval 48"/>
            <p:cNvSpPr>
              <a:spLocks noChangeArrowheads="1"/>
            </p:cNvSpPr>
            <p:nvPr/>
          </p:nvSpPr>
          <p:spPr bwMode="auto">
            <a:xfrm>
              <a:off x="3651" y="1071"/>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１</a:t>
              </a:r>
            </a:p>
          </p:txBody>
        </p:sp>
        <p:sp>
          <p:nvSpPr>
            <p:cNvPr id="123"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２</a:t>
              </a:r>
            </a:p>
          </p:txBody>
        </p:sp>
        <p:sp>
          <p:nvSpPr>
            <p:cNvPr id="124"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３</a:t>
              </a:r>
            </a:p>
          </p:txBody>
        </p:sp>
        <p:sp>
          <p:nvSpPr>
            <p:cNvPr id="125"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４</a:t>
              </a:r>
            </a:p>
          </p:txBody>
        </p:sp>
        <p:sp>
          <p:nvSpPr>
            <p:cNvPr id="126" name="Oval 52"/>
            <p:cNvSpPr>
              <a:spLocks noChangeArrowheads="1"/>
            </p:cNvSpPr>
            <p:nvPr/>
          </p:nvSpPr>
          <p:spPr bwMode="auto">
            <a:xfrm>
              <a:off x="3651" y="1933"/>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５</a:t>
              </a:r>
            </a:p>
          </p:txBody>
        </p:sp>
        <p:sp>
          <p:nvSpPr>
            <p:cNvPr id="127"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６</a:t>
              </a:r>
            </a:p>
          </p:txBody>
        </p:sp>
        <p:sp>
          <p:nvSpPr>
            <p:cNvPr id="128"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７</a:t>
              </a:r>
            </a:p>
          </p:txBody>
        </p:sp>
        <p:sp>
          <p:nvSpPr>
            <p:cNvPr id="129"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８</a:t>
              </a:r>
            </a:p>
          </p:txBody>
        </p:sp>
        <p:sp>
          <p:nvSpPr>
            <p:cNvPr id="130" name="Oval 56"/>
            <p:cNvSpPr>
              <a:spLocks noChangeArrowheads="1"/>
            </p:cNvSpPr>
            <p:nvPr/>
          </p:nvSpPr>
          <p:spPr bwMode="auto">
            <a:xfrm>
              <a:off x="3651" y="2840"/>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a:solidFill>
                    <a:schemeClr val="accent1">
                      <a:lumMod val="50000"/>
                    </a:schemeClr>
                  </a:solidFill>
                </a:rPr>
                <a:t>９</a:t>
              </a:r>
            </a:p>
          </p:txBody>
        </p:sp>
        <p:sp>
          <p:nvSpPr>
            <p:cNvPr id="131" name="Line 57"/>
            <p:cNvSpPr>
              <a:spLocks noChangeShapeType="1"/>
            </p:cNvSpPr>
            <p:nvPr/>
          </p:nvSpPr>
          <p:spPr bwMode="auto">
            <a:xfrm flipH="1">
              <a:off x="3470" y="1344"/>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2" name="Line 58"/>
            <p:cNvSpPr>
              <a:spLocks noChangeShapeType="1"/>
            </p:cNvSpPr>
            <p:nvPr/>
          </p:nvSpPr>
          <p:spPr bwMode="auto">
            <a:xfrm flipH="1">
              <a:off x="3787" y="1344"/>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3" name="Line 59"/>
            <p:cNvSpPr>
              <a:spLocks noChangeShapeType="1"/>
            </p:cNvSpPr>
            <p:nvPr/>
          </p:nvSpPr>
          <p:spPr bwMode="auto">
            <a:xfrm>
              <a:off x="3787" y="1344"/>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4" name="Line 60"/>
            <p:cNvSpPr>
              <a:spLocks noChangeShapeType="1"/>
            </p:cNvSpPr>
            <p:nvPr/>
          </p:nvSpPr>
          <p:spPr bwMode="auto">
            <a:xfrm flipH="1">
              <a:off x="3787" y="1797"/>
              <a:ext cx="0"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5" name="Line 61"/>
            <p:cNvSpPr>
              <a:spLocks noChangeShapeType="1"/>
            </p:cNvSpPr>
            <p:nvPr/>
          </p:nvSpPr>
          <p:spPr bwMode="auto">
            <a:xfrm>
              <a:off x="3379" y="1797"/>
              <a:ext cx="408"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6" name="Line 62"/>
            <p:cNvSpPr>
              <a:spLocks noChangeShapeType="1"/>
            </p:cNvSpPr>
            <p:nvPr/>
          </p:nvSpPr>
          <p:spPr bwMode="auto">
            <a:xfrm flipH="1">
              <a:off x="3787" y="1797"/>
              <a:ext cx="454"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7" name="Line 63"/>
            <p:cNvSpPr>
              <a:spLocks noChangeShapeType="1"/>
            </p:cNvSpPr>
            <p:nvPr/>
          </p:nvSpPr>
          <p:spPr bwMode="auto">
            <a:xfrm flipH="1">
              <a:off x="3787" y="2205"/>
              <a:ext cx="0" cy="182"/>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8" name="Line 64"/>
            <p:cNvSpPr>
              <a:spLocks noChangeShapeType="1"/>
            </p:cNvSpPr>
            <p:nvPr/>
          </p:nvSpPr>
          <p:spPr bwMode="auto">
            <a:xfrm flipH="1">
              <a:off x="3470" y="2205"/>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9" name="Line 65"/>
            <p:cNvSpPr>
              <a:spLocks noChangeShapeType="1"/>
            </p:cNvSpPr>
            <p:nvPr/>
          </p:nvSpPr>
          <p:spPr bwMode="auto">
            <a:xfrm>
              <a:off x="3787" y="2205"/>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0" name="Line 66"/>
            <p:cNvSpPr>
              <a:spLocks noChangeShapeType="1"/>
            </p:cNvSpPr>
            <p:nvPr/>
          </p:nvSpPr>
          <p:spPr bwMode="auto">
            <a:xfrm flipH="1">
              <a:off x="3787" y="2659"/>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1" name="Line 67"/>
            <p:cNvSpPr>
              <a:spLocks noChangeShapeType="1"/>
            </p:cNvSpPr>
            <p:nvPr/>
          </p:nvSpPr>
          <p:spPr bwMode="auto">
            <a:xfrm>
              <a:off x="3379" y="2659"/>
              <a:ext cx="408"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2" name="Line 68"/>
            <p:cNvSpPr>
              <a:spLocks noChangeShapeType="1"/>
            </p:cNvSpPr>
            <p:nvPr/>
          </p:nvSpPr>
          <p:spPr bwMode="auto">
            <a:xfrm flipH="1">
              <a:off x="3787" y="2659"/>
              <a:ext cx="454"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grpSp>
      <p:sp>
        <p:nvSpPr>
          <p:cNvPr id="13" name="タイトル 12"/>
          <p:cNvSpPr>
            <a:spLocks noGrp="1"/>
          </p:cNvSpPr>
          <p:nvPr>
            <p:ph type="title"/>
          </p:nvPr>
        </p:nvSpPr>
        <p:spPr>
          <a:xfrm>
            <a:off x="1740665" y="531154"/>
            <a:ext cx="6928902" cy="884161"/>
          </a:xfrm>
        </p:spPr>
        <p:txBody>
          <a:bodyPr/>
          <a:lstStyle/>
          <a:p>
            <a:r>
              <a:rPr lang="ja-JP" altLang="en-US" dirty="0">
                <a:solidFill>
                  <a:schemeClr val="accent1">
                    <a:lumMod val="50000"/>
                  </a:schemeClr>
                </a:solidFill>
              </a:rPr>
              <a:t>　処理順ノード空間</a:t>
            </a:r>
            <a:endParaRPr kumimoji="1" lang="ja-JP" altLang="en-US" dirty="0"/>
          </a:p>
        </p:txBody>
      </p:sp>
      <p:sp>
        <p:nvSpPr>
          <p:cNvPr id="291" name="Line 3"/>
          <p:cNvSpPr>
            <a:spLocks noChangeShapeType="1"/>
          </p:cNvSpPr>
          <p:nvPr/>
        </p:nvSpPr>
        <p:spPr bwMode="auto">
          <a:xfrm>
            <a:off x="2711450" y="2492375"/>
            <a:ext cx="4464050" cy="0"/>
          </a:xfrm>
          <a:prstGeom prst="line">
            <a:avLst/>
          </a:prstGeom>
          <a:noFill/>
          <a:ln w="9525">
            <a:solidFill>
              <a:schemeClr val="tx1"/>
            </a:solidFill>
            <a:round/>
            <a:headEnd/>
            <a:tailEnd/>
          </a:ln>
        </p:spPr>
        <p:txBody>
          <a:bodyPr/>
          <a:lstStyle/>
          <a:p>
            <a:endParaRPr lang="ja-JP" altLang="en-US"/>
          </a:p>
        </p:txBody>
      </p:sp>
      <p:sp>
        <p:nvSpPr>
          <p:cNvPr id="292" name="Line 4"/>
          <p:cNvSpPr>
            <a:spLocks noChangeShapeType="1"/>
          </p:cNvSpPr>
          <p:nvPr/>
        </p:nvSpPr>
        <p:spPr bwMode="auto">
          <a:xfrm>
            <a:off x="2711450" y="2492376"/>
            <a:ext cx="0" cy="3529013"/>
          </a:xfrm>
          <a:prstGeom prst="line">
            <a:avLst/>
          </a:prstGeom>
          <a:noFill/>
          <a:ln w="9525">
            <a:solidFill>
              <a:schemeClr val="tx1"/>
            </a:solidFill>
            <a:round/>
            <a:headEnd/>
            <a:tailEnd/>
          </a:ln>
        </p:spPr>
        <p:txBody>
          <a:bodyPr/>
          <a:lstStyle/>
          <a:p>
            <a:endParaRPr lang="ja-JP" altLang="en-US"/>
          </a:p>
        </p:txBody>
      </p:sp>
      <p:sp>
        <p:nvSpPr>
          <p:cNvPr id="294" name="Text Box 6"/>
          <p:cNvSpPr txBox="1">
            <a:spLocks noChangeArrowheads="1"/>
          </p:cNvSpPr>
          <p:nvPr/>
        </p:nvSpPr>
        <p:spPr bwMode="auto">
          <a:xfrm>
            <a:off x="2902629" y="2065626"/>
            <a:ext cx="5102488" cy="369332"/>
          </a:xfrm>
          <a:prstGeom prst="rect">
            <a:avLst/>
          </a:prstGeom>
          <a:noFill/>
          <a:ln w="9525">
            <a:noFill/>
            <a:miter lim="800000"/>
            <a:headEnd/>
            <a:tailEnd/>
          </a:ln>
        </p:spPr>
        <p:txBody>
          <a:bodyPr wrap="square">
            <a:spAutoFit/>
          </a:bodyPr>
          <a:lstStyle/>
          <a:p>
            <a:r>
              <a:rPr lang="en-US" altLang="ja-JP" dirty="0"/>
              <a:t>1</a:t>
            </a:r>
            <a:r>
              <a:rPr lang="ja-JP" altLang="en-US" dirty="0"/>
              <a:t>　　   </a:t>
            </a:r>
            <a:r>
              <a:rPr lang="en-US" altLang="ja-JP" dirty="0"/>
              <a:t> </a:t>
            </a:r>
            <a:r>
              <a:rPr lang="en-US" altLang="ja-JP" dirty="0" smtClean="0"/>
              <a:t>2</a:t>
            </a:r>
            <a:r>
              <a:rPr lang="ja-JP" altLang="en-US" dirty="0"/>
              <a:t>　</a:t>
            </a:r>
            <a:r>
              <a:rPr lang="en-US" altLang="ja-JP" dirty="0"/>
              <a:t> </a:t>
            </a:r>
            <a:r>
              <a:rPr lang="en-US" altLang="ja-JP" dirty="0" smtClean="0"/>
              <a:t>   </a:t>
            </a:r>
            <a:r>
              <a:rPr lang="ja-JP" altLang="en-US" dirty="0" smtClean="0"/>
              <a:t>    </a:t>
            </a:r>
            <a:r>
              <a:rPr lang="en-US" altLang="ja-JP" dirty="0"/>
              <a:t>3</a:t>
            </a:r>
            <a:r>
              <a:rPr lang="ja-JP" altLang="en-US" dirty="0"/>
              <a:t>　</a:t>
            </a:r>
            <a:r>
              <a:rPr lang="en-US" altLang="ja-JP" dirty="0"/>
              <a:t> </a:t>
            </a:r>
            <a:r>
              <a:rPr lang="en-US" altLang="ja-JP" dirty="0" smtClean="0"/>
              <a:t>  </a:t>
            </a:r>
            <a:r>
              <a:rPr lang="ja-JP" altLang="en-US" dirty="0" smtClean="0"/>
              <a:t>   </a:t>
            </a:r>
            <a:r>
              <a:rPr lang="en-US" altLang="ja-JP" dirty="0" smtClean="0"/>
              <a:t>4</a:t>
            </a:r>
            <a:r>
              <a:rPr lang="en-US" altLang="ja-JP" dirty="0"/>
              <a:t> </a:t>
            </a:r>
            <a:r>
              <a:rPr lang="en-US" altLang="ja-JP" dirty="0" smtClean="0"/>
              <a:t>        </a:t>
            </a:r>
            <a:r>
              <a:rPr lang="ja-JP" altLang="en-US" dirty="0" smtClean="0"/>
              <a:t>   </a:t>
            </a:r>
            <a:r>
              <a:rPr lang="en-US" altLang="ja-JP" dirty="0"/>
              <a:t>5     </a:t>
            </a:r>
            <a:r>
              <a:rPr lang="ja-JP" altLang="en-US" dirty="0"/>
              <a:t>・・・ Ｎ</a:t>
            </a:r>
          </a:p>
        </p:txBody>
      </p:sp>
      <p:sp>
        <p:nvSpPr>
          <p:cNvPr id="295" name="Text Box 7"/>
          <p:cNvSpPr txBox="1">
            <a:spLocks noChangeArrowheads="1"/>
          </p:cNvSpPr>
          <p:nvPr/>
        </p:nvSpPr>
        <p:spPr bwMode="auto">
          <a:xfrm>
            <a:off x="1785443" y="2428082"/>
            <a:ext cx="461665" cy="3744912"/>
          </a:xfrm>
          <a:prstGeom prst="rect">
            <a:avLst/>
          </a:prstGeom>
          <a:noFill/>
          <a:ln w="9525">
            <a:noFill/>
            <a:miter lim="800000"/>
            <a:headEnd/>
            <a:tailEnd/>
          </a:ln>
        </p:spPr>
        <p:txBody>
          <a:bodyPr vert="eaVert">
            <a:spAutoFit/>
          </a:bodyPr>
          <a:lstStyle/>
          <a:p>
            <a:pPr algn="ctr"/>
            <a:r>
              <a:rPr lang="ja-JP" altLang="en-US" dirty="0">
                <a:solidFill>
                  <a:schemeClr val="accent1">
                    <a:lumMod val="50000"/>
                  </a:schemeClr>
                </a:solidFill>
              </a:rPr>
              <a:t>タ　ス　ク　番　号</a:t>
            </a:r>
          </a:p>
        </p:txBody>
      </p:sp>
      <p:sp>
        <p:nvSpPr>
          <p:cNvPr id="297" name="Text Box 9"/>
          <p:cNvSpPr txBox="1">
            <a:spLocks noChangeArrowheads="1"/>
          </p:cNvSpPr>
          <p:nvPr/>
        </p:nvSpPr>
        <p:spPr bwMode="auto">
          <a:xfrm>
            <a:off x="2782888" y="6237288"/>
            <a:ext cx="3960812" cy="366712"/>
          </a:xfrm>
          <a:prstGeom prst="rect">
            <a:avLst/>
          </a:prstGeom>
          <a:noFill/>
          <a:ln w="9525">
            <a:noFill/>
            <a:miter lim="800000"/>
            <a:headEnd/>
            <a:tailEnd/>
          </a:ln>
        </p:spPr>
        <p:txBody>
          <a:bodyPr>
            <a:spAutoFit/>
          </a:bodyPr>
          <a:lstStyle/>
          <a:p>
            <a:pPr algn="ctr"/>
            <a:endParaRPr lang="ja-JP" altLang="ja-JP"/>
          </a:p>
        </p:txBody>
      </p:sp>
      <p:sp>
        <p:nvSpPr>
          <p:cNvPr id="298" name="Oval 10"/>
          <p:cNvSpPr>
            <a:spLocks noChangeArrowheads="1"/>
          </p:cNvSpPr>
          <p:nvPr/>
        </p:nvSpPr>
        <p:spPr bwMode="auto">
          <a:xfrm>
            <a:off x="2927350" y="2614703"/>
            <a:ext cx="431800" cy="476071"/>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299" name="Oval 11"/>
          <p:cNvSpPr>
            <a:spLocks noChangeArrowheads="1"/>
          </p:cNvSpPr>
          <p:nvPr/>
        </p:nvSpPr>
        <p:spPr bwMode="auto">
          <a:xfrm>
            <a:off x="2927350" y="4567328"/>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0" name="Oval 12"/>
          <p:cNvSpPr>
            <a:spLocks noChangeArrowheads="1"/>
          </p:cNvSpPr>
          <p:nvPr/>
        </p:nvSpPr>
        <p:spPr bwMode="auto">
          <a:xfrm>
            <a:off x="2927350" y="3910103"/>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1" name="Oval 13"/>
          <p:cNvSpPr>
            <a:spLocks noChangeArrowheads="1"/>
          </p:cNvSpPr>
          <p:nvPr/>
        </p:nvSpPr>
        <p:spPr bwMode="auto">
          <a:xfrm>
            <a:off x="2927350" y="5215028"/>
            <a:ext cx="431800" cy="476071"/>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2" name="Oval 14"/>
          <p:cNvSpPr>
            <a:spLocks noChangeArrowheads="1"/>
          </p:cNvSpPr>
          <p:nvPr/>
        </p:nvSpPr>
        <p:spPr bwMode="auto">
          <a:xfrm>
            <a:off x="4367214" y="2614703"/>
            <a:ext cx="433387" cy="476071"/>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3" name="Oval 15"/>
          <p:cNvSpPr>
            <a:spLocks noChangeArrowheads="1"/>
          </p:cNvSpPr>
          <p:nvPr/>
        </p:nvSpPr>
        <p:spPr bwMode="auto">
          <a:xfrm>
            <a:off x="5087938" y="3919628"/>
            <a:ext cx="431800" cy="476071"/>
          </a:xfrm>
          <a:prstGeom prst="ellipse">
            <a:avLst/>
          </a:prstGeom>
          <a:solidFill>
            <a:srgbClr val="66FFFF"/>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4" name="Oval 16"/>
          <p:cNvSpPr>
            <a:spLocks noChangeArrowheads="1"/>
          </p:cNvSpPr>
          <p:nvPr/>
        </p:nvSpPr>
        <p:spPr bwMode="auto">
          <a:xfrm>
            <a:off x="2927350" y="3270341"/>
            <a:ext cx="431800" cy="476071"/>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5" name="Oval 17"/>
          <p:cNvSpPr>
            <a:spLocks noChangeArrowheads="1"/>
          </p:cNvSpPr>
          <p:nvPr/>
        </p:nvSpPr>
        <p:spPr bwMode="auto">
          <a:xfrm>
            <a:off x="4367213" y="3270341"/>
            <a:ext cx="431800" cy="476071"/>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6" name="Oval 18"/>
          <p:cNvSpPr>
            <a:spLocks noChangeArrowheads="1"/>
          </p:cNvSpPr>
          <p:nvPr/>
        </p:nvSpPr>
        <p:spPr bwMode="auto">
          <a:xfrm>
            <a:off x="5808663" y="5215028"/>
            <a:ext cx="431800" cy="476071"/>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7" name="Oval 19"/>
          <p:cNvSpPr>
            <a:spLocks noChangeArrowheads="1"/>
          </p:cNvSpPr>
          <p:nvPr/>
        </p:nvSpPr>
        <p:spPr bwMode="auto">
          <a:xfrm>
            <a:off x="3648075" y="5215028"/>
            <a:ext cx="431800" cy="476071"/>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8" name="Oval 20"/>
          <p:cNvSpPr>
            <a:spLocks noChangeArrowheads="1"/>
          </p:cNvSpPr>
          <p:nvPr/>
        </p:nvSpPr>
        <p:spPr bwMode="auto">
          <a:xfrm>
            <a:off x="5087938" y="5215028"/>
            <a:ext cx="431800" cy="476071"/>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9" name="Oval 21"/>
          <p:cNvSpPr>
            <a:spLocks noChangeArrowheads="1"/>
          </p:cNvSpPr>
          <p:nvPr/>
        </p:nvSpPr>
        <p:spPr bwMode="auto">
          <a:xfrm>
            <a:off x="5808664" y="3919628"/>
            <a:ext cx="433387" cy="476071"/>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0" name="Oval 22"/>
          <p:cNvSpPr>
            <a:spLocks noChangeArrowheads="1"/>
          </p:cNvSpPr>
          <p:nvPr/>
        </p:nvSpPr>
        <p:spPr bwMode="auto">
          <a:xfrm>
            <a:off x="3648075" y="3919628"/>
            <a:ext cx="431800" cy="476071"/>
          </a:xfrm>
          <a:prstGeom prst="ellipse">
            <a:avLst/>
          </a:prstGeom>
          <a:solidFill>
            <a:srgbClr val="33CCCC">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1" name="Oval 23"/>
          <p:cNvSpPr>
            <a:spLocks noChangeArrowheads="1"/>
          </p:cNvSpPr>
          <p:nvPr/>
        </p:nvSpPr>
        <p:spPr bwMode="auto">
          <a:xfrm>
            <a:off x="3648075" y="2622641"/>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2" name="Oval 24"/>
          <p:cNvSpPr>
            <a:spLocks noChangeArrowheads="1"/>
          </p:cNvSpPr>
          <p:nvPr/>
        </p:nvSpPr>
        <p:spPr bwMode="auto">
          <a:xfrm>
            <a:off x="4367213" y="4567328"/>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3" name="Oval 25"/>
          <p:cNvSpPr>
            <a:spLocks noChangeArrowheads="1"/>
          </p:cNvSpPr>
          <p:nvPr/>
        </p:nvSpPr>
        <p:spPr bwMode="auto">
          <a:xfrm>
            <a:off x="5808663" y="3270341"/>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4" name="Oval 26"/>
          <p:cNvSpPr>
            <a:spLocks noChangeArrowheads="1"/>
          </p:cNvSpPr>
          <p:nvPr/>
        </p:nvSpPr>
        <p:spPr bwMode="auto">
          <a:xfrm>
            <a:off x="5087938" y="4567328"/>
            <a:ext cx="431800" cy="476071"/>
          </a:xfrm>
          <a:prstGeom prst="ellipse">
            <a:avLst/>
          </a:prstGeom>
          <a:solidFill>
            <a:srgbClr val="33CCCC">
              <a:alpha val="7803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5" name="Oval 27"/>
          <p:cNvSpPr>
            <a:spLocks noChangeArrowheads="1"/>
          </p:cNvSpPr>
          <p:nvPr/>
        </p:nvSpPr>
        <p:spPr bwMode="auto">
          <a:xfrm>
            <a:off x="4367213" y="5215028"/>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6" name="Oval 28"/>
          <p:cNvSpPr>
            <a:spLocks noChangeArrowheads="1"/>
          </p:cNvSpPr>
          <p:nvPr/>
        </p:nvSpPr>
        <p:spPr bwMode="auto">
          <a:xfrm>
            <a:off x="3648075" y="4567328"/>
            <a:ext cx="431800" cy="476071"/>
          </a:xfrm>
          <a:prstGeom prst="ellipse">
            <a:avLst/>
          </a:prstGeom>
          <a:solidFill>
            <a:srgbClr val="33CCCC">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7" name="Oval 29"/>
          <p:cNvSpPr>
            <a:spLocks noChangeArrowheads="1"/>
          </p:cNvSpPr>
          <p:nvPr/>
        </p:nvSpPr>
        <p:spPr bwMode="auto">
          <a:xfrm>
            <a:off x="5087938" y="2622641"/>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8" name="Oval 30"/>
          <p:cNvSpPr>
            <a:spLocks noChangeArrowheads="1"/>
          </p:cNvSpPr>
          <p:nvPr/>
        </p:nvSpPr>
        <p:spPr bwMode="auto">
          <a:xfrm>
            <a:off x="5087938" y="3270341"/>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9" name="Oval 31"/>
          <p:cNvSpPr>
            <a:spLocks noChangeArrowheads="1"/>
          </p:cNvSpPr>
          <p:nvPr/>
        </p:nvSpPr>
        <p:spPr bwMode="auto">
          <a:xfrm>
            <a:off x="5808663" y="2622641"/>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0" name="Oval 32"/>
          <p:cNvSpPr>
            <a:spLocks noChangeArrowheads="1"/>
          </p:cNvSpPr>
          <p:nvPr/>
        </p:nvSpPr>
        <p:spPr bwMode="auto">
          <a:xfrm>
            <a:off x="5808663" y="4567328"/>
            <a:ext cx="431800" cy="476071"/>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1" name="Text Box 33"/>
          <p:cNvSpPr txBox="1">
            <a:spLocks noChangeArrowheads="1"/>
          </p:cNvSpPr>
          <p:nvPr/>
        </p:nvSpPr>
        <p:spPr bwMode="auto">
          <a:xfrm>
            <a:off x="6311900" y="2708276"/>
            <a:ext cx="719138" cy="646331"/>
          </a:xfrm>
          <a:prstGeom prst="rect">
            <a:avLst/>
          </a:prstGeom>
          <a:noFill/>
          <a:ln w="9525">
            <a:noFill/>
            <a:miter lim="800000"/>
            <a:headEnd/>
            <a:tailEnd/>
          </a:ln>
        </p:spPr>
        <p:txBody>
          <a:bodyPr>
            <a:spAutoFit/>
          </a:bodyPr>
          <a:lstStyle/>
          <a:p>
            <a:r>
              <a:rPr lang="ja-JP" altLang="en-US"/>
              <a:t>・・・</a:t>
            </a:r>
          </a:p>
        </p:txBody>
      </p:sp>
      <p:sp>
        <p:nvSpPr>
          <p:cNvPr id="322" name="Text Box 34"/>
          <p:cNvSpPr txBox="1">
            <a:spLocks noChangeArrowheads="1"/>
          </p:cNvSpPr>
          <p:nvPr/>
        </p:nvSpPr>
        <p:spPr bwMode="auto">
          <a:xfrm>
            <a:off x="6311900" y="3284539"/>
            <a:ext cx="719138" cy="646331"/>
          </a:xfrm>
          <a:prstGeom prst="rect">
            <a:avLst/>
          </a:prstGeom>
          <a:noFill/>
          <a:ln w="9525">
            <a:noFill/>
            <a:miter lim="800000"/>
            <a:headEnd/>
            <a:tailEnd/>
          </a:ln>
        </p:spPr>
        <p:txBody>
          <a:bodyPr>
            <a:spAutoFit/>
          </a:bodyPr>
          <a:lstStyle/>
          <a:p>
            <a:r>
              <a:rPr lang="ja-JP" altLang="en-US"/>
              <a:t>・・・</a:t>
            </a:r>
          </a:p>
        </p:txBody>
      </p:sp>
      <p:sp>
        <p:nvSpPr>
          <p:cNvPr id="323" name="Text Box 35"/>
          <p:cNvSpPr txBox="1">
            <a:spLocks noChangeArrowheads="1"/>
          </p:cNvSpPr>
          <p:nvPr/>
        </p:nvSpPr>
        <p:spPr bwMode="auto">
          <a:xfrm>
            <a:off x="6311900" y="3933826"/>
            <a:ext cx="719138" cy="646331"/>
          </a:xfrm>
          <a:prstGeom prst="rect">
            <a:avLst/>
          </a:prstGeom>
          <a:noFill/>
          <a:ln w="9525">
            <a:noFill/>
            <a:miter lim="800000"/>
            <a:headEnd/>
            <a:tailEnd/>
          </a:ln>
        </p:spPr>
        <p:txBody>
          <a:bodyPr>
            <a:spAutoFit/>
          </a:bodyPr>
          <a:lstStyle/>
          <a:p>
            <a:r>
              <a:rPr lang="ja-JP" altLang="en-US"/>
              <a:t>・・・</a:t>
            </a:r>
          </a:p>
        </p:txBody>
      </p:sp>
      <p:sp>
        <p:nvSpPr>
          <p:cNvPr id="324" name="Text Box 36"/>
          <p:cNvSpPr txBox="1">
            <a:spLocks noChangeArrowheads="1"/>
          </p:cNvSpPr>
          <p:nvPr/>
        </p:nvSpPr>
        <p:spPr bwMode="auto">
          <a:xfrm>
            <a:off x="6311900" y="4652964"/>
            <a:ext cx="719138" cy="646331"/>
          </a:xfrm>
          <a:prstGeom prst="rect">
            <a:avLst/>
          </a:prstGeom>
          <a:noFill/>
          <a:ln w="9525">
            <a:noFill/>
            <a:miter lim="800000"/>
            <a:headEnd/>
            <a:tailEnd/>
          </a:ln>
        </p:spPr>
        <p:txBody>
          <a:bodyPr>
            <a:spAutoFit/>
          </a:bodyPr>
          <a:lstStyle/>
          <a:p>
            <a:r>
              <a:rPr lang="ja-JP" altLang="en-US"/>
              <a:t>・・・</a:t>
            </a:r>
          </a:p>
        </p:txBody>
      </p:sp>
      <p:sp>
        <p:nvSpPr>
          <p:cNvPr id="325" name="Text Box 37"/>
          <p:cNvSpPr txBox="1">
            <a:spLocks noChangeArrowheads="1"/>
          </p:cNvSpPr>
          <p:nvPr/>
        </p:nvSpPr>
        <p:spPr bwMode="auto">
          <a:xfrm>
            <a:off x="6311900" y="5300664"/>
            <a:ext cx="719138" cy="646331"/>
          </a:xfrm>
          <a:prstGeom prst="rect">
            <a:avLst/>
          </a:prstGeom>
          <a:noFill/>
          <a:ln w="9525">
            <a:noFill/>
            <a:miter lim="800000"/>
            <a:headEnd/>
            <a:tailEnd/>
          </a:ln>
        </p:spPr>
        <p:txBody>
          <a:bodyPr>
            <a:spAutoFit/>
          </a:bodyPr>
          <a:lstStyle/>
          <a:p>
            <a:r>
              <a:rPr lang="ja-JP" altLang="en-US"/>
              <a:t>・・・</a:t>
            </a:r>
          </a:p>
        </p:txBody>
      </p:sp>
      <p:sp>
        <p:nvSpPr>
          <p:cNvPr id="326" name="Text Box 38"/>
          <p:cNvSpPr txBox="1">
            <a:spLocks noChangeArrowheads="1"/>
          </p:cNvSpPr>
          <p:nvPr/>
        </p:nvSpPr>
        <p:spPr bwMode="auto">
          <a:xfrm>
            <a:off x="2202815" y="5585979"/>
            <a:ext cx="461665" cy="503238"/>
          </a:xfrm>
          <a:prstGeom prst="rect">
            <a:avLst/>
          </a:prstGeom>
          <a:noFill/>
          <a:ln w="9525">
            <a:noFill/>
            <a:miter lim="800000"/>
            <a:headEnd/>
            <a:tailEnd/>
          </a:ln>
        </p:spPr>
        <p:txBody>
          <a:bodyPr vert="eaVert">
            <a:spAutoFit/>
          </a:bodyPr>
          <a:lstStyle/>
          <a:p>
            <a:r>
              <a:rPr lang="en-US" altLang="ja-JP" dirty="0"/>
              <a:t>…</a:t>
            </a:r>
          </a:p>
        </p:txBody>
      </p:sp>
      <p:sp>
        <p:nvSpPr>
          <p:cNvPr id="327" name="Text Box 39"/>
          <p:cNvSpPr txBox="1">
            <a:spLocks noChangeArrowheads="1"/>
          </p:cNvSpPr>
          <p:nvPr/>
        </p:nvSpPr>
        <p:spPr bwMode="auto">
          <a:xfrm>
            <a:off x="2152003" y="5953558"/>
            <a:ext cx="461665" cy="503238"/>
          </a:xfrm>
          <a:prstGeom prst="rect">
            <a:avLst/>
          </a:prstGeom>
          <a:noFill/>
          <a:ln w="9525">
            <a:noFill/>
            <a:miter lim="800000"/>
            <a:headEnd/>
            <a:tailEnd/>
          </a:ln>
        </p:spPr>
        <p:txBody>
          <a:bodyPr vert="eaVert">
            <a:spAutoFit/>
          </a:bodyPr>
          <a:lstStyle/>
          <a:p>
            <a:r>
              <a:rPr lang="ja-JP" altLang="en-US" dirty="0">
                <a:solidFill>
                  <a:schemeClr val="accent1">
                    <a:lumMod val="50000"/>
                  </a:schemeClr>
                </a:solidFill>
              </a:rPr>
              <a:t>Ｎ</a:t>
            </a:r>
          </a:p>
        </p:txBody>
      </p:sp>
      <p:sp>
        <p:nvSpPr>
          <p:cNvPr id="328" name="Oval 40"/>
          <p:cNvSpPr>
            <a:spLocks noChangeArrowheads="1"/>
          </p:cNvSpPr>
          <p:nvPr/>
        </p:nvSpPr>
        <p:spPr bwMode="auto">
          <a:xfrm>
            <a:off x="3648075" y="3204781"/>
            <a:ext cx="431800" cy="476071"/>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9" name="Oval 41"/>
          <p:cNvSpPr>
            <a:spLocks noChangeArrowheads="1"/>
          </p:cNvSpPr>
          <p:nvPr/>
        </p:nvSpPr>
        <p:spPr bwMode="auto">
          <a:xfrm>
            <a:off x="4367213" y="3919628"/>
            <a:ext cx="431800" cy="476071"/>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30" name="Line 42"/>
          <p:cNvSpPr>
            <a:spLocks noChangeShapeType="1"/>
          </p:cNvSpPr>
          <p:nvPr/>
        </p:nvSpPr>
        <p:spPr bwMode="auto">
          <a:xfrm flipV="1">
            <a:off x="2424114" y="2852738"/>
            <a:ext cx="719137" cy="6477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1" name="Line 43"/>
          <p:cNvSpPr>
            <a:spLocks noChangeShapeType="1"/>
          </p:cNvSpPr>
          <p:nvPr/>
        </p:nvSpPr>
        <p:spPr bwMode="auto">
          <a:xfrm>
            <a:off x="3143251" y="2852739"/>
            <a:ext cx="720725" cy="12969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2" name="Line 44"/>
          <p:cNvSpPr>
            <a:spLocks noChangeShapeType="1"/>
          </p:cNvSpPr>
          <p:nvPr/>
        </p:nvSpPr>
        <p:spPr bwMode="auto">
          <a:xfrm flipV="1">
            <a:off x="3863975" y="3500439"/>
            <a:ext cx="719138" cy="6492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3" name="Line 45"/>
          <p:cNvSpPr>
            <a:spLocks noChangeShapeType="1"/>
          </p:cNvSpPr>
          <p:nvPr/>
        </p:nvSpPr>
        <p:spPr bwMode="auto">
          <a:xfrm>
            <a:off x="4583114" y="3502025"/>
            <a:ext cx="720725" cy="12954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4" name="Line 46"/>
          <p:cNvSpPr>
            <a:spLocks noChangeShapeType="1"/>
          </p:cNvSpPr>
          <p:nvPr/>
        </p:nvSpPr>
        <p:spPr bwMode="auto">
          <a:xfrm>
            <a:off x="5303839" y="4799013"/>
            <a:ext cx="720725" cy="646112"/>
          </a:xfrm>
          <a:prstGeom prst="line">
            <a:avLst/>
          </a:prstGeom>
          <a:noFill/>
          <a:ln w="9525">
            <a:solidFill>
              <a:schemeClr val="tx1"/>
            </a:solidFill>
            <a:round/>
            <a:headEnd/>
            <a:tailEnd type="triangle" w="med" len="med"/>
          </a:ln>
        </p:spPr>
        <p:txBody>
          <a:bodyPr>
            <a:spAutoFit/>
          </a:bodyPr>
          <a:lstStyle/>
          <a:p>
            <a:endParaRPr lang="ja-JP" altLang="en-US"/>
          </a:p>
        </p:txBody>
      </p:sp>
      <p:sp>
        <p:nvSpPr>
          <p:cNvPr id="357" name="正方形/長方形 356"/>
          <p:cNvSpPr/>
          <p:nvPr/>
        </p:nvSpPr>
        <p:spPr bwMode="auto">
          <a:xfrm>
            <a:off x="2980786" y="2557936"/>
            <a:ext cx="477054" cy="602783"/>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ja-JP" altLang="en-US" sz="1900" b="1">
              <a:solidFill>
                <a:schemeClr val="accent1">
                  <a:lumMod val="50000"/>
                </a:schemeClr>
              </a:solidFill>
              <a:latin typeface="Arial" charset="0"/>
              <a:ea typeface="ＭＳ Ｐゴシック" pitchFamily="50" charset="-128"/>
            </a:endParaRPr>
          </a:p>
        </p:txBody>
      </p:sp>
      <p:sp>
        <p:nvSpPr>
          <p:cNvPr id="358" name="正方形/長方形 357"/>
          <p:cNvSpPr/>
          <p:nvPr/>
        </p:nvSpPr>
        <p:spPr bwMode="auto">
          <a:xfrm>
            <a:off x="5806270" y="5160346"/>
            <a:ext cx="477054" cy="569559"/>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ja-JP" altLang="en-US" sz="1900" b="1">
              <a:solidFill>
                <a:schemeClr val="accent1">
                  <a:lumMod val="50000"/>
                </a:schemeClr>
              </a:solidFill>
              <a:latin typeface="Arial" charset="0"/>
              <a:ea typeface="ＭＳ Ｐゴシック" pitchFamily="50" charset="-128"/>
            </a:endParaRPr>
          </a:p>
        </p:txBody>
      </p:sp>
      <p:sp>
        <p:nvSpPr>
          <p:cNvPr id="359" name="Text Box 8"/>
          <p:cNvSpPr txBox="1">
            <a:spLocks noChangeArrowheads="1"/>
          </p:cNvSpPr>
          <p:nvPr/>
        </p:nvSpPr>
        <p:spPr bwMode="auto">
          <a:xfrm>
            <a:off x="2711451" y="1603355"/>
            <a:ext cx="3673475" cy="366712"/>
          </a:xfrm>
          <a:prstGeom prst="rect">
            <a:avLst/>
          </a:prstGeom>
          <a:noFill/>
          <a:ln w="9525">
            <a:noFill/>
            <a:miter lim="800000"/>
            <a:headEnd/>
            <a:tailEnd/>
          </a:ln>
        </p:spPr>
        <p:txBody>
          <a:bodyPr>
            <a:spAutoFit/>
          </a:bodyPr>
          <a:lstStyle/>
          <a:p>
            <a:pPr algn="ctr"/>
            <a:r>
              <a:rPr lang="ja-JP" altLang="en-US" dirty="0">
                <a:solidFill>
                  <a:schemeClr val="accent1">
                    <a:lumMod val="50000"/>
                  </a:schemeClr>
                </a:solidFill>
              </a:rPr>
              <a:t>処理順序</a:t>
            </a:r>
          </a:p>
        </p:txBody>
      </p:sp>
      <p:sp>
        <p:nvSpPr>
          <p:cNvPr id="361" name="Text Box 5"/>
          <p:cNvSpPr txBox="1">
            <a:spLocks noChangeArrowheads="1"/>
          </p:cNvSpPr>
          <p:nvPr/>
        </p:nvSpPr>
        <p:spPr bwMode="auto">
          <a:xfrm>
            <a:off x="2196026" y="2507085"/>
            <a:ext cx="458787" cy="3293209"/>
          </a:xfrm>
          <a:prstGeom prst="rect">
            <a:avLst/>
          </a:prstGeom>
          <a:noFill/>
          <a:ln w="9525">
            <a:noFill/>
            <a:miter lim="800000"/>
            <a:headEnd/>
            <a:tailEnd/>
          </a:ln>
        </p:spPr>
        <p:txBody>
          <a:bodyPr>
            <a:spAutoFit/>
          </a:bodyPr>
          <a:lstStyle/>
          <a:p>
            <a:endParaRPr lang="en-US" altLang="ja-JP" dirty="0">
              <a:solidFill>
                <a:schemeClr val="accent1">
                  <a:lumMod val="50000"/>
                </a:schemeClr>
              </a:solidFill>
            </a:endParaRPr>
          </a:p>
          <a:p>
            <a:r>
              <a:rPr lang="en-US" altLang="ja-JP" dirty="0">
                <a:solidFill>
                  <a:schemeClr val="accent1">
                    <a:lumMod val="50000"/>
                  </a:schemeClr>
                </a:solidFill>
              </a:rPr>
              <a:t>1</a:t>
            </a:r>
            <a:endParaRPr lang="en-US" altLang="ja-JP" sz="1400" dirty="0">
              <a:solidFill>
                <a:schemeClr val="accent1">
                  <a:lumMod val="50000"/>
                </a:schemeClr>
              </a:solidFill>
            </a:endParaRPr>
          </a:p>
          <a:p>
            <a:endParaRPr lang="en-US" altLang="ja-JP" sz="1400" dirty="0">
              <a:solidFill>
                <a:schemeClr val="accent1">
                  <a:lumMod val="50000"/>
                </a:schemeClr>
              </a:solidFill>
            </a:endParaRPr>
          </a:p>
          <a:p>
            <a:r>
              <a:rPr lang="en-US" altLang="ja-JP" dirty="0">
                <a:solidFill>
                  <a:schemeClr val="accent1">
                    <a:lumMod val="50000"/>
                  </a:schemeClr>
                </a:solidFill>
              </a:rPr>
              <a:t>2</a:t>
            </a:r>
          </a:p>
          <a:p>
            <a:endParaRPr lang="en-US" altLang="ja-JP" sz="1200" dirty="0">
              <a:solidFill>
                <a:schemeClr val="accent1">
                  <a:lumMod val="50000"/>
                </a:schemeClr>
              </a:solidFill>
            </a:endParaRPr>
          </a:p>
          <a:p>
            <a:endParaRPr lang="en-US" altLang="ja-JP" sz="1200" dirty="0">
              <a:solidFill>
                <a:schemeClr val="accent1">
                  <a:lumMod val="50000"/>
                </a:schemeClr>
              </a:solidFill>
            </a:endParaRPr>
          </a:p>
          <a:p>
            <a:r>
              <a:rPr lang="en-US" altLang="ja-JP" dirty="0">
                <a:solidFill>
                  <a:schemeClr val="accent1">
                    <a:lumMod val="50000"/>
                  </a:schemeClr>
                </a:solidFill>
              </a:rPr>
              <a:t>3</a:t>
            </a:r>
          </a:p>
          <a:p>
            <a:endParaRPr lang="en-US" altLang="ja-JP" sz="1200" dirty="0">
              <a:solidFill>
                <a:schemeClr val="accent1">
                  <a:lumMod val="50000"/>
                </a:schemeClr>
              </a:solidFill>
            </a:endParaRPr>
          </a:p>
          <a:p>
            <a:endParaRPr lang="en-US" altLang="ja-JP" sz="1200" dirty="0">
              <a:solidFill>
                <a:schemeClr val="accent1">
                  <a:lumMod val="50000"/>
                </a:schemeClr>
              </a:solidFill>
            </a:endParaRPr>
          </a:p>
          <a:p>
            <a:r>
              <a:rPr lang="en-US" altLang="ja-JP" dirty="0">
                <a:solidFill>
                  <a:schemeClr val="accent1">
                    <a:lumMod val="50000"/>
                  </a:schemeClr>
                </a:solidFill>
              </a:rPr>
              <a:t>4</a:t>
            </a:r>
          </a:p>
          <a:p>
            <a:endParaRPr lang="en-US" altLang="ja-JP" sz="1000" dirty="0">
              <a:solidFill>
                <a:schemeClr val="accent1">
                  <a:lumMod val="50000"/>
                </a:schemeClr>
              </a:solidFill>
            </a:endParaRPr>
          </a:p>
          <a:p>
            <a:endParaRPr lang="en-US" altLang="ja-JP" sz="1000" dirty="0">
              <a:solidFill>
                <a:schemeClr val="accent1">
                  <a:lumMod val="50000"/>
                </a:schemeClr>
              </a:solidFill>
            </a:endParaRPr>
          </a:p>
          <a:p>
            <a:r>
              <a:rPr lang="en-US" altLang="ja-JP" dirty="0">
                <a:solidFill>
                  <a:schemeClr val="accent1">
                    <a:lumMod val="50000"/>
                  </a:schemeClr>
                </a:solidFill>
              </a:rPr>
              <a:t>5</a:t>
            </a:r>
          </a:p>
          <a:p>
            <a:endParaRPr lang="en-US" altLang="ja-JP" dirty="0">
              <a:solidFill>
                <a:schemeClr val="accent1">
                  <a:lumMod val="50000"/>
                </a:schemeClr>
              </a:solidFill>
            </a:endParaRPr>
          </a:p>
        </p:txBody>
      </p:sp>
      <p:cxnSp>
        <p:nvCxnSpPr>
          <p:cNvPr id="16" name="直線コネクタ 15"/>
          <p:cNvCxnSpPr>
            <a:stCxn id="304" idx="7"/>
            <a:endCxn id="304" idx="3"/>
          </p:cNvCxnSpPr>
          <p:nvPr/>
        </p:nvCxnSpPr>
        <p:spPr>
          <a:xfrm flipH="1">
            <a:off x="2990586"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304" idx="1"/>
            <a:endCxn id="304" idx="5"/>
          </p:cNvCxnSpPr>
          <p:nvPr/>
        </p:nvCxnSpPr>
        <p:spPr>
          <a:xfrm>
            <a:off x="2990586"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線コネクタ 361"/>
          <p:cNvCxnSpPr>
            <a:stCxn id="300" idx="7"/>
            <a:endCxn id="300" idx="3"/>
          </p:cNvCxnSpPr>
          <p:nvPr/>
        </p:nvCxnSpPr>
        <p:spPr>
          <a:xfrm flipH="1">
            <a:off x="2990586" y="3979822"/>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線コネクタ 362"/>
          <p:cNvCxnSpPr>
            <a:stCxn id="300" idx="1"/>
            <a:endCxn id="300" idx="5"/>
          </p:cNvCxnSpPr>
          <p:nvPr/>
        </p:nvCxnSpPr>
        <p:spPr>
          <a:xfrm>
            <a:off x="2990586" y="3979822"/>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線コネクタ 363"/>
          <p:cNvCxnSpPr>
            <a:stCxn id="299" idx="7"/>
            <a:endCxn id="299" idx="3"/>
          </p:cNvCxnSpPr>
          <p:nvPr/>
        </p:nvCxnSpPr>
        <p:spPr>
          <a:xfrm flipH="1">
            <a:off x="2990586"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直線コネクタ 364"/>
          <p:cNvCxnSpPr>
            <a:stCxn id="299" idx="1"/>
            <a:endCxn id="299" idx="5"/>
          </p:cNvCxnSpPr>
          <p:nvPr/>
        </p:nvCxnSpPr>
        <p:spPr>
          <a:xfrm>
            <a:off x="2990586"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直線コネクタ 365"/>
          <p:cNvCxnSpPr>
            <a:stCxn id="301" idx="7"/>
            <a:endCxn id="301" idx="3"/>
          </p:cNvCxnSpPr>
          <p:nvPr/>
        </p:nvCxnSpPr>
        <p:spPr>
          <a:xfrm flipH="1">
            <a:off x="2990586"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線コネクタ 366"/>
          <p:cNvCxnSpPr>
            <a:stCxn id="301" idx="1"/>
            <a:endCxn id="301" idx="5"/>
          </p:cNvCxnSpPr>
          <p:nvPr/>
        </p:nvCxnSpPr>
        <p:spPr>
          <a:xfrm>
            <a:off x="2990586"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線コネクタ 367"/>
          <p:cNvCxnSpPr>
            <a:stCxn id="307" idx="7"/>
            <a:endCxn id="307" idx="3"/>
          </p:cNvCxnSpPr>
          <p:nvPr/>
        </p:nvCxnSpPr>
        <p:spPr>
          <a:xfrm flipH="1">
            <a:off x="3711311"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直線コネクタ 368"/>
          <p:cNvCxnSpPr>
            <a:stCxn id="307" idx="1"/>
            <a:endCxn id="307" idx="5"/>
          </p:cNvCxnSpPr>
          <p:nvPr/>
        </p:nvCxnSpPr>
        <p:spPr>
          <a:xfrm>
            <a:off x="3711311"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直線コネクタ 369"/>
          <p:cNvCxnSpPr>
            <a:stCxn id="315" idx="7"/>
            <a:endCxn id="315" idx="3"/>
          </p:cNvCxnSpPr>
          <p:nvPr/>
        </p:nvCxnSpPr>
        <p:spPr>
          <a:xfrm flipH="1">
            <a:off x="4430449"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直線コネクタ 370"/>
          <p:cNvCxnSpPr>
            <a:stCxn id="315" idx="1"/>
            <a:endCxn id="315" idx="5"/>
          </p:cNvCxnSpPr>
          <p:nvPr/>
        </p:nvCxnSpPr>
        <p:spPr>
          <a:xfrm>
            <a:off x="4430449"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線コネクタ 371"/>
          <p:cNvCxnSpPr>
            <a:stCxn id="308" idx="7"/>
            <a:endCxn id="308" idx="3"/>
          </p:cNvCxnSpPr>
          <p:nvPr/>
        </p:nvCxnSpPr>
        <p:spPr>
          <a:xfrm flipH="1">
            <a:off x="5151174"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直線コネクタ 372"/>
          <p:cNvCxnSpPr>
            <a:stCxn id="308" idx="1"/>
            <a:endCxn id="308" idx="5"/>
          </p:cNvCxnSpPr>
          <p:nvPr/>
        </p:nvCxnSpPr>
        <p:spPr>
          <a:xfrm>
            <a:off x="5151174" y="52847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線コネクタ 373"/>
          <p:cNvCxnSpPr>
            <a:stCxn id="320" idx="7"/>
            <a:endCxn id="320" idx="3"/>
          </p:cNvCxnSpPr>
          <p:nvPr/>
        </p:nvCxnSpPr>
        <p:spPr>
          <a:xfrm flipH="1">
            <a:off x="5871899"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線コネクタ 374"/>
          <p:cNvCxnSpPr>
            <a:stCxn id="320" idx="1"/>
            <a:endCxn id="320" idx="5"/>
          </p:cNvCxnSpPr>
          <p:nvPr/>
        </p:nvCxnSpPr>
        <p:spPr>
          <a:xfrm>
            <a:off x="5871899" y="4637047"/>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直線コネクタ 375"/>
          <p:cNvCxnSpPr>
            <a:stCxn id="309" idx="7"/>
            <a:endCxn id="309" idx="3"/>
          </p:cNvCxnSpPr>
          <p:nvPr/>
        </p:nvCxnSpPr>
        <p:spPr>
          <a:xfrm flipH="1">
            <a:off x="5872132" y="3989347"/>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線コネクタ 376"/>
          <p:cNvCxnSpPr>
            <a:stCxn id="309" idx="1"/>
            <a:endCxn id="309" idx="5"/>
          </p:cNvCxnSpPr>
          <p:nvPr/>
        </p:nvCxnSpPr>
        <p:spPr>
          <a:xfrm>
            <a:off x="5872132" y="3989347"/>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線コネクタ 377"/>
          <p:cNvCxnSpPr>
            <a:stCxn id="313" idx="7"/>
            <a:endCxn id="313" idx="3"/>
          </p:cNvCxnSpPr>
          <p:nvPr/>
        </p:nvCxnSpPr>
        <p:spPr>
          <a:xfrm flipH="1">
            <a:off x="5871899"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線コネクタ 378"/>
          <p:cNvCxnSpPr>
            <a:stCxn id="313" idx="1"/>
            <a:endCxn id="313" idx="5"/>
          </p:cNvCxnSpPr>
          <p:nvPr/>
        </p:nvCxnSpPr>
        <p:spPr>
          <a:xfrm>
            <a:off x="5871899" y="33400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線コネクタ 379"/>
          <p:cNvCxnSpPr>
            <a:stCxn id="319" idx="7"/>
            <a:endCxn id="319" idx="3"/>
          </p:cNvCxnSpPr>
          <p:nvPr/>
        </p:nvCxnSpPr>
        <p:spPr>
          <a:xfrm flipH="1">
            <a:off x="5871899"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線コネクタ 380"/>
          <p:cNvCxnSpPr>
            <a:stCxn id="319" idx="1"/>
            <a:endCxn id="319" idx="5"/>
          </p:cNvCxnSpPr>
          <p:nvPr/>
        </p:nvCxnSpPr>
        <p:spPr>
          <a:xfrm>
            <a:off x="5871899"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直線コネクタ 381"/>
          <p:cNvCxnSpPr>
            <a:stCxn id="311" idx="7"/>
            <a:endCxn id="311" idx="3"/>
          </p:cNvCxnSpPr>
          <p:nvPr/>
        </p:nvCxnSpPr>
        <p:spPr>
          <a:xfrm flipH="1">
            <a:off x="3711311"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直線コネクタ 382"/>
          <p:cNvCxnSpPr>
            <a:stCxn id="311" idx="1"/>
            <a:endCxn id="311" idx="5"/>
          </p:cNvCxnSpPr>
          <p:nvPr/>
        </p:nvCxnSpPr>
        <p:spPr>
          <a:xfrm>
            <a:off x="3711311"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直線コネクタ 383"/>
          <p:cNvCxnSpPr>
            <a:stCxn id="302" idx="7"/>
            <a:endCxn id="302" idx="3"/>
          </p:cNvCxnSpPr>
          <p:nvPr/>
        </p:nvCxnSpPr>
        <p:spPr>
          <a:xfrm flipH="1">
            <a:off x="4430682" y="2684422"/>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直線コネクタ 384"/>
          <p:cNvCxnSpPr>
            <a:stCxn id="302" idx="1"/>
            <a:endCxn id="302" idx="5"/>
          </p:cNvCxnSpPr>
          <p:nvPr/>
        </p:nvCxnSpPr>
        <p:spPr>
          <a:xfrm>
            <a:off x="4430682" y="2684422"/>
            <a:ext cx="306451"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直線コネクタ 385"/>
          <p:cNvCxnSpPr>
            <a:stCxn id="317" idx="7"/>
            <a:endCxn id="317" idx="3"/>
          </p:cNvCxnSpPr>
          <p:nvPr/>
        </p:nvCxnSpPr>
        <p:spPr>
          <a:xfrm flipH="1">
            <a:off x="5151174"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直線コネクタ 386"/>
          <p:cNvCxnSpPr>
            <a:stCxn id="317" idx="1"/>
            <a:endCxn id="317" idx="5"/>
          </p:cNvCxnSpPr>
          <p:nvPr/>
        </p:nvCxnSpPr>
        <p:spPr>
          <a:xfrm>
            <a:off x="5151174" y="2692360"/>
            <a:ext cx="305328" cy="336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93792"/>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04"/>
                                        </p:tgtEl>
                                        <p:attrNameLst>
                                          <p:attrName>style.opacity</p:attrName>
                                        </p:attrNameLst>
                                      </p:cBhvr>
                                      <p:to>
                                        <p:strVal val="0.25"/>
                                      </p:to>
                                    </p:set>
                                    <p:animEffect filter="image" prLst="opacity: 0.25">
                                      <p:cBhvr rctx="IE">
                                        <p:cTn id="7" dur="indefinite"/>
                                        <p:tgtEl>
                                          <p:spTgt spid="304"/>
                                        </p:tgtEl>
                                      </p:cBhvr>
                                    </p:animEffect>
                                  </p:childTnLst>
                                </p:cTn>
                              </p:par>
                              <p:par>
                                <p:cTn id="8" presetID="9" presetClass="emph" presetSubtype="0" grpId="0" nodeType="withEffect">
                                  <p:stCondLst>
                                    <p:cond delay="0"/>
                                  </p:stCondLst>
                                  <p:childTnLst>
                                    <p:set>
                                      <p:cBhvr rctx="PPT">
                                        <p:cTn id="9" dur="indefinite"/>
                                        <p:tgtEl>
                                          <p:spTgt spid="300"/>
                                        </p:tgtEl>
                                        <p:attrNameLst>
                                          <p:attrName>style.opacity</p:attrName>
                                        </p:attrNameLst>
                                      </p:cBhvr>
                                      <p:to>
                                        <p:strVal val="0.25"/>
                                      </p:to>
                                    </p:set>
                                    <p:animEffect filter="image" prLst="opacity: 0.25">
                                      <p:cBhvr rctx="IE">
                                        <p:cTn id="10" dur="indefinite"/>
                                        <p:tgtEl>
                                          <p:spTgt spid="300"/>
                                        </p:tgtEl>
                                      </p:cBhvr>
                                    </p:animEffect>
                                  </p:childTnLst>
                                </p:cTn>
                              </p:par>
                              <p:par>
                                <p:cTn id="11" presetID="9" presetClass="emph" presetSubtype="0" grpId="0" nodeType="withEffect">
                                  <p:stCondLst>
                                    <p:cond delay="0"/>
                                  </p:stCondLst>
                                  <p:childTnLst>
                                    <p:set>
                                      <p:cBhvr rctx="PPT">
                                        <p:cTn id="12" dur="indefinite"/>
                                        <p:tgtEl>
                                          <p:spTgt spid="299"/>
                                        </p:tgtEl>
                                        <p:attrNameLst>
                                          <p:attrName>style.opacity</p:attrName>
                                        </p:attrNameLst>
                                      </p:cBhvr>
                                      <p:to>
                                        <p:strVal val="0.25"/>
                                      </p:to>
                                    </p:set>
                                    <p:animEffect filter="image" prLst="opacity: 0.25">
                                      <p:cBhvr rctx="IE">
                                        <p:cTn id="13" dur="indefinite"/>
                                        <p:tgtEl>
                                          <p:spTgt spid="299"/>
                                        </p:tgtEl>
                                      </p:cBhvr>
                                    </p:animEffect>
                                  </p:childTnLst>
                                </p:cTn>
                              </p:par>
                              <p:par>
                                <p:cTn id="14" presetID="9" presetClass="emph" presetSubtype="0" grpId="0" nodeType="withEffect">
                                  <p:stCondLst>
                                    <p:cond delay="0"/>
                                  </p:stCondLst>
                                  <p:childTnLst>
                                    <p:set>
                                      <p:cBhvr rctx="PPT">
                                        <p:cTn id="15" dur="indefinite"/>
                                        <p:tgtEl>
                                          <p:spTgt spid="301"/>
                                        </p:tgtEl>
                                        <p:attrNameLst>
                                          <p:attrName>style.opacity</p:attrName>
                                        </p:attrNameLst>
                                      </p:cBhvr>
                                      <p:to>
                                        <p:strVal val="0.25"/>
                                      </p:to>
                                    </p:set>
                                    <p:animEffect filter="image" prLst="opacity: 0.25">
                                      <p:cBhvr rctx="IE">
                                        <p:cTn id="16" dur="indefinite"/>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0"/>
                                        </p:tgtEl>
                                        <p:attrNameLst>
                                          <p:attrName>style.visibility</p:attrName>
                                        </p:attrNameLst>
                                      </p:cBhvr>
                                      <p:to>
                                        <p:strVal val="visible"/>
                                      </p:to>
                                    </p:set>
                                    <p:animEffect transition="in" filter="wipe(left)">
                                      <p:cBhvr>
                                        <p:cTn id="21" dur="500"/>
                                        <p:tgtEl>
                                          <p:spTgt spid="3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311"/>
                                        </p:tgtEl>
                                        <p:attrNameLst>
                                          <p:attrName>style.opacity</p:attrName>
                                        </p:attrNameLst>
                                      </p:cBhvr>
                                      <p:to>
                                        <p:strVal val="0.25"/>
                                      </p:to>
                                    </p:set>
                                    <p:animEffect filter="image" prLst="opacity: 0.25">
                                      <p:cBhvr rctx="IE">
                                        <p:cTn id="26" dur="indefinite"/>
                                        <p:tgtEl>
                                          <p:spTgt spid="311"/>
                                        </p:tgtEl>
                                      </p:cBhvr>
                                    </p:animEffect>
                                  </p:childTnLst>
                                </p:cTn>
                              </p:par>
                              <p:par>
                                <p:cTn id="27" presetID="9" presetClass="emph" presetSubtype="0" grpId="0" nodeType="withEffect">
                                  <p:stCondLst>
                                    <p:cond delay="0"/>
                                  </p:stCondLst>
                                  <p:childTnLst>
                                    <p:set>
                                      <p:cBhvr rctx="PPT">
                                        <p:cTn id="28" dur="indefinite"/>
                                        <p:tgtEl>
                                          <p:spTgt spid="302"/>
                                        </p:tgtEl>
                                        <p:attrNameLst>
                                          <p:attrName>style.opacity</p:attrName>
                                        </p:attrNameLst>
                                      </p:cBhvr>
                                      <p:to>
                                        <p:strVal val="0.5"/>
                                      </p:to>
                                    </p:set>
                                    <p:animEffect filter="image" prLst="opacity: 0.5">
                                      <p:cBhvr rctx="IE">
                                        <p:cTn id="29" dur="indefinite"/>
                                        <p:tgtEl>
                                          <p:spTgt spid="302"/>
                                        </p:tgtEl>
                                      </p:cBhvr>
                                    </p:animEffect>
                                  </p:childTnLst>
                                </p:cTn>
                              </p:par>
                              <p:par>
                                <p:cTn id="30" presetID="9" presetClass="emph" presetSubtype="0" grpId="0" nodeType="withEffect">
                                  <p:stCondLst>
                                    <p:cond delay="0"/>
                                  </p:stCondLst>
                                  <p:childTnLst>
                                    <p:set>
                                      <p:cBhvr rctx="PPT">
                                        <p:cTn id="31" dur="indefinite"/>
                                        <p:tgtEl>
                                          <p:spTgt spid="317"/>
                                        </p:tgtEl>
                                        <p:attrNameLst>
                                          <p:attrName>style.opacity</p:attrName>
                                        </p:attrNameLst>
                                      </p:cBhvr>
                                      <p:to>
                                        <p:strVal val="0.25"/>
                                      </p:to>
                                    </p:set>
                                    <p:animEffect filter="image" prLst="opacity: 0.25">
                                      <p:cBhvr rctx="IE">
                                        <p:cTn id="32" dur="indefinite"/>
                                        <p:tgtEl>
                                          <p:spTgt spid="317"/>
                                        </p:tgtEl>
                                      </p:cBhvr>
                                    </p:animEffect>
                                  </p:childTnLst>
                                </p:cTn>
                              </p:par>
                              <p:par>
                                <p:cTn id="33" presetID="9" presetClass="emph" presetSubtype="0" grpId="0" nodeType="withEffect">
                                  <p:stCondLst>
                                    <p:cond delay="0"/>
                                  </p:stCondLst>
                                  <p:childTnLst>
                                    <p:set>
                                      <p:cBhvr rctx="PPT">
                                        <p:cTn id="34" dur="indefinite"/>
                                        <p:tgtEl>
                                          <p:spTgt spid="319"/>
                                        </p:tgtEl>
                                        <p:attrNameLst>
                                          <p:attrName>style.opacity</p:attrName>
                                        </p:attrNameLst>
                                      </p:cBhvr>
                                      <p:to>
                                        <p:strVal val="0.25"/>
                                      </p:to>
                                    </p:set>
                                    <p:animEffect filter="image" prLst="opacity: 0.25">
                                      <p:cBhvr rctx="IE">
                                        <p:cTn id="35" dur="indefinite"/>
                                        <p:tgtEl>
                                          <p:spTgt spid="3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0" nodeType="clickEffect">
                                  <p:stCondLst>
                                    <p:cond delay="0"/>
                                  </p:stCondLst>
                                  <p:childTnLst>
                                    <p:set>
                                      <p:cBhvr rctx="PPT">
                                        <p:cTn id="39" dur="indefinite"/>
                                        <p:tgtEl>
                                          <p:spTgt spid="307"/>
                                        </p:tgtEl>
                                        <p:attrNameLst>
                                          <p:attrName>style.opacity</p:attrName>
                                        </p:attrNameLst>
                                      </p:cBhvr>
                                      <p:to>
                                        <p:strVal val="0.25"/>
                                      </p:to>
                                    </p:set>
                                    <p:animEffect filter="image" prLst="opacity: 0.25">
                                      <p:cBhvr rctx="IE">
                                        <p:cTn id="40" dur="indefinite"/>
                                        <p:tgtEl>
                                          <p:spTgt spid="3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31"/>
                                        </p:tgtEl>
                                        <p:attrNameLst>
                                          <p:attrName>style.visibility</p:attrName>
                                        </p:attrNameLst>
                                      </p:cBhvr>
                                      <p:to>
                                        <p:strVal val="visible"/>
                                      </p:to>
                                    </p:set>
                                    <p:animEffect transition="in" filter="wipe(left)">
                                      <p:cBhvr>
                                        <p:cTn id="45" dur="500"/>
                                        <p:tgtEl>
                                          <p:spTgt spid="33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0" nodeType="clickEffect">
                                  <p:stCondLst>
                                    <p:cond delay="0"/>
                                  </p:stCondLst>
                                  <p:childTnLst>
                                    <p:set>
                                      <p:cBhvr rctx="PPT">
                                        <p:cTn id="49" dur="indefinite"/>
                                        <p:tgtEl>
                                          <p:spTgt spid="329"/>
                                        </p:tgtEl>
                                        <p:attrNameLst>
                                          <p:attrName>style.opacity</p:attrName>
                                        </p:attrNameLst>
                                      </p:cBhvr>
                                      <p:to>
                                        <p:strVal val="0.25"/>
                                      </p:to>
                                    </p:set>
                                    <p:animEffect filter="image" prLst="opacity: 0.25">
                                      <p:cBhvr rctx="IE">
                                        <p:cTn id="50" dur="indefinite"/>
                                        <p:tgtEl>
                                          <p:spTgt spid="329"/>
                                        </p:tgtEl>
                                      </p:cBhvr>
                                    </p:animEffect>
                                  </p:childTnLst>
                                </p:cTn>
                              </p:par>
                              <p:par>
                                <p:cTn id="51" presetID="9" presetClass="emph" presetSubtype="0" grpId="0" nodeType="withEffect">
                                  <p:stCondLst>
                                    <p:cond delay="0"/>
                                  </p:stCondLst>
                                  <p:childTnLst>
                                    <p:set>
                                      <p:cBhvr rctx="PPT">
                                        <p:cTn id="52" dur="indefinite"/>
                                        <p:tgtEl>
                                          <p:spTgt spid="303"/>
                                        </p:tgtEl>
                                        <p:attrNameLst>
                                          <p:attrName>style.opacity</p:attrName>
                                        </p:attrNameLst>
                                      </p:cBhvr>
                                      <p:to>
                                        <p:strVal val="0.25"/>
                                      </p:to>
                                    </p:set>
                                    <p:animEffect filter="image" prLst="opacity: 0.25">
                                      <p:cBhvr rctx="IE">
                                        <p:cTn id="53" dur="indefinite"/>
                                        <p:tgtEl>
                                          <p:spTgt spid="303"/>
                                        </p:tgtEl>
                                      </p:cBhvr>
                                    </p:animEffect>
                                  </p:childTnLst>
                                </p:cTn>
                              </p:par>
                              <p:par>
                                <p:cTn id="54" presetID="9" presetClass="emph" presetSubtype="0" grpId="0" nodeType="withEffect">
                                  <p:stCondLst>
                                    <p:cond delay="0"/>
                                  </p:stCondLst>
                                  <p:childTnLst>
                                    <p:set>
                                      <p:cBhvr rctx="PPT">
                                        <p:cTn id="55" dur="indefinite"/>
                                        <p:tgtEl>
                                          <p:spTgt spid="309"/>
                                        </p:tgtEl>
                                        <p:attrNameLst>
                                          <p:attrName>style.opacity</p:attrName>
                                        </p:attrNameLst>
                                      </p:cBhvr>
                                      <p:to>
                                        <p:strVal val="0.25"/>
                                      </p:to>
                                    </p:set>
                                    <p:animEffect filter="image" prLst="opacity: 0.25">
                                      <p:cBhvr rctx="IE">
                                        <p:cTn id="56" dur="indefinite"/>
                                        <p:tgtEl>
                                          <p:spTgt spid="30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mph" presetSubtype="0" grpId="0" nodeType="clickEffect">
                                  <p:stCondLst>
                                    <p:cond delay="0"/>
                                  </p:stCondLst>
                                  <p:childTnLst>
                                    <p:set>
                                      <p:cBhvr rctx="PPT">
                                        <p:cTn id="60" dur="indefinite"/>
                                        <p:tgtEl>
                                          <p:spTgt spid="315"/>
                                        </p:tgtEl>
                                        <p:attrNameLst>
                                          <p:attrName>style.opacity</p:attrName>
                                        </p:attrNameLst>
                                      </p:cBhvr>
                                      <p:to>
                                        <p:strVal val="0.25"/>
                                      </p:to>
                                    </p:set>
                                    <p:animEffect filter="image" prLst="opacity: 0.25">
                                      <p:cBhvr rctx="IE">
                                        <p:cTn id="61" dur="indefinite"/>
                                        <p:tgtEl>
                                          <p:spTgt spid="3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2"/>
                                        </p:tgtEl>
                                        <p:attrNameLst>
                                          <p:attrName>style.visibility</p:attrName>
                                        </p:attrNameLst>
                                      </p:cBhvr>
                                      <p:to>
                                        <p:strVal val="visible"/>
                                      </p:to>
                                    </p:set>
                                    <p:animEffect transition="in" filter="wipe(left)">
                                      <p:cBhvr>
                                        <p:cTn id="66" dur="500"/>
                                        <p:tgtEl>
                                          <p:spTgt spid="33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mph" presetSubtype="0" grpId="0" nodeType="clickEffect">
                                  <p:stCondLst>
                                    <p:cond delay="0"/>
                                  </p:stCondLst>
                                  <p:childTnLst>
                                    <p:set>
                                      <p:cBhvr rctx="PPT">
                                        <p:cTn id="70" dur="indefinite"/>
                                        <p:tgtEl>
                                          <p:spTgt spid="318"/>
                                        </p:tgtEl>
                                        <p:attrNameLst>
                                          <p:attrName>style.opacity</p:attrName>
                                        </p:attrNameLst>
                                      </p:cBhvr>
                                      <p:to>
                                        <p:strVal val="0.25"/>
                                      </p:to>
                                    </p:set>
                                    <p:animEffect filter="image" prLst="opacity: 0.25">
                                      <p:cBhvr rctx="IE">
                                        <p:cTn id="71" dur="indefinite"/>
                                        <p:tgtEl>
                                          <p:spTgt spid="318"/>
                                        </p:tgtEl>
                                      </p:cBhvr>
                                    </p:animEffect>
                                  </p:childTnLst>
                                </p:cTn>
                              </p:par>
                              <p:par>
                                <p:cTn id="72" presetID="9" presetClass="emph" presetSubtype="0" grpId="0" nodeType="withEffect">
                                  <p:stCondLst>
                                    <p:cond delay="0"/>
                                  </p:stCondLst>
                                  <p:childTnLst>
                                    <p:set>
                                      <p:cBhvr rctx="PPT">
                                        <p:cTn id="73" dur="indefinite"/>
                                        <p:tgtEl>
                                          <p:spTgt spid="313"/>
                                        </p:tgtEl>
                                        <p:attrNameLst>
                                          <p:attrName>style.opacity</p:attrName>
                                        </p:attrNameLst>
                                      </p:cBhvr>
                                      <p:to>
                                        <p:strVal val="0.25"/>
                                      </p:to>
                                    </p:set>
                                    <p:animEffect filter="image" prLst="opacity: 0.25">
                                      <p:cBhvr rctx="IE">
                                        <p:cTn id="74" dur="indefinite"/>
                                        <p:tgtEl>
                                          <p:spTgt spid="31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grpId="0" nodeType="clickEffect">
                                  <p:stCondLst>
                                    <p:cond delay="0"/>
                                  </p:stCondLst>
                                  <p:childTnLst>
                                    <p:set>
                                      <p:cBhvr rctx="PPT">
                                        <p:cTn id="78" dur="indefinite"/>
                                        <p:tgtEl>
                                          <p:spTgt spid="308"/>
                                        </p:tgtEl>
                                        <p:attrNameLst>
                                          <p:attrName>style.opacity</p:attrName>
                                        </p:attrNameLst>
                                      </p:cBhvr>
                                      <p:to>
                                        <p:strVal val="0.25"/>
                                      </p:to>
                                    </p:set>
                                    <p:animEffect filter="image" prLst="opacity: 0.25">
                                      <p:cBhvr rctx="IE">
                                        <p:cTn id="79" dur="indefinite"/>
                                        <p:tgtEl>
                                          <p:spTgt spid="30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3"/>
                                        </p:tgtEl>
                                        <p:attrNameLst>
                                          <p:attrName>style.visibility</p:attrName>
                                        </p:attrNameLst>
                                      </p:cBhvr>
                                      <p:to>
                                        <p:strVal val="visible"/>
                                      </p:to>
                                    </p:set>
                                    <p:animEffect transition="in" filter="wipe(left)">
                                      <p:cBhvr>
                                        <p:cTn id="84" dur="500"/>
                                        <p:tgtEl>
                                          <p:spTgt spid="33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grpId="0" nodeType="clickEffect">
                                  <p:stCondLst>
                                    <p:cond delay="0"/>
                                  </p:stCondLst>
                                  <p:childTnLst>
                                    <p:set>
                                      <p:cBhvr rctx="PPT">
                                        <p:cTn id="88" dur="indefinite"/>
                                        <p:tgtEl>
                                          <p:spTgt spid="320"/>
                                        </p:tgtEl>
                                        <p:attrNameLst>
                                          <p:attrName>style.opacity</p:attrName>
                                        </p:attrNameLst>
                                      </p:cBhvr>
                                      <p:to>
                                        <p:strVal val="0.25"/>
                                      </p:to>
                                    </p:set>
                                    <p:animEffect filter="image" prLst="opacity: 0.25">
                                      <p:cBhvr rctx="IE">
                                        <p:cTn id="89" dur="indefinite"/>
                                        <p:tgtEl>
                                          <p:spTgt spid="32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34"/>
                                        </p:tgtEl>
                                        <p:attrNameLst>
                                          <p:attrName>style.visibility</p:attrName>
                                        </p:attrNameLst>
                                      </p:cBhvr>
                                      <p:to>
                                        <p:strVal val="visible"/>
                                      </p:to>
                                    </p:set>
                                    <p:animEffect transition="in" filter="wipe(left)">
                                      <p:cBhvr>
                                        <p:cTn id="94"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300" grpId="0" animBg="1"/>
      <p:bldP spid="301" grpId="0" animBg="1"/>
      <p:bldP spid="302" grpId="0" animBg="1"/>
      <p:bldP spid="303" grpId="0" animBg="1"/>
      <p:bldP spid="304" grpId="0" animBg="1"/>
      <p:bldP spid="307" grpId="0" animBg="1"/>
      <p:bldP spid="308" grpId="0" animBg="1"/>
      <p:bldP spid="309" grpId="0" animBg="1"/>
      <p:bldP spid="311" grpId="0" animBg="1"/>
      <p:bldP spid="313" grpId="0" animBg="1"/>
      <p:bldP spid="315" grpId="0" animBg="1"/>
      <p:bldP spid="317" grpId="0" animBg="1"/>
      <p:bldP spid="318" grpId="0" animBg="1"/>
      <p:bldP spid="319" grpId="0" animBg="1"/>
      <p:bldP spid="320" grpId="0" animBg="1"/>
      <p:bldP spid="329" grpId="0" animBg="1"/>
      <p:bldP spid="330" grpId="0" animBg="1"/>
      <p:bldP spid="331" grpId="0" animBg="1"/>
      <p:bldP spid="332" grpId="0" animBg="1"/>
      <p:bldP spid="333" grpId="0" animBg="1"/>
      <p:bldP spid="3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524000" y="274638"/>
            <a:ext cx="8229600" cy="1143000"/>
          </a:xfrm>
        </p:spPr>
        <p:txBody>
          <a:bodyPr/>
          <a:lstStyle/>
          <a:p>
            <a:pPr eaLnBrk="1" hangingPunct="1"/>
            <a:r>
              <a:rPr lang="ja-JP" altLang="en-US" dirty="0">
                <a:solidFill>
                  <a:schemeClr val="accent1">
                    <a:lumMod val="50000"/>
                  </a:schemeClr>
                </a:solidFill>
              </a:rPr>
              <a:t>　配置順ノード空間</a:t>
            </a:r>
          </a:p>
        </p:txBody>
      </p:sp>
      <p:sp>
        <p:nvSpPr>
          <p:cNvPr id="13315" name="Line 3"/>
          <p:cNvSpPr>
            <a:spLocks noChangeShapeType="1"/>
          </p:cNvSpPr>
          <p:nvPr/>
        </p:nvSpPr>
        <p:spPr bwMode="auto">
          <a:xfrm>
            <a:off x="3325366" y="2349499"/>
            <a:ext cx="4464050" cy="0"/>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6" name="Line 4"/>
          <p:cNvSpPr>
            <a:spLocks noChangeShapeType="1"/>
          </p:cNvSpPr>
          <p:nvPr/>
        </p:nvSpPr>
        <p:spPr bwMode="auto">
          <a:xfrm>
            <a:off x="3325366" y="2349500"/>
            <a:ext cx="0" cy="3529013"/>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7" name="Text Box 5"/>
          <p:cNvSpPr txBox="1">
            <a:spLocks noChangeArrowheads="1"/>
          </p:cNvSpPr>
          <p:nvPr/>
        </p:nvSpPr>
        <p:spPr bwMode="auto">
          <a:xfrm>
            <a:off x="2878584" y="2493902"/>
            <a:ext cx="576262" cy="2862322"/>
          </a:xfrm>
          <a:prstGeom prst="rect">
            <a:avLst/>
          </a:prstGeom>
          <a:noFill/>
          <a:ln w="9525">
            <a:noFill/>
            <a:miter lim="800000"/>
            <a:headEnd/>
            <a:tailEnd/>
          </a:ln>
        </p:spPr>
        <p:txBody>
          <a:bodyPr>
            <a:spAutoFit/>
          </a:bodyPr>
          <a:lstStyle/>
          <a:p>
            <a:r>
              <a:rPr lang="en-US" altLang="ja-JP" sz="2000" dirty="0">
                <a:solidFill>
                  <a:schemeClr val="accent1">
                    <a:lumMod val="50000"/>
                  </a:schemeClr>
                </a:solidFill>
                <a:latin typeface="+mj-lt"/>
              </a:rPr>
              <a:t>1</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2</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3</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4</a:t>
            </a:r>
          </a:p>
          <a:p>
            <a:endParaRPr lang="en-US" altLang="ja-JP" sz="2000" dirty="0">
              <a:solidFill>
                <a:schemeClr val="accent1">
                  <a:lumMod val="50000"/>
                </a:schemeClr>
              </a:solidFill>
              <a:latin typeface="+mj-lt"/>
            </a:endParaRPr>
          </a:p>
          <a:p>
            <a:r>
              <a:rPr lang="en-US" altLang="ja-JP" sz="2000" dirty="0">
                <a:solidFill>
                  <a:schemeClr val="accent1">
                    <a:lumMod val="50000"/>
                  </a:schemeClr>
                </a:solidFill>
                <a:latin typeface="+mj-lt"/>
              </a:rPr>
              <a:t>5</a:t>
            </a:r>
          </a:p>
        </p:txBody>
      </p:sp>
      <p:sp>
        <p:nvSpPr>
          <p:cNvPr id="13318" name="Text Box 6"/>
          <p:cNvSpPr txBox="1">
            <a:spLocks noChangeArrowheads="1"/>
          </p:cNvSpPr>
          <p:nvPr/>
        </p:nvSpPr>
        <p:spPr bwMode="auto">
          <a:xfrm>
            <a:off x="3542854" y="1921521"/>
            <a:ext cx="4910631" cy="369332"/>
          </a:xfrm>
          <a:prstGeom prst="rect">
            <a:avLst/>
          </a:prstGeom>
          <a:noFill/>
          <a:ln w="9525">
            <a:noFill/>
            <a:miter lim="800000"/>
            <a:headEnd/>
            <a:tailEnd/>
          </a:ln>
        </p:spPr>
        <p:txBody>
          <a:bodyPr wrap="square">
            <a:spAutoFit/>
          </a:bodyPr>
          <a:lstStyle/>
          <a:p>
            <a:r>
              <a:rPr lang="en-US" altLang="ja-JP" dirty="0">
                <a:solidFill>
                  <a:schemeClr val="accent1">
                    <a:lumMod val="50000"/>
                  </a:schemeClr>
                </a:solidFill>
              </a:rPr>
              <a:t>1</a:t>
            </a:r>
            <a:r>
              <a:rPr lang="ja-JP" altLang="en-US" dirty="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2</a:t>
            </a:r>
            <a:r>
              <a:rPr lang="ja-JP" altLang="en-US" dirty="0">
                <a:solidFill>
                  <a:schemeClr val="accent1">
                    <a:lumMod val="50000"/>
                  </a:schemeClr>
                </a:solidFill>
              </a:rPr>
              <a:t>　　   </a:t>
            </a:r>
            <a:r>
              <a:rPr lang="en-US" altLang="ja-JP" dirty="0" smtClean="0">
                <a:solidFill>
                  <a:schemeClr val="accent1">
                    <a:lumMod val="50000"/>
                  </a:schemeClr>
                </a:solidFill>
              </a:rPr>
              <a:t>3</a:t>
            </a:r>
            <a:r>
              <a:rPr lang="ja-JP" altLang="en-US" dirty="0">
                <a:solidFill>
                  <a:schemeClr val="accent1">
                    <a:lumMod val="50000"/>
                  </a:schemeClr>
                </a:solidFill>
              </a:rPr>
              <a:t>　</a:t>
            </a:r>
            <a:r>
              <a:rPr lang="en-US" altLang="ja-JP" dirty="0">
                <a:solidFill>
                  <a:schemeClr val="accent1">
                    <a:lumMod val="50000"/>
                  </a:schemeClr>
                </a:solidFill>
              </a:rPr>
              <a:t> </a:t>
            </a:r>
            <a:r>
              <a:rPr lang="en-US" altLang="ja-JP" dirty="0" smtClean="0">
                <a:solidFill>
                  <a:schemeClr val="accent1">
                    <a:lumMod val="50000"/>
                  </a:schemeClr>
                </a:solidFill>
              </a:rPr>
              <a:t>   </a:t>
            </a:r>
            <a:r>
              <a:rPr lang="ja-JP" altLang="en-US" dirty="0" smtClean="0">
                <a:solidFill>
                  <a:schemeClr val="accent1">
                    <a:lumMod val="50000"/>
                  </a:schemeClr>
                </a:solidFill>
              </a:rPr>
              <a:t>   </a:t>
            </a:r>
            <a:r>
              <a:rPr lang="en-US" altLang="ja-JP" dirty="0" smtClean="0">
                <a:solidFill>
                  <a:schemeClr val="accent1">
                    <a:lumMod val="50000"/>
                  </a:schemeClr>
                </a:solidFill>
              </a:rPr>
              <a:t>4</a:t>
            </a:r>
            <a:r>
              <a:rPr lang="en-US" altLang="ja-JP" dirty="0">
                <a:solidFill>
                  <a:schemeClr val="accent1">
                    <a:lumMod val="50000"/>
                  </a:schemeClr>
                </a:solidFill>
              </a:rPr>
              <a:t> </a:t>
            </a:r>
            <a:r>
              <a:rPr lang="en-US" altLang="ja-JP" dirty="0" smtClean="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5     </a:t>
            </a:r>
            <a:r>
              <a:rPr lang="ja-JP" altLang="en-US" dirty="0">
                <a:solidFill>
                  <a:schemeClr val="accent1">
                    <a:lumMod val="50000"/>
                  </a:schemeClr>
                </a:solidFill>
              </a:rPr>
              <a:t>・・・ Ｕ</a:t>
            </a:r>
          </a:p>
        </p:txBody>
      </p:sp>
      <p:sp>
        <p:nvSpPr>
          <p:cNvPr id="13319" name="Text Box 7"/>
          <p:cNvSpPr txBox="1">
            <a:spLocks noChangeArrowheads="1"/>
          </p:cNvSpPr>
          <p:nvPr/>
        </p:nvSpPr>
        <p:spPr bwMode="auto">
          <a:xfrm>
            <a:off x="2207569" y="2061368"/>
            <a:ext cx="461665" cy="4105275"/>
          </a:xfrm>
          <a:prstGeom prst="rect">
            <a:avLst/>
          </a:prstGeom>
          <a:noFill/>
          <a:ln w="9525">
            <a:noFill/>
            <a:miter lim="800000"/>
            <a:headEnd/>
            <a:tailEnd/>
          </a:ln>
        </p:spPr>
        <p:txBody>
          <a:bodyPr vert="eaVert">
            <a:spAutoFit/>
          </a:bodyPr>
          <a:lstStyle/>
          <a:p>
            <a:pPr algn="ctr"/>
            <a:r>
              <a:rPr lang="ja-JP" altLang="en-US" dirty="0">
                <a:solidFill>
                  <a:schemeClr val="accent1">
                    <a:lumMod val="50000"/>
                  </a:schemeClr>
                </a:solidFill>
              </a:rPr>
              <a:t>ジ　ョ　ブ　番　号</a:t>
            </a:r>
          </a:p>
        </p:txBody>
      </p:sp>
      <p:sp>
        <p:nvSpPr>
          <p:cNvPr id="13320" name="Text Box 8"/>
          <p:cNvSpPr txBox="1">
            <a:spLocks noChangeArrowheads="1"/>
          </p:cNvSpPr>
          <p:nvPr/>
        </p:nvSpPr>
        <p:spPr bwMode="auto">
          <a:xfrm>
            <a:off x="3541267" y="1341437"/>
            <a:ext cx="3673475" cy="366712"/>
          </a:xfrm>
          <a:prstGeom prst="rect">
            <a:avLst/>
          </a:prstGeom>
          <a:noFill/>
          <a:ln w="9525">
            <a:noFill/>
            <a:miter lim="800000"/>
            <a:headEnd/>
            <a:tailEnd/>
          </a:ln>
        </p:spPr>
        <p:txBody>
          <a:bodyPr>
            <a:spAutoFit/>
          </a:bodyPr>
          <a:lstStyle/>
          <a:p>
            <a:pPr algn="ctr"/>
            <a:r>
              <a:rPr lang="ja-JP" altLang="en-US" dirty="0">
                <a:solidFill>
                  <a:schemeClr val="accent1">
                    <a:lumMod val="50000"/>
                  </a:schemeClr>
                </a:solidFill>
              </a:rPr>
              <a:t>　配　置　順　</a:t>
            </a:r>
          </a:p>
        </p:txBody>
      </p:sp>
      <p:sp>
        <p:nvSpPr>
          <p:cNvPr id="13321" name="Text Box 9"/>
          <p:cNvSpPr txBox="1">
            <a:spLocks noChangeArrowheads="1"/>
          </p:cNvSpPr>
          <p:nvPr/>
        </p:nvSpPr>
        <p:spPr bwMode="auto">
          <a:xfrm>
            <a:off x="3339195" y="6092011"/>
            <a:ext cx="5891001" cy="646331"/>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ja-JP" altLang="ja-JP" dirty="0">
                <a:solidFill>
                  <a:schemeClr val="accent1">
                    <a:lumMod val="50000"/>
                  </a:schemeClr>
                </a:solidFill>
              </a:rPr>
              <a:t>各ジョブの選択回数制約から選択の対象外となるノード</a:t>
            </a:r>
          </a:p>
        </p:txBody>
      </p:sp>
      <p:sp>
        <p:nvSpPr>
          <p:cNvPr id="13322" name="Oval 10"/>
          <p:cNvSpPr>
            <a:spLocks noChangeArrowheads="1"/>
          </p:cNvSpPr>
          <p:nvPr/>
        </p:nvSpPr>
        <p:spPr bwMode="auto">
          <a:xfrm>
            <a:off x="3541266" y="2471827"/>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3" name="Oval 11"/>
          <p:cNvSpPr>
            <a:spLocks noChangeArrowheads="1"/>
          </p:cNvSpPr>
          <p:nvPr/>
        </p:nvSpPr>
        <p:spPr bwMode="auto">
          <a:xfrm>
            <a:off x="3541266" y="3119527"/>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4" name="Oval 12"/>
          <p:cNvSpPr>
            <a:spLocks noChangeArrowheads="1"/>
          </p:cNvSpPr>
          <p:nvPr/>
        </p:nvSpPr>
        <p:spPr bwMode="auto">
          <a:xfrm>
            <a:off x="3541266" y="3767227"/>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5" name="Oval 13"/>
          <p:cNvSpPr>
            <a:spLocks noChangeArrowheads="1"/>
          </p:cNvSpPr>
          <p:nvPr/>
        </p:nvSpPr>
        <p:spPr bwMode="auto">
          <a:xfrm>
            <a:off x="3541266" y="4414927"/>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6" name="Oval 14"/>
          <p:cNvSpPr>
            <a:spLocks noChangeArrowheads="1"/>
          </p:cNvSpPr>
          <p:nvPr/>
        </p:nvSpPr>
        <p:spPr bwMode="auto">
          <a:xfrm>
            <a:off x="4981130" y="2471827"/>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7" name="Oval 15"/>
          <p:cNvSpPr>
            <a:spLocks noChangeArrowheads="1"/>
          </p:cNvSpPr>
          <p:nvPr/>
        </p:nvSpPr>
        <p:spPr bwMode="auto">
          <a:xfrm>
            <a:off x="5701854" y="3776752"/>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8" name="Oval 16"/>
          <p:cNvSpPr>
            <a:spLocks noChangeArrowheads="1"/>
          </p:cNvSpPr>
          <p:nvPr/>
        </p:nvSpPr>
        <p:spPr bwMode="auto">
          <a:xfrm>
            <a:off x="3542854" y="5072152"/>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9" name="Oval 17"/>
          <p:cNvSpPr>
            <a:spLocks noChangeArrowheads="1"/>
          </p:cNvSpPr>
          <p:nvPr/>
        </p:nvSpPr>
        <p:spPr bwMode="auto">
          <a:xfrm>
            <a:off x="4981129" y="4424452"/>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0" name="Oval 18"/>
          <p:cNvSpPr>
            <a:spLocks noChangeArrowheads="1"/>
          </p:cNvSpPr>
          <p:nvPr/>
        </p:nvSpPr>
        <p:spPr bwMode="auto">
          <a:xfrm>
            <a:off x="6422579" y="5000715"/>
            <a:ext cx="431800" cy="476071"/>
          </a:xfrm>
          <a:prstGeom prst="ellipse">
            <a:avLst/>
          </a:prstGeom>
          <a:solidFill>
            <a:srgbClr val="00CCFF"/>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1" name="Oval 19"/>
          <p:cNvSpPr>
            <a:spLocks noChangeArrowheads="1"/>
          </p:cNvSpPr>
          <p:nvPr/>
        </p:nvSpPr>
        <p:spPr bwMode="auto">
          <a:xfrm>
            <a:off x="4261991" y="4424452"/>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2" name="Oval 20"/>
          <p:cNvSpPr>
            <a:spLocks noChangeArrowheads="1"/>
          </p:cNvSpPr>
          <p:nvPr/>
        </p:nvSpPr>
        <p:spPr bwMode="auto">
          <a:xfrm>
            <a:off x="5701854" y="5072152"/>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3" name="Oval 21"/>
          <p:cNvSpPr>
            <a:spLocks noChangeArrowheads="1"/>
          </p:cNvSpPr>
          <p:nvPr/>
        </p:nvSpPr>
        <p:spPr bwMode="auto">
          <a:xfrm>
            <a:off x="6422580" y="3776752"/>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4" name="Oval 22"/>
          <p:cNvSpPr>
            <a:spLocks noChangeArrowheads="1"/>
          </p:cNvSpPr>
          <p:nvPr/>
        </p:nvSpPr>
        <p:spPr bwMode="auto">
          <a:xfrm>
            <a:off x="4261991" y="3776752"/>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5" name="Oval 23"/>
          <p:cNvSpPr>
            <a:spLocks noChangeArrowheads="1"/>
          </p:cNvSpPr>
          <p:nvPr/>
        </p:nvSpPr>
        <p:spPr bwMode="auto">
          <a:xfrm>
            <a:off x="4261991" y="2479765"/>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6" name="Oval 24"/>
          <p:cNvSpPr>
            <a:spLocks noChangeArrowheads="1"/>
          </p:cNvSpPr>
          <p:nvPr/>
        </p:nvSpPr>
        <p:spPr bwMode="auto">
          <a:xfrm>
            <a:off x="4981129" y="3127465"/>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7" name="Oval 25"/>
          <p:cNvSpPr>
            <a:spLocks noChangeArrowheads="1"/>
          </p:cNvSpPr>
          <p:nvPr/>
        </p:nvSpPr>
        <p:spPr bwMode="auto">
          <a:xfrm>
            <a:off x="6422579" y="3127465"/>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8" name="Oval 26"/>
          <p:cNvSpPr>
            <a:spLocks noChangeArrowheads="1"/>
          </p:cNvSpPr>
          <p:nvPr/>
        </p:nvSpPr>
        <p:spPr bwMode="auto">
          <a:xfrm>
            <a:off x="5701854" y="4424452"/>
            <a:ext cx="431800" cy="476071"/>
          </a:xfrm>
          <a:prstGeom prst="ellipse">
            <a:avLst/>
          </a:prstGeom>
          <a:solidFill>
            <a:srgbClr val="66FFFF">
              <a:alpha val="39999"/>
            </a:srgbClr>
          </a:solidFill>
          <a:ln w="9525" algn="ctr">
            <a:solidFill>
              <a:schemeClr val="tx2">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9" name="Oval 27"/>
          <p:cNvSpPr>
            <a:spLocks noChangeArrowheads="1"/>
          </p:cNvSpPr>
          <p:nvPr/>
        </p:nvSpPr>
        <p:spPr bwMode="auto">
          <a:xfrm>
            <a:off x="4981129" y="5072152"/>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0" name="Oval 28"/>
          <p:cNvSpPr>
            <a:spLocks noChangeArrowheads="1"/>
          </p:cNvSpPr>
          <p:nvPr/>
        </p:nvSpPr>
        <p:spPr bwMode="auto">
          <a:xfrm>
            <a:off x="4261991" y="5072152"/>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1" name="Oval 29"/>
          <p:cNvSpPr>
            <a:spLocks noChangeArrowheads="1"/>
          </p:cNvSpPr>
          <p:nvPr/>
        </p:nvSpPr>
        <p:spPr bwMode="auto">
          <a:xfrm>
            <a:off x="5701854" y="2479765"/>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2" name="Oval 30"/>
          <p:cNvSpPr>
            <a:spLocks noChangeArrowheads="1"/>
          </p:cNvSpPr>
          <p:nvPr/>
        </p:nvSpPr>
        <p:spPr bwMode="auto">
          <a:xfrm>
            <a:off x="5701854" y="3127465"/>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3" name="Oval 31"/>
          <p:cNvSpPr>
            <a:spLocks noChangeArrowheads="1"/>
          </p:cNvSpPr>
          <p:nvPr/>
        </p:nvSpPr>
        <p:spPr bwMode="auto">
          <a:xfrm>
            <a:off x="6422579" y="2479765"/>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4" name="Oval 32"/>
          <p:cNvSpPr>
            <a:spLocks noChangeArrowheads="1"/>
          </p:cNvSpPr>
          <p:nvPr/>
        </p:nvSpPr>
        <p:spPr bwMode="auto">
          <a:xfrm>
            <a:off x="6422579" y="4424452"/>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5" name="Text Box 37"/>
          <p:cNvSpPr txBox="1">
            <a:spLocks noChangeArrowheads="1"/>
          </p:cNvSpPr>
          <p:nvPr/>
        </p:nvSpPr>
        <p:spPr bwMode="auto">
          <a:xfrm>
            <a:off x="6925816" y="2565400"/>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6" name="Text Box 38"/>
          <p:cNvSpPr txBox="1">
            <a:spLocks noChangeArrowheads="1"/>
          </p:cNvSpPr>
          <p:nvPr/>
        </p:nvSpPr>
        <p:spPr bwMode="auto">
          <a:xfrm>
            <a:off x="6925816" y="3141663"/>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7" name="Text Box 39"/>
          <p:cNvSpPr txBox="1">
            <a:spLocks noChangeArrowheads="1"/>
          </p:cNvSpPr>
          <p:nvPr/>
        </p:nvSpPr>
        <p:spPr bwMode="auto">
          <a:xfrm>
            <a:off x="6925816" y="3790950"/>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8" name="Text Box 40"/>
          <p:cNvSpPr txBox="1">
            <a:spLocks noChangeArrowheads="1"/>
          </p:cNvSpPr>
          <p:nvPr/>
        </p:nvSpPr>
        <p:spPr bwMode="auto">
          <a:xfrm>
            <a:off x="6925816" y="4510088"/>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49" name="Text Box 41"/>
          <p:cNvSpPr txBox="1">
            <a:spLocks noChangeArrowheads="1"/>
          </p:cNvSpPr>
          <p:nvPr/>
        </p:nvSpPr>
        <p:spPr bwMode="auto">
          <a:xfrm>
            <a:off x="6925816" y="5157788"/>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3350" name="Text Box 42"/>
          <p:cNvSpPr txBox="1">
            <a:spLocks noChangeArrowheads="1"/>
          </p:cNvSpPr>
          <p:nvPr/>
        </p:nvSpPr>
        <p:spPr bwMode="auto">
          <a:xfrm>
            <a:off x="2861569" y="5341143"/>
            <a:ext cx="461665"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3351" name="Text Box 43"/>
          <p:cNvSpPr txBox="1">
            <a:spLocks noChangeArrowheads="1"/>
          </p:cNvSpPr>
          <p:nvPr/>
        </p:nvSpPr>
        <p:spPr bwMode="auto">
          <a:xfrm>
            <a:off x="2877531" y="5653582"/>
            <a:ext cx="461665" cy="369332"/>
          </a:xfrm>
          <a:prstGeom prst="rect">
            <a:avLst/>
          </a:prstGeom>
          <a:noFill/>
          <a:ln w="9525">
            <a:noFill/>
            <a:miter lim="800000"/>
            <a:headEnd/>
            <a:tailEnd/>
          </a:ln>
        </p:spPr>
        <p:txBody>
          <a:bodyPr vert="horz">
            <a:spAutoFit/>
          </a:bodyPr>
          <a:lstStyle/>
          <a:p>
            <a:r>
              <a:rPr lang="en-US" altLang="ja-JP" dirty="0">
                <a:solidFill>
                  <a:schemeClr val="accent1">
                    <a:lumMod val="50000"/>
                  </a:schemeClr>
                </a:solidFill>
              </a:rPr>
              <a:t>J</a:t>
            </a:r>
            <a:endParaRPr lang="ja-JP" altLang="en-US" dirty="0">
              <a:solidFill>
                <a:schemeClr val="accent1">
                  <a:lumMod val="50000"/>
                </a:schemeClr>
              </a:solidFill>
            </a:endParaRPr>
          </a:p>
        </p:txBody>
      </p:sp>
      <p:sp>
        <p:nvSpPr>
          <p:cNvPr id="13352" name="Oval 49"/>
          <p:cNvSpPr>
            <a:spLocks noChangeArrowheads="1"/>
          </p:cNvSpPr>
          <p:nvPr/>
        </p:nvSpPr>
        <p:spPr bwMode="auto">
          <a:xfrm>
            <a:off x="4261991" y="3127465"/>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53" name="Oval 50"/>
          <p:cNvSpPr>
            <a:spLocks noChangeArrowheads="1"/>
          </p:cNvSpPr>
          <p:nvPr/>
        </p:nvSpPr>
        <p:spPr bwMode="auto">
          <a:xfrm>
            <a:off x="4981129" y="3776752"/>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cxnSp>
        <p:nvCxnSpPr>
          <p:cNvPr id="13356" name="直線矢印コネクタ 44"/>
          <p:cNvCxnSpPr>
            <a:cxnSpLocks noChangeShapeType="1"/>
          </p:cNvCxnSpPr>
          <p:nvPr/>
        </p:nvCxnSpPr>
        <p:spPr bwMode="auto">
          <a:xfrm>
            <a:off x="3757167" y="2709863"/>
            <a:ext cx="720725" cy="1944687"/>
          </a:xfrm>
          <a:prstGeom prst="straightConnector1">
            <a:avLst/>
          </a:prstGeom>
          <a:noFill/>
          <a:ln w="3175" algn="ctr">
            <a:solidFill>
              <a:schemeClr val="accent1">
                <a:lumMod val="75000"/>
              </a:schemeClr>
            </a:solidFill>
            <a:round/>
            <a:headEnd/>
            <a:tailEnd type="arrow" w="med" len="med"/>
          </a:ln>
        </p:spPr>
      </p:cxnSp>
      <p:cxnSp>
        <p:nvCxnSpPr>
          <p:cNvPr id="13357" name="直線矢印コネクタ 55"/>
          <p:cNvCxnSpPr>
            <a:cxnSpLocks noChangeShapeType="1"/>
          </p:cNvCxnSpPr>
          <p:nvPr/>
        </p:nvCxnSpPr>
        <p:spPr bwMode="auto">
          <a:xfrm>
            <a:off x="4477097" y="4645025"/>
            <a:ext cx="719932" cy="657225"/>
          </a:xfrm>
          <a:prstGeom prst="straightConnector1">
            <a:avLst/>
          </a:prstGeom>
          <a:noFill/>
          <a:ln w="3175" algn="ctr">
            <a:solidFill>
              <a:schemeClr val="accent1">
                <a:lumMod val="75000"/>
              </a:schemeClr>
            </a:solidFill>
            <a:round/>
            <a:headEnd/>
            <a:tailEnd type="arrow" w="med" len="med"/>
          </a:ln>
        </p:spPr>
      </p:cxnSp>
      <p:cxnSp>
        <p:nvCxnSpPr>
          <p:cNvPr id="13358" name="直線矢印コネクタ 57"/>
          <p:cNvCxnSpPr>
            <a:cxnSpLocks noChangeShapeType="1"/>
          </p:cNvCxnSpPr>
          <p:nvPr/>
        </p:nvCxnSpPr>
        <p:spPr bwMode="auto">
          <a:xfrm flipV="1">
            <a:off x="5197030" y="4006849"/>
            <a:ext cx="720725" cy="1295400"/>
          </a:xfrm>
          <a:prstGeom prst="straightConnector1">
            <a:avLst/>
          </a:prstGeom>
          <a:noFill/>
          <a:ln w="3175" algn="ctr">
            <a:solidFill>
              <a:schemeClr val="accent1">
                <a:lumMod val="75000"/>
              </a:schemeClr>
            </a:solidFill>
            <a:round/>
            <a:headEnd/>
            <a:tailEnd type="arrow" w="med" len="med"/>
          </a:ln>
        </p:spPr>
      </p:cxnSp>
      <p:cxnSp>
        <p:nvCxnSpPr>
          <p:cNvPr id="13359" name="直線矢印コネクタ 60"/>
          <p:cNvCxnSpPr>
            <a:cxnSpLocks noChangeShapeType="1"/>
          </p:cNvCxnSpPr>
          <p:nvPr/>
        </p:nvCxnSpPr>
        <p:spPr bwMode="auto">
          <a:xfrm flipV="1">
            <a:off x="5917755" y="3357563"/>
            <a:ext cx="720725" cy="649287"/>
          </a:xfrm>
          <a:prstGeom prst="straightConnector1">
            <a:avLst/>
          </a:prstGeom>
          <a:noFill/>
          <a:ln w="3175" algn="ctr">
            <a:solidFill>
              <a:schemeClr val="accent1">
                <a:lumMod val="75000"/>
              </a:schemeClr>
            </a:solidFill>
            <a:round/>
            <a:headEnd/>
            <a:tailEnd type="arrow" w="med" len="med"/>
          </a:ln>
        </p:spPr>
      </p:cxnSp>
    </p:spTree>
    <p:extLst>
      <p:ext uri="{BB962C8B-B14F-4D97-AF65-F5344CB8AC3E}">
        <p14:creationId xmlns:p14="http://schemas.microsoft.com/office/powerpoint/2010/main" val="2729162740"/>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a:noFill/>
          </a:ln>
        </p:spPr>
        <p:txBody>
          <a:bodyPr/>
          <a:lstStyle/>
          <a:p>
            <a:pPr eaLnBrk="1" hangingPunct="1"/>
            <a:r>
              <a:rPr lang="ja-JP" altLang="en-US" dirty="0">
                <a:solidFill>
                  <a:schemeClr val="accent1">
                    <a:lumMod val="50000"/>
                  </a:schemeClr>
                </a:solidFill>
              </a:rPr>
              <a:t>割当てノード空間</a:t>
            </a:r>
          </a:p>
        </p:txBody>
      </p:sp>
      <p:sp>
        <p:nvSpPr>
          <p:cNvPr id="14339" name="Line 3"/>
          <p:cNvSpPr>
            <a:spLocks noChangeShapeType="1"/>
          </p:cNvSpPr>
          <p:nvPr/>
        </p:nvSpPr>
        <p:spPr bwMode="auto">
          <a:xfrm>
            <a:off x="2711450" y="2492375"/>
            <a:ext cx="4464050" cy="0"/>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0" name="Line 4"/>
          <p:cNvSpPr>
            <a:spLocks noChangeShapeType="1"/>
          </p:cNvSpPr>
          <p:nvPr/>
        </p:nvSpPr>
        <p:spPr bwMode="auto">
          <a:xfrm>
            <a:off x="2711450" y="2492376"/>
            <a:ext cx="0" cy="3529013"/>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1" name="Text Box 5"/>
          <p:cNvSpPr txBox="1">
            <a:spLocks noChangeArrowheads="1"/>
          </p:cNvSpPr>
          <p:nvPr/>
        </p:nvSpPr>
        <p:spPr bwMode="auto">
          <a:xfrm>
            <a:off x="2251573" y="2656696"/>
            <a:ext cx="458787" cy="3170099"/>
          </a:xfrm>
          <a:prstGeom prst="rect">
            <a:avLst/>
          </a:prstGeom>
          <a:noFill/>
          <a:ln w="9525">
            <a:noFill/>
            <a:miter lim="800000"/>
            <a:headEnd/>
            <a:tailEnd/>
          </a:ln>
        </p:spPr>
        <p:txBody>
          <a:bodyPr>
            <a:spAutoFit/>
          </a:bodyPr>
          <a:lstStyle/>
          <a:p>
            <a:r>
              <a:rPr lang="en-US" altLang="ja-JP" sz="2000" dirty="0">
                <a:solidFill>
                  <a:schemeClr val="accent1">
                    <a:lumMod val="50000"/>
                  </a:schemeClr>
                </a:solidFill>
              </a:rPr>
              <a:t>1</a:t>
            </a:r>
          </a:p>
          <a:p>
            <a:endParaRPr lang="en-US" altLang="ja-JP" sz="2000" dirty="0">
              <a:solidFill>
                <a:schemeClr val="accent1">
                  <a:lumMod val="50000"/>
                </a:schemeClr>
              </a:solidFill>
            </a:endParaRPr>
          </a:p>
          <a:p>
            <a:r>
              <a:rPr lang="en-US" altLang="ja-JP" sz="2000" dirty="0">
                <a:solidFill>
                  <a:schemeClr val="accent1">
                    <a:lumMod val="50000"/>
                  </a:schemeClr>
                </a:solidFill>
              </a:rPr>
              <a:t>2</a:t>
            </a:r>
          </a:p>
          <a:p>
            <a:endParaRPr lang="en-US" altLang="ja-JP" sz="2000" dirty="0">
              <a:solidFill>
                <a:schemeClr val="accent1">
                  <a:lumMod val="50000"/>
                </a:schemeClr>
              </a:solidFill>
            </a:endParaRPr>
          </a:p>
          <a:p>
            <a:r>
              <a:rPr lang="en-US" altLang="ja-JP" sz="2000" dirty="0">
                <a:solidFill>
                  <a:schemeClr val="accent1">
                    <a:lumMod val="50000"/>
                  </a:schemeClr>
                </a:solidFill>
              </a:rPr>
              <a:t>3</a:t>
            </a:r>
          </a:p>
          <a:p>
            <a:endParaRPr lang="en-US" altLang="ja-JP" sz="2000" dirty="0">
              <a:solidFill>
                <a:schemeClr val="accent1">
                  <a:lumMod val="50000"/>
                </a:schemeClr>
              </a:solidFill>
            </a:endParaRPr>
          </a:p>
          <a:p>
            <a:r>
              <a:rPr lang="en-US" altLang="ja-JP" sz="2000" dirty="0">
                <a:solidFill>
                  <a:schemeClr val="accent1">
                    <a:lumMod val="50000"/>
                  </a:schemeClr>
                </a:solidFill>
              </a:rPr>
              <a:t>4</a:t>
            </a:r>
          </a:p>
          <a:p>
            <a:endParaRPr lang="en-US" altLang="ja-JP" sz="2000" dirty="0">
              <a:solidFill>
                <a:schemeClr val="accent1">
                  <a:lumMod val="50000"/>
                </a:schemeClr>
              </a:solidFill>
            </a:endParaRPr>
          </a:p>
          <a:p>
            <a:r>
              <a:rPr lang="en-US" altLang="ja-JP" sz="2000" dirty="0">
                <a:solidFill>
                  <a:schemeClr val="accent1">
                    <a:lumMod val="50000"/>
                  </a:schemeClr>
                </a:solidFill>
              </a:rPr>
              <a:t>5</a:t>
            </a:r>
          </a:p>
          <a:p>
            <a:endParaRPr lang="en-US" altLang="ja-JP" sz="2000" dirty="0">
              <a:solidFill>
                <a:schemeClr val="accent1">
                  <a:lumMod val="50000"/>
                </a:schemeClr>
              </a:solidFill>
            </a:endParaRPr>
          </a:p>
        </p:txBody>
      </p:sp>
      <p:sp>
        <p:nvSpPr>
          <p:cNvPr id="14342" name="Text Box 6"/>
          <p:cNvSpPr txBox="1">
            <a:spLocks noChangeArrowheads="1"/>
          </p:cNvSpPr>
          <p:nvPr/>
        </p:nvSpPr>
        <p:spPr bwMode="auto">
          <a:xfrm>
            <a:off x="2927351" y="2086434"/>
            <a:ext cx="5884140" cy="369332"/>
          </a:xfrm>
          <a:prstGeom prst="rect">
            <a:avLst/>
          </a:prstGeom>
          <a:noFill/>
          <a:ln w="9525">
            <a:noFill/>
            <a:miter lim="800000"/>
            <a:headEnd/>
            <a:tailEnd/>
          </a:ln>
        </p:spPr>
        <p:txBody>
          <a:bodyPr wrap="square">
            <a:spAutoFit/>
          </a:bodyPr>
          <a:lstStyle/>
          <a:p>
            <a:r>
              <a:rPr lang="en-US" altLang="ja-JP" dirty="0">
                <a:solidFill>
                  <a:schemeClr val="accent1">
                    <a:lumMod val="50000"/>
                  </a:schemeClr>
                </a:solidFill>
              </a:rPr>
              <a:t>1</a:t>
            </a:r>
            <a:r>
              <a:rPr lang="ja-JP" altLang="en-US" dirty="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2</a:t>
            </a:r>
            <a:r>
              <a:rPr lang="ja-JP" altLang="en-US" dirty="0">
                <a:solidFill>
                  <a:schemeClr val="accent1">
                    <a:lumMod val="50000"/>
                  </a:schemeClr>
                </a:solidFill>
              </a:rPr>
              <a:t>　</a:t>
            </a:r>
            <a:r>
              <a:rPr lang="en-US" altLang="ja-JP" dirty="0" smtClean="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3</a:t>
            </a:r>
            <a:r>
              <a:rPr lang="ja-JP" altLang="en-US" dirty="0">
                <a:solidFill>
                  <a:schemeClr val="accent1">
                    <a:lumMod val="50000"/>
                  </a:schemeClr>
                </a:solidFill>
              </a:rPr>
              <a:t>　</a:t>
            </a:r>
            <a:r>
              <a:rPr lang="en-US" altLang="ja-JP" dirty="0">
                <a:solidFill>
                  <a:schemeClr val="accent1">
                    <a:lumMod val="50000"/>
                  </a:schemeClr>
                </a:solidFill>
              </a:rPr>
              <a:t> </a:t>
            </a:r>
            <a:r>
              <a:rPr lang="en-US" altLang="ja-JP" dirty="0" smtClean="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4</a:t>
            </a:r>
            <a:r>
              <a:rPr lang="ja-JP" altLang="en-US" dirty="0">
                <a:solidFill>
                  <a:schemeClr val="accent1">
                    <a:lumMod val="50000"/>
                  </a:schemeClr>
                </a:solidFill>
              </a:rPr>
              <a:t>　</a:t>
            </a:r>
            <a:r>
              <a:rPr lang="en-US" altLang="ja-JP" dirty="0">
                <a:solidFill>
                  <a:schemeClr val="accent1">
                    <a:lumMod val="50000"/>
                  </a:schemeClr>
                </a:solidFill>
              </a:rPr>
              <a:t> </a:t>
            </a:r>
            <a:r>
              <a:rPr lang="en-US" altLang="ja-JP" dirty="0" smtClean="0">
                <a:solidFill>
                  <a:schemeClr val="accent1">
                    <a:lumMod val="50000"/>
                  </a:schemeClr>
                </a:solidFill>
              </a:rPr>
              <a:t>  </a:t>
            </a:r>
            <a:r>
              <a:rPr lang="ja-JP" altLang="en-US" dirty="0" smtClean="0">
                <a:solidFill>
                  <a:schemeClr val="accent1">
                    <a:lumMod val="50000"/>
                  </a:schemeClr>
                </a:solidFill>
              </a:rPr>
              <a:t>    </a:t>
            </a:r>
            <a:r>
              <a:rPr lang="en-US" altLang="ja-JP" dirty="0">
                <a:solidFill>
                  <a:schemeClr val="accent1">
                    <a:lumMod val="50000"/>
                  </a:schemeClr>
                </a:solidFill>
              </a:rPr>
              <a:t>5     </a:t>
            </a:r>
            <a:r>
              <a:rPr lang="ja-JP" altLang="en-US" dirty="0">
                <a:solidFill>
                  <a:schemeClr val="accent1">
                    <a:lumMod val="50000"/>
                  </a:schemeClr>
                </a:solidFill>
              </a:rPr>
              <a:t>・・・ Ｎ</a:t>
            </a:r>
          </a:p>
        </p:txBody>
      </p:sp>
      <p:sp>
        <p:nvSpPr>
          <p:cNvPr id="14343" name="Text Box 7"/>
          <p:cNvSpPr txBox="1">
            <a:spLocks noChangeArrowheads="1"/>
          </p:cNvSpPr>
          <p:nvPr/>
        </p:nvSpPr>
        <p:spPr bwMode="auto">
          <a:xfrm>
            <a:off x="1746549" y="2420938"/>
            <a:ext cx="461665" cy="3744912"/>
          </a:xfrm>
          <a:prstGeom prst="rect">
            <a:avLst/>
          </a:prstGeom>
          <a:noFill/>
          <a:ln w="9525">
            <a:noFill/>
            <a:miter lim="800000"/>
            <a:headEnd/>
            <a:tailEnd/>
          </a:ln>
        </p:spPr>
        <p:txBody>
          <a:bodyPr vert="eaVert">
            <a:spAutoFit/>
          </a:bodyPr>
          <a:lstStyle/>
          <a:p>
            <a:pPr algn="ctr"/>
            <a:r>
              <a:rPr lang="ja-JP" altLang="en-US" dirty="0">
                <a:solidFill>
                  <a:schemeClr val="accent1">
                    <a:lumMod val="50000"/>
                  </a:schemeClr>
                </a:solidFill>
              </a:rPr>
              <a:t>マ　シ　ン　番　号</a:t>
            </a:r>
          </a:p>
        </p:txBody>
      </p:sp>
      <p:sp>
        <p:nvSpPr>
          <p:cNvPr id="14344" name="Text Box 8"/>
          <p:cNvSpPr txBox="1">
            <a:spLocks noChangeArrowheads="1"/>
          </p:cNvSpPr>
          <p:nvPr/>
        </p:nvSpPr>
        <p:spPr bwMode="auto">
          <a:xfrm>
            <a:off x="2997995" y="1646487"/>
            <a:ext cx="3673475" cy="366712"/>
          </a:xfrm>
          <a:prstGeom prst="rect">
            <a:avLst/>
          </a:prstGeom>
          <a:noFill/>
          <a:ln w="9525">
            <a:noFill/>
            <a:miter lim="800000"/>
            <a:headEnd/>
            <a:tailEnd/>
          </a:ln>
        </p:spPr>
        <p:txBody>
          <a:bodyPr>
            <a:spAutoFit/>
          </a:bodyPr>
          <a:lstStyle/>
          <a:p>
            <a:pPr algn="ctr"/>
            <a:r>
              <a:rPr lang="ja-JP" altLang="en-US" dirty="0">
                <a:solidFill>
                  <a:schemeClr val="accent1">
                    <a:lumMod val="50000"/>
                  </a:schemeClr>
                </a:solidFill>
              </a:rPr>
              <a:t>タ　ス　ク　番　号</a:t>
            </a:r>
          </a:p>
        </p:txBody>
      </p:sp>
      <p:sp>
        <p:nvSpPr>
          <p:cNvPr id="14346" name="Oval 10"/>
          <p:cNvSpPr>
            <a:spLocks noChangeArrowheads="1"/>
          </p:cNvSpPr>
          <p:nvPr/>
        </p:nvSpPr>
        <p:spPr bwMode="auto">
          <a:xfrm>
            <a:off x="2927350" y="2614703"/>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4</a:t>
            </a:r>
          </a:p>
        </p:txBody>
      </p:sp>
      <p:sp>
        <p:nvSpPr>
          <p:cNvPr id="14347" name="Oval 11"/>
          <p:cNvSpPr>
            <a:spLocks noChangeArrowheads="1"/>
          </p:cNvSpPr>
          <p:nvPr/>
        </p:nvSpPr>
        <p:spPr bwMode="auto">
          <a:xfrm>
            <a:off x="2927350" y="3262403"/>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48" name="Oval 12"/>
          <p:cNvSpPr>
            <a:spLocks noChangeArrowheads="1"/>
          </p:cNvSpPr>
          <p:nvPr/>
        </p:nvSpPr>
        <p:spPr bwMode="auto">
          <a:xfrm>
            <a:off x="2927350" y="3910103"/>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893" name="Oval 13"/>
          <p:cNvSpPr>
            <a:spLocks noChangeArrowheads="1"/>
          </p:cNvSpPr>
          <p:nvPr/>
        </p:nvSpPr>
        <p:spPr bwMode="auto">
          <a:xfrm>
            <a:off x="2927350" y="4557803"/>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4</a:t>
            </a:r>
          </a:p>
        </p:txBody>
      </p:sp>
      <p:sp>
        <p:nvSpPr>
          <p:cNvPr id="14350" name="Oval 14"/>
          <p:cNvSpPr>
            <a:spLocks noChangeArrowheads="1"/>
          </p:cNvSpPr>
          <p:nvPr/>
        </p:nvSpPr>
        <p:spPr bwMode="auto">
          <a:xfrm>
            <a:off x="4367214" y="2614703"/>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22895" name="Oval 15"/>
          <p:cNvSpPr>
            <a:spLocks noChangeArrowheads="1"/>
          </p:cNvSpPr>
          <p:nvPr/>
        </p:nvSpPr>
        <p:spPr bwMode="auto">
          <a:xfrm>
            <a:off x="5087938" y="3919628"/>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2" name="Oval 17"/>
          <p:cNvSpPr>
            <a:spLocks noChangeArrowheads="1"/>
          </p:cNvSpPr>
          <p:nvPr/>
        </p:nvSpPr>
        <p:spPr bwMode="auto">
          <a:xfrm>
            <a:off x="2928938" y="5215028"/>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22898" name="Oval 18"/>
          <p:cNvSpPr>
            <a:spLocks noChangeArrowheads="1"/>
          </p:cNvSpPr>
          <p:nvPr/>
        </p:nvSpPr>
        <p:spPr bwMode="auto">
          <a:xfrm>
            <a:off x="4367213" y="4567328"/>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4" name="Oval 19"/>
          <p:cNvSpPr>
            <a:spLocks noChangeArrowheads="1"/>
          </p:cNvSpPr>
          <p:nvPr/>
        </p:nvSpPr>
        <p:spPr bwMode="auto">
          <a:xfrm>
            <a:off x="5808663" y="5215028"/>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5" name="Oval 20"/>
          <p:cNvSpPr>
            <a:spLocks noChangeArrowheads="1"/>
          </p:cNvSpPr>
          <p:nvPr/>
        </p:nvSpPr>
        <p:spPr bwMode="auto">
          <a:xfrm>
            <a:off x="3648075" y="4567328"/>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1</a:t>
            </a:r>
          </a:p>
        </p:txBody>
      </p:sp>
      <p:sp>
        <p:nvSpPr>
          <p:cNvPr id="14356" name="Oval 21"/>
          <p:cNvSpPr>
            <a:spLocks noChangeArrowheads="1"/>
          </p:cNvSpPr>
          <p:nvPr/>
        </p:nvSpPr>
        <p:spPr bwMode="auto">
          <a:xfrm>
            <a:off x="5087938" y="5215028"/>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7" name="Oval 22"/>
          <p:cNvSpPr>
            <a:spLocks noChangeArrowheads="1"/>
          </p:cNvSpPr>
          <p:nvPr/>
        </p:nvSpPr>
        <p:spPr bwMode="auto">
          <a:xfrm>
            <a:off x="5808664" y="3919628"/>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4358" name="Oval 23"/>
          <p:cNvSpPr>
            <a:spLocks noChangeArrowheads="1"/>
          </p:cNvSpPr>
          <p:nvPr/>
        </p:nvSpPr>
        <p:spPr bwMode="auto">
          <a:xfrm>
            <a:off x="3648075" y="391962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59" name="Oval 24"/>
          <p:cNvSpPr>
            <a:spLocks noChangeArrowheads="1"/>
          </p:cNvSpPr>
          <p:nvPr/>
        </p:nvSpPr>
        <p:spPr bwMode="auto">
          <a:xfrm>
            <a:off x="3648075" y="2622641"/>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0" name="Oval 25"/>
          <p:cNvSpPr>
            <a:spLocks noChangeArrowheads="1"/>
          </p:cNvSpPr>
          <p:nvPr/>
        </p:nvSpPr>
        <p:spPr bwMode="auto">
          <a:xfrm>
            <a:off x="4368800" y="3270341"/>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endParaRPr lang="en-US" altLang="ja-JP" sz="1600" dirty="0">
              <a:solidFill>
                <a:schemeClr val="accent1">
                  <a:lumMod val="50000"/>
                </a:schemeClr>
              </a:solidFill>
              <a:ea typeface="ＭＳ 明朝" pitchFamily="17" charset="-128"/>
            </a:endParaRPr>
          </a:p>
        </p:txBody>
      </p:sp>
      <p:sp>
        <p:nvSpPr>
          <p:cNvPr id="14361" name="Oval 26"/>
          <p:cNvSpPr>
            <a:spLocks noChangeArrowheads="1"/>
          </p:cNvSpPr>
          <p:nvPr/>
        </p:nvSpPr>
        <p:spPr bwMode="auto">
          <a:xfrm>
            <a:off x="5808663" y="3270341"/>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2" name="Oval 27"/>
          <p:cNvSpPr>
            <a:spLocks noChangeArrowheads="1"/>
          </p:cNvSpPr>
          <p:nvPr/>
        </p:nvSpPr>
        <p:spPr bwMode="auto">
          <a:xfrm>
            <a:off x="5087938" y="456732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3" name="Oval 28"/>
          <p:cNvSpPr>
            <a:spLocks noChangeArrowheads="1"/>
          </p:cNvSpPr>
          <p:nvPr/>
        </p:nvSpPr>
        <p:spPr bwMode="auto">
          <a:xfrm>
            <a:off x="4367213" y="5215028"/>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0" name="Oval 30"/>
          <p:cNvSpPr>
            <a:spLocks noChangeArrowheads="1"/>
          </p:cNvSpPr>
          <p:nvPr/>
        </p:nvSpPr>
        <p:spPr bwMode="auto">
          <a:xfrm>
            <a:off x="3648075" y="5215028"/>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5" name="Oval 31"/>
          <p:cNvSpPr>
            <a:spLocks noChangeArrowheads="1"/>
          </p:cNvSpPr>
          <p:nvPr/>
        </p:nvSpPr>
        <p:spPr bwMode="auto">
          <a:xfrm>
            <a:off x="5087938" y="2622641"/>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6" name="Oval 32"/>
          <p:cNvSpPr>
            <a:spLocks noChangeArrowheads="1"/>
          </p:cNvSpPr>
          <p:nvPr/>
        </p:nvSpPr>
        <p:spPr bwMode="auto">
          <a:xfrm>
            <a:off x="5087938" y="3198903"/>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3" name="Oval 33"/>
          <p:cNvSpPr>
            <a:spLocks noChangeArrowheads="1"/>
          </p:cNvSpPr>
          <p:nvPr/>
        </p:nvSpPr>
        <p:spPr bwMode="auto">
          <a:xfrm>
            <a:off x="5808663" y="2622641"/>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8" name="Oval 34"/>
          <p:cNvSpPr>
            <a:spLocks noChangeArrowheads="1"/>
          </p:cNvSpPr>
          <p:nvPr/>
        </p:nvSpPr>
        <p:spPr bwMode="auto">
          <a:xfrm>
            <a:off x="5808663" y="4567328"/>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5" name="Line 35"/>
          <p:cNvSpPr>
            <a:spLocks noChangeShapeType="1"/>
          </p:cNvSpPr>
          <p:nvPr/>
        </p:nvSpPr>
        <p:spPr bwMode="auto">
          <a:xfrm>
            <a:off x="3143251" y="47974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6" name="Line 36"/>
          <p:cNvSpPr>
            <a:spLocks noChangeShapeType="1"/>
          </p:cNvSpPr>
          <p:nvPr/>
        </p:nvSpPr>
        <p:spPr bwMode="auto">
          <a:xfrm flipV="1">
            <a:off x="3863975" y="4797425"/>
            <a:ext cx="719138"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7" name="Line 37"/>
          <p:cNvSpPr>
            <a:spLocks noChangeShapeType="1"/>
          </p:cNvSpPr>
          <p:nvPr/>
        </p:nvSpPr>
        <p:spPr bwMode="auto">
          <a:xfrm flipV="1">
            <a:off x="4583114" y="41497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8" name="Line 38"/>
          <p:cNvSpPr>
            <a:spLocks noChangeShapeType="1"/>
          </p:cNvSpPr>
          <p:nvPr/>
        </p:nvSpPr>
        <p:spPr bwMode="auto">
          <a:xfrm flipV="1">
            <a:off x="5303839" y="2886494"/>
            <a:ext cx="680045" cy="1263230"/>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4373" name="Text Box 39"/>
          <p:cNvSpPr txBox="1">
            <a:spLocks noChangeArrowheads="1"/>
          </p:cNvSpPr>
          <p:nvPr/>
        </p:nvSpPr>
        <p:spPr bwMode="auto">
          <a:xfrm>
            <a:off x="6311900" y="2708276"/>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4" name="Text Box 40"/>
          <p:cNvSpPr txBox="1">
            <a:spLocks noChangeArrowheads="1"/>
          </p:cNvSpPr>
          <p:nvPr/>
        </p:nvSpPr>
        <p:spPr bwMode="auto">
          <a:xfrm>
            <a:off x="6311900" y="3284539"/>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5" name="Text Box 41"/>
          <p:cNvSpPr txBox="1">
            <a:spLocks noChangeArrowheads="1"/>
          </p:cNvSpPr>
          <p:nvPr/>
        </p:nvSpPr>
        <p:spPr bwMode="auto">
          <a:xfrm>
            <a:off x="6311900" y="3933826"/>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6" name="Text Box 42"/>
          <p:cNvSpPr txBox="1">
            <a:spLocks noChangeArrowheads="1"/>
          </p:cNvSpPr>
          <p:nvPr/>
        </p:nvSpPr>
        <p:spPr bwMode="auto">
          <a:xfrm>
            <a:off x="6311900" y="4652964"/>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7" name="Text Box 43"/>
          <p:cNvSpPr txBox="1">
            <a:spLocks noChangeArrowheads="1"/>
          </p:cNvSpPr>
          <p:nvPr/>
        </p:nvSpPr>
        <p:spPr bwMode="auto">
          <a:xfrm>
            <a:off x="6311900" y="5300664"/>
            <a:ext cx="719138" cy="64633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8" name="Text Box 44"/>
          <p:cNvSpPr txBox="1">
            <a:spLocks noChangeArrowheads="1"/>
          </p:cNvSpPr>
          <p:nvPr/>
        </p:nvSpPr>
        <p:spPr bwMode="auto">
          <a:xfrm>
            <a:off x="2258518" y="5506245"/>
            <a:ext cx="461665"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4379" name="Text Box 45"/>
          <p:cNvSpPr txBox="1">
            <a:spLocks noChangeArrowheads="1"/>
          </p:cNvSpPr>
          <p:nvPr/>
        </p:nvSpPr>
        <p:spPr bwMode="auto">
          <a:xfrm>
            <a:off x="2191049" y="5873376"/>
            <a:ext cx="461665" cy="503238"/>
          </a:xfrm>
          <a:prstGeom prst="rect">
            <a:avLst/>
          </a:prstGeom>
          <a:noFill/>
          <a:ln w="9525">
            <a:noFill/>
            <a:miter lim="800000"/>
            <a:headEnd/>
            <a:tailEnd/>
          </a:ln>
        </p:spPr>
        <p:txBody>
          <a:bodyPr vert="eaVert">
            <a:spAutoFit/>
          </a:bodyPr>
          <a:lstStyle/>
          <a:p>
            <a:r>
              <a:rPr lang="ja-JP" altLang="en-US" dirty="0">
                <a:solidFill>
                  <a:schemeClr val="accent1">
                    <a:lumMod val="50000"/>
                  </a:schemeClr>
                </a:solidFill>
              </a:rPr>
              <a:t>Ｍ</a:t>
            </a:r>
          </a:p>
        </p:txBody>
      </p:sp>
      <p:sp>
        <p:nvSpPr>
          <p:cNvPr id="122926" name="Line 46"/>
          <p:cNvSpPr>
            <a:spLocks noChangeShapeType="1"/>
          </p:cNvSpPr>
          <p:nvPr/>
        </p:nvSpPr>
        <p:spPr bwMode="auto">
          <a:xfrm>
            <a:off x="6018809" y="2925763"/>
            <a:ext cx="582016" cy="1223963"/>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22927" name="Line 47"/>
          <p:cNvSpPr>
            <a:spLocks noChangeShapeType="1"/>
          </p:cNvSpPr>
          <p:nvPr/>
        </p:nvSpPr>
        <p:spPr bwMode="auto">
          <a:xfrm>
            <a:off x="6563320" y="4117181"/>
            <a:ext cx="647700" cy="1588"/>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29" name="Line 49"/>
          <p:cNvSpPr>
            <a:spLocks noChangeShapeType="1"/>
          </p:cNvSpPr>
          <p:nvPr/>
        </p:nvSpPr>
        <p:spPr bwMode="auto">
          <a:xfrm>
            <a:off x="2495550" y="4437063"/>
            <a:ext cx="647700" cy="36195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50" name="Oval 25"/>
          <p:cNvSpPr>
            <a:spLocks noChangeArrowheads="1"/>
          </p:cNvSpPr>
          <p:nvPr/>
        </p:nvSpPr>
        <p:spPr bwMode="auto">
          <a:xfrm>
            <a:off x="3647728" y="327078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0</a:t>
            </a:r>
          </a:p>
        </p:txBody>
      </p:sp>
      <p:sp>
        <p:nvSpPr>
          <p:cNvPr id="51" name="Oval 25"/>
          <p:cNvSpPr>
            <a:spLocks noChangeArrowheads="1"/>
          </p:cNvSpPr>
          <p:nvPr/>
        </p:nvSpPr>
        <p:spPr bwMode="auto">
          <a:xfrm>
            <a:off x="4367808" y="3918859"/>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1</a:t>
            </a:r>
          </a:p>
        </p:txBody>
      </p:sp>
      <p:sp>
        <p:nvSpPr>
          <p:cNvPr id="49" name="Text Box 43"/>
          <p:cNvSpPr txBox="1">
            <a:spLocks noChangeArrowheads="1"/>
          </p:cNvSpPr>
          <p:nvPr/>
        </p:nvSpPr>
        <p:spPr bwMode="auto">
          <a:xfrm>
            <a:off x="7462440" y="2438342"/>
            <a:ext cx="2854354" cy="3170099"/>
          </a:xfrm>
          <a:prstGeom prst="rect">
            <a:avLst/>
          </a:prstGeom>
          <a:noFill/>
          <a:ln w="9525">
            <a:noFill/>
            <a:miter lim="800000"/>
            <a:headEnd/>
            <a:tailEnd/>
          </a:ln>
        </p:spPr>
        <p:txBody>
          <a:bodyPr wrap="square">
            <a:spAutoFit/>
          </a:bodyPr>
          <a:lstStyle/>
          <a:p>
            <a:r>
              <a:rPr lang="ja-JP" altLang="en-US" sz="2000" dirty="0">
                <a:solidFill>
                  <a:schemeClr val="accent1">
                    <a:lumMod val="50000"/>
                  </a:schemeClr>
                </a:solidFill>
              </a:rPr>
              <a:t>容量制約を満たすノードに初期フェロモンを撒く。</a:t>
            </a:r>
            <a:endParaRPr lang="en-US" altLang="ja-JP" sz="2000" dirty="0">
              <a:solidFill>
                <a:schemeClr val="accent1">
                  <a:lumMod val="50000"/>
                </a:schemeClr>
              </a:solidFill>
            </a:endParaRPr>
          </a:p>
          <a:p>
            <a:r>
              <a:rPr lang="ja-JP" altLang="en-US" sz="2000" dirty="0">
                <a:solidFill>
                  <a:schemeClr val="accent1">
                    <a:lumMod val="50000"/>
                  </a:schemeClr>
                </a:solidFill>
              </a:rPr>
              <a:t>満たさないノードには初期フェロモンを</a:t>
            </a:r>
            <a:r>
              <a:rPr lang="en-US" altLang="ja-JP" sz="2000" dirty="0">
                <a:solidFill>
                  <a:schemeClr val="accent1">
                    <a:lumMod val="50000"/>
                  </a:schemeClr>
                </a:solidFill>
              </a:rPr>
              <a:t>0</a:t>
            </a:r>
            <a:r>
              <a:rPr lang="ja-JP" altLang="en-US" sz="2000" dirty="0">
                <a:solidFill>
                  <a:schemeClr val="accent1">
                    <a:lumMod val="50000"/>
                  </a:schemeClr>
                </a:solidFill>
              </a:rPr>
              <a:t>とする。</a:t>
            </a:r>
            <a:endParaRPr lang="en-US" altLang="ja-JP" sz="2000" dirty="0">
              <a:solidFill>
                <a:schemeClr val="accent1">
                  <a:lumMod val="50000"/>
                </a:schemeClr>
              </a:solidFill>
            </a:endParaRPr>
          </a:p>
          <a:p>
            <a:r>
              <a:rPr lang="ja-JP" altLang="en-US" sz="2000" dirty="0">
                <a:solidFill>
                  <a:schemeClr val="accent1">
                    <a:lumMod val="50000"/>
                  </a:schemeClr>
                </a:solidFill>
              </a:rPr>
              <a:t>これにより，以降のノードの選択確率は 常に</a:t>
            </a:r>
            <a:r>
              <a:rPr lang="en-US" altLang="ja-JP" sz="2000" dirty="0">
                <a:solidFill>
                  <a:schemeClr val="accent1">
                    <a:lumMod val="50000"/>
                  </a:schemeClr>
                </a:solidFill>
              </a:rPr>
              <a:t>0 </a:t>
            </a:r>
            <a:r>
              <a:rPr lang="ja-JP" altLang="en-US" sz="2000" dirty="0">
                <a:solidFill>
                  <a:schemeClr val="accent1">
                    <a:lumMod val="50000"/>
                  </a:schemeClr>
                </a:solidFill>
              </a:rPr>
              <a:t>となる。</a:t>
            </a:r>
            <a:endParaRPr lang="ja-JP" altLang="ja-JP" sz="2000" dirty="0">
              <a:solidFill>
                <a:schemeClr val="accent1">
                  <a:lumMod val="50000"/>
                </a:schemeClr>
              </a:solidFill>
            </a:endParaRPr>
          </a:p>
          <a:p>
            <a:endParaRPr lang="en-US" altLang="ja-JP" sz="2000" dirty="0">
              <a:solidFill>
                <a:schemeClr val="accent1">
                  <a:lumMod val="50000"/>
                </a:schemeClr>
              </a:solidFill>
            </a:endParaRPr>
          </a:p>
        </p:txBody>
      </p:sp>
    </p:spTree>
    <p:custDataLst>
      <p:tags r:id="rId1"/>
    </p:custDataLst>
    <p:extLst>
      <p:ext uri="{BB962C8B-B14F-4D97-AF65-F5344CB8AC3E}">
        <p14:creationId xmlns:p14="http://schemas.microsoft.com/office/powerpoint/2010/main" val="2848473502"/>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円/楕円 47"/>
          <p:cNvSpPr/>
          <p:nvPr/>
        </p:nvSpPr>
        <p:spPr>
          <a:xfrm>
            <a:off x="6345125" y="1289304"/>
            <a:ext cx="5105400" cy="3693090"/>
          </a:xfrm>
          <a:prstGeom prst="ellipse">
            <a:avLst/>
          </a:prstGeom>
          <a:solidFill>
            <a:srgbClr val="92D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34635" y="1366268"/>
            <a:ext cx="5105400" cy="3693090"/>
          </a:xfrm>
          <a:prstGeom prst="ellipse">
            <a:avLst/>
          </a:prstGeom>
          <a:solidFill>
            <a:srgbClr val="92D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069848" y="219157"/>
            <a:ext cx="10058400" cy="1609344"/>
          </a:xfrm>
        </p:spPr>
        <p:txBody>
          <a:bodyPr>
            <a:normAutofit/>
          </a:bodyPr>
          <a:lstStyle/>
          <a:p>
            <a:r>
              <a:rPr lang="ja-JP" altLang="en-US" sz="4800" cap="none" dirty="0">
                <a:ln w="0"/>
                <a:solidFill>
                  <a:schemeClr val="tx1"/>
                </a:solidFill>
                <a:effectLst>
                  <a:outerShdw blurRad="38100" dist="19050" dir="2700000" algn="tl" rotWithShape="0">
                    <a:schemeClr val="dk1">
                      <a:alpha val="40000"/>
                    </a:schemeClr>
                  </a:outerShdw>
                </a:effectLst>
              </a:rPr>
              <a:t>制約条件付きスケジューリング問題</a:t>
            </a:r>
            <a:endParaRPr kumimoji="1" lang="ja-JP" altLang="en-US" sz="4800" dirty="0"/>
          </a:p>
        </p:txBody>
      </p:sp>
      <p:sp>
        <p:nvSpPr>
          <p:cNvPr id="12" name="角丸四角形 11"/>
          <p:cNvSpPr/>
          <p:nvPr/>
        </p:nvSpPr>
        <p:spPr>
          <a:xfrm>
            <a:off x="3850731" y="5461574"/>
            <a:ext cx="4496633" cy="11631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w="0"/>
                <a:solidFill>
                  <a:schemeClr val="tx1"/>
                </a:solidFill>
                <a:effectLst>
                  <a:outerShdw blurRad="38100" dist="19050" dir="2700000" algn="tl" rotWithShape="0">
                    <a:schemeClr val="dk1">
                      <a:alpha val="40000"/>
                    </a:schemeClr>
                  </a:outerShdw>
                </a:effectLst>
              </a:rPr>
              <a:t>タスクをマシンに割り当てる</a:t>
            </a:r>
            <a:endParaRPr kumimoji="1" lang="ja-JP" altLang="en-US" dirty="0"/>
          </a:p>
        </p:txBody>
      </p:sp>
      <p:sp>
        <p:nvSpPr>
          <p:cNvPr id="3" name="1つの角を切り取り、1つの角を丸めた四角形 2"/>
          <p:cNvSpPr/>
          <p:nvPr/>
        </p:nvSpPr>
        <p:spPr>
          <a:xfrm>
            <a:off x="1069848" y="1702515"/>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06659" y="22675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6" name="正方形/長方形 15"/>
          <p:cNvSpPr/>
          <p:nvPr/>
        </p:nvSpPr>
        <p:spPr>
          <a:xfrm>
            <a:off x="1359059" y="24199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7" name="正方形/長方形 16"/>
          <p:cNvSpPr/>
          <p:nvPr/>
        </p:nvSpPr>
        <p:spPr>
          <a:xfrm>
            <a:off x="1511459" y="25723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8" name="正方形/長方形 17"/>
          <p:cNvSpPr/>
          <p:nvPr/>
        </p:nvSpPr>
        <p:spPr>
          <a:xfrm>
            <a:off x="1663859" y="27247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9" name="テキスト ボックス 8"/>
          <p:cNvSpPr txBox="1"/>
          <p:nvPr/>
        </p:nvSpPr>
        <p:spPr>
          <a:xfrm>
            <a:off x="1206659" y="1841530"/>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kumimoji="1" lang="en-US" altLang="ja-JP" b="1" dirty="0" smtClean="0">
                <a:ln w="9525">
                  <a:solidFill>
                    <a:schemeClr val="bg1"/>
                  </a:solidFill>
                  <a:prstDash val="solid"/>
                </a:ln>
                <a:effectLst>
                  <a:outerShdw blurRad="12700" dist="38100" dir="2700000" algn="tl" rotWithShape="0">
                    <a:schemeClr val="bg1">
                      <a:lumMod val="50000"/>
                    </a:schemeClr>
                  </a:outerShdw>
                </a:effectLst>
              </a:rPr>
              <a:t>1</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19" name="1つの角を切り取り、1つの角を丸めた四角形 18"/>
          <p:cNvSpPr/>
          <p:nvPr/>
        </p:nvSpPr>
        <p:spPr>
          <a:xfrm>
            <a:off x="2410270" y="1702516"/>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547081" y="22675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1" name="正方形/長方形 20"/>
          <p:cNvSpPr/>
          <p:nvPr/>
        </p:nvSpPr>
        <p:spPr>
          <a:xfrm>
            <a:off x="2699481" y="24199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2" name="正方形/長方形 21"/>
          <p:cNvSpPr/>
          <p:nvPr/>
        </p:nvSpPr>
        <p:spPr>
          <a:xfrm>
            <a:off x="2851881" y="25723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3" name="正方形/長方形 22"/>
          <p:cNvSpPr/>
          <p:nvPr/>
        </p:nvSpPr>
        <p:spPr>
          <a:xfrm>
            <a:off x="3004281" y="2724719"/>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4" name="テキスト ボックス 23"/>
          <p:cNvSpPr txBox="1"/>
          <p:nvPr/>
        </p:nvSpPr>
        <p:spPr>
          <a:xfrm>
            <a:off x="2479481" y="1857848"/>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lang="en-US" altLang="ja-JP" b="1" dirty="0" smtClean="0">
                <a:ln w="9525">
                  <a:solidFill>
                    <a:schemeClr val="bg1"/>
                  </a:solidFill>
                  <a:prstDash val="solid"/>
                </a:ln>
                <a:effectLst>
                  <a:outerShdw blurRad="12700" dist="38100" dir="2700000" algn="tl" rotWithShape="0">
                    <a:schemeClr val="bg1">
                      <a:lumMod val="50000"/>
                    </a:schemeClr>
                  </a:outerShdw>
                </a:effectLst>
              </a:rPr>
              <a:t>2</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1" name="1つの角を切り取り、1つの角を丸めた四角形 30"/>
          <p:cNvSpPr/>
          <p:nvPr/>
        </p:nvSpPr>
        <p:spPr>
          <a:xfrm>
            <a:off x="3774730" y="1702515"/>
            <a:ext cx="1248814" cy="235683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3936281" y="22546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3" name="正方形/長方形 32"/>
          <p:cNvSpPr/>
          <p:nvPr/>
        </p:nvSpPr>
        <p:spPr>
          <a:xfrm>
            <a:off x="4088681" y="24070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4" name="正方形/長方形 33"/>
          <p:cNvSpPr/>
          <p:nvPr/>
        </p:nvSpPr>
        <p:spPr>
          <a:xfrm>
            <a:off x="4241081" y="25594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5" name="正方形/長方形 34"/>
          <p:cNvSpPr/>
          <p:nvPr/>
        </p:nvSpPr>
        <p:spPr>
          <a:xfrm>
            <a:off x="4393481" y="2711840"/>
            <a:ext cx="457200" cy="1212240"/>
          </a:xfrm>
          <a:prstGeom prst="rect">
            <a:avLst/>
          </a:prstGeom>
          <a:solidFill>
            <a:schemeClr val="bg1">
              <a:lumMod val="9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タスク</a:t>
            </a:r>
            <a:endParaRPr kumimoji="1" lang="en-US" altLang="ja-JP" dirty="0" smtClean="0">
              <a:ln w="0"/>
              <a:solidFill>
                <a:schemeClr val="tx1"/>
              </a:solidFill>
              <a:effectLst>
                <a:outerShdw blurRad="38100" dist="19050" dir="2700000" algn="tl" rotWithShape="0">
                  <a:schemeClr val="dk1">
                    <a:alpha val="40000"/>
                  </a:schemeClr>
                </a:outerShdw>
              </a:effectLst>
            </a:endParaRPr>
          </a:p>
          <a:p>
            <a:pPr algn="ct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6" name="テキスト ボックス 35"/>
          <p:cNvSpPr txBox="1"/>
          <p:nvPr/>
        </p:nvSpPr>
        <p:spPr>
          <a:xfrm>
            <a:off x="3920344" y="1841530"/>
            <a:ext cx="1112003" cy="369332"/>
          </a:xfrm>
          <a:prstGeom prst="rect">
            <a:avLst/>
          </a:prstGeom>
          <a:noFill/>
        </p:spPr>
        <p:txBody>
          <a:bodyPr wrap="square" rtlCol="0">
            <a:spAutoFit/>
          </a:bodyPr>
          <a:lstStyle/>
          <a:p>
            <a:r>
              <a:rPr kumimoji="1" lang="ja-JP" altLang="en-US" b="1" dirty="0" smtClean="0">
                <a:ln w="9525">
                  <a:solidFill>
                    <a:schemeClr val="bg1"/>
                  </a:solidFill>
                  <a:prstDash val="solid"/>
                </a:ln>
                <a:effectLst>
                  <a:outerShdw blurRad="12700" dist="38100" dir="2700000" algn="tl" rotWithShape="0">
                    <a:schemeClr val="bg1">
                      <a:lumMod val="50000"/>
                    </a:schemeClr>
                  </a:outerShdw>
                </a:effectLst>
              </a:rPr>
              <a:t>ジョブ</a:t>
            </a:r>
            <a:r>
              <a:rPr lang="en-US" altLang="ja-JP" b="1" dirty="0" smtClean="0">
                <a:ln w="9525">
                  <a:solidFill>
                    <a:schemeClr val="bg1"/>
                  </a:solidFill>
                  <a:prstDash val="solid"/>
                </a:ln>
                <a:effectLst>
                  <a:outerShdw blurRad="12700" dist="38100" dir="2700000" algn="tl" rotWithShape="0">
                    <a:schemeClr val="bg1">
                      <a:lumMod val="50000"/>
                    </a:schemeClr>
                  </a:outerShdw>
                </a:effectLst>
              </a:rPr>
              <a:t>3</a:t>
            </a:r>
            <a:endParaRPr kumimoji="1" lang="ja-JP" alt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10" name="直方体 9"/>
          <p:cNvSpPr/>
          <p:nvPr/>
        </p:nvSpPr>
        <p:spPr>
          <a:xfrm>
            <a:off x="7201842" y="1880119"/>
            <a:ext cx="940157" cy="1916765"/>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kumimoji="1" lang="en-US" altLang="ja-JP" dirty="0" smtClean="0">
                <a:ln w="0"/>
                <a:solidFill>
                  <a:schemeClr val="tx1"/>
                </a:solidFill>
                <a:effectLst>
                  <a:outerShdw blurRad="38100" dist="19050" dir="2700000" algn="tl" rotWithShape="0">
                    <a:schemeClr val="dk1">
                      <a:alpha val="40000"/>
                    </a:schemeClr>
                  </a:outerShdw>
                </a:effectLst>
              </a:rPr>
              <a:t>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7" name="直方体 36"/>
          <p:cNvSpPr/>
          <p:nvPr/>
        </p:nvSpPr>
        <p:spPr>
          <a:xfrm>
            <a:off x="7994204" y="1886898"/>
            <a:ext cx="940157" cy="1909986"/>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2</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8" name="直方体 37"/>
          <p:cNvSpPr/>
          <p:nvPr/>
        </p:nvSpPr>
        <p:spPr>
          <a:xfrm>
            <a:off x="8767861" y="1875329"/>
            <a:ext cx="940157" cy="1921555"/>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3</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9" name="直方体 38"/>
          <p:cNvSpPr/>
          <p:nvPr/>
        </p:nvSpPr>
        <p:spPr>
          <a:xfrm>
            <a:off x="9587943" y="1875331"/>
            <a:ext cx="940157" cy="1921554"/>
          </a:xfrm>
          <a:prstGeom prst="cube">
            <a:avLst>
              <a:gd name="adj" fmla="val 38043"/>
            </a:avLst>
          </a:prstGeom>
          <a:solidFill>
            <a:schemeClr val="accent6">
              <a:lumMod val="60000"/>
              <a:lumOff val="40000"/>
            </a:schemeClr>
          </a:solidFill>
          <a:ln>
            <a:solidFill>
              <a:schemeClr val="accent6">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マシン　</a:t>
            </a:r>
            <a:r>
              <a:rPr lang="en-US" altLang="ja-JP" dirty="0" smtClean="0">
                <a:ln w="0"/>
                <a:solidFill>
                  <a:schemeClr val="tx1"/>
                </a:solidFill>
                <a:effectLst>
                  <a:outerShdw blurRad="38100" dist="19050" dir="2700000" algn="tl" rotWithShape="0">
                    <a:schemeClr val="dk1">
                      <a:alpha val="40000"/>
                    </a:schemeClr>
                  </a:outerShdw>
                </a:effectLst>
              </a:rPr>
              <a:t>4</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40" name="四角形吹き出し 39"/>
          <p:cNvSpPr/>
          <p:nvPr/>
        </p:nvSpPr>
        <p:spPr>
          <a:xfrm>
            <a:off x="7048500" y="4337742"/>
            <a:ext cx="3505200" cy="612648"/>
          </a:xfrm>
          <a:prstGeom prst="wedgeRectCallout">
            <a:avLst>
              <a:gd name="adj1" fmla="val -35325"/>
              <a:gd name="adj2" fmla="val -1302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ln w="0"/>
                <a:solidFill>
                  <a:schemeClr val="tx1"/>
                </a:solidFill>
                <a:effectLst>
                  <a:outerShdw blurRad="38100" dist="19050" dir="2700000" algn="tl" rotWithShape="0">
                    <a:schemeClr val="dk1">
                      <a:alpha val="40000"/>
                    </a:schemeClr>
                  </a:outerShdw>
                </a:effectLst>
              </a:rPr>
              <a:t>処理能力</a:t>
            </a:r>
            <a:endParaRPr kumimoji="1" lang="ja-JP" altLang="en-US" sz="2800" dirty="0">
              <a:ln w="0"/>
              <a:solidFill>
                <a:schemeClr val="tx1"/>
              </a:solidFill>
              <a:effectLst>
                <a:outerShdw blurRad="38100" dist="19050" dir="2700000" algn="tl" rotWithShape="0">
                  <a:schemeClr val="dk1">
                    <a:alpha val="40000"/>
                  </a:schemeClr>
                </a:outerShdw>
              </a:effectLst>
            </a:endParaRPr>
          </a:p>
        </p:txBody>
      </p:sp>
      <p:sp>
        <p:nvSpPr>
          <p:cNvPr id="42" name="四角形吹き出し 41"/>
          <p:cNvSpPr/>
          <p:nvPr/>
        </p:nvSpPr>
        <p:spPr>
          <a:xfrm>
            <a:off x="1604986" y="4337742"/>
            <a:ext cx="3505200" cy="612648"/>
          </a:xfrm>
          <a:prstGeom prst="wedgeRectCallout">
            <a:avLst>
              <a:gd name="adj1" fmla="val -39129"/>
              <a:gd name="adj2" fmla="val -15205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ln w="0"/>
                <a:solidFill>
                  <a:schemeClr val="tx1"/>
                </a:solidFill>
                <a:effectLst>
                  <a:outerShdw blurRad="38100" dist="19050" dir="2700000" algn="tl" rotWithShape="0">
                    <a:schemeClr val="dk1">
                      <a:alpha val="40000"/>
                    </a:schemeClr>
                  </a:outerShdw>
                </a:effectLst>
              </a:rPr>
              <a:t>処理量</a:t>
            </a:r>
            <a:endParaRPr kumimoji="1" lang="ja-JP" altLang="en-US" sz="2800" dirty="0">
              <a:ln w="0"/>
              <a:solidFill>
                <a:schemeClr val="tx1"/>
              </a:solidFill>
              <a:effectLst>
                <a:outerShdw blurRad="38100" dist="19050" dir="2700000" algn="tl" rotWithShape="0">
                  <a:schemeClr val="dk1">
                    <a:alpha val="40000"/>
                  </a:schemeClr>
                </a:outerShdw>
              </a:effectLst>
            </a:endParaRPr>
          </a:p>
        </p:txBody>
      </p:sp>
      <p:sp>
        <p:nvSpPr>
          <p:cNvPr id="43" name="角丸四角形 42"/>
          <p:cNvSpPr/>
          <p:nvPr/>
        </p:nvSpPr>
        <p:spPr>
          <a:xfrm>
            <a:off x="394431" y="5585954"/>
            <a:ext cx="241373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先行制約</a:t>
            </a:r>
            <a:endParaRPr kumimoji="1" lang="ja-JP" altLang="en-US" sz="3200" dirty="0"/>
          </a:p>
        </p:txBody>
      </p:sp>
      <p:sp>
        <p:nvSpPr>
          <p:cNvPr id="44" name="角丸四角形 43"/>
          <p:cNvSpPr/>
          <p:nvPr/>
        </p:nvSpPr>
        <p:spPr>
          <a:xfrm>
            <a:off x="9373621" y="5595341"/>
            <a:ext cx="241373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smtClean="0"/>
              <a:t>容量</a:t>
            </a:r>
            <a:r>
              <a:rPr kumimoji="1" lang="ja-JP" altLang="en-US" sz="3200" smtClean="0"/>
              <a:t>制約</a:t>
            </a:r>
            <a:endParaRPr kumimoji="1" lang="ja-JP" altLang="en-US" sz="3200" dirty="0"/>
          </a:p>
        </p:txBody>
      </p:sp>
      <p:sp>
        <p:nvSpPr>
          <p:cNvPr id="45" name="右矢印 44"/>
          <p:cNvSpPr/>
          <p:nvPr/>
        </p:nvSpPr>
        <p:spPr>
          <a:xfrm>
            <a:off x="2868022" y="5816245"/>
            <a:ext cx="922849" cy="4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10800000">
            <a:off x="8399068" y="5829356"/>
            <a:ext cx="922849" cy="4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曲折矢印 49"/>
          <p:cNvSpPr/>
          <p:nvPr/>
        </p:nvSpPr>
        <p:spPr>
          <a:xfrm rot="5400000">
            <a:off x="4938112" y="3907939"/>
            <a:ext cx="2102137" cy="711887"/>
          </a:xfrm>
          <a:prstGeom prst="bentArrow">
            <a:avLst>
              <a:gd name="adj1" fmla="val 46088"/>
              <a:gd name="adj2" fmla="val 49084"/>
              <a:gd name="adj3" fmla="val 49603"/>
              <a:gd name="adj4" fmla="val 196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曲折矢印 50"/>
          <p:cNvSpPr/>
          <p:nvPr/>
        </p:nvSpPr>
        <p:spPr>
          <a:xfrm rot="5400000" flipV="1">
            <a:off x="4962173" y="3890676"/>
            <a:ext cx="2102137" cy="746412"/>
          </a:xfrm>
          <a:prstGeom prst="bentArrow">
            <a:avLst>
              <a:gd name="adj1" fmla="val 43412"/>
              <a:gd name="adj2" fmla="val 49084"/>
              <a:gd name="adj3" fmla="val 49603"/>
              <a:gd name="adj4" fmla="val 196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90870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先行制約と容量制約</a:t>
            </a:r>
            <a:endParaRPr kumimoji="1" lang="ja-JP" altLang="en-US" dirty="0"/>
          </a:p>
        </p:txBody>
      </p:sp>
      <p:sp>
        <p:nvSpPr>
          <p:cNvPr id="3" name="コンテンツ プレースホルダー 2"/>
          <p:cNvSpPr>
            <a:spLocks noGrp="1"/>
          </p:cNvSpPr>
          <p:nvPr>
            <p:ph idx="1"/>
          </p:nvPr>
        </p:nvSpPr>
        <p:spPr>
          <a:xfrm>
            <a:off x="1405127" y="1713812"/>
            <a:ext cx="10058400" cy="405079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タスクをどのマシンにどの順番で割り当てるか</a:t>
            </a:r>
            <a:endParaRPr lang="en-US" altLang="ja-JP" sz="240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　→制約条件</a:t>
            </a:r>
            <a:r>
              <a:rPr lang="en-US" altLang="ja-JP" sz="2400" dirty="0"/>
              <a:t>(</a:t>
            </a:r>
            <a:r>
              <a:rPr lang="ja-JP" altLang="en-US" sz="2400" dirty="0"/>
              <a:t>先行制約、容量制約</a:t>
            </a:r>
            <a:r>
              <a:rPr lang="en-US" altLang="ja-JP" sz="2400" dirty="0"/>
              <a:t>)</a:t>
            </a:r>
            <a:r>
              <a:rPr lang="ja-JP" altLang="en-US" sz="2400" dirty="0"/>
              <a:t>のある組み合わせ最適化</a:t>
            </a:r>
            <a:endParaRPr lang="en-US" altLang="ja-JP" sz="2400" dirty="0"/>
          </a:p>
        </p:txBody>
      </p:sp>
      <p:graphicFrame>
        <p:nvGraphicFramePr>
          <p:cNvPr id="4" name="表 3"/>
          <p:cNvGraphicFramePr>
            <a:graphicFrameLocks noGrp="1"/>
          </p:cNvGraphicFramePr>
          <p:nvPr>
            <p:extLst>
              <p:ext uri="{D42A27DB-BD31-4B8C-83A1-F6EECF244321}">
                <p14:modId xmlns:p14="http://schemas.microsoft.com/office/powerpoint/2010/main" val="890385208"/>
              </p:ext>
            </p:extLst>
          </p:nvPr>
        </p:nvGraphicFramePr>
        <p:xfrm>
          <a:off x="2492569" y="2486711"/>
          <a:ext cx="7212957" cy="4023360"/>
        </p:xfrm>
        <a:graphic>
          <a:graphicData uri="http://schemas.openxmlformats.org/drawingml/2006/table">
            <a:tbl>
              <a:tblPr firstRow="1" bandRow="1">
                <a:tableStyleId>{0505E3EF-67EA-436B-97B2-0124C06EBD24}</a:tableStyleId>
              </a:tblPr>
              <a:tblGrid>
                <a:gridCol w="3612557">
                  <a:extLst>
                    <a:ext uri="{9D8B030D-6E8A-4147-A177-3AD203B41FA5}">
                      <a16:colId xmlns:a16="http://schemas.microsoft.com/office/drawing/2014/main" xmlns="" val="20000"/>
                    </a:ext>
                  </a:extLst>
                </a:gridCol>
                <a:gridCol w="3600400">
                  <a:extLst>
                    <a:ext uri="{9D8B030D-6E8A-4147-A177-3AD203B41FA5}">
                      <a16:colId xmlns:a16="http://schemas.microsoft.com/office/drawing/2014/main" xmlns="" val="20001"/>
                    </a:ext>
                  </a:extLst>
                </a:gridCol>
              </a:tblGrid>
              <a:tr h="346364">
                <a:tc>
                  <a:txBody>
                    <a:bodyPr/>
                    <a:lstStyle/>
                    <a:p>
                      <a:pPr algn="ctr"/>
                      <a:r>
                        <a:rPr kumimoji="1" lang="ja-JP" altLang="en-US" dirty="0"/>
                        <a:t>先行制約</a:t>
                      </a:r>
                    </a:p>
                  </a:txBody>
                  <a:tcPr/>
                </a:tc>
                <a:tc>
                  <a:txBody>
                    <a:bodyPr/>
                    <a:lstStyle/>
                    <a:p>
                      <a:pPr algn="ctr"/>
                      <a:r>
                        <a:rPr kumimoji="1" lang="ja-JP" altLang="en-US" dirty="0"/>
                        <a:t>容量制約</a:t>
                      </a:r>
                    </a:p>
                  </a:txBody>
                  <a:tcPr/>
                </a:tc>
                <a:extLst>
                  <a:ext uri="{0D108BD9-81ED-4DB2-BD59-A6C34878D82A}">
                    <a16:rowId xmlns:a16="http://schemas.microsoft.com/office/drawing/2014/main" xmlns="" val="10000"/>
                  </a:ext>
                </a:extLst>
              </a:tr>
              <a:tr h="3463636">
                <a:tc>
                  <a:txBody>
                    <a:bodyPr/>
                    <a:lstStyle/>
                    <a:p>
                      <a:endParaRPr kumimoji="1" lang="en-US" altLang="ja-JP" dirty="0"/>
                    </a:p>
                    <a:p>
                      <a:endParaRPr kumimoji="1" lang="en-US" altLang="ja-JP" dirty="0"/>
                    </a:p>
                    <a:p>
                      <a:r>
                        <a:rPr kumimoji="1" lang="en-US" altLang="ja-JP" dirty="0"/>
                        <a:t>1</a:t>
                      </a:r>
                      <a:r>
                        <a:rPr kumimoji="1" lang="ja-JP" altLang="en-US" dirty="0"/>
                        <a:t>層</a:t>
                      </a:r>
                      <a:endParaRPr kumimoji="1" lang="en-US" altLang="ja-JP" dirty="0"/>
                    </a:p>
                    <a:p>
                      <a:endParaRPr kumimoji="1" lang="en-US" altLang="ja-JP" dirty="0"/>
                    </a:p>
                    <a:p>
                      <a:endParaRPr kumimoji="1" lang="en-US" altLang="ja-JP" dirty="0"/>
                    </a:p>
                    <a:p>
                      <a:r>
                        <a:rPr kumimoji="1" lang="en-US" altLang="ja-JP" dirty="0"/>
                        <a:t>2</a:t>
                      </a:r>
                      <a:r>
                        <a:rPr kumimoji="1" lang="ja-JP" altLang="en-US" dirty="0"/>
                        <a:t>層</a:t>
                      </a:r>
                      <a:endParaRPr kumimoji="1" lang="en-US" altLang="ja-JP" dirty="0"/>
                    </a:p>
                    <a:p>
                      <a:endParaRPr kumimoji="1" lang="en-US" altLang="ja-JP" dirty="0"/>
                    </a:p>
                    <a:p>
                      <a:endParaRPr kumimoji="1" lang="en-US" altLang="ja-JP" dirty="0"/>
                    </a:p>
                    <a:p>
                      <a:r>
                        <a:rPr kumimoji="1" lang="en-US" altLang="ja-JP" dirty="0"/>
                        <a:t>3</a:t>
                      </a:r>
                      <a:r>
                        <a:rPr kumimoji="1" lang="ja-JP" altLang="en-US" dirty="0"/>
                        <a:t>層</a:t>
                      </a:r>
                      <a:endParaRPr kumimoji="1" lang="en-US" altLang="ja-JP" dirty="0"/>
                    </a:p>
                    <a:p>
                      <a:endParaRPr kumimoji="1" lang="en-US" altLang="ja-JP" dirty="0"/>
                    </a:p>
                    <a:p>
                      <a:endParaRPr kumimoji="1" lang="en-US" altLang="ja-JP" dirty="0"/>
                    </a:p>
                    <a:p>
                      <a:r>
                        <a:rPr kumimoji="1" lang="en-US" altLang="ja-JP" dirty="0"/>
                        <a:t>4</a:t>
                      </a:r>
                      <a:r>
                        <a:rPr kumimoji="1" lang="ja-JP" altLang="en-US" dirty="0"/>
                        <a:t>層</a:t>
                      </a:r>
                      <a:endParaRPr kumimoji="1" lang="en-US" altLang="ja-JP" dirty="0"/>
                    </a:p>
                    <a:p>
                      <a:endParaRPr kumimoji="1" lang="ja-JP" altLang="en-US" dirty="0"/>
                    </a:p>
                  </a:txBody>
                  <a:tcPr/>
                </a:tc>
                <a:tc>
                  <a:txBody>
                    <a:bodyPr/>
                    <a:lstStyle/>
                    <a:p>
                      <a:endParaRPr lang="en-US" altLang="ja-JP" dirty="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a:solidFill>
                            <a:schemeClr val="accent1">
                              <a:lumMod val="50000"/>
                            </a:schemeClr>
                          </a:solidFill>
                        </a:rPr>
                        <a:t>・</a:t>
                      </a:r>
                      <a:r>
                        <a:rPr lang="ja-JP" altLang="en-US" sz="1800" dirty="0">
                          <a:solidFill>
                            <a:schemeClr val="tx1"/>
                          </a:solidFill>
                        </a:rPr>
                        <a:t>マシンの</a:t>
                      </a:r>
                      <a:r>
                        <a:rPr lang="ja-JP" altLang="en-US" sz="1800" dirty="0" smtClean="0">
                          <a:solidFill>
                            <a:schemeClr val="tx1"/>
                          </a:solidFill>
                        </a:rPr>
                        <a:t>容量</a:t>
                      </a:r>
                      <a:r>
                        <a:rPr lang="en-US" altLang="ja-JP" sz="1800" dirty="0" smtClean="0">
                          <a:solidFill>
                            <a:schemeClr val="tx1"/>
                          </a:solidFill>
                        </a:rPr>
                        <a:t>(</a:t>
                      </a:r>
                      <a:r>
                        <a:rPr lang="ja-JP" altLang="en-US" sz="1800" dirty="0" smtClean="0">
                          <a:solidFill>
                            <a:schemeClr val="tx1"/>
                          </a:solidFill>
                        </a:rPr>
                        <a:t>処理能力</a:t>
                      </a:r>
                      <a:r>
                        <a:rPr lang="en-US" altLang="ja-JP" sz="1800" dirty="0" smtClean="0">
                          <a:solidFill>
                            <a:schemeClr val="tx1"/>
                          </a:solidFill>
                        </a:rPr>
                        <a:t>)</a:t>
                      </a:r>
                      <a:endParaRPr kumimoji="1" lang="ja-JP" altLang="en-US" sz="1800" dirty="0">
                        <a:solidFill>
                          <a:schemeClr val="tx1"/>
                        </a:solidFill>
                      </a:endParaRP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・タスクの処理に必要な</a:t>
                      </a:r>
                      <a:endParaRPr lang="en-US" altLang="ja-JP" sz="1800" dirty="0">
                        <a:solidFill>
                          <a:schemeClr val="tx1"/>
                        </a:solidFill>
                      </a:endParaRPr>
                    </a:p>
                    <a:p>
                      <a:r>
                        <a:rPr lang="ja-JP" altLang="en-US" sz="1800" dirty="0">
                          <a:solidFill>
                            <a:schemeClr val="tx1"/>
                          </a:solidFill>
                        </a:rPr>
                        <a:t>　マシン容量</a:t>
                      </a:r>
                      <a:r>
                        <a:rPr lang="en-US" altLang="ja-JP" sz="1800" dirty="0">
                          <a:solidFill>
                            <a:schemeClr val="tx1"/>
                          </a:solidFill>
                        </a:rPr>
                        <a:t>(</a:t>
                      </a:r>
                      <a:r>
                        <a:rPr lang="ja-JP" altLang="en-US" sz="1800" dirty="0">
                          <a:solidFill>
                            <a:schemeClr val="tx1"/>
                          </a:solidFill>
                        </a:rPr>
                        <a:t>処理量</a:t>
                      </a:r>
                      <a:r>
                        <a:rPr lang="en-US" altLang="ja-JP" sz="1800" dirty="0">
                          <a:solidFill>
                            <a:schemeClr val="tx1"/>
                          </a:solidFill>
                        </a:rPr>
                        <a:t>)</a:t>
                      </a: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　</a:t>
                      </a:r>
                      <a:r>
                        <a:rPr lang="ja-JP" altLang="en-US" sz="1800" dirty="0" smtClean="0">
                          <a:solidFill>
                            <a:schemeClr val="tx1"/>
                          </a:solidFill>
                        </a:rPr>
                        <a:t>処理能力</a:t>
                      </a:r>
                      <a:r>
                        <a:rPr lang="ja-JP" altLang="en-US" sz="1800" baseline="0" dirty="0" smtClean="0">
                          <a:solidFill>
                            <a:schemeClr val="tx1"/>
                          </a:solidFill>
                        </a:rPr>
                        <a:t> </a:t>
                      </a:r>
                      <a:r>
                        <a:rPr lang="ja-JP" altLang="en-US" sz="1800" dirty="0">
                          <a:solidFill>
                            <a:schemeClr val="tx1"/>
                          </a:solidFill>
                        </a:rPr>
                        <a:t>＞ 処理量</a:t>
                      </a:r>
                      <a:endParaRPr lang="en-US" altLang="ja-JP" sz="1800" dirty="0">
                        <a:solidFill>
                          <a:schemeClr val="tx1"/>
                        </a:solidFill>
                      </a:endParaRPr>
                    </a:p>
                  </a:txBody>
                  <a:tcPr/>
                </a:tc>
                <a:extLst>
                  <a:ext uri="{0D108BD9-81ED-4DB2-BD59-A6C34878D82A}">
                    <a16:rowId xmlns:a16="http://schemas.microsoft.com/office/drawing/2014/main" xmlns="" val="10001"/>
                  </a:ext>
                </a:extLst>
              </a:tr>
            </a:tbl>
          </a:graphicData>
        </a:graphic>
      </p:graphicFrame>
      <p:grpSp>
        <p:nvGrpSpPr>
          <p:cNvPr id="5" name="Group 47"/>
          <p:cNvGrpSpPr>
            <a:grpSpLocks/>
          </p:cNvGrpSpPr>
          <p:nvPr/>
        </p:nvGrpSpPr>
        <p:grpSpPr bwMode="auto">
          <a:xfrm>
            <a:off x="3550960" y="3401255"/>
            <a:ext cx="1944216" cy="2952328"/>
            <a:chOff x="3243" y="1071"/>
            <a:chExt cx="1134" cy="1589"/>
          </a:xfrm>
        </p:grpSpPr>
        <p:sp>
          <p:nvSpPr>
            <p:cNvPr id="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1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1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a:solidFill>
                    <a:schemeClr val="accent1">
                      <a:lumMod val="50000"/>
                    </a:schemeClr>
                  </a:solidFill>
                </a:rPr>
                <a:t>6</a:t>
              </a:r>
              <a:endParaRPr lang="ja-JP" altLang="en-US" sz="1800" b="0" dirty="0">
                <a:solidFill>
                  <a:schemeClr val="accent1">
                    <a:lumMod val="50000"/>
                  </a:schemeClr>
                </a:solidFill>
              </a:endParaRPr>
            </a:p>
          </p:txBody>
        </p:sp>
        <p:sp>
          <p:nvSpPr>
            <p:cNvPr id="1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1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1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extLst>
      <p:ext uri="{BB962C8B-B14F-4D97-AF65-F5344CB8AC3E}">
        <p14:creationId xmlns:p14="http://schemas.microsoft.com/office/powerpoint/2010/main" val="2138199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法の適用</a:t>
            </a:r>
            <a:endParaRPr kumimoji="1" lang="ja-JP" altLang="en-US" dirty="0"/>
          </a:p>
        </p:txBody>
      </p:sp>
      <p:sp>
        <p:nvSpPr>
          <p:cNvPr id="4" name="角丸四角形 3"/>
          <p:cNvSpPr/>
          <p:nvPr/>
        </p:nvSpPr>
        <p:spPr>
          <a:xfrm>
            <a:off x="1310640" y="4526280"/>
            <a:ext cx="8397240" cy="1402080"/>
          </a:xfrm>
          <a:prstGeom prst="roundRect">
            <a:avLst/>
          </a:prstGeom>
          <a:solidFill>
            <a:schemeClr val="accent6">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en-US" altLang="ja-JP" sz="2400" dirty="0"/>
              <a:t>ACO</a:t>
            </a:r>
            <a:r>
              <a:rPr kumimoji="1" lang="ja-JP" altLang="en-US" sz="2400" dirty="0"/>
              <a:t>法はアリがフェロモンを介して餌を探す動きを模して考えられた集団探索</a:t>
            </a:r>
            <a:r>
              <a:rPr kumimoji="1" lang="ja-JP" altLang="en-US" sz="2400" dirty="0" smtClean="0"/>
              <a:t>アルゴリズム</a:t>
            </a:r>
            <a:endParaRPr kumimoji="1" lang="en-US" altLang="ja-JP" sz="2400" dirty="0"/>
          </a:p>
          <a:p>
            <a:r>
              <a:rPr lang="ja-JP" altLang="en-US" sz="2400" dirty="0"/>
              <a:t>解候補をノード空間で</a:t>
            </a:r>
            <a:r>
              <a:rPr lang="ja-JP" altLang="en-US" sz="2400" dirty="0" smtClean="0"/>
              <a:t>表現</a:t>
            </a:r>
            <a:endParaRPr lang="en-US" altLang="ja-JP" sz="2400" dirty="0"/>
          </a:p>
          <a:p>
            <a:pPr marL="0" indent="0">
              <a:buNone/>
            </a:pPr>
            <a:r>
              <a:rPr lang="ja-JP" altLang="en-US" sz="2400" dirty="0"/>
              <a:t>　　処理順ノード空間</a:t>
            </a:r>
            <a:r>
              <a:rPr lang="en-US" altLang="ja-JP" sz="2400" dirty="0"/>
              <a:t>(</a:t>
            </a:r>
            <a:r>
              <a:rPr lang="ja-JP" altLang="en-US" sz="2400" dirty="0"/>
              <a:t>先行制約</a:t>
            </a:r>
            <a:r>
              <a:rPr lang="en-US" altLang="ja-JP" sz="2400" dirty="0"/>
              <a:t>)</a:t>
            </a:r>
          </a:p>
          <a:p>
            <a:pPr marL="0" indent="0">
              <a:buNone/>
            </a:pPr>
            <a:r>
              <a:rPr lang="ja-JP" altLang="en-US" sz="2400" dirty="0"/>
              <a:t>　　配置順ノード空間</a:t>
            </a:r>
            <a:endParaRPr lang="en-US" altLang="ja-JP" sz="2400" dirty="0"/>
          </a:p>
          <a:p>
            <a:pPr marL="0" indent="0">
              <a:buNone/>
            </a:pPr>
            <a:r>
              <a:rPr lang="ja-JP" altLang="en-US" sz="2400" dirty="0"/>
              <a:t>　　割当てノード空間</a:t>
            </a:r>
            <a:r>
              <a:rPr lang="en-US" altLang="ja-JP" sz="2400" dirty="0"/>
              <a:t>(</a:t>
            </a:r>
            <a:r>
              <a:rPr lang="ja-JP" altLang="en-US" sz="2400" dirty="0"/>
              <a:t>容量制約</a:t>
            </a:r>
            <a:r>
              <a:rPr lang="en-US" altLang="ja-JP" sz="2400" dirty="0"/>
              <a:t>)</a:t>
            </a:r>
          </a:p>
          <a:p>
            <a:r>
              <a:rPr lang="ja-JP" altLang="en-US" sz="2400" dirty="0"/>
              <a:t>ガントチャートを用いて解候補の評価を行う</a:t>
            </a:r>
            <a:endParaRPr lang="en-US" altLang="ja-JP" sz="2400" dirty="0"/>
          </a:p>
          <a:p>
            <a:r>
              <a:rPr lang="ja-JP" altLang="en-US" sz="2400" dirty="0"/>
              <a:t>フェロモンの蒸発と散布</a:t>
            </a:r>
            <a:endParaRPr lang="en-US" altLang="ja-JP" sz="2400" dirty="0"/>
          </a:p>
          <a:p>
            <a:r>
              <a:rPr lang="ja-JP" altLang="en-US" sz="2400" dirty="0"/>
              <a:t>ノードの蓄積フェロモン量に基づき、ノードを確率的に選択</a:t>
            </a:r>
            <a:r>
              <a:rPr lang="ja-JP" altLang="en-US" dirty="0"/>
              <a:t>　　</a:t>
            </a:r>
            <a:endParaRPr lang="en-US" altLang="ja-JP" dirty="0"/>
          </a:p>
          <a:p>
            <a:endParaRPr lang="en-US" altLang="ja-JP" dirty="0"/>
          </a:p>
          <a:p>
            <a:endParaRPr kumimoji="1" lang="ja-JP" altLang="en-US" dirty="0"/>
          </a:p>
        </p:txBody>
      </p:sp>
      <p:sp>
        <p:nvSpPr>
          <p:cNvPr id="5" name="テキスト ボックス 4"/>
          <p:cNvSpPr txBox="1"/>
          <p:nvPr/>
        </p:nvSpPr>
        <p:spPr>
          <a:xfrm>
            <a:off x="1722120" y="5968799"/>
            <a:ext cx="8183880" cy="461665"/>
          </a:xfrm>
          <a:prstGeom prst="rect">
            <a:avLst/>
          </a:prstGeom>
          <a:noFill/>
        </p:spPr>
        <p:txBody>
          <a:bodyPr wrap="square" rtlCol="0">
            <a:spAutoFit/>
          </a:bodyPr>
          <a:lstStyle/>
          <a:p>
            <a:r>
              <a:rPr kumimoji="1" lang="ja-JP" altLang="en-US" sz="2400" dirty="0"/>
              <a:t>この</a:t>
            </a:r>
            <a:r>
              <a:rPr kumimoji="1" lang="en-US" altLang="ja-JP" sz="2400" dirty="0"/>
              <a:t>3</a:t>
            </a:r>
            <a:r>
              <a:rPr kumimoji="1" lang="ja-JP" altLang="en-US" sz="2400" dirty="0"/>
              <a:t>つを繰り返し行い、その数を世代数で表す　</a:t>
            </a:r>
          </a:p>
        </p:txBody>
      </p:sp>
    </p:spTree>
    <p:extLst>
      <p:ext uri="{BB962C8B-B14F-4D97-AF65-F5344CB8AC3E}">
        <p14:creationId xmlns:p14="http://schemas.microsoft.com/office/powerpoint/2010/main" val="7214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制約</a:t>
            </a:r>
            <a:r>
              <a:rPr lang="ja-JP" altLang="en-US" cap="none" dirty="0">
                <a:ln w="0"/>
                <a:solidFill>
                  <a:schemeClr val="tx1"/>
                </a:solidFill>
                <a:effectLst>
                  <a:outerShdw blurRad="38100" dist="19050" dir="2700000" algn="tl" rotWithShape="0">
                    <a:schemeClr val="dk1">
                      <a:alpha val="40000"/>
                    </a:schemeClr>
                  </a:outerShdw>
                </a:effectLst>
              </a:rPr>
              <a:t>条件</a:t>
            </a:r>
            <a:r>
              <a:rPr lang="ja-JP" altLang="en-US" cap="none" dirty="0" smtClean="0">
                <a:ln w="0"/>
                <a:solidFill>
                  <a:schemeClr val="tx1"/>
                </a:solidFill>
                <a:effectLst>
                  <a:outerShdw blurRad="38100" dist="19050" dir="2700000" algn="tl" rotWithShape="0">
                    <a:schemeClr val="dk1">
                      <a:alpha val="40000"/>
                    </a:schemeClr>
                  </a:outerShdw>
                </a:effectLst>
              </a:rPr>
              <a:t>と</a:t>
            </a:r>
            <a:r>
              <a:rPr lang="ja-JP" altLang="en-US" cap="none" dirty="0">
                <a:ln w="0"/>
                <a:solidFill>
                  <a:schemeClr val="tx1"/>
                </a:solidFill>
                <a:effectLst>
                  <a:outerShdw blurRad="38100" dist="19050" dir="2700000" algn="tl" rotWithShape="0">
                    <a:schemeClr val="dk1">
                      <a:alpha val="40000"/>
                    </a:schemeClr>
                  </a:outerShdw>
                </a:effectLst>
              </a:rPr>
              <a:t>フェロモン蒸発</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sz="2400" dirty="0"/>
              <a:t>処理順ノード空間では先行制約があるため、選択されないノードが存在する。</a:t>
            </a:r>
            <a:endParaRPr lang="en-US" altLang="ja-JP" sz="2400" dirty="0"/>
          </a:p>
          <a:p>
            <a:r>
              <a:rPr kumimoji="1" lang="ja-JP" altLang="en-US" sz="2400" dirty="0"/>
              <a:t>配置順ノード空間でも選択回数制約から、選択の対象外となるノードが存在する。</a:t>
            </a:r>
            <a:endParaRPr lang="en-US" altLang="ja-JP" sz="2400" dirty="0"/>
          </a:p>
          <a:p>
            <a:endParaRPr lang="en-US" altLang="ja-JP" sz="2400" dirty="0"/>
          </a:p>
          <a:p>
            <a:r>
              <a:rPr kumimoji="1" lang="ja-JP" altLang="en-US" sz="2400" dirty="0"/>
              <a:t>従来では、これらのような選択される可能性のないノードにも蒸発を行う。</a:t>
            </a:r>
            <a:endParaRPr lang="en-US" altLang="ja-JP" sz="2400" dirty="0"/>
          </a:p>
          <a:p>
            <a:r>
              <a:rPr lang="ja-JP" altLang="en-US" sz="2400" dirty="0"/>
              <a:t>選択される可能性のない</a:t>
            </a:r>
            <a:r>
              <a:rPr kumimoji="1" lang="ja-JP" altLang="en-US" sz="2400" dirty="0"/>
              <a:t>ノードには</a:t>
            </a:r>
            <a:r>
              <a:rPr kumimoji="1" lang="ja-JP" altLang="en-US" sz="2400" dirty="0" smtClean="0"/>
              <a:t>蒸発</a:t>
            </a:r>
            <a:r>
              <a:rPr lang="ja-JP" altLang="en-US" sz="2400" dirty="0"/>
              <a:t>率</a:t>
            </a:r>
            <a:r>
              <a:rPr lang="ja-JP" altLang="en-US" sz="2400" dirty="0" smtClean="0"/>
              <a:t>を下げる</a:t>
            </a:r>
            <a:r>
              <a:rPr kumimoji="1" lang="ja-JP" altLang="en-US" sz="2400" dirty="0" smtClean="0"/>
              <a:t>変更</a:t>
            </a:r>
            <a:r>
              <a:rPr kumimoji="1" lang="ja-JP" altLang="en-US" sz="2400" dirty="0"/>
              <a:t>をした方が、結果がよくなるのではと考えた。</a:t>
            </a:r>
            <a:endParaRPr kumimoji="1" lang="en-US" altLang="ja-JP" sz="2400" dirty="0"/>
          </a:p>
        </p:txBody>
      </p:sp>
    </p:spTree>
    <p:extLst>
      <p:ext uri="{BB962C8B-B14F-4D97-AF65-F5344CB8AC3E}">
        <p14:creationId xmlns:p14="http://schemas.microsoft.com/office/powerpoint/2010/main" val="138683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1</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動的蒸発率の効果</a:t>
            </a:r>
            <a:endParaRPr kumimoji="1" lang="ja-JP" altLang="en-US" dirty="0"/>
          </a:p>
        </p:txBody>
      </p:sp>
    </p:spTree>
    <p:extLst>
      <p:ext uri="{BB962C8B-B14F-4D97-AF65-F5344CB8AC3E}">
        <p14:creationId xmlns:p14="http://schemas.microsoft.com/office/powerpoint/2010/main" val="1512283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ジョブの条件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339544815"/>
              </p:ext>
            </p:extLst>
          </p:nvPr>
        </p:nvGraphicFramePr>
        <p:xfrm>
          <a:off x="2994823" y="2026779"/>
          <a:ext cx="6208449" cy="4240050"/>
        </p:xfrm>
        <a:graphic>
          <a:graphicData uri="http://schemas.openxmlformats.org/drawingml/2006/table">
            <a:tbl>
              <a:tblPr firstRow="1" firstCol="1" bandRow="1">
                <a:tableStyleId>{5C22544A-7EE6-4342-B048-85BDC9FD1C3A}</a:tableStyleId>
              </a:tblPr>
              <a:tblGrid>
                <a:gridCol w="2415436">
                  <a:extLst>
                    <a:ext uri="{9D8B030D-6E8A-4147-A177-3AD203B41FA5}">
                      <a16:colId xmlns:a16="http://schemas.microsoft.com/office/drawing/2014/main" xmlns="" val="20000"/>
                    </a:ext>
                  </a:extLst>
                </a:gridCol>
                <a:gridCol w="1645613">
                  <a:extLst>
                    <a:ext uri="{9D8B030D-6E8A-4147-A177-3AD203B41FA5}">
                      <a16:colId xmlns:a16="http://schemas.microsoft.com/office/drawing/2014/main" xmlns="" val="20001"/>
                    </a:ext>
                  </a:extLst>
                </a:gridCol>
                <a:gridCol w="2147400">
                  <a:extLst>
                    <a:ext uri="{9D8B030D-6E8A-4147-A177-3AD203B41FA5}">
                      <a16:colId xmlns:a16="http://schemas.microsoft.com/office/drawing/2014/main" xmlns="" val="20002"/>
                    </a:ext>
                  </a:extLst>
                </a:gridCol>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dirty="0">
                          <a:effectLst/>
                        </a:rPr>
                        <a:t>タスク数</a:t>
                      </a:r>
                      <a:r>
                        <a:rPr lang="en-US" sz="2400" kern="100" dirty="0">
                          <a:effectLst/>
                        </a:rPr>
                        <a:t> n</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3737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5061055"/>
              </p:ext>
            </p:extLst>
          </p:nvPr>
        </p:nvGraphicFramePr>
        <p:xfrm>
          <a:off x="3196248" y="18574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xmlns="" val="20000"/>
                    </a:ext>
                  </a:extLst>
                </a:gridCol>
                <a:gridCol w="1954290">
                  <a:extLst>
                    <a:ext uri="{9D8B030D-6E8A-4147-A177-3AD203B41FA5}">
                      <a16:colId xmlns:a16="http://schemas.microsoft.com/office/drawing/2014/main" xmlns="" val="20001"/>
                    </a:ext>
                  </a:extLst>
                </a:gridCol>
                <a:gridCol w="1466510">
                  <a:extLst>
                    <a:ext uri="{9D8B030D-6E8A-4147-A177-3AD203B41FA5}">
                      <a16:colId xmlns:a16="http://schemas.microsoft.com/office/drawing/2014/main" xmlns=""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70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1"/>
                  </a:ext>
                </a:extLst>
              </a:tr>
              <a:tr h="360040">
                <a:tc>
                  <a:txBody>
                    <a:bodyPr/>
                    <a:lstStyle/>
                    <a:p>
                      <a:pPr algn="r">
                        <a:spcAft>
                          <a:spcPts val="0"/>
                        </a:spcAft>
                      </a:pPr>
                      <a:r>
                        <a:rPr lang="en-US" sz="2000" kern="100" dirty="0">
                          <a:effectLst/>
                        </a:rPr>
                        <a:t>2</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4"/>
                  </a:ext>
                </a:extLst>
              </a:tr>
              <a:tr h="360040">
                <a:tc>
                  <a:txBody>
                    <a:bodyPr/>
                    <a:lstStyle/>
                    <a:p>
                      <a:pPr algn="r">
                        <a:spcAft>
                          <a:spcPts val="0"/>
                        </a:spcAft>
                      </a:pPr>
                      <a:r>
                        <a:rPr lang="en-US" sz="2000" kern="100" dirty="0">
                          <a:effectLst/>
                        </a:rPr>
                        <a:t>5</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5"/>
                  </a:ext>
                </a:extLst>
              </a:tr>
              <a:tr h="360040">
                <a:tc>
                  <a:txBody>
                    <a:bodyPr/>
                    <a:lstStyle/>
                    <a:p>
                      <a:pPr algn="r">
                        <a:spcAft>
                          <a:spcPts val="0"/>
                        </a:spcAft>
                      </a:pPr>
                      <a:r>
                        <a:rPr lang="en-US" sz="2000" kern="100" dirty="0">
                          <a:effectLst/>
                        </a:rPr>
                        <a:t>6</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6"/>
                  </a:ext>
                </a:extLst>
              </a:tr>
              <a:tr h="360040">
                <a:tc>
                  <a:txBody>
                    <a:bodyPr/>
                    <a:lstStyle/>
                    <a:p>
                      <a:pPr algn="r">
                        <a:spcAft>
                          <a:spcPts val="0"/>
                        </a:spcAft>
                      </a:pPr>
                      <a:r>
                        <a:rPr lang="en-US" sz="2000" kern="100" dirty="0">
                          <a:effectLst/>
                        </a:rPr>
                        <a:t>7</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7"/>
                  </a:ext>
                </a:extLst>
              </a:tr>
              <a:tr h="360040">
                <a:tc>
                  <a:txBody>
                    <a:bodyPr/>
                    <a:lstStyle/>
                    <a:p>
                      <a:pPr algn="r">
                        <a:spcAft>
                          <a:spcPts val="0"/>
                        </a:spcAft>
                      </a:pPr>
                      <a:r>
                        <a:rPr lang="en-US" sz="2000" kern="100" dirty="0">
                          <a:effectLst/>
                        </a:rPr>
                        <a:t>8</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8"/>
                  </a:ext>
                </a:extLst>
              </a:tr>
              <a:tr h="360040">
                <a:tc>
                  <a:txBody>
                    <a:bodyPr/>
                    <a:lstStyle/>
                    <a:p>
                      <a:pPr algn="r">
                        <a:spcAft>
                          <a:spcPts val="0"/>
                        </a:spcAft>
                      </a:pPr>
                      <a:r>
                        <a:rPr lang="en-US" sz="2000" kern="100" dirty="0">
                          <a:effectLst/>
                        </a:rPr>
                        <a:t>9</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09"/>
                  </a:ext>
                </a:extLst>
              </a:tr>
              <a:tr h="360040">
                <a:tc>
                  <a:txBody>
                    <a:bodyPr/>
                    <a:lstStyle/>
                    <a:p>
                      <a:pPr algn="r">
                        <a:spcAft>
                          <a:spcPts val="0"/>
                        </a:spcAft>
                      </a:pPr>
                      <a:r>
                        <a:rPr lang="en-US" sz="2000" kern="100" dirty="0">
                          <a:effectLst/>
                        </a:rPr>
                        <a:t>10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5" name="テキスト ボックス 4"/>
          <p:cNvSpPr txBox="1"/>
          <p:nvPr/>
        </p:nvSpPr>
        <p:spPr>
          <a:xfrm>
            <a:off x="4804067" y="6105872"/>
            <a:ext cx="2040943"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容量制約率約</a:t>
            </a:r>
            <a:r>
              <a:rPr lang="en-US" altLang="ja-JP" sz="1800" dirty="0">
                <a:solidFill>
                  <a:schemeClr val="accent1">
                    <a:lumMod val="50000"/>
                  </a:schemeClr>
                </a:solidFill>
              </a:rPr>
              <a:t>40%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19036503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6348</TotalTime>
  <Words>2641</Words>
  <Application>Microsoft Macintosh PowerPoint</Application>
  <PresentationFormat>ワイド画面</PresentationFormat>
  <Paragraphs>612</Paragraphs>
  <Slides>24</Slides>
  <Notes>24</Notes>
  <HiddenSlides>4</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24</vt:i4>
      </vt:variant>
    </vt:vector>
  </HeadingPairs>
  <TitlesOfParts>
    <vt:vector size="35" baseType="lpstr">
      <vt:lpstr>Calibri</vt:lpstr>
      <vt:lpstr>Century</vt:lpstr>
      <vt:lpstr>ＭＳ Ｐゴシック</vt:lpstr>
      <vt:lpstr>ＭＳ 明朝</vt:lpstr>
      <vt:lpstr>Rockwell Extra Bold</vt:lpstr>
      <vt:lpstr>Times New Roman</vt:lpstr>
      <vt:lpstr>Wingdings</vt:lpstr>
      <vt:lpstr>Yu Gothic</vt:lpstr>
      <vt:lpstr>メイリオ</vt:lpstr>
      <vt:lpstr>Arial</vt:lpstr>
      <vt:lpstr>木版活字</vt:lpstr>
      <vt:lpstr>PowerPoint プレゼンテーション</vt:lpstr>
      <vt:lpstr>研究の目的</vt:lpstr>
      <vt:lpstr>制約条件付きスケジューリング問題</vt:lpstr>
      <vt:lpstr>先行制約と容量制約</vt:lpstr>
      <vt:lpstr>ACO法の適用</vt:lpstr>
      <vt:lpstr>制約条件とフェロモン蒸発</vt:lpstr>
      <vt:lpstr>数値実験1 動的蒸発率の効果</vt:lpstr>
      <vt:lpstr>数値実験(ジョブの条件)</vt:lpstr>
      <vt:lpstr>数値実験(マシンの条件)</vt:lpstr>
      <vt:lpstr>数値実験(ACOの条件)</vt:lpstr>
      <vt:lpstr>PowerPoint プレゼンテーション</vt:lpstr>
      <vt:lpstr>実験結果</vt:lpstr>
      <vt:lpstr>PowerPoint プレゼンテーション</vt:lpstr>
      <vt:lpstr>実験結果</vt:lpstr>
      <vt:lpstr>数値実験2 容量制約がない場合</vt:lpstr>
      <vt:lpstr>数値実験(マシンの条件)</vt:lpstr>
      <vt:lpstr>PowerPoint プレゼンテーション</vt:lpstr>
      <vt:lpstr>実験結果</vt:lpstr>
      <vt:lpstr>PowerPoint プレゼンテーション</vt:lpstr>
      <vt:lpstr>実験結果</vt:lpstr>
      <vt:lpstr>まとめ</vt:lpstr>
      <vt:lpstr>　処理順ノード空間</vt:lpstr>
      <vt:lpstr>　配置順ノード空間</vt:lpstr>
      <vt:lpstr>割当てノード空間</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恩田征</dc:creator>
  <cp:lastModifiedBy>恩田征</cp:lastModifiedBy>
  <cp:revision>66</cp:revision>
  <dcterms:created xsi:type="dcterms:W3CDTF">2017-01-30T07:01:49Z</dcterms:created>
  <dcterms:modified xsi:type="dcterms:W3CDTF">2017-02-06T03:03:58Z</dcterms:modified>
</cp:coreProperties>
</file>