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4"/>
  </p:notesMasterIdLst>
  <p:sldIdLst>
    <p:sldId id="258" r:id="rId2"/>
    <p:sldId id="262" r:id="rId3"/>
    <p:sldId id="263" r:id="rId4"/>
    <p:sldId id="293" r:id="rId5"/>
    <p:sldId id="264" r:id="rId6"/>
    <p:sldId id="265" r:id="rId7"/>
    <p:sldId id="275" r:id="rId8"/>
    <p:sldId id="283" r:id="rId9"/>
    <p:sldId id="266" r:id="rId10"/>
    <p:sldId id="271" r:id="rId11"/>
    <p:sldId id="272" r:id="rId12"/>
    <p:sldId id="284" r:id="rId13"/>
    <p:sldId id="285" r:id="rId14"/>
    <p:sldId id="286" r:id="rId15"/>
    <p:sldId id="287" r:id="rId16"/>
    <p:sldId id="292" r:id="rId17"/>
    <p:sldId id="273" r:id="rId18"/>
    <p:sldId id="288" r:id="rId19"/>
    <p:sldId id="289" r:id="rId20"/>
    <p:sldId id="290" r:id="rId21"/>
    <p:sldId id="291" r:id="rId22"/>
    <p:sldId id="269"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9D90A0"/>
    <a:srgbClr val="FF9933"/>
    <a:srgbClr val="337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36" autoAdjust="0"/>
    <p:restoredTop sz="63514" autoAdjust="0"/>
  </p:normalViewPr>
  <p:slideViewPr>
    <p:cSldViewPr snapToGrid="0" snapToObjects="1">
      <p:cViewPr>
        <p:scale>
          <a:sx n="163" d="100"/>
          <a:sy n="163" d="100"/>
        </p:scale>
        <p:origin x="-648" y="-10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0FB42-B2C6-3A41-AD8C-BEA2E3623105}"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51BA0-8037-DB44-AE69-351431D0BF06}" type="slidenum">
              <a:rPr kumimoji="1" lang="ja-JP" altLang="en-US" smtClean="0"/>
              <a:t>‹#›</a:t>
            </a:fld>
            <a:endParaRPr kumimoji="1" lang="ja-JP" altLang="en-US"/>
          </a:p>
        </p:txBody>
      </p:sp>
    </p:spTree>
    <p:extLst>
      <p:ext uri="{BB962C8B-B14F-4D97-AF65-F5344CB8AC3E}">
        <p14:creationId xmlns:p14="http://schemas.microsoft.com/office/powerpoint/2010/main" val="1871074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a:t>これより、グリッドコンピューティングにおける、制約条件付きスケジューリング問題への、</a:t>
            </a:r>
            <a:r>
              <a:rPr lang="en-US" altLang="ja-JP" dirty="0"/>
              <a:t>ACO</a:t>
            </a:r>
            <a:r>
              <a:rPr lang="ja-JP" altLang="en-US" dirty="0"/>
              <a:t>法の適用の研究発表を行います。</a:t>
            </a:r>
            <a:endParaRPr lang="en-US" altLang="ja-JP" dirty="0"/>
          </a:p>
          <a:p>
            <a:pPr eaLnBrk="1" hangingPunct="1">
              <a:spcBef>
                <a:spcPct val="0"/>
              </a:spcBef>
            </a:pPr>
            <a:endParaRPr lang="en-US" altLang="ja-JP" dirty="0"/>
          </a:p>
          <a:p>
            <a:pPr eaLnBrk="1" hangingPunct="1">
              <a:spcBef>
                <a:spcPct val="0"/>
              </a:spcBef>
            </a:pPr>
            <a:r>
              <a:rPr lang="ja-JP" altLang="en-US" dirty="0"/>
              <a:t>研究者は、</a:t>
            </a:r>
            <a:r>
              <a:rPr lang="en-US" altLang="ja-JP" dirty="0"/>
              <a:t>13H023</a:t>
            </a:r>
            <a:r>
              <a:rPr lang="ja-JP" altLang="en-US" dirty="0"/>
              <a:t>恩田です。</a:t>
            </a:r>
            <a:endParaRPr lang="en-US" altLang="ja-JP" dirty="0"/>
          </a:p>
          <a:p>
            <a:pPr eaLnBrk="1" hangingPunct="1">
              <a:spcBef>
                <a:spcPct val="0"/>
              </a:spcBef>
            </a:pPr>
            <a:endParaRPr lang="en-US" altLang="ja-JP" dirty="0"/>
          </a:p>
          <a:p>
            <a:pPr eaLnBrk="1" hangingPunct="1">
              <a:spcBef>
                <a:spcPct val="0"/>
              </a:spcBef>
            </a:pPr>
            <a:r>
              <a:rPr lang="ja-JP" altLang="en-US" dirty="0"/>
              <a:t>次</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a:t>
            </a:fld>
            <a:endParaRPr kumimoji="1" lang="ja-JP" altLang="en-US"/>
          </a:p>
        </p:txBody>
      </p:sp>
    </p:spTree>
    <p:extLst>
      <p:ext uri="{BB962C8B-B14F-4D97-AF65-F5344CB8AC3E}">
        <p14:creationId xmlns:p14="http://schemas.microsoft.com/office/powerpoint/2010/main" val="166891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マシンの処理速度，容量に関してもそれぞれ，処理速度は</a:t>
            </a:r>
            <a:r>
              <a:rPr kumimoji="1" lang="en-US" altLang="ja-JP" sz="1200" kern="1200" dirty="0" smtClean="0">
                <a:solidFill>
                  <a:schemeClr val="tx1"/>
                </a:solidFill>
                <a:effectLst/>
                <a:latin typeface="+mn-lt"/>
                <a:ea typeface="+mn-ea"/>
                <a:cs typeface="+mn-cs"/>
              </a:rPr>
              <a:t>60~100</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容量も</a:t>
            </a:r>
            <a:r>
              <a:rPr kumimoji="1" lang="en-US" altLang="ja-JP" sz="1200" kern="1200" dirty="0" smtClean="0">
                <a:solidFill>
                  <a:schemeClr val="tx1"/>
                </a:solidFill>
                <a:effectLst/>
                <a:latin typeface="+mn-lt"/>
                <a:ea typeface="+mn-ea"/>
                <a:cs typeface="+mn-cs"/>
              </a:rPr>
              <a:t>60~100</a:t>
            </a:r>
            <a:r>
              <a:rPr kumimoji="1" lang="ja-JP" altLang="ja-JP" sz="1200" kern="1200" dirty="0" smtClean="0">
                <a:solidFill>
                  <a:schemeClr val="tx1"/>
                </a:solidFill>
                <a:effectLst/>
                <a:latin typeface="+mn-lt"/>
                <a:ea typeface="+mn-ea"/>
                <a:cs typeface="+mn-cs"/>
              </a:rPr>
              <a:t>の条件で</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刻みに，乱数を用いてランダムに設定を行った</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10</a:t>
            </a:fld>
            <a:endParaRPr kumimoji="1" lang="ja-JP" altLang="en-US"/>
          </a:p>
        </p:txBody>
      </p:sp>
    </p:spTree>
    <p:extLst>
      <p:ext uri="{BB962C8B-B14F-4D97-AF65-F5344CB8AC3E}">
        <p14:creationId xmlns:p14="http://schemas.microsoft.com/office/powerpoint/2010/main" val="173689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ＡＣＯの条件は</a:t>
            </a:r>
            <a:endParaRPr kumimoji="1" lang="en-US" altLang="ja-JP" dirty="0" smtClean="0"/>
          </a:p>
          <a:p>
            <a:r>
              <a:rPr kumimoji="1" lang="ja-JP" altLang="en-US" dirty="0" smtClean="0"/>
              <a:t>アリ数を</a:t>
            </a:r>
            <a:r>
              <a:rPr kumimoji="1" lang="en-US" altLang="ja-JP" dirty="0" smtClean="0"/>
              <a:t>50</a:t>
            </a:r>
            <a:r>
              <a:rPr kumimoji="1" lang="ja-JP" altLang="en-US" dirty="0" err="1" smtClean="0"/>
              <a:t>、</a:t>
            </a:r>
            <a:r>
              <a:rPr kumimoji="1" lang="ja-JP" altLang="en-US" dirty="0" smtClean="0"/>
              <a:t>世代数を</a:t>
            </a:r>
            <a:r>
              <a:rPr kumimoji="1" lang="en-US" altLang="ja-JP" dirty="0" smtClean="0"/>
              <a:t>10000</a:t>
            </a:r>
            <a:r>
              <a:rPr kumimoji="1" lang="ja-JP" altLang="en-US" dirty="0" smtClean="0"/>
              <a:t>まで、蒸発率は</a:t>
            </a:r>
            <a:r>
              <a:rPr kumimoji="1" lang="en-US" altLang="ja-JP" dirty="0" smtClean="0"/>
              <a:t>0.05</a:t>
            </a:r>
            <a:r>
              <a:rPr kumimoji="1" lang="ja-JP" altLang="en-US" dirty="0" smtClean="0"/>
              <a:t>と</a:t>
            </a:r>
            <a:r>
              <a:rPr kumimoji="1" lang="en-US" altLang="ja-JP" dirty="0" smtClean="0"/>
              <a:t>0.01</a:t>
            </a:r>
            <a:r>
              <a:rPr kumimoji="1" lang="ja-JP" altLang="en-US" dirty="0" smtClean="0"/>
              <a:t>の二つとし</a:t>
            </a:r>
            <a:endParaRPr kumimoji="1" lang="en-US" altLang="ja-JP" dirty="0" smtClean="0"/>
          </a:p>
          <a:p>
            <a:r>
              <a:rPr kumimoji="1" lang="ja-JP" altLang="en-US" dirty="0" smtClean="0"/>
              <a:t>それぞれ</a:t>
            </a:r>
            <a:r>
              <a:rPr kumimoji="1" lang="en-US" altLang="ja-JP" dirty="0" smtClean="0"/>
              <a:t>100</a:t>
            </a:r>
            <a:r>
              <a:rPr kumimoji="1" lang="ja-JP" altLang="en-US" dirty="0" smtClean="0"/>
              <a:t>回試行しました</a:t>
            </a:r>
            <a:r>
              <a:rPr kumimoji="1" lang="ja-JP" altLang="en-US" dirty="0" smtClean="0"/>
              <a:t>。</a:t>
            </a:r>
            <a:endParaRPr kumimoji="1" lang="en-US" altLang="ja-JP" dirty="0" smtClean="0"/>
          </a:p>
          <a:p>
            <a:r>
              <a:rPr kumimoji="1" lang="ja-JP" altLang="en-US" dirty="0" smtClean="0"/>
              <a:t>今回、時間の関係上、アリ数</a:t>
            </a:r>
            <a:r>
              <a:rPr kumimoji="1" lang="en-US" altLang="ja-JP" dirty="0" smtClean="0"/>
              <a:t>50</a:t>
            </a:r>
            <a:r>
              <a:rPr kumimoji="1" lang="ja-JP" altLang="en-US" dirty="0" smtClean="0"/>
              <a:t>、世代数</a:t>
            </a:r>
            <a:r>
              <a:rPr kumimoji="1" lang="en-US" altLang="ja-JP" dirty="0" smtClean="0"/>
              <a:t>10000</a:t>
            </a:r>
            <a:r>
              <a:rPr kumimoji="1" lang="ja-JP" altLang="en-US" dirty="0" smtClean="0"/>
              <a:t>、基本蒸発率</a:t>
            </a:r>
            <a:r>
              <a:rPr kumimoji="1" lang="en-US" altLang="ja-JP" dirty="0" smtClean="0"/>
              <a:t>0.01</a:t>
            </a:r>
            <a:r>
              <a:rPr kumimoji="1" lang="ja-JP" altLang="en-US" dirty="0" smtClean="0"/>
              <a:t>の結果のみ紹介します。</a:t>
            </a:r>
            <a:endParaRPr kumimoji="1" lang="en-US" altLang="ja-JP"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11</a:t>
            </a:fld>
            <a:endParaRPr kumimoji="1" lang="ja-JP" altLang="en-US"/>
          </a:p>
        </p:txBody>
      </p:sp>
    </p:spTree>
    <p:extLst>
      <p:ext uri="{BB962C8B-B14F-4D97-AF65-F5344CB8AC3E}">
        <p14:creationId xmlns:p14="http://schemas.microsoft.com/office/powerpoint/2010/main" val="311751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まず蒸発率が</a:t>
            </a:r>
            <a:r>
              <a:rPr kumimoji="1" lang="en-US" altLang="ja-JP" dirty="0" smtClean="0"/>
              <a:t>0.05</a:t>
            </a:r>
            <a:r>
              <a:rPr kumimoji="1" lang="ja-JP" altLang="en-US" dirty="0" smtClean="0"/>
              <a:t>のときの結果です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100</a:t>
            </a:r>
            <a:r>
              <a:rPr kumimoji="1" lang="ja-JP" altLang="en-US" dirty="0" smtClean="0"/>
              <a:t>回試行したうちの、世代が</a:t>
            </a:r>
            <a:r>
              <a:rPr kumimoji="1" lang="en-US" altLang="ja-JP" dirty="0" smtClean="0"/>
              <a:t>10000</a:t>
            </a:r>
            <a:r>
              <a:rPr kumimoji="1" lang="ja-JP" altLang="en-US" dirty="0" err="1" smtClean="0"/>
              <a:t>までに到</a:t>
            </a:r>
            <a:r>
              <a:rPr kumimoji="1" lang="ja-JP" altLang="en-US" dirty="0" smtClean="0"/>
              <a:t>達するまで、その世代毎の評価値の平均です。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最初でこそ</a:t>
            </a:r>
            <a:r>
              <a:rPr kumimoji="1" lang="en-US" altLang="ja-JP" dirty="0" smtClean="0"/>
              <a:t>s</a:t>
            </a:r>
            <a:r>
              <a:rPr kumimoji="1" lang="ja-JP" altLang="en-US" dirty="0" smtClean="0"/>
              <a:t>と</a:t>
            </a:r>
            <a:r>
              <a:rPr kumimoji="1" lang="en-US" altLang="ja-JP" dirty="0" smtClean="0"/>
              <a:t>b</a:t>
            </a:r>
            <a:r>
              <a:rPr kumimoji="1" lang="ja-JP" altLang="en-US" dirty="0" smtClean="0"/>
              <a:t>が評価を良くしていますが、その後は</a:t>
            </a:r>
            <a:r>
              <a:rPr kumimoji="1" lang="en-US" altLang="ja-JP" dirty="0" smtClean="0"/>
              <a:t>u</a:t>
            </a:r>
            <a:r>
              <a:rPr kumimoji="1" lang="ja-JP" altLang="en-US" dirty="0" smtClean="0"/>
              <a:t>と</a:t>
            </a:r>
            <a:r>
              <a:rPr kumimoji="1" lang="en-US" altLang="ja-JP" dirty="0" smtClean="0"/>
              <a:t>h</a:t>
            </a:r>
            <a:r>
              <a:rPr kumimoji="1" lang="ja-JP" altLang="en-US" dirty="0" smtClean="0"/>
              <a:t>が良くなり追い越しています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12</a:t>
            </a:fld>
            <a:endParaRPr lang="ja-JP" altLang="en-US" dirty="0"/>
          </a:p>
        </p:txBody>
      </p:sp>
    </p:spTree>
    <p:extLst>
      <p:ext uri="{BB962C8B-B14F-4D97-AF65-F5344CB8AC3E}">
        <p14:creationId xmlns:p14="http://schemas.microsoft.com/office/powerpoint/2010/main" val="1552652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100</a:t>
            </a:r>
            <a:r>
              <a:rPr kumimoji="1" lang="ja-JP" altLang="en-US" dirty="0" smtClean="0"/>
              <a:t>回試行したときの、それぞれの試行ごとの最良評価値です。</a:t>
            </a:r>
            <a:endParaRPr kumimoji="1" lang="en-US" altLang="ja-JP" dirty="0" smtClean="0"/>
          </a:p>
          <a:p>
            <a:r>
              <a:rPr kumimoji="1" lang="ja-JP" altLang="en-US" dirty="0" smtClean="0"/>
              <a:t>また右上にあるのはその最良評価値の、最小値、最大値、平均値になります。</a:t>
            </a:r>
            <a:endParaRPr kumimoji="1" lang="en-US" altLang="ja-JP" dirty="0" smtClean="0"/>
          </a:p>
          <a:p>
            <a:endParaRPr kumimoji="1" lang="en-US" altLang="ja-JP" dirty="0" smtClean="0"/>
          </a:p>
          <a:p>
            <a:r>
              <a:rPr kumimoji="1" lang="ja-JP" altLang="en-US" dirty="0" smtClean="0"/>
              <a:t>比較的、</a:t>
            </a:r>
            <a:r>
              <a:rPr kumimoji="1" lang="en-US" altLang="ja-JP" dirty="0" smtClean="0"/>
              <a:t>b</a:t>
            </a:r>
            <a:r>
              <a:rPr kumimoji="1" lang="ja-JP" altLang="en-US" dirty="0" smtClean="0"/>
              <a:t>と</a:t>
            </a:r>
            <a:r>
              <a:rPr kumimoji="1" lang="en-US" altLang="ja-JP" dirty="0" smtClean="0"/>
              <a:t>s</a:t>
            </a:r>
            <a:r>
              <a:rPr kumimoji="1" lang="ja-JP" altLang="en-US" dirty="0" smtClean="0"/>
              <a:t>が良い値のほうに出現回数が集まっています。</a:t>
            </a:r>
            <a:endParaRPr kumimoji="1" lang="en-US" altLang="ja-JP" dirty="0" smtClean="0"/>
          </a:p>
          <a:p>
            <a:r>
              <a:rPr kumimoji="1" lang="ja-JP" altLang="en-US" dirty="0" smtClean="0"/>
              <a:t>アニメーション</a:t>
            </a:r>
            <a:endParaRPr kumimoji="1" lang="en-US" altLang="ja-JP" dirty="0" smtClean="0"/>
          </a:p>
          <a:p>
            <a:endParaRPr kumimoji="1" lang="en-US" altLang="ja-JP" dirty="0" smtClean="0"/>
          </a:p>
          <a:p>
            <a:r>
              <a:rPr kumimoji="1" lang="ja-JP" altLang="en-US" dirty="0" smtClean="0"/>
              <a:t>また平均値の部分をみてもこの二つが良い結果を出しているのがわかります。</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13</a:t>
            </a:fld>
            <a:endParaRPr lang="ja-JP" altLang="en-US" dirty="0"/>
          </a:p>
        </p:txBody>
      </p:sp>
    </p:spTree>
    <p:extLst>
      <p:ext uri="{BB962C8B-B14F-4D97-AF65-F5344CB8AC3E}">
        <p14:creationId xmlns:p14="http://schemas.microsoft.com/office/powerpoint/2010/main" val="348559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蒸発率が</a:t>
            </a:r>
            <a:r>
              <a:rPr kumimoji="1" lang="en-US" altLang="ja-JP" dirty="0" smtClean="0"/>
              <a:t>0.01</a:t>
            </a:r>
            <a:r>
              <a:rPr kumimoji="1" lang="ja-JP" altLang="en-US" dirty="0" smtClean="0"/>
              <a:t>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100</a:t>
            </a:r>
            <a:r>
              <a:rPr kumimoji="1" lang="ja-JP" altLang="en-US" dirty="0" smtClean="0"/>
              <a:t>回試行したうちの、世代が</a:t>
            </a:r>
            <a:r>
              <a:rPr kumimoji="1" lang="en-US" altLang="ja-JP" dirty="0" smtClean="0"/>
              <a:t>10000</a:t>
            </a:r>
            <a:r>
              <a:rPr kumimoji="1" lang="ja-JP" altLang="en-US" dirty="0" smtClean="0"/>
              <a:t>までに到達するまで、その世代毎の評価値の平均です。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縦軸が処理完了時間、横軸が世代数となっています。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それぞれ</a:t>
            </a:r>
            <a:r>
              <a:rPr kumimoji="1" lang="ja-JP" altLang="en-US" dirty="0" smtClean="0"/>
              <a:t>に大きな差は見られません。</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最小値</a:t>
            </a:r>
            <a:r>
              <a:rPr kumimoji="1" lang="ja-JP" altLang="en-US" dirty="0" smtClean="0"/>
              <a:t>が</a:t>
            </a:r>
            <a:r>
              <a:rPr kumimoji="1" lang="en-US" altLang="ja-JP" dirty="0" smtClean="0"/>
              <a:t>b</a:t>
            </a:r>
            <a:r>
              <a:rPr kumimoji="1" lang="ja-JP" altLang="en-US" dirty="0" smtClean="0"/>
              <a:t>と</a:t>
            </a:r>
            <a:r>
              <a:rPr kumimoji="1" lang="en-US" altLang="ja-JP" dirty="0" smtClean="0"/>
              <a:t>s</a:t>
            </a:r>
            <a:r>
              <a:rPr kumimoji="1" lang="ja-JP" altLang="en-US" dirty="0" smtClean="0"/>
              <a:t>が比較的、良い</a:t>
            </a:r>
            <a:r>
              <a:rPr kumimoji="1" lang="ja-JP" altLang="en-US" dirty="0" smtClean="0"/>
              <a:t>値を維持し続けて</a:t>
            </a:r>
            <a:r>
              <a:rPr kumimoji="1" lang="ja-JP" altLang="en-US" dirty="0" smtClean="0"/>
              <a:t>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14</a:t>
            </a:fld>
            <a:endParaRPr lang="ja-JP" altLang="en-US" dirty="0"/>
          </a:p>
        </p:txBody>
      </p:sp>
    </p:spTree>
    <p:extLst>
      <p:ext uri="{BB962C8B-B14F-4D97-AF65-F5344CB8AC3E}">
        <p14:creationId xmlns:p14="http://schemas.microsoft.com/office/powerpoint/2010/main" val="285416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100</a:t>
            </a:r>
            <a:r>
              <a:rPr kumimoji="1" lang="ja-JP" altLang="en-US" dirty="0" smtClean="0"/>
              <a:t>回試行したときの、それぞれの試行ごとの最良評価値です。</a:t>
            </a:r>
            <a:endParaRPr kumimoji="1" lang="en-US" altLang="ja-JP" dirty="0" smtClean="0"/>
          </a:p>
          <a:p>
            <a:r>
              <a:rPr kumimoji="1" lang="ja-JP" altLang="en-US" dirty="0" smtClean="0"/>
              <a:t>また右上にあるのはその最良評価値の、最小値、最大値、平均値になります。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最良</a:t>
            </a:r>
            <a:r>
              <a:rPr lang="ja-JP" altLang="en-US" sz="1200" dirty="0" smtClean="0"/>
              <a:t>評価値に着目すると</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こちらでは蒸発率が</a:t>
            </a:r>
            <a:r>
              <a:rPr lang="en-US" altLang="ja-JP" sz="1200" dirty="0" smtClean="0"/>
              <a:t>0.05</a:t>
            </a:r>
            <a:r>
              <a:rPr lang="ja-JP" altLang="en-US" sz="1200" dirty="0" smtClean="0"/>
              <a:t>ときよりも、</a:t>
            </a:r>
            <a:r>
              <a:rPr lang="en-US" altLang="ja-JP" sz="1200" dirty="0" smtClean="0"/>
              <a:t>b</a:t>
            </a:r>
            <a:r>
              <a:rPr lang="ja-JP" altLang="en-US" sz="1200" dirty="0" smtClean="0"/>
              <a:t>と</a:t>
            </a:r>
            <a:r>
              <a:rPr lang="en-US" altLang="ja-JP" sz="1200" dirty="0" smtClean="0"/>
              <a:t>s</a:t>
            </a:r>
            <a:r>
              <a:rPr lang="ja-JP" altLang="en-US" sz="1200" dirty="0" smtClean="0"/>
              <a:t>が良い結果なのがわかります。アニメーション</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さらに平均値でも良い結果なのがわかります。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この問題設定では、蒸発の適用箇所の変更は最良解の改善にはつながらなかった。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smtClean="0"/>
              <a:t>upver</a:t>
            </a:r>
            <a:r>
              <a:rPr lang="ja-JP" altLang="en-US" sz="1200" dirty="0" err="1" smtClean="0"/>
              <a:t>、</a:t>
            </a:r>
            <a:r>
              <a:rPr lang="en-US" altLang="ja-JP" sz="1200" dirty="0" err="1" smtClean="0"/>
              <a:t>haichi</a:t>
            </a:r>
            <a:r>
              <a:rPr lang="ja-JP" altLang="en-US" sz="1200" dirty="0" smtClean="0"/>
              <a:t>の結果が他の</a:t>
            </a:r>
            <a:r>
              <a:rPr lang="en-US" altLang="ja-JP" sz="1200" dirty="0" err="1" smtClean="0"/>
              <a:t>syori,bever</a:t>
            </a:r>
            <a:r>
              <a:rPr lang="ja-JP" altLang="en-US" sz="1200" dirty="0" smtClean="0"/>
              <a:t>比べ悪い結果となった。</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配置の考察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蒸発率の差では、</a:t>
            </a:r>
            <a:r>
              <a:rPr lang="en-US" altLang="ja-JP" sz="1200" dirty="0" smtClean="0"/>
              <a:t>0.05</a:t>
            </a:r>
            <a:r>
              <a:rPr lang="ja-JP" altLang="en-US" sz="1200" dirty="0" smtClean="0"/>
              <a:t>と</a:t>
            </a:r>
            <a:r>
              <a:rPr lang="en-US" altLang="ja-JP" sz="1200" dirty="0" smtClean="0"/>
              <a:t>0.01</a:t>
            </a:r>
            <a:r>
              <a:rPr lang="ja-JP" altLang="en-US" sz="1200" dirty="0" smtClean="0"/>
              <a:t>で実験を行った場合、その他の環境により結果が左右された。</a:t>
            </a:r>
            <a:endParaRPr lang="en-US" altLang="ja-JP" sz="1200"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15</a:t>
            </a:fld>
            <a:endParaRPr lang="ja-JP" altLang="en-US" dirty="0"/>
          </a:p>
        </p:txBody>
      </p:sp>
    </p:spTree>
    <p:extLst>
      <p:ext uri="{BB962C8B-B14F-4D97-AF65-F5344CB8AC3E}">
        <p14:creationId xmlns:p14="http://schemas.microsoft.com/office/powerpoint/2010/main" val="3037216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容量制約の影響</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16</a:t>
            </a:fld>
            <a:endParaRPr kumimoji="1" lang="ja-JP" altLang="en-US"/>
          </a:p>
        </p:txBody>
      </p:sp>
    </p:spTree>
    <p:extLst>
      <p:ext uri="{BB962C8B-B14F-4D97-AF65-F5344CB8AC3E}">
        <p14:creationId xmlns:p14="http://schemas.microsoft.com/office/powerpoint/2010/main" val="1585037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先ほどの数値実験から容量制約がどのような影響を与えているのか、検証しました。</a:t>
            </a:r>
            <a:endParaRPr kumimoji="1" lang="en-US" altLang="ja-JP" dirty="0" smtClean="0"/>
          </a:p>
          <a:p>
            <a:endParaRPr kumimoji="1" lang="en-US" altLang="ja-JP" dirty="0" smtClean="0"/>
          </a:p>
          <a:p>
            <a:r>
              <a:rPr kumimoji="1" lang="ja-JP" altLang="en-US" dirty="0" smtClean="0"/>
              <a:t>マシンの条件を先ほどの条件から、容量をすべて</a:t>
            </a:r>
            <a:r>
              <a:rPr kumimoji="1" lang="en-US" altLang="ja-JP" dirty="0" smtClean="0"/>
              <a:t>100</a:t>
            </a:r>
            <a:r>
              <a:rPr kumimoji="1" lang="ja-JP" altLang="en-US" dirty="0" smtClean="0"/>
              <a:t>に設定しました。</a:t>
            </a:r>
            <a:endParaRPr kumimoji="1" lang="en-US" altLang="ja-JP" dirty="0" smtClean="0"/>
          </a:p>
          <a:p>
            <a:r>
              <a:rPr kumimoji="1" lang="ja-JP" altLang="en-US" dirty="0" smtClean="0"/>
              <a:t>これでマシンの処理能力に差はあるものの、すべてのタスクがこなせるようになります。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17</a:t>
            </a:fld>
            <a:endParaRPr kumimoji="1" lang="ja-JP" altLang="en-US"/>
          </a:p>
        </p:txBody>
      </p:sp>
    </p:spTree>
    <p:extLst>
      <p:ext uri="{BB962C8B-B14F-4D97-AF65-F5344CB8AC3E}">
        <p14:creationId xmlns:p14="http://schemas.microsoft.com/office/powerpoint/2010/main" val="3626373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まず注目したいのが処理完了時間です。大きく減少しています。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a:t>
            </a:r>
            <a:r>
              <a:rPr kumimoji="1" lang="ja-JP" altLang="en-US" dirty="0" smtClean="0"/>
              <a:t>容量制約による影響をいいたい</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18</a:t>
            </a:fld>
            <a:endParaRPr lang="ja-JP" altLang="en-US" dirty="0"/>
          </a:p>
        </p:txBody>
      </p:sp>
    </p:spTree>
    <p:extLst>
      <p:ext uri="{BB962C8B-B14F-4D97-AF65-F5344CB8AC3E}">
        <p14:creationId xmlns:p14="http://schemas.microsoft.com/office/powerpoint/2010/main" val="1285414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出現回数のほうでは先ほどの容量制約ありの結果と比べると、</a:t>
            </a:r>
            <a:r>
              <a:rPr kumimoji="1" lang="en-US" altLang="ja-JP" dirty="0" smtClean="0"/>
              <a:t>u</a:t>
            </a:r>
            <a:r>
              <a:rPr kumimoji="1" lang="ja-JP" altLang="en-US" dirty="0" smtClean="0"/>
              <a:t>と</a:t>
            </a:r>
            <a:r>
              <a:rPr kumimoji="1" lang="en-US" altLang="ja-JP" dirty="0" smtClean="0"/>
              <a:t>h</a:t>
            </a:r>
            <a:r>
              <a:rPr kumimoji="1" lang="ja-JP" altLang="en-US" dirty="0" smtClean="0"/>
              <a:t>の結果がよくなっています。</a:t>
            </a:r>
            <a:endParaRPr kumimoji="1" lang="en-US" altLang="ja-JP" dirty="0" smtClean="0"/>
          </a:p>
          <a:p>
            <a:endParaRPr kumimoji="1" lang="en-US" altLang="ja-JP" dirty="0" smtClean="0"/>
          </a:p>
          <a:p>
            <a:r>
              <a:rPr kumimoji="1" lang="ja-JP" altLang="en-US" dirty="0" smtClean="0"/>
              <a:t>平均値でも一番良い結果が</a:t>
            </a:r>
            <a:r>
              <a:rPr kumimoji="1" lang="en-US" altLang="ja-JP" dirty="0" smtClean="0"/>
              <a:t>u</a:t>
            </a:r>
            <a:r>
              <a:rPr kumimoji="1" lang="ja-JP" altLang="en-US" dirty="0" smtClean="0"/>
              <a:t>ということになりました。</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19</a:t>
            </a:fld>
            <a:endParaRPr lang="ja-JP" altLang="en-US" dirty="0"/>
          </a:p>
        </p:txBody>
      </p:sp>
    </p:spTree>
    <p:extLst>
      <p:ext uri="{BB962C8B-B14F-4D97-AF65-F5344CB8AC3E}">
        <p14:creationId xmlns:p14="http://schemas.microsoft.com/office/powerpoint/2010/main" val="35183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グリッドコンピューティングにおいて重要</a:t>
            </a:r>
            <a:r>
              <a:rPr kumimoji="1" lang="ja-JP" altLang="en-US" dirty="0"/>
              <a:t>になって</a:t>
            </a:r>
            <a:r>
              <a:rPr kumimoji="1" lang="ja-JP" altLang="en-US" dirty="0" smtClean="0"/>
              <a:t>くるスケジューリング問題について</a:t>
            </a:r>
            <a:endParaRPr kumimoji="1" lang="en-US" altLang="ja-JP" dirty="0"/>
          </a:p>
          <a:p>
            <a:r>
              <a:rPr kumimoji="1" lang="ja-JP" altLang="en-US" dirty="0" smtClean="0"/>
              <a:t>先行</a:t>
            </a:r>
            <a:r>
              <a:rPr kumimoji="1" lang="ja-JP" altLang="en-US" dirty="0"/>
              <a:t>制約、容量制約</a:t>
            </a:r>
            <a:r>
              <a:rPr kumimoji="1" lang="ja-JP" altLang="en-US" dirty="0" smtClean="0"/>
              <a:t>の制約条件を満たしつつ、最適化を行うことを目的とします。</a:t>
            </a:r>
            <a:endParaRPr kumimoji="1" lang="en-US" altLang="ja-JP" dirty="0"/>
          </a:p>
          <a:p>
            <a:r>
              <a:rPr kumimoji="1" lang="ja-JP" altLang="en-US" dirty="0" smtClean="0"/>
              <a:t>全探索では非常</a:t>
            </a:r>
            <a:r>
              <a:rPr kumimoji="1" lang="ja-JP" altLang="en-US" dirty="0"/>
              <a:t>に時間がかかるため、組み合わせ最適手法の</a:t>
            </a:r>
            <a:r>
              <a:rPr kumimoji="1" lang="en-US" altLang="ja-JP" dirty="0"/>
              <a:t>ACO</a:t>
            </a:r>
            <a:r>
              <a:rPr kumimoji="1" lang="ja-JP" altLang="en-US" dirty="0"/>
              <a:t>法を用いて解を導き出すことにしました。</a:t>
            </a:r>
            <a:endParaRPr kumimoji="1" lang="en-US" altLang="ja-JP" dirty="0"/>
          </a:p>
          <a:p>
            <a:r>
              <a:rPr kumimoji="1" lang="ja-JP" altLang="en-US" dirty="0" smtClean="0"/>
              <a:t>今回特に</a:t>
            </a:r>
            <a:r>
              <a:rPr kumimoji="1" lang="en-US" altLang="ja-JP" dirty="0" smtClean="0"/>
              <a:t>ACO</a:t>
            </a:r>
            <a:r>
              <a:rPr kumimoji="1" lang="ja-JP" altLang="en-US" dirty="0" smtClean="0"/>
              <a:t>法の改良をします</a:t>
            </a:r>
            <a:endParaRPr kumimoji="1" lang="en-US" altLang="ja-JP" dirty="0"/>
          </a:p>
          <a:p>
            <a:endParaRPr kumimoji="1" lang="en-US" altLang="ja-JP" dirty="0" smtClean="0"/>
          </a:p>
          <a:p>
            <a:r>
              <a:rPr kumimoji="1" lang="ja-JP" altLang="en-US" dirty="0" smtClean="0"/>
              <a:t>がんばれ</a:t>
            </a:r>
            <a:r>
              <a:rPr kumimoji="1" lang="en-US" altLang="ja-JP" dirty="0" smtClean="0"/>
              <a:t>20</a:t>
            </a:r>
            <a:r>
              <a:rPr kumimoji="1" lang="ja-JP" altLang="en-US" dirty="0" smtClean="0"/>
              <a:t>秒</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a:t>
            </a:fld>
            <a:endParaRPr kumimoji="1" lang="ja-JP" altLang="en-US"/>
          </a:p>
        </p:txBody>
      </p:sp>
    </p:spTree>
    <p:extLst>
      <p:ext uri="{BB962C8B-B14F-4D97-AF65-F5344CB8AC3E}">
        <p14:creationId xmlns:p14="http://schemas.microsoft.com/office/powerpoint/2010/main" val="1300880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次に蒸発率</a:t>
            </a:r>
            <a:r>
              <a:rPr kumimoji="1" lang="en-US" altLang="ja-JP" dirty="0" smtClean="0"/>
              <a:t>0.01</a:t>
            </a:r>
            <a:r>
              <a:rPr kumimoji="1" lang="ja-JP" altLang="en-US" dirty="0" err="1" smtClean="0"/>
              <a:t>、</a:t>
            </a:r>
            <a:r>
              <a:rPr kumimoji="1" lang="ja-JP" altLang="en-US" dirty="0" smtClean="0"/>
              <a:t>容量制約なしでの結果です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U</a:t>
            </a:r>
            <a:r>
              <a:rPr kumimoji="1" lang="ja-JP" altLang="en-US" dirty="0" smtClean="0"/>
              <a:t>と</a:t>
            </a:r>
            <a:r>
              <a:rPr kumimoji="1" lang="en-US" altLang="ja-JP" dirty="0" smtClean="0"/>
              <a:t>h</a:t>
            </a:r>
            <a:r>
              <a:rPr kumimoji="1" lang="ja-JP" altLang="en-US" dirty="0" smtClean="0"/>
              <a:t>が</a:t>
            </a:r>
            <a:r>
              <a:rPr kumimoji="1" lang="en-US" altLang="ja-JP" dirty="0" smtClean="0"/>
              <a:t>b</a:t>
            </a:r>
            <a:r>
              <a:rPr kumimoji="1" lang="ja-JP" altLang="en-US" dirty="0" smtClean="0"/>
              <a:t>と</a:t>
            </a:r>
            <a:r>
              <a:rPr kumimoji="1" lang="en-US" altLang="ja-JP" dirty="0" smtClean="0"/>
              <a:t>s</a:t>
            </a:r>
            <a:r>
              <a:rPr kumimoji="1" lang="ja-JP" altLang="en-US" dirty="0" smtClean="0"/>
              <a:t>よりも良い結果なのがわかります。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20</a:t>
            </a:fld>
            <a:endParaRPr lang="ja-JP" altLang="en-US" dirty="0"/>
          </a:p>
        </p:txBody>
      </p:sp>
    </p:spTree>
    <p:extLst>
      <p:ext uri="{BB962C8B-B14F-4D97-AF65-F5344CB8AC3E}">
        <p14:creationId xmlns:p14="http://schemas.microsoft.com/office/powerpoint/2010/main" val="3329533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こちらでも、</a:t>
            </a:r>
            <a:r>
              <a:rPr lang="en-US" altLang="ja-JP" sz="1200" dirty="0" smtClean="0"/>
              <a:t>u</a:t>
            </a:r>
            <a:r>
              <a:rPr lang="ja-JP" altLang="en-US" sz="1200" dirty="0" smtClean="0"/>
              <a:t>と</a:t>
            </a:r>
            <a:r>
              <a:rPr lang="en-US" altLang="ja-JP" sz="1200" dirty="0" smtClean="0"/>
              <a:t>h</a:t>
            </a:r>
            <a:r>
              <a:rPr lang="ja-JP" altLang="en-US" sz="1200" dirty="0" smtClean="0"/>
              <a:t>の結果が、最良評価値アニメーション、平均値アニメーション、ともに良い結果となりました。</a:t>
            </a:r>
            <a:endParaRPr lang="en-US" altLang="ja-JP" sz="1200" dirty="0" smtClean="0"/>
          </a:p>
          <a:p>
            <a:endParaRPr lang="en-US" altLang="ja-JP" sz="1200" dirty="0" smtClean="0"/>
          </a:p>
          <a:p>
            <a:endParaRPr lang="en-US" altLang="ja-JP" sz="1200" dirty="0" smtClean="0"/>
          </a:p>
          <a:p>
            <a:r>
              <a:rPr lang="en-US" altLang="ja-JP" sz="1200" dirty="0" smtClean="0"/>
              <a:t>2</a:t>
            </a:r>
            <a:r>
              <a:rPr lang="ja-JP" altLang="en-US" sz="1200" dirty="0" err="1" smtClean="0"/>
              <a:t>つの</a:t>
            </a:r>
            <a:r>
              <a:rPr lang="ja-JP" altLang="en-US" sz="1200" dirty="0" smtClean="0"/>
              <a:t>環境において容量制約なしの方が、処理完了時間が大きく減少した。</a:t>
            </a:r>
            <a:endParaRPr lang="en-US" altLang="ja-JP" sz="1200" dirty="0" smtClean="0"/>
          </a:p>
          <a:p>
            <a:endParaRPr lang="en-US" altLang="ja-JP" sz="1200" dirty="0" smtClean="0"/>
          </a:p>
          <a:p>
            <a:r>
              <a:rPr lang="en-US" altLang="ja-JP" sz="1200" dirty="0" err="1" smtClean="0"/>
              <a:t>upver</a:t>
            </a:r>
            <a:r>
              <a:rPr lang="ja-JP" altLang="en-US" sz="1200" dirty="0" err="1" smtClean="0"/>
              <a:t>、</a:t>
            </a:r>
            <a:r>
              <a:rPr lang="en-US" altLang="ja-JP" sz="1200" dirty="0" err="1" smtClean="0"/>
              <a:t>haichi</a:t>
            </a:r>
            <a:r>
              <a:rPr lang="ja-JP" altLang="en-US" sz="1200" dirty="0" smtClean="0"/>
              <a:t>の結果が容量制約があるものと比べ特に良くなった。</a:t>
            </a:r>
            <a:endParaRPr lang="en-US" altLang="ja-JP" sz="1200" dirty="0" smtClean="0"/>
          </a:p>
          <a:p>
            <a:r>
              <a:rPr lang="ja-JP" altLang="en-US" sz="1200" dirty="0" smtClean="0"/>
              <a:t>配置の考察</a:t>
            </a:r>
            <a:endParaRPr lang="en-US" altLang="ja-JP" sz="1200"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21</a:t>
            </a:fld>
            <a:endParaRPr lang="ja-JP" altLang="en-US" dirty="0"/>
          </a:p>
        </p:txBody>
      </p:sp>
    </p:spTree>
    <p:extLst>
      <p:ext uri="{BB962C8B-B14F-4D97-AF65-F5344CB8AC3E}">
        <p14:creationId xmlns:p14="http://schemas.microsoft.com/office/powerpoint/2010/main" val="2381639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適用箇所</a:t>
            </a:r>
            <a:endParaRPr kumimoji="1" lang="en-US" altLang="ja-JP" dirty="0"/>
          </a:p>
          <a:p>
            <a:r>
              <a:rPr kumimoji="1" lang="ja-JP" altLang="en-US" dirty="0" smtClean="0"/>
              <a:t>・</a:t>
            </a:r>
            <a:endParaRPr kumimoji="1" lang="en-US" altLang="ja-JP" dirty="0"/>
          </a:p>
          <a:p>
            <a:endParaRPr kumimoji="1" lang="en-US" altLang="ja-JP" dirty="0"/>
          </a:p>
          <a:p>
            <a:r>
              <a:rPr kumimoji="1" lang="ja-JP" altLang="en-US" dirty="0"/>
              <a:t>評価値の推移</a:t>
            </a:r>
            <a:endParaRPr kumimoji="1" lang="en-US" altLang="ja-JP" dirty="0"/>
          </a:p>
          <a:p>
            <a:r>
              <a:rPr kumimoji="1" lang="ja-JP" altLang="en-US" dirty="0"/>
              <a:t>・</a:t>
            </a:r>
            <a:endParaRPr kumimoji="1" lang="en-US" altLang="ja-JP" dirty="0"/>
          </a:p>
          <a:p>
            <a:endParaRPr kumimoji="1" lang="en-US" altLang="ja-JP" dirty="0"/>
          </a:p>
          <a:p>
            <a:r>
              <a:rPr kumimoji="1" lang="ja-JP" altLang="en-US" dirty="0"/>
              <a:t>今後の課題</a:t>
            </a:r>
            <a:endParaRPr kumimoji="1" lang="en-US" altLang="ja-JP" dirty="0"/>
          </a:p>
          <a:p>
            <a:r>
              <a:rPr kumimoji="1" lang="ja-JP" altLang="en-US" dirty="0"/>
              <a:t>・問題の再設定</a:t>
            </a:r>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22</a:t>
            </a:fld>
            <a:endParaRPr kumimoji="1" lang="ja-JP" altLang="en-US"/>
          </a:p>
        </p:txBody>
      </p:sp>
    </p:spTree>
    <p:extLst>
      <p:ext uri="{BB962C8B-B14F-4D97-AF65-F5344CB8AC3E}">
        <p14:creationId xmlns:p14="http://schemas.microsoft.com/office/powerpoint/2010/main" val="288789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スケジューリング問題について</a:t>
            </a:r>
            <a:endParaRPr kumimoji="1" lang="en-US" altLang="ja-JP" dirty="0"/>
          </a:p>
          <a:p>
            <a:r>
              <a:rPr kumimoji="1" lang="ja-JP" altLang="en-US" dirty="0" smtClean="0"/>
              <a:t>まず、複数のジョブがあり、その中に多数のタスクが存在します。</a:t>
            </a:r>
            <a:endParaRPr kumimoji="1" lang="en-US" altLang="ja-JP" dirty="0" smtClean="0"/>
          </a:p>
          <a:p>
            <a:r>
              <a:rPr kumimoji="1" lang="ja-JP" altLang="en-US" dirty="0" smtClean="0"/>
              <a:t>そのタスクにはそれぞれ処理量が定められています。ジョブには階層が存在し、前の階層のタスクが終わらないと、次の階層に進めない、これが先行制約です。</a:t>
            </a:r>
            <a:endParaRPr kumimoji="1" lang="en-US" altLang="ja-JP" dirty="0" smtClean="0"/>
          </a:p>
          <a:p>
            <a:r>
              <a:rPr kumimoji="1" lang="ja-JP" altLang="en-US" dirty="0" smtClean="0"/>
              <a:t>また、マシンにもそれぞれに処理能力を定め、マシンにもどのタスクが実行できるのかなどの制約があります。これが容量制約です。</a:t>
            </a:r>
            <a:endParaRPr kumimoji="1" lang="en-US" altLang="ja-JP" dirty="0" smtClean="0"/>
          </a:p>
          <a:p>
            <a:endParaRPr kumimoji="1" lang="en-US" altLang="ja-JP" dirty="0" smtClean="0"/>
          </a:p>
          <a:p>
            <a:r>
              <a:rPr kumimoji="1" lang="ja-JP" altLang="en-US" dirty="0" smtClean="0"/>
              <a:t>ジョブとタスクの説明とマシンの説明と</a:t>
            </a:r>
            <a:endParaRPr kumimoji="1" lang="en-US" altLang="ja-JP" dirty="0" smtClean="0"/>
          </a:p>
          <a:p>
            <a:r>
              <a:rPr kumimoji="1" lang="ja-JP" altLang="en-US" dirty="0" smtClean="0"/>
              <a:t>早く終わるのが重要</a:t>
            </a:r>
            <a:endParaRPr kumimoji="1" lang="en-US" altLang="ja-JP" dirty="0" smtClean="0"/>
          </a:p>
          <a:p>
            <a:endParaRPr kumimoji="1" lang="en-US" altLang="ja-JP" dirty="0" smtClean="0"/>
          </a:p>
          <a:p>
            <a:r>
              <a:rPr kumimoji="1" lang="ja-JP" altLang="en-US" dirty="0" smtClean="0"/>
              <a:t>先行制約と容量制約があります。</a:t>
            </a:r>
            <a:endParaRPr kumimoji="1" lang="en-US" altLang="ja-JP" dirty="0" smtClean="0"/>
          </a:p>
          <a:p>
            <a:r>
              <a:rPr kumimoji="1" lang="ja-JP" altLang="en-US" dirty="0" smtClean="0"/>
              <a:t>これらの制約などを考慮し、また条件をみたしつつ、タスクをマシンに割り当てていくことを制約条件つきスケジューリング問題と（いいます？）</a:t>
            </a:r>
            <a:endParaRPr kumimoji="1" lang="en-US" altLang="ja-JP" dirty="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3</a:t>
            </a:fld>
            <a:endParaRPr kumimoji="1" lang="ja-JP" altLang="en-US"/>
          </a:p>
        </p:txBody>
      </p:sp>
    </p:spTree>
    <p:extLst>
      <p:ext uri="{BB962C8B-B14F-4D97-AF65-F5344CB8AC3E}">
        <p14:creationId xmlns:p14="http://schemas.microsoft.com/office/powerpoint/2010/main" val="63628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スケジューリング問題について</a:t>
            </a:r>
            <a:endParaRPr kumimoji="1" lang="en-US" altLang="ja-JP" dirty="0"/>
          </a:p>
          <a:p>
            <a:r>
              <a:rPr kumimoji="1" lang="ja-JP" altLang="en-US" dirty="0" smtClean="0"/>
              <a:t>まず、複数のジョブがあり、その中に多数のタスクが存在します</a:t>
            </a:r>
            <a:r>
              <a:rPr kumimoji="1" lang="ja-JP" altLang="en-US" dirty="0" smtClean="0"/>
              <a:t>。</a:t>
            </a:r>
            <a:endParaRPr kumimoji="1" lang="en-US" altLang="ja-JP" dirty="0" smtClean="0"/>
          </a:p>
          <a:p>
            <a:r>
              <a:rPr kumimoji="1" lang="ja-JP" altLang="en-US" dirty="0" smtClean="0"/>
              <a:t>そのタスクにはそれぞれ処理量が</a:t>
            </a:r>
            <a:r>
              <a:rPr kumimoji="1" lang="ja-JP" altLang="en-US" dirty="0" smtClean="0"/>
              <a:t>定めます。</a:t>
            </a:r>
            <a:endParaRPr kumimoji="1" lang="en-US" altLang="ja-JP" dirty="0" smtClean="0"/>
          </a:p>
          <a:p>
            <a:r>
              <a:rPr kumimoji="1" lang="ja-JP" altLang="en-US" dirty="0" smtClean="0"/>
              <a:t>また</a:t>
            </a:r>
            <a:r>
              <a:rPr kumimoji="1" lang="ja-JP" altLang="en-US" dirty="0" smtClean="0"/>
              <a:t>、マシンにもそれぞれに処理</a:t>
            </a:r>
            <a:r>
              <a:rPr kumimoji="1" lang="ja-JP" altLang="en-US" dirty="0" smtClean="0"/>
              <a:t>能力を定めます。</a:t>
            </a:r>
            <a:endParaRPr kumimoji="1" lang="en-US" altLang="ja-JP" dirty="0" smtClean="0"/>
          </a:p>
          <a:p>
            <a:r>
              <a:rPr kumimoji="1" lang="ja-JP" altLang="en-US" dirty="0" smtClean="0"/>
              <a:t>他に先行</a:t>
            </a:r>
            <a:r>
              <a:rPr kumimoji="1" lang="ja-JP" altLang="en-US" dirty="0" smtClean="0"/>
              <a:t>制約と容量制約が</a:t>
            </a:r>
            <a:r>
              <a:rPr kumimoji="1" lang="ja-JP" altLang="en-US" dirty="0" smtClean="0"/>
              <a:t>あり、</a:t>
            </a:r>
            <a:endParaRPr kumimoji="1" lang="en-US" altLang="ja-JP" dirty="0" smtClean="0"/>
          </a:p>
          <a:p>
            <a:r>
              <a:rPr kumimoji="1" lang="ja-JP" altLang="en-US" dirty="0" smtClean="0"/>
              <a:t>これらの条件を考慮</a:t>
            </a:r>
            <a:r>
              <a:rPr kumimoji="1" lang="ja-JP" altLang="en-US" dirty="0" smtClean="0"/>
              <a:t>し</a:t>
            </a:r>
            <a:r>
              <a:rPr kumimoji="1" lang="ja-JP" altLang="en-US" dirty="0" smtClean="0"/>
              <a:t>、タスク</a:t>
            </a:r>
            <a:r>
              <a:rPr kumimoji="1" lang="ja-JP" altLang="en-US" dirty="0" smtClean="0"/>
              <a:t>をマシンに割り当てていくことを制約条件つきスケジューリング問題</a:t>
            </a:r>
            <a:r>
              <a:rPr kumimoji="1" lang="ja-JP" altLang="en-US" dirty="0" smtClean="0"/>
              <a:t>といいます。</a:t>
            </a:r>
            <a:endParaRPr kumimoji="1" lang="en-US" altLang="ja-JP" dirty="0" smtClean="0"/>
          </a:p>
          <a:p>
            <a:r>
              <a:rPr kumimoji="1" lang="ja-JP" altLang="en-US" dirty="0" smtClean="0"/>
              <a:t>また、結果が早く終われば終わるほどよい結果であると言えます。</a:t>
            </a:r>
            <a:endParaRPr kumimoji="1" lang="en-US" altLang="ja-JP" dirty="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4</a:t>
            </a:fld>
            <a:endParaRPr kumimoji="1" lang="ja-JP" altLang="en-US"/>
          </a:p>
        </p:txBody>
      </p:sp>
    </p:spTree>
    <p:extLst>
      <p:ext uri="{BB962C8B-B14F-4D97-AF65-F5344CB8AC3E}">
        <p14:creationId xmlns:p14="http://schemas.microsoft.com/office/powerpoint/2010/main" val="1381361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先行制約と容量制約について、</a:t>
            </a:r>
            <a:endParaRPr kumimoji="1" lang="en-US" altLang="ja-JP" dirty="0" smtClean="0"/>
          </a:p>
          <a:p>
            <a:r>
              <a:rPr kumimoji="1" lang="en-US" altLang="ja-JP" dirty="0" smtClean="0"/>
              <a:t>1</a:t>
            </a:r>
            <a:r>
              <a:rPr kumimoji="1" lang="ja-JP" altLang="en-US" dirty="0" smtClean="0"/>
              <a:t>層のタスクがすべて終わると</a:t>
            </a:r>
            <a:r>
              <a:rPr kumimoji="1" lang="en-US" altLang="ja-JP" dirty="0" smtClean="0"/>
              <a:t>2</a:t>
            </a:r>
            <a:r>
              <a:rPr kumimoji="1" lang="ja-JP" altLang="en-US" dirty="0" smtClean="0"/>
              <a:t>層に、</a:t>
            </a:r>
            <a:r>
              <a:rPr kumimoji="1" lang="en-US" altLang="ja-JP" dirty="0" smtClean="0"/>
              <a:t>2</a:t>
            </a:r>
            <a:r>
              <a:rPr kumimoji="1" lang="ja-JP" altLang="en-US" dirty="0" smtClean="0"/>
              <a:t>層のタスクがすべて終わると</a:t>
            </a:r>
            <a:r>
              <a:rPr kumimoji="1" lang="en-US" altLang="ja-JP" dirty="0" smtClean="0"/>
              <a:t>3</a:t>
            </a:r>
            <a:r>
              <a:rPr kumimoji="1" lang="ja-JP" altLang="en-US" dirty="0" smtClean="0"/>
              <a:t>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このように前の階層のタスクが終わらないと次の階層のタスクに進めない、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という階層構造を制約条件といいます</a:t>
            </a:r>
            <a:endParaRPr kumimoji="1" lang="en-US" altLang="ja-JP" dirty="0" smtClean="0"/>
          </a:p>
          <a:p>
            <a:endParaRPr kumimoji="1" lang="en-US" altLang="ja-JP" dirty="0" smtClean="0"/>
          </a:p>
          <a:p>
            <a:r>
              <a:rPr kumimoji="1" lang="ja-JP" altLang="en-US" dirty="0" smtClean="0"/>
              <a:t>次に容量制約です。</a:t>
            </a:r>
            <a:endParaRPr kumimoji="1" lang="en-US" altLang="ja-JP" dirty="0" smtClean="0"/>
          </a:p>
          <a:p>
            <a:r>
              <a:rPr kumimoji="1" lang="ja-JP" altLang="en-US" dirty="0" smtClean="0"/>
              <a:t>容量制約は、</a:t>
            </a:r>
            <a:r>
              <a:rPr kumimoji="1" lang="en-US" altLang="ja-JP" dirty="0" smtClean="0"/>
              <a:t>(</a:t>
            </a:r>
            <a:r>
              <a:rPr kumimoji="1" lang="ja-JP" altLang="en-US" dirty="0" smtClean="0"/>
              <a:t>先程あった</a:t>
            </a:r>
            <a:r>
              <a:rPr kumimoji="1" lang="en-US" altLang="ja-JP" dirty="0" smtClean="0"/>
              <a:t>)</a:t>
            </a:r>
            <a:r>
              <a:rPr kumimoji="1" lang="ja-JP" altLang="en-US" dirty="0" smtClean="0"/>
              <a:t>、マシンの処理能力とタスクの処理量を比較し、</a:t>
            </a:r>
            <a:endParaRPr kumimoji="1" lang="en-US" altLang="ja-JP" dirty="0" smtClean="0"/>
          </a:p>
          <a:p>
            <a:r>
              <a:rPr kumimoji="1" lang="ja-JP" altLang="en-US" dirty="0" smtClean="0"/>
              <a:t>図のような、タスクの処理量よりもマシンの処理能力が上回っていないと、</a:t>
            </a:r>
            <a:endParaRPr kumimoji="1" lang="en-US" altLang="ja-JP" dirty="0" smtClean="0"/>
          </a:p>
          <a:p>
            <a:r>
              <a:rPr kumimoji="1" lang="ja-JP" altLang="en-US" dirty="0" smtClean="0"/>
              <a:t>そのタスクを実行できないことを言います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5</a:t>
            </a:fld>
            <a:endParaRPr kumimoji="1" lang="ja-JP" altLang="en-US"/>
          </a:p>
        </p:txBody>
      </p:sp>
    </p:spTree>
    <p:extLst>
      <p:ext uri="{BB962C8B-B14F-4D97-AF65-F5344CB8AC3E}">
        <p14:creationId xmlns:p14="http://schemas.microsoft.com/office/powerpoint/2010/main" val="1639254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本研究ではスケジューリングの最適解を求めるために、ＡＣＯ法を用います。</a:t>
            </a:r>
            <a:endParaRPr kumimoji="1" lang="en-US" altLang="ja-JP" dirty="0" smtClean="0"/>
          </a:p>
          <a:p>
            <a:r>
              <a:rPr kumimoji="1" lang="ja-JP" altLang="en-US" dirty="0" smtClean="0"/>
              <a:t>ＡＣＯ法はアリがフェロモンを介して餌を探す動きを模して考えられた集団探索アルゴリズムです。</a:t>
            </a:r>
            <a:endParaRPr kumimoji="1" lang="en-US" altLang="ja-JP" dirty="0" smtClean="0"/>
          </a:p>
          <a:p>
            <a:endParaRPr kumimoji="1" lang="en-US" altLang="ja-JP" dirty="0" smtClean="0"/>
          </a:p>
          <a:p>
            <a:r>
              <a:rPr kumimoji="1" lang="ja-JP" altLang="en-US" dirty="0" smtClean="0"/>
              <a:t>解の候補をノード空間で表現し</a:t>
            </a:r>
            <a:endParaRPr kumimoji="1" lang="en-US" altLang="ja-JP" dirty="0" smtClean="0"/>
          </a:p>
          <a:p>
            <a:r>
              <a:rPr kumimoji="1" lang="ja-JP" altLang="en-US" dirty="0" smtClean="0"/>
              <a:t>処理順ノード空間では、ジョブ内のどのタスクを処理するかを、先行制約を満たした状態で決定します。</a:t>
            </a:r>
            <a:endParaRPr kumimoji="1" lang="en-US" altLang="ja-JP" dirty="0" smtClean="0"/>
          </a:p>
          <a:p>
            <a:r>
              <a:rPr kumimoji="1" lang="ja-JP" altLang="en-US" dirty="0" smtClean="0"/>
              <a:t>配置順ノード空間では、処理順により決まった各ジョブのタスクの順番をジョブ番号で並べて、全体としてタスクをガントチャートへ配置します。</a:t>
            </a:r>
            <a:endParaRPr kumimoji="1" lang="en-US" altLang="ja-JP" dirty="0" smtClean="0"/>
          </a:p>
          <a:p>
            <a:r>
              <a:rPr kumimoji="1" lang="ja-JP" altLang="en-US" dirty="0" smtClean="0"/>
              <a:t>割当ノード空間は、マシンがタスクを処理できるのか、つまり容量制約を考慮しながらマシンにタスクを割り当てます。</a:t>
            </a:r>
            <a:endParaRPr kumimoji="1" lang="en-US" altLang="ja-JP" dirty="0" smtClean="0"/>
          </a:p>
          <a:p>
            <a:endParaRPr kumimoji="1"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その解候補をガントチャートに表すことによって評価値として処理時間がわかります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（その処理時間に応じた）その評価値からフェロモンの蒸発と散布を行います。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さらにノードを蓄積フェロモン量をもとに確率的に選択して解候補を作ります。</a:t>
            </a:r>
            <a:endParaRPr lang="en-US" altLang="ja-JP" sz="1200" dirty="0" smtClean="0"/>
          </a:p>
          <a:p>
            <a:endParaRPr kumimoji="1" lang="en-US" altLang="ja-JP" dirty="0" smtClean="0"/>
          </a:p>
          <a:p>
            <a:r>
              <a:rPr kumimoji="1" lang="ja-JP" altLang="en-US" dirty="0" smtClean="0"/>
              <a:t>アニメーション</a:t>
            </a:r>
            <a:endParaRPr kumimoji="1" lang="en-US" altLang="ja-JP" dirty="0" smtClean="0"/>
          </a:p>
          <a:p>
            <a:r>
              <a:rPr lang="ja-JP" altLang="en-US" sz="1200" dirty="0" smtClean="0"/>
              <a:t>この三つを繰り返し行い、その数を世代数とします。</a:t>
            </a:r>
            <a:endParaRPr lang="en-US" altLang="ja-JP" sz="1200" dirty="0" smtClean="0"/>
          </a:p>
          <a:p>
            <a:endParaRPr kumimoji="1" lang="en-US" altLang="ja-JP" sz="1200" dirty="0" smtClean="0"/>
          </a:p>
          <a:p>
            <a:r>
              <a:rPr kumimoji="1" lang="ja-JP" altLang="en-US" sz="1200" dirty="0" smtClean="0"/>
              <a:t>本来であれば、以上を踏まえれば、それぞれの値を入れることにより、実験は可能ですが</a:t>
            </a:r>
            <a:endParaRPr kumimoji="1" lang="en-US" altLang="ja-JP" sz="1200" dirty="0" smtClean="0"/>
          </a:p>
          <a:p>
            <a:r>
              <a:rPr kumimoji="1" lang="ja-JP" altLang="en-US" sz="1200" dirty="0" smtClean="0"/>
              <a:t>今回はもう一工夫します。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6</a:t>
            </a:fld>
            <a:endParaRPr kumimoji="1" lang="ja-JP" altLang="en-US"/>
          </a:p>
        </p:txBody>
      </p:sp>
    </p:spTree>
    <p:extLst>
      <p:ext uri="{BB962C8B-B14F-4D97-AF65-F5344CB8AC3E}">
        <p14:creationId xmlns:p14="http://schemas.microsoft.com/office/powerpoint/2010/main" val="331477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処理順ノード空間では、先行制約があるため、選択されることのないノードが存在します</a:t>
            </a:r>
            <a:r>
              <a:rPr kumimoji="1" lang="ja-JP" altLang="en-US" dirty="0" smtClean="0"/>
              <a:t>。また、</a:t>
            </a:r>
            <a:r>
              <a:rPr kumimoji="1" lang="ja-JP" altLang="en-US" dirty="0" smtClean="0"/>
              <a:t>配置順ノード空間でも各ジョブから、選択の対象外となるノードが存在します。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従来の方法では、選択されることのないノードでも蒸発を行ってきたのですが、今回は、選択されることのないノードでは、蒸発を行わないように変更しました。</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今回の数値実験は、この蒸発の適用箇所の変更により、どのような変化があるかを見ることを検証します。</a:t>
            </a:r>
          </a:p>
          <a:p>
            <a:endParaRPr kumimoji="1" lang="en-US" altLang="ja-JP" dirty="0" smtClean="0"/>
          </a:p>
          <a:p>
            <a:r>
              <a:rPr kumimoji="1" lang="en-US" altLang="ja-JP" dirty="0" smtClean="0"/>
              <a:t>4</a:t>
            </a:r>
            <a:r>
              <a:rPr kumimoji="1" lang="ja-JP" altLang="en-US" dirty="0" smtClean="0"/>
              <a:t>分がんばれ</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7</a:t>
            </a:fld>
            <a:endParaRPr kumimoji="1" lang="ja-JP" altLang="en-US"/>
          </a:p>
        </p:txBody>
      </p:sp>
    </p:spTree>
    <p:extLst>
      <p:ext uri="{BB962C8B-B14F-4D97-AF65-F5344CB8AC3E}">
        <p14:creationId xmlns:p14="http://schemas.microsoft.com/office/powerpoint/2010/main" val="105662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蒸発率の適用箇所の変更</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8</a:t>
            </a:fld>
            <a:endParaRPr kumimoji="1" lang="ja-JP" altLang="en-US"/>
          </a:p>
        </p:txBody>
      </p:sp>
    </p:spTree>
    <p:extLst>
      <p:ext uri="{BB962C8B-B14F-4D97-AF65-F5344CB8AC3E}">
        <p14:creationId xmlns:p14="http://schemas.microsoft.com/office/powerpoint/2010/main" val="427431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これはジョブの条件です</a:t>
            </a:r>
            <a:endParaRPr kumimoji="1" lang="en-US" altLang="ja-JP" dirty="0" smtClean="0"/>
          </a:p>
          <a:p>
            <a:r>
              <a:rPr kumimoji="1" lang="ja-JP" altLang="en-US" dirty="0" smtClean="0"/>
              <a:t>時間がありそうなら説明</a:t>
            </a:r>
            <a:r>
              <a:rPr kumimoji="1" lang="ja-JP" altLang="en-US" dirty="0" err="1" smtClean="0"/>
              <a:t>ましまし</a:t>
            </a:r>
            <a:endParaRPr kumimoji="1" lang="en-US" altLang="ja-JP" dirty="0" smtClean="0"/>
          </a:p>
          <a:p>
            <a:r>
              <a:rPr kumimoji="1" lang="ja-JP" altLang="en-US" dirty="0" smtClean="0"/>
              <a:t>ジョブの数を</a:t>
            </a:r>
            <a:r>
              <a:rPr kumimoji="1" lang="en-US" altLang="ja-JP" dirty="0" smtClean="0"/>
              <a:t>5</a:t>
            </a:r>
          </a:p>
          <a:p>
            <a:r>
              <a:rPr kumimoji="1" lang="ja-JP" altLang="en-US" dirty="0" smtClean="0"/>
              <a:t>それぞれのタスクの処理量は</a:t>
            </a:r>
            <a:r>
              <a:rPr kumimoji="1" lang="en-US" altLang="ja-JP" sz="1200" kern="1200" dirty="0" smtClean="0">
                <a:solidFill>
                  <a:schemeClr val="tx1"/>
                </a:solidFill>
                <a:effectLst/>
                <a:latin typeface="+mn-lt"/>
                <a:ea typeface="+mn-ea"/>
                <a:cs typeface="+mn-cs"/>
              </a:rPr>
              <a:t>50~100</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9</a:t>
            </a:fld>
            <a:endParaRPr kumimoji="1" lang="ja-JP" altLang="en-US"/>
          </a:p>
        </p:txBody>
      </p:sp>
    </p:spTree>
    <p:extLst>
      <p:ext uri="{BB962C8B-B14F-4D97-AF65-F5344CB8AC3E}">
        <p14:creationId xmlns:p14="http://schemas.microsoft.com/office/powerpoint/2010/main" val="35367885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DA23C3-C281-CD4C-B2E1-31B713A0B2E7}" type="slidenum">
              <a:rPr kumimoji="1" lang="ja-JP" altLang="en-US" smtClean="0"/>
              <a:t>‹#›</a:t>
            </a:fld>
            <a:endParaRPr kumimoji="1" lang="ja-JP" altLang="en-US"/>
          </a:p>
        </p:txBody>
      </p:sp>
    </p:spTree>
    <p:extLst>
      <p:ext uri="{BB962C8B-B14F-4D97-AF65-F5344CB8AC3E}">
        <p14:creationId xmlns:p14="http://schemas.microsoft.com/office/powerpoint/2010/main" val="209946547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2960" y="1691640"/>
            <a:ext cx="11887200" cy="1938992"/>
          </a:xfrm>
          <a:prstGeom prst="rect">
            <a:avLst/>
          </a:prstGeom>
          <a:noFill/>
        </p:spPr>
        <p:txBody>
          <a:bodyPr wrap="square" rtlCol="0">
            <a:spAutoFit/>
          </a:bodyPr>
          <a:lstStyle/>
          <a:p>
            <a:r>
              <a:rPr lang="ja-JP" altLang="ja-JP" sz="4000" b="1" dirty="0">
                <a:latin typeface="+mj-ea"/>
                <a:ea typeface="+mj-ea"/>
              </a:rPr>
              <a:t>グリッドコンピューティングにおける</a:t>
            </a:r>
            <a:endParaRPr lang="en-US" altLang="ja-JP" sz="4000" b="1" dirty="0">
              <a:latin typeface="+mj-ea"/>
              <a:ea typeface="+mj-ea"/>
            </a:endParaRPr>
          </a:p>
          <a:p>
            <a:r>
              <a:rPr lang="ja-JP" altLang="ja-JP" sz="4000" b="1" dirty="0">
                <a:latin typeface="+mj-ea"/>
                <a:ea typeface="+mj-ea"/>
              </a:rPr>
              <a:t>制約条件付きスケジューリング問題</a:t>
            </a:r>
            <a:r>
              <a:rPr lang="ja-JP" altLang="en-US" sz="4000" b="1" dirty="0">
                <a:latin typeface="+mj-ea"/>
                <a:ea typeface="+mj-ea"/>
              </a:rPr>
              <a:t>への</a:t>
            </a:r>
            <a:endParaRPr lang="en-US" altLang="ja-JP" sz="4000" b="1" dirty="0">
              <a:latin typeface="+mj-ea"/>
              <a:ea typeface="+mj-ea"/>
            </a:endParaRPr>
          </a:p>
          <a:p>
            <a:r>
              <a:rPr lang="en-US" altLang="ja-JP" sz="4000" b="1" dirty="0">
                <a:latin typeface="+mj-ea"/>
                <a:ea typeface="+mj-ea"/>
              </a:rPr>
              <a:t>ACO</a:t>
            </a:r>
            <a:r>
              <a:rPr lang="ja-JP" altLang="en-US" sz="4000" b="1" dirty="0">
                <a:latin typeface="+mj-ea"/>
                <a:ea typeface="+mj-ea"/>
              </a:rPr>
              <a:t>法の適用</a:t>
            </a:r>
            <a:endParaRPr kumimoji="1" lang="ja-JP" altLang="en-US" sz="4000" b="1" dirty="0">
              <a:latin typeface="+mj-ea"/>
              <a:ea typeface="+mj-ea"/>
            </a:endParaRPr>
          </a:p>
        </p:txBody>
      </p:sp>
      <p:sp>
        <p:nvSpPr>
          <p:cNvPr id="4" name="テキスト ボックス 3"/>
          <p:cNvSpPr txBox="1"/>
          <p:nvPr/>
        </p:nvSpPr>
        <p:spPr>
          <a:xfrm>
            <a:off x="2331720" y="4450080"/>
            <a:ext cx="7498080" cy="1255728"/>
          </a:xfrm>
          <a:prstGeom prst="rect">
            <a:avLst/>
          </a:prstGeom>
          <a:noFill/>
        </p:spPr>
        <p:txBody>
          <a:bodyPr wrap="square" rtlCol="0">
            <a:spAutoFit/>
          </a:bodyPr>
          <a:lstStyle/>
          <a:p>
            <a:pPr>
              <a:lnSpc>
                <a:spcPct val="80000"/>
              </a:lnSpc>
            </a:pPr>
            <a:r>
              <a:rPr lang="ja-JP" altLang="en-US" sz="2400" dirty="0">
                <a:latin typeface="+mn-ea"/>
              </a:rPr>
              <a:t>大阪産業大学　デザイン工学部　情報システム学科</a:t>
            </a:r>
          </a:p>
          <a:p>
            <a:pPr>
              <a:lnSpc>
                <a:spcPct val="80000"/>
              </a:lnSpc>
            </a:pPr>
            <a:endParaRPr lang="en-US" altLang="ja-JP" sz="2400" dirty="0">
              <a:latin typeface="+mn-ea"/>
            </a:endParaRPr>
          </a:p>
          <a:p>
            <a:pPr>
              <a:lnSpc>
                <a:spcPct val="80000"/>
              </a:lnSpc>
            </a:pPr>
            <a:r>
              <a:rPr lang="en-US" altLang="ja-JP" sz="2400" cap="none" dirty="0">
                <a:latin typeface="+mn-ea"/>
              </a:rPr>
              <a:t>                   13H023</a:t>
            </a:r>
            <a:r>
              <a:rPr lang="ja-JP" altLang="en-US" sz="2400" cap="none" dirty="0">
                <a:latin typeface="+mn-ea"/>
              </a:rPr>
              <a:t>  恩田征</a:t>
            </a:r>
            <a:endParaRPr lang="en-US" altLang="ja-JP" sz="2400" cap="none" dirty="0">
              <a:latin typeface="+mn-ea"/>
            </a:endParaRPr>
          </a:p>
          <a:p>
            <a:endParaRPr kumimoji="1" lang="ja-JP" altLang="en-US" dirty="0">
              <a:latin typeface="+mn-ea"/>
            </a:endParaRPr>
          </a:p>
        </p:txBody>
      </p:sp>
    </p:spTree>
    <p:extLst>
      <p:ext uri="{BB962C8B-B14F-4D97-AF65-F5344CB8AC3E}">
        <p14:creationId xmlns:p14="http://schemas.microsoft.com/office/powerpoint/2010/main" val="1333647579"/>
      </p:ext>
    </p:extLst>
  </p:cSld>
  <p:clrMapOvr>
    <a:masterClrMapping/>
  </p:clrMapOvr>
  <mc:AlternateContent xmlns:mc="http://schemas.openxmlformats.org/markup-compatibility/2006" xmlns:p14="http://schemas.microsoft.com/office/powerpoint/2010/main">
    <mc:Choice Requires="p14">
      <p:transition spd="slow" p14:dur="2000" advTm="1488"/>
    </mc:Choice>
    <mc:Fallback xmlns="">
      <p:transition spd="slow" advTm="14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5061055"/>
              </p:ext>
            </p:extLst>
          </p:nvPr>
        </p:nvGraphicFramePr>
        <p:xfrm>
          <a:off x="3196248" y="18574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a16="http://schemas.microsoft.com/office/drawing/2014/main" xmlns="" val="20000"/>
                    </a:ext>
                  </a:extLst>
                </a:gridCol>
                <a:gridCol w="1954290">
                  <a:extLst>
                    <a:ext uri="{9D8B030D-6E8A-4147-A177-3AD203B41FA5}">
                      <a16:colId xmlns:a16="http://schemas.microsoft.com/office/drawing/2014/main" xmlns="" val="20001"/>
                    </a:ext>
                  </a:extLst>
                </a:gridCol>
                <a:gridCol w="1466510">
                  <a:extLst>
                    <a:ext uri="{9D8B030D-6E8A-4147-A177-3AD203B41FA5}">
                      <a16:colId xmlns:a16="http://schemas.microsoft.com/office/drawing/2014/main" xmlns=""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容量</a:t>
                      </a:r>
                      <a:r>
                        <a:rPr lang="en-US" sz="2000" kern="100">
                          <a:effectLst/>
                        </a:rPr>
                        <a:t> c(m)</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70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100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360040">
                <a:tc>
                  <a:txBody>
                    <a:bodyPr/>
                    <a:lstStyle/>
                    <a:p>
                      <a:pPr algn="r">
                        <a:spcAft>
                          <a:spcPts val="0"/>
                        </a:spcAft>
                      </a:pPr>
                      <a:r>
                        <a:rPr lang="en-US" sz="2000" kern="100" dirty="0">
                          <a:effectLst/>
                        </a:rPr>
                        <a:t>2</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360040">
                <a:tc>
                  <a:txBody>
                    <a:bodyPr/>
                    <a:lstStyle/>
                    <a:p>
                      <a:pPr algn="r">
                        <a:spcAft>
                          <a:spcPts val="0"/>
                        </a:spcAft>
                      </a:pPr>
                      <a:r>
                        <a:rPr lang="en-US" sz="2000" kern="100" dirty="0">
                          <a:effectLst/>
                        </a:rPr>
                        <a:t>5</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r h="360040">
                <a:tc>
                  <a:txBody>
                    <a:bodyPr/>
                    <a:lstStyle/>
                    <a:p>
                      <a:pPr algn="r">
                        <a:spcAft>
                          <a:spcPts val="0"/>
                        </a:spcAft>
                      </a:pPr>
                      <a:r>
                        <a:rPr lang="en-US" sz="2000" kern="100" dirty="0">
                          <a:effectLst/>
                        </a:rPr>
                        <a:t>6</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6"/>
                  </a:ext>
                </a:extLst>
              </a:tr>
              <a:tr h="360040">
                <a:tc>
                  <a:txBody>
                    <a:bodyPr/>
                    <a:lstStyle/>
                    <a:p>
                      <a:pPr algn="r">
                        <a:spcAft>
                          <a:spcPts val="0"/>
                        </a:spcAft>
                      </a:pPr>
                      <a:r>
                        <a:rPr lang="en-US" sz="2000" kern="100" dirty="0">
                          <a:effectLst/>
                        </a:rPr>
                        <a:t>7</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7"/>
                  </a:ext>
                </a:extLst>
              </a:tr>
              <a:tr h="360040">
                <a:tc>
                  <a:txBody>
                    <a:bodyPr/>
                    <a:lstStyle/>
                    <a:p>
                      <a:pPr algn="r">
                        <a:spcAft>
                          <a:spcPts val="0"/>
                        </a:spcAft>
                      </a:pPr>
                      <a:r>
                        <a:rPr lang="en-US" sz="2000" kern="100" dirty="0">
                          <a:effectLst/>
                        </a:rPr>
                        <a:t>8</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8"/>
                  </a:ext>
                </a:extLst>
              </a:tr>
              <a:tr h="360040">
                <a:tc>
                  <a:txBody>
                    <a:bodyPr/>
                    <a:lstStyle/>
                    <a:p>
                      <a:pPr algn="r">
                        <a:spcAft>
                          <a:spcPts val="0"/>
                        </a:spcAft>
                      </a:pPr>
                      <a:r>
                        <a:rPr lang="en-US" sz="2000" kern="100" dirty="0">
                          <a:effectLst/>
                        </a:rPr>
                        <a:t>9</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9"/>
                  </a:ext>
                </a:extLst>
              </a:tr>
              <a:tr h="360040">
                <a:tc>
                  <a:txBody>
                    <a:bodyPr/>
                    <a:lstStyle/>
                    <a:p>
                      <a:pPr algn="r">
                        <a:spcAft>
                          <a:spcPts val="0"/>
                        </a:spcAft>
                      </a:pPr>
                      <a:r>
                        <a:rPr lang="en-US" sz="2000" kern="100" dirty="0">
                          <a:effectLst/>
                        </a:rPr>
                        <a:t>10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10"/>
                  </a:ext>
                </a:extLst>
              </a:tr>
            </a:tbl>
          </a:graphicData>
        </a:graphic>
      </p:graphicFrame>
      <p:sp>
        <p:nvSpPr>
          <p:cNvPr id="5" name="テキスト ボックス 4"/>
          <p:cNvSpPr txBox="1"/>
          <p:nvPr/>
        </p:nvSpPr>
        <p:spPr>
          <a:xfrm>
            <a:off x="4804067" y="6105872"/>
            <a:ext cx="2040943"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容量制約率約</a:t>
            </a:r>
            <a:r>
              <a:rPr lang="en-US" altLang="ja-JP" sz="1800" dirty="0">
                <a:solidFill>
                  <a:schemeClr val="accent1">
                    <a:lumMod val="50000"/>
                  </a:schemeClr>
                </a:solidFill>
              </a:rPr>
              <a:t>40%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1903650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448762695"/>
              </p:ext>
            </p:extLst>
          </p:nvPr>
        </p:nvGraphicFramePr>
        <p:xfrm>
          <a:off x="2035048" y="2517986"/>
          <a:ext cx="8128000" cy="2907453"/>
        </p:xfrm>
        <a:graphic>
          <a:graphicData uri="http://schemas.openxmlformats.org/drawingml/2006/table">
            <a:tbl>
              <a:tblPr firstRow="1" bandRow="1">
                <a:tableStyleId>{22838BEF-8BB2-4498-84A7-C5851F593DF1}</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969151">
                <a:tc>
                  <a:txBody>
                    <a:bodyPr/>
                    <a:lstStyle/>
                    <a:p>
                      <a:pPr algn="ctr"/>
                      <a:r>
                        <a:rPr kumimoji="1" lang="ja-JP" altLang="en-US" sz="2400" b="1" dirty="0">
                          <a:solidFill>
                            <a:schemeClr val="bg1"/>
                          </a:solidFill>
                        </a:rPr>
                        <a:t>アリ数</a:t>
                      </a:r>
                      <a:endParaRPr kumimoji="1" lang="en-US" altLang="ja-JP" sz="2400" b="1" dirty="0">
                        <a:solidFill>
                          <a:schemeClr val="bg1"/>
                        </a:solidFill>
                      </a:endParaRPr>
                    </a:p>
                  </a:txBody>
                  <a:tcPr anchor="ctr">
                    <a:solidFill>
                      <a:schemeClr val="accent1"/>
                    </a:solidFill>
                  </a:tcPr>
                </a:tc>
                <a:tc>
                  <a:txBody>
                    <a:bodyPr/>
                    <a:lstStyle/>
                    <a:p>
                      <a:pPr algn="ctr"/>
                      <a:r>
                        <a:rPr kumimoji="1" lang="en-US" altLang="ja-JP" sz="2400" b="0" dirty="0" smtClean="0"/>
                        <a:t>50,25</a:t>
                      </a:r>
                      <a:endParaRPr kumimoji="1" lang="en-US" altLang="ja-JP" sz="2400" b="0" dirty="0"/>
                    </a:p>
                  </a:txBody>
                  <a:tcPr anchor="ctr"/>
                </a:tc>
                <a:extLst>
                  <a:ext uri="{0D108BD9-81ED-4DB2-BD59-A6C34878D82A}">
                    <a16:rowId xmlns:a16="http://schemas.microsoft.com/office/drawing/2014/main" xmlns="" val="10000"/>
                  </a:ext>
                </a:extLst>
              </a:tr>
              <a:tr h="969151">
                <a:tc>
                  <a:txBody>
                    <a:bodyPr/>
                    <a:lstStyle/>
                    <a:p>
                      <a:pPr algn="ctr"/>
                      <a:r>
                        <a:rPr kumimoji="1" lang="ja-JP" altLang="en-US" sz="2400" b="1" dirty="0">
                          <a:solidFill>
                            <a:schemeClr val="bg1"/>
                          </a:solidFill>
                        </a:rPr>
                        <a:t>世代数</a:t>
                      </a:r>
                    </a:p>
                  </a:txBody>
                  <a:tcPr anchor="ctr">
                    <a:solidFill>
                      <a:schemeClr val="accent1"/>
                    </a:solidFill>
                  </a:tcPr>
                </a:tc>
                <a:tc>
                  <a:txBody>
                    <a:bodyPr/>
                    <a:lstStyle/>
                    <a:p>
                      <a:pPr algn="ctr"/>
                      <a:r>
                        <a:rPr kumimoji="1" lang="en-US" altLang="ja-JP" sz="2400" dirty="0" smtClean="0"/>
                        <a:t>10000,20000</a:t>
                      </a:r>
                      <a:endParaRPr kumimoji="1" lang="en-US" altLang="ja-JP" sz="2400" dirty="0"/>
                    </a:p>
                  </a:txBody>
                  <a:tcPr anchor="ctr"/>
                </a:tc>
                <a:extLst>
                  <a:ext uri="{0D108BD9-81ED-4DB2-BD59-A6C34878D82A}">
                    <a16:rowId xmlns:a16="http://schemas.microsoft.com/office/drawing/2014/main" xmlns="" val="10001"/>
                  </a:ext>
                </a:extLst>
              </a:tr>
              <a:tr h="969151">
                <a:tc>
                  <a:txBody>
                    <a:bodyPr/>
                    <a:lstStyle/>
                    <a:p>
                      <a:pPr algn="ctr"/>
                      <a:r>
                        <a:rPr kumimoji="1" lang="ja-JP" altLang="en-US" sz="2400" b="1" dirty="0" smtClean="0">
                          <a:solidFill>
                            <a:schemeClr val="bg1"/>
                          </a:solidFill>
                        </a:rPr>
                        <a:t>基本蒸発率</a:t>
                      </a:r>
                      <a:endParaRPr kumimoji="1" lang="ja-JP" altLang="en-US" sz="2400" b="1" dirty="0">
                        <a:solidFill>
                          <a:schemeClr val="bg1"/>
                        </a:solidFill>
                      </a:endParaRPr>
                    </a:p>
                  </a:txBody>
                  <a:tcPr anchor="ctr">
                    <a:solidFill>
                      <a:schemeClr val="accent1"/>
                    </a:solidFill>
                  </a:tcPr>
                </a:tc>
                <a:tc>
                  <a:txBody>
                    <a:bodyPr/>
                    <a:lstStyle/>
                    <a:p>
                      <a:pPr algn="ctr"/>
                      <a:r>
                        <a:rPr kumimoji="1" lang="en-US" altLang="ja-JP" sz="2400" dirty="0"/>
                        <a:t>0.05 , 0.01</a:t>
                      </a:r>
                      <a:endParaRPr kumimoji="1" lang="ja-JP" altLang="en-US" sz="2400" dirty="0"/>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4026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err="1"/>
              <a:t>φ</a:t>
            </a:r>
            <a:r>
              <a:rPr lang="en-US" altLang="ja-JP" dirty="0"/>
              <a:t>=0.05,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2006963"/>
            <a:ext cx="7559695" cy="3962743"/>
          </a:xfrm>
          <a:prstGeom prst="rect">
            <a:avLst/>
          </a:prstGeom>
        </p:spPr>
      </p:pic>
    </p:spTree>
    <p:extLst>
      <p:ext uri="{BB962C8B-B14F-4D97-AF65-F5344CB8AC3E}">
        <p14:creationId xmlns:p14="http://schemas.microsoft.com/office/powerpoint/2010/main" val="2755765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a:t>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err="1"/>
              <a:t>φ</a:t>
            </a:r>
            <a:r>
              <a:rPr lang="en-US" altLang="ja-JP" dirty="0"/>
              <a:t>=0.05,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82" y="1858867"/>
            <a:ext cx="8718036" cy="4017612"/>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1052426373"/>
              </p:ext>
            </p:extLst>
          </p:nvPr>
        </p:nvGraphicFramePr>
        <p:xfrm>
          <a:off x="7392144" y="1858867"/>
          <a:ext cx="2592288" cy="901700"/>
        </p:xfrm>
        <a:graphic>
          <a:graphicData uri="http://schemas.openxmlformats.org/drawingml/2006/table">
            <a:tbl>
              <a:tblPr firstRow="1" firstCol="1" bandRow="1">
                <a:tableStyleId>{5C22544A-7EE6-4342-B048-85BDC9FD1C3A}</a:tableStyleId>
              </a:tblPr>
              <a:tblGrid>
                <a:gridCol w="729037">
                  <a:extLst>
                    <a:ext uri="{9D8B030D-6E8A-4147-A177-3AD203B41FA5}">
                      <a16:colId xmlns:a16="http://schemas.microsoft.com/office/drawing/2014/main" xmlns="" val="20000"/>
                    </a:ext>
                  </a:extLst>
                </a:gridCol>
                <a:gridCol w="486103">
                  <a:extLst>
                    <a:ext uri="{9D8B030D-6E8A-4147-A177-3AD203B41FA5}">
                      <a16:colId xmlns:a16="http://schemas.microsoft.com/office/drawing/2014/main" xmlns="" val="20001"/>
                    </a:ext>
                  </a:extLst>
                </a:gridCol>
                <a:gridCol w="513052">
                  <a:extLst>
                    <a:ext uri="{9D8B030D-6E8A-4147-A177-3AD203B41FA5}">
                      <a16:colId xmlns:a16="http://schemas.microsoft.com/office/drawing/2014/main" xmlns="" val="20002"/>
                    </a:ext>
                  </a:extLst>
                </a:gridCol>
                <a:gridCol w="864096">
                  <a:extLst>
                    <a:ext uri="{9D8B030D-6E8A-4147-A177-3AD203B41FA5}">
                      <a16:colId xmlns:a16="http://schemas.microsoft.com/office/drawing/2014/main" xmlns="" val="20003"/>
                    </a:ext>
                  </a:extLst>
                </a:gridCol>
              </a:tblGrid>
              <a:tr h="177800">
                <a:tc>
                  <a:txBody>
                    <a:bodyPr/>
                    <a:lstStyle/>
                    <a:p>
                      <a:pPr algn="l">
                        <a:spcAft>
                          <a:spcPts val="0"/>
                        </a:spcAft>
                      </a:pPr>
                      <a:r>
                        <a:rPr lang="ja-JP" sz="1100" kern="0">
                          <a:effectLst/>
                        </a:rPr>
                        <a:t>　</a:t>
                      </a:r>
                      <a:endParaRPr lang="ja-JP" sz="1050" kern="10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MIN</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MAX</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0"/>
                  </a:ext>
                </a:extLst>
              </a:tr>
              <a:tr h="177800">
                <a:tc>
                  <a:txBody>
                    <a:bodyPr/>
                    <a:lstStyle/>
                    <a:p>
                      <a:pPr algn="l">
                        <a:spcAft>
                          <a:spcPts val="0"/>
                        </a:spcAft>
                      </a:pPr>
                      <a:r>
                        <a:rPr lang="en-US" sz="1100" kern="0">
                          <a:effectLst/>
                        </a:rPr>
                        <a:t>upver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94</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111</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104.20</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1"/>
                  </a:ext>
                </a:extLst>
              </a:tr>
              <a:tr h="177800">
                <a:tc>
                  <a:txBody>
                    <a:bodyPr/>
                    <a:lstStyle/>
                    <a:p>
                      <a:pPr algn="l">
                        <a:spcAft>
                          <a:spcPts val="0"/>
                        </a:spcAft>
                      </a:pPr>
                      <a:r>
                        <a:rPr lang="en-US" sz="1100" kern="0">
                          <a:effectLst/>
                        </a:rPr>
                        <a:t>bever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103.02</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2"/>
                  </a:ext>
                </a:extLst>
              </a:tr>
              <a:tr h="177800">
                <a:tc>
                  <a:txBody>
                    <a:bodyPr/>
                    <a:lstStyle/>
                    <a:p>
                      <a:pPr algn="l">
                        <a:spcAft>
                          <a:spcPts val="0"/>
                        </a:spcAft>
                      </a:pPr>
                      <a:r>
                        <a:rPr lang="en-US" sz="1100" kern="0">
                          <a:effectLst/>
                        </a:rPr>
                        <a:t>syori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93</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103.16</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3"/>
                  </a:ext>
                </a:extLst>
              </a:tr>
              <a:tr h="190500">
                <a:tc>
                  <a:txBody>
                    <a:bodyPr/>
                    <a:lstStyle/>
                    <a:p>
                      <a:pPr algn="l">
                        <a:spcAft>
                          <a:spcPts val="0"/>
                        </a:spcAft>
                      </a:pPr>
                      <a:r>
                        <a:rPr lang="en-US" sz="1100" kern="0">
                          <a:effectLst/>
                        </a:rPr>
                        <a:t>haichi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97</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dirty="0">
                          <a:effectLst/>
                        </a:rPr>
                        <a:t>103.62</a:t>
                      </a:r>
                      <a:endParaRPr lang="ja-JP" sz="1050" kern="100" dirty="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4"/>
                  </a:ext>
                </a:extLst>
              </a:tr>
            </a:tbl>
          </a:graphicData>
        </a:graphic>
      </p:graphicFrame>
      <p:sp>
        <p:nvSpPr>
          <p:cNvPr id="7" name="角丸四角形 6"/>
          <p:cNvSpPr/>
          <p:nvPr/>
        </p:nvSpPr>
        <p:spPr>
          <a:xfrm>
            <a:off x="4468969" y="4893972"/>
            <a:ext cx="965916" cy="3992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9478850" y="2356834"/>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478850" y="2537138"/>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93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a:t>φ=0.01,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72" y="2052448"/>
            <a:ext cx="7334124" cy="3968840"/>
          </a:xfrm>
          <a:prstGeom prst="rect">
            <a:avLst/>
          </a:prstGeom>
        </p:spPr>
      </p:pic>
    </p:spTree>
    <p:extLst>
      <p:ext uri="{BB962C8B-B14F-4D97-AF65-F5344CB8AC3E}">
        <p14:creationId xmlns:p14="http://schemas.microsoft.com/office/powerpoint/2010/main" val="2951032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a:t>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a:t>φ=0.01,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52" y="1986440"/>
            <a:ext cx="7559695" cy="4035902"/>
          </a:xfrm>
          <a:prstGeom prst="rect">
            <a:avLst/>
          </a:prstGeom>
        </p:spPr>
      </p:pic>
      <p:graphicFrame>
        <p:nvGraphicFramePr>
          <p:cNvPr id="10" name="表 9"/>
          <p:cNvGraphicFramePr>
            <a:graphicFrameLocks noGrp="1"/>
          </p:cNvGraphicFramePr>
          <p:nvPr>
            <p:extLst>
              <p:ext uri="{D42A27DB-BD31-4B8C-83A1-F6EECF244321}">
                <p14:modId xmlns:p14="http://schemas.microsoft.com/office/powerpoint/2010/main" val="3523214710"/>
              </p:ext>
            </p:extLst>
          </p:nvPr>
        </p:nvGraphicFramePr>
        <p:xfrm>
          <a:off x="7325492" y="1870626"/>
          <a:ext cx="2509569" cy="906780"/>
        </p:xfrm>
        <a:graphic>
          <a:graphicData uri="http://schemas.openxmlformats.org/drawingml/2006/table">
            <a:tbl>
              <a:tblPr firstRow="1" firstCol="1" bandRow="1">
                <a:tableStyleId>{5C22544A-7EE6-4342-B048-85BDC9FD1C3A}</a:tableStyleId>
              </a:tblPr>
              <a:tblGrid>
                <a:gridCol w="544313">
                  <a:extLst>
                    <a:ext uri="{9D8B030D-6E8A-4147-A177-3AD203B41FA5}">
                      <a16:colId xmlns:a16="http://schemas.microsoft.com/office/drawing/2014/main" xmlns="" val="125810770"/>
                    </a:ext>
                  </a:extLst>
                </a:gridCol>
                <a:gridCol w="525097">
                  <a:extLst>
                    <a:ext uri="{9D8B030D-6E8A-4147-A177-3AD203B41FA5}">
                      <a16:colId xmlns:a16="http://schemas.microsoft.com/office/drawing/2014/main" xmlns="" val="1854234981"/>
                    </a:ext>
                  </a:extLst>
                </a:gridCol>
                <a:gridCol w="576064">
                  <a:extLst>
                    <a:ext uri="{9D8B030D-6E8A-4147-A177-3AD203B41FA5}">
                      <a16:colId xmlns:a16="http://schemas.microsoft.com/office/drawing/2014/main" xmlns="" val="1240453315"/>
                    </a:ext>
                  </a:extLst>
                </a:gridCol>
                <a:gridCol w="864095">
                  <a:extLst>
                    <a:ext uri="{9D8B030D-6E8A-4147-A177-3AD203B41FA5}">
                      <a16:colId xmlns:a16="http://schemas.microsoft.com/office/drawing/2014/main" xmlns="" val="1249870157"/>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dirty="0">
                          <a:effectLst/>
                        </a:rPr>
                        <a:t>AVERAGE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803600203"/>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104.29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740428630"/>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684708200"/>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851541780"/>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104.11</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555581225"/>
                  </a:ext>
                </a:extLst>
              </a:tr>
            </a:tbl>
          </a:graphicData>
        </a:graphic>
      </p:graphicFrame>
      <p:sp>
        <p:nvSpPr>
          <p:cNvPr id="6" name="角丸四角形 5"/>
          <p:cNvSpPr/>
          <p:nvPr/>
        </p:nvSpPr>
        <p:spPr>
          <a:xfrm>
            <a:off x="4160520" y="5067300"/>
            <a:ext cx="1386840" cy="3352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9372600" y="2369820"/>
            <a:ext cx="4624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372600" y="2552700"/>
            <a:ext cx="462461" cy="76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61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a:t>
            </a:r>
            <a:r>
              <a:rPr lang="ja-JP" altLang="en-US" cap="none" dirty="0" smtClean="0">
                <a:ln w="0"/>
                <a:solidFill>
                  <a:schemeClr val="tx1"/>
                </a:solidFill>
                <a:effectLst>
                  <a:outerShdw blurRad="38100" dist="19050" dir="2700000" algn="tl" rotWithShape="0">
                    <a:schemeClr val="dk1">
                      <a:alpha val="40000"/>
                    </a:schemeClr>
                  </a:outerShdw>
                </a:effectLst>
              </a:rPr>
              <a:t>実験</a:t>
            </a:r>
            <a:r>
              <a:rPr lang="en-US" altLang="ja-JP" cap="none" dirty="0">
                <a:ln w="0"/>
                <a:solidFill>
                  <a:schemeClr val="tx1"/>
                </a:solidFill>
                <a:effectLst>
                  <a:outerShdw blurRad="38100" dist="19050" dir="2700000" algn="tl" rotWithShape="0">
                    <a:schemeClr val="dk1">
                      <a:alpha val="40000"/>
                    </a:schemeClr>
                  </a:outerShdw>
                </a:effectLst>
              </a:rPr>
              <a:t>2</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容量</a:t>
            </a:r>
            <a:r>
              <a:rPr lang="ja-JP" altLang="en-US" cap="none" dirty="0">
                <a:ln w="0"/>
                <a:solidFill>
                  <a:schemeClr val="tx1"/>
                </a:solidFill>
                <a:effectLst>
                  <a:outerShdw blurRad="38100" dist="19050" dir="2700000" algn="tl" rotWithShape="0">
                    <a:schemeClr val="dk1">
                      <a:alpha val="40000"/>
                    </a:schemeClr>
                  </a:outerShdw>
                </a:effectLst>
              </a:rPr>
              <a:t>制約</a:t>
            </a:r>
            <a:r>
              <a:rPr lang="ja-JP" altLang="en-US" cap="none" dirty="0" smtClean="0">
                <a:ln w="0"/>
                <a:solidFill>
                  <a:schemeClr val="tx1"/>
                </a:solidFill>
                <a:effectLst>
                  <a:outerShdw blurRad="38100" dist="19050" dir="2700000" algn="tl" rotWithShape="0">
                    <a:schemeClr val="dk1">
                      <a:alpha val="40000"/>
                    </a:schemeClr>
                  </a:outerShdw>
                </a:effectLst>
              </a:rPr>
              <a:t>の</a:t>
            </a:r>
            <a:r>
              <a:rPr lang="ja-JP" altLang="en-US" cap="none" dirty="0">
                <a:ln w="0"/>
                <a:solidFill>
                  <a:schemeClr val="tx1"/>
                </a:solidFill>
                <a:effectLst>
                  <a:outerShdw blurRad="38100" dist="19050" dir="2700000" algn="tl" rotWithShape="0">
                    <a:schemeClr val="dk1">
                      <a:alpha val="40000"/>
                    </a:schemeClr>
                  </a:outerShdw>
                </a:effectLst>
              </a:rPr>
              <a:t>影響</a:t>
            </a:r>
            <a:endParaRPr kumimoji="1" lang="ja-JP" altLang="en-US" dirty="0"/>
          </a:p>
        </p:txBody>
      </p:sp>
    </p:spTree>
    <p:extLst>
      <p:ext uri="{BB962C8B-B14F-4D97-AF65-F5344CB8AC3E}">
        <p14:creationId xmlns:p14="http://schemas.microsoft.com/office/powerpoint/2010/main" val="512792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7679287"/>
              </p:ext>
            </p:extLst>
          </p:nvPr>
        </p:nvGraphicFramePr>
        <p:xfrm>
          <a:off x="3440088" y="17812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a16="http://schemas.microsoft.com/office/drawing/2014/main" xmlns="" val="20000"/>
                    </a:ext>
                  </a:extLst>
                </a:gridCol>
                <a:gridCol w="1954290">
                  <a:extLst>
                    <a:ext uri="{9D8B030D-6E8A-4147-A177-3AD203B41FA5}">
                      <a16:colId xmlns:a16="http://schemas.microsoft.com/office/drawing/2014/main" xmlns="" val="20001"/>
                    </a:ext>
                  </a:extLst>
                </a:gridCol>
                <a:gridCol w="1466510">
                  <a:extLst>
                    <a:ext uri="{9D8B030D-6E8A-4147-A177-3AD203B41FA5}">
                      <a16:colId xmlns:a16="http://schemas.microsoft.com/office/drawing/2014/main" xmlns=""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容量</a:t>
                      </a:r>
                      <a:r>
                        <a:rPr lang="en-US" sz="2000" kern="100" dirty="0">
                          <a:effectLst/>
                        </a:rPr>
                        <a:t> c(m)</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360040">
                <a:tc>
                  <a:txBody>
                    <a:bodyPr/>
                    <a:lstStyle/>
                    <a:p>
                      <a:pPr algn="r">
                        <a:spcAft>
                          <a:spcPts val="0"/>
                        </a:spcAft>
                      </a:pPr>
                      <a:r>
                        <a:rPr lang="en-US" sz="2000" kern="100">
                          <a:effectLst/>
                        </a:rPr>
                        <a:t>2</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360040">
                <a:tc>
                  <a:txBody>
                    <a:bodyPr/>
                    <a:lstStyle/>
                    <a:p>
                      <a:pPr algn="r">
                        <a:spcAft>
                          <a:spcPts val="0"/>
                        </a:spcAft>
                      </a:pPr>
                      <a:r>
                        <a:rPr lang="en-US" sz="2000" kern="100">
                          <a:effectLst/>
                        </a:rPr>
                        <a:t>5</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r h="360040">
                <a:tc>
                  <a:txBody>
                    <a:bodyPr/>
                    <a:lstStyle/>
                    <a:p>
                      <a:pPr algn="r">
                        <a:spcAft>
                          <a:spcPts val="0"/>
                        </a:spcAft>
                      </a:pPr>
                      <a:r>
                        <a:rPr lang="en-US" sz="2000" kern="100">
                          <a:effectLst/>
                        </a:rPr>
                        <a:t>6</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6"/>
                  </a:ext>
                </a:extLst>
              </a:tr>
              <a:tr h="360040">
                <a:tc>
                  <a:txBody>
                    <a:bodyPr/>
                    <a:lstStyle/>
                    <a:p>
                      <a:pPr algn="r">
                        <a:spcAft>
                          <a:spcPts val="0"/>
                        </a:spcAft>
                      </a:pPr>
                      <a:r>
                        <a:rPr lang="en-US" sz="2000" kern="100">
                          <a:effectLst/>
                        </a:rPr>
                        <a:t>7</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7"/>
                  </a:ext>
                </a:extLst>
              </a:tr>
              <a:tr h="360040">
                <a:tc>
                  <a:txBody>
                    <a:bodyPr/>
                    <a:lstStyle/>
                    <a:p>
                      <a:pPr algn="r">
                        <a:spcAft>
                          <a:spcPts val="0"/>
                        </a:spcAft>
                      </a:pPr>
                      <a:r>
                        <a:rPr lang="en-US" sz="2000" kern="100">
                          <a:effectLst/>
                        </a:rPr>
                        <a:t>8</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8"/>
                  </a:ext>
                </a:extLst>
              </a:tr>
              <a:tr h="360040">
                <a:tc>
                  <a:txBody>
                    <a:bodyPr/>
                    <a:lstStyle/>
                    <a:p>
                      <a:pPr algn="r">
                        <a:spcAft>
                          <a:spcPts val="0"/>
                        </a:spcAft>
                      </a:pPr>
                      <a:r>
                        <a:rPr lang="en-US" sz="2000" kern="100">
                          <a:effectLst/>
                        </a:rPr>
                        <a:t>9</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9"/>
                  </a:ext>
                </a:extLst>
              </a:tr>
              <a:tr h="360040">
                <a:tc>
                  <a:txBody>
                    <a:bodyPr/>
                    <a:lstStyle/>
                    <a:p>
                      <a:pPr algn="r">
                        <a:spcAft>
                          <a:spcPts val="0"/>
                        </a:spcAft>
                      </a:pPr>
                      <a:r>
                        <a:rPr lang="en-US" sz="2000" kern="100">
                          <a:effectLst/>
                        </a:rPr>
                        <a:t>10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10"/>
                  </a:ext>
                </a:extLst>
              </a:tr>
            </a:tbl>
          </a:graphicData>
        </a:graphic>
      </p:graphicFrame>
      <p:sp>
        <p:nvSpPr>
          <p:cNvPr id="5" name="テキスト ボックス 4"/>
          <p:cNvSpPr txBox="1"/>
          <p:nvPr/>
        </p:nvSpPr>
        <p:spPr>
          <a:xfrm>
            <a:off x="5228244" y="6029672"/>
            <a:ext cx="1680268"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a:t>
            </a:r>
            <a:r>
              <a:rPr lang="en-US" altLang="ja-JP" sz="1800" dirty="0">
                <a:solidFill>
                  <a:schemeClr val="accent1">
                    <a:lumMod val="50000"/>
                  </a:schemeClr>
                </a:solidFill>
              </a:rPr>
              <a:t>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33109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561" y="1928325"/>
            <a:ext cx="7632854" cy="4078577"/>
          </a:xfrm>
          <a:prstGeom prst="rect">
            <a:avLst/>
          </a:prstGeom>
        </p:spPr>
      </p:pic>
    </p:spTree>
    <p:extLst>
      <p:ext uri="{BB962C8B-B14F-4D97-AF65-F5344CB8AC3E}">
        <p14:creationId xmlns:p14="http://schemas.microsoft.com/office/powerpoint/2010/main" val="3194171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a:t>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6228692" cy="369332"/>
          </a:xfrm>
          <a:prstGeom prst="rect">
            <a:avLst/>
          </a:prstGeom>
          <a:noFill/>
        </p:spPr>
        <p:txBody>
          <a:bodyPr wrap="squar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490" y="2010826"/>
            <a:ext cx="7693819" cy="3987130"/>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882707971"/>
              </p:ext>
            </p:extLst>
          </p:nvPr>
        </p:nvGraphicFramePr>
        <p:xfrm>
          <a:off x="6932803" y="1966885"/>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a16="http://schemas.microsoft.com/office/drawing/2014/main" xmlns="" val="2548485830"/>
                    </a:ext>
                  </a:extLst>
                </a:gridCol>
                <a:gridCol w="558800">
                  <a:extLst>
                    <a:ext uri="{9D8B030D-6E8A-4147-A177-3AD203B41FA5}">
                      <a16:colId xmlns:a16="http://schemas.microsoft.com/office/drawing/2014/main" xmlns="" val="3389405756"/>
                    </a:ext>
                  </a:extLst>
                </a:gridCol>
                <a:gridCol w="558800">
                  <a:extLst>
                    <a:ext uri="{9D8B030D-6E8A-4147-A177-3AD203B41FA5}">
                      <a16:colId xmlns:a16="http://schemas.microsoft.com/office/drawing/2014/main" xmlns="" val="652689770"/>
                    </a:ext>
                  </a:extLst>
                </a:gridCol>
                <a:gridCol w="731520">
                  <a:extLst>
                    <a:ext uri="{9D8B030D-6E8A-4147-A177-3AD203B41FA5}">
                      <a16:colId xmlns:a16="http://schemas.microsoft.com/office/drawing/2014/main" xmlns="" val="341285018"/>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3836840545"/>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47.69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292987451"/>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48.94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724833726"/>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48.75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952948651"/>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48.45</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4170235799"/>
                  </a:ext>
                </a:extLst>
              </a:tr>
            </a:tbl>
          </a:graphicData>
        </a:graphic>
      </p:graphicFrame>
      <p:sp>
        <p:nvSpPr>
          <p:cNvPr id="7" name="角丸四角形 6"/>
          <p:cNvSpPr/>
          <p:nvPr/>
        </p:nvSpPr>
        <p:spPr>
          <a:xfrm>
            <a:off x="2811780" y="4853940"/>
            <a:ext cx="126492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231075" y="5403088"/>
            <a:ext cx="1211580" cy="2133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8839200" y="2293620"/>
            <a:ext cx="4253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05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研究の目的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コンピュータのグリッド化においてスケジューリング問題が重要。</a:t>
            </a:r>
            <a:endParaRPr kumimoji="1" lang="en-US" altLang="ja-JP" sz="2400" dirty="0"/>
          </a:p>
          <a:p>
            <a:endParaRPr lang="en-US" altLang="ja-JP" sz="2400" dirty="0"/>
          </a:p>
          <a:p>
            <a:r>
              <a:rPr kumimoji="1" lang="ja-JP" altLang="en-US" sz="2400" dirty="0"/>
              <a:t>先行制約と容量制約付きのスケジューリング問題の最適化。</a:t>
            </a:r>
            <a:endParaRPr kumimoji="1" lang="en-US" altLang="ja-JP" sz="2400" dirty="0"/>
          </a:p>
          <a:p>
            <a:endParaRPr lang="en-US" altLang="ja-JP" sz="2400" dirty="0"/>
          </a:p>
          <a:p>
            <a:r>
              <a:rPr kumimoji="1" lang="ja-JP" altLang="en-US" sz="2400" dirty="0"/>
              <a:t>全探索から解を導き出すのは時間的に困難。</a:t>
            </a:r>
            <a:endParaRPr lang="en-US" altLang="ja-JP" sz="2400" dirty="0"/>
          </a:p>
          <a:p>
            <a:endParaRPr lang="en-US" altLang="ja-JP" sz="2400" dirty="0"/>
          </a:p>
          <a:p>
            <a:r>
              <a:rPr lang="en-US" altLang="ja-JP" sz="2400" dirty="0"/>
              <a:t>ACO</a:t>
            </a:r>
            <a:r>
              <a:rPr lang="ja-JP" altLang="en-US" sz="2400" dirty="0"/>
              <a:t>法に基づくアルゴリズムを考案し、スケジュールを最適化。</a:t>
            </a:r>
            <a:endParaRPr lang="en-US" altLang="ja-JP" sz="2400" dirty="0"/>
          </a:p>
          <a:p>
            <a:endParaRPr kumimoji="1" lang="ja-JP" altLang="en-US" dirty="0"/>
          </a:p>
        </p:txBody>
      </p:sp>
    </p:spTree>
    <p:extLst>
      <p:ext uri="{BB962C8B-B14F-4D97-AF65-F5344CB8AC3E}">
        <p14:creationId xmlns:p14="http://schemas.microsoft.com/office/powerpoint/2010/main" val="1783944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285" y="1928325"/>
            <a:ext cx="7541406" cy="3877392"/>
          </a:xfrm>
          <a:prstGeom prst="rect">
            <a:avLst/>
          </a:prstGeom>
        </p:spPr>
      </p:pic>
    </p:spTree>
    <p:extLst>
      <p:ext uri="{BB962C8B-B14F-4D97-AF65-F5344CB8AC3E}">
        <p14:creationId xmlns:p14="http://schemas.microsoft.com/office/powerpoint/2010/main" val="3530308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a:t>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5463488" cy="369332"/>
          </a:xfrm>
          <a:prstGeom prst="rect">
            <a:avLst/>
          </a:prstGeom>
          <a:noFill/>
        </p:spPr>
        <p:txBody>
          <a:bodyPr wrap="squar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70" y="1843478"/>
            <a:ext cx="7974259" cy="40480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3285336698"/>
              </p:ext>
            </p:extLst>
          </p:nvPr>
        </p:nvGraphicFramePr>
        <p:xfrm>
          <a:off x="7652711" y="1843478"/>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a16="http://schemas.microsoft.com/office/drawing/2014/main" xmlns="" val="2542229225"/>
                    </a:ext>
                  </a:extLst>
                </a:gridCol>
                <a:gridCol w="558800">
                  <a:extLst>
                    <a:ext uri="{9D8B030D-6E8A-4147-A177-3AD203B41FA5}">
                      <a16:colId xmlns:a16="http://schemas.microsoft.com/office/drawing/2014/main" xmlns="" val="200349121"/>
                    </a:ext>
                  </a:extLst>
                </a:gridCol>
                <a:gridCol w="558800">
                  <a:extLst>
                    <a:ext uri="{9D8B030D-6E8A-4147-A177-3AD203B41FA5}">
                      <a16:colId xmlns:a16="http://schemas.microsoft.com/office/drawing/2014/main" xmlns="" val="1793476623"/>
                    </a:ext>
                  </a:extLst>
                </a:gridCol>
                <a:gridCol w="731520">
                  <a:extLst>
                    <a:ext uri="{9D8B030D-6E8A-4147-A177-3AD203B41FA5}">
                      <a16:colId xmlns:a16="http://schemas.microsoft.com/office/drawing/2014/main" xmlns="" val="1598074522"/>
                    </a:ext>
                  </a:extLst>
                </a:gridCol>
              </a:tblGrid>
              <a:tr h="179070">
                <a:tc>
                  <a:txBody>
                    <a:bodyPr/>
                    <a:lstStyle/>
                    <a:p>
                      <a:pPr algn="l">
                        <a:spcAft>
                          <a:spcPts val="0"/>
                        </a:spcAft>
                      </a:pPr>
                      <a:r>
                        <a:rPr lang="ja-JP" sz="1100" kern="0">
                          <a:effectLst/>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941903359"/>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52.19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323479105"/>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54.66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054565595"/>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54.83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4216025928"/>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52.26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189435500"/>
                  </a:ext>
                </a:extLst>
              </a:tr>
            </a:tbl>
          </a:graphicData>
        </a:graphic>
      </p:graphicFrame>
      <p:sp>
        <p:nvSpPr>
          <p:cNvPr id="8" name="角丸四角形 7"/>
          <p:cNvSpPr/>
          <p:nvPr/>
        </p:nvSpPr>
        <p:spPr>
          <a:xfrm>
            <a:off x="4914900" y="4747260"/>
            <a:ext cx="129540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4914900" y="5273040"/>
            <a:ext cx="129540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9523529" y="2171700"/>
            <a:ext cx="460902" cy="15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523529" y="2749696"/>
            <a:ext cx="4609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3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蒸発の計算の</a:t>
            </a:r>
            <a:r>
              <a:rPr lang="ja-JP" altLang="en-US" dirty="0"/>
              <a:t>変更により、問題設定によって結果が大きく左右される</a:t>
            </a:r>
            <a:r>
              <a:rPr lang="ja-JP" altLang="en-US" dirty="0" smtClean="0"/>
              <a:t>。</a:t>
            </a:r>
            <a:endParaRPr lang="en-US" altLang="ja-JP" dirty="0" smtClean="0"/>
          </a:p>
          <a:p>
            <a:pPr marL="0" indent="0">
              <a:buNone/>
            </a:pPr>
            <a:r>
              <a:rPr lang="ja-JP" altLang="en-US" dirty="0" smtClean="0"/>
              <a:t>　容量制約ありのときに、変更を行い、よい結果を出すためには何が必要なのか検証を進める必要がある。</a:t>
            </a:r>
            <a:endParaRPr lang="en-US" altLang="ja-JP" dirty="0" smtClean="0"/>
          </a:p>
          <a:p>
            <a:pPr marL="0" indent="0">
              <a:buNone/>
            </a:pPr>
            <a:endParaRPr lang="en-US" altLang="ja-JP" dirty="0"/>
          </a:p>
          <a:p>
            <a:r>
              <a:rPr kumimoji="1" lang="ja-JP" altLang="en-US" dirty="0"/>
              <a:t>容量制約の違いにより、評価値の推移の収束に変化が見られた</a:t>
            </a:r>
            <a:r>
              <a:rPr kumimoji="1" lang="ja-JP" altLang="en-US" dirty="0" smtClean="0"/>
              <a:t>。</a:t>
            </a:r>
            <a:endParaRPr kumimoji="1" lang="en-US" altLang="ja-JP" dirty="0" smtClean="0"/>
          </a:p>
          <a:p>
            <a:pPr marL="0" indent="0">
              <a:buNone/>
            </a:pPr>
            <a:r>
              <a:rPr lang="ja-JP" altLang="en-US" dirty="0"/>
              <a:t>　</a:t>
            </a:r>
            <a:r>
              <a:rPr lang="ja-JP" altLang="en-US" dirty="0" smtClean="0"/>
              <a:t>これは蒸発率の設定が低すぎたために起こるものと考えられる。</a:t>
            </a:r>
            <a:endParaRPr lang="en-US" altLang="ja-JP" dirty="0"/>
          </a:p>
          <a:p>
            <a:endParaRPr kumimoji="1" lang="en-US" altLang="ja-JP" dirty="0" smtClean="0"/>
          </a:p>
          <a:p>
            <a:r>
              <a:rPr kumimoji="1" lang="ja-JP" altLang="en-US" dirty="0" smtClean="0"/>
              <a:t>今後</a:t>
            </a:r>
            <a:r>
              <a:rPr kumimoji="1" lang="ja-JP" altLang="en-US" dirty="0"/>
              <a:t>の課題</a:t>
            </a:r>
            <a:r>
              <a:rPr kumimoji="1" lang="ja-JP" altLang="en-US" dirty="0" smtClean="0"/>
              <a:t>。</a:t>
            </a:r>
            <a:endParaRPr kumimoji="1" lang="en-US" altLang="ja-JP" dirty="0" smtClean="0"/>
          </a:p>
          <a:p>
            <a:pPr marL="0" indent="0">
              <a:buNone/>
            </a:pPr>
            <a:r>
              <a:rPr lang="ja-JP" altLang="en-US"/>
              <a:t>　</a:t>
            </a:r>
            <a:r>
              <a:rPr lang="ja-JP" altLang="en-US" smtClean="0"/>
              <a:t>問題の再設定、プログラムの改良。</a:t>
            </a:r>
            <a:endParaRPr kumimoji="1" lang="en-US" altLang="ja-JP" dirty="0"/>
          </a:p>
          <a:p>
            <a:pPr marL="0" indent="0">
              <a:buNone/>
            </a:pP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94729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800" cap="none" dirty="0">
                <a:ln w="0"/>
                <a:solidFill>
                  <a:schemeClr val="tx1"/>
                </a:solidFill>
                <a:effectLst>
                  <a:outerShdw blurRad="38100" dist="19050" dir="2700000" algn="tl" rotWithShape="0">
                    <a:schemeClr val="dk1">
                      <a:alpha val="40000"/>
                    </a:schemeClr>
                  </a:outerShdw>
                </a:effectLst>
              </a:rPr>
              <a:t>制約条件付きスケジューリング問題</a:t>
            </a:r>
            <a:endParaRPr kumimoji="1" lang="ja-JP" altLang="en-US" sz="4800" dirty="0"/>
          </a:p>
        </p:txBody>
      </p:sp>
      <p:sp>
        <p:nvSpPr>
          <p:cNvPr id="4" name="角丸四角形 3"/>
          <p:cNvSpPr/>
          <p:nvPr/>
        </p:nvSpPr>
        <p:spPr>
          <a:xfrm>
            <a:off x="1595628" y="1977442"/>
            <a:ext cx="9006839" cy="20819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3041141" y="2285998"/>
            <a:ext cx="3064001" cy="1815882"/>
          </a:xfrm>
          <a:prstGeom prst="rect">
            <a:avLst/>
          </a:prstGeom>
          <a:noFill/>
        </p:spPr>
        <p:txBody>
          <a:bodyPr wrap="square" rtlCol="0">
            <a:spAutoFit/>
          </a:bodyPr>
          <a:lstStyle/>
          <a:p>
            <a:pPr algn="ctr"/>
            <a:r>
              <a:rPr lang="ja-JP" altLang="en-US" sz="2800" dirty="0">
                <a:ln w="0"/>
                <a:effectLst>
                  <a:outerShdw blurRad="38100" dist="19050" dir="2700000" algn="tl" rotWithShape="0">
                    <a:schemeClr val="dk1">
                      <a:alpha val="40000"/>
                    </a:schemeClr>
                  </a:outerShdw>
                </a:effectLst>
              </a:rPr>
              <a:t>タスクの処理量</a:t>
            </a:r>
            <a:endParaRPr lang="en-US" altLang="ja-JP" sz="2800" dirty="0">
              <a:ln w="0"/>
              <a:effectLst>
                <a:outerShdw blurRad="38100" dist="19050" dir="2700000" algn="tl" rotWithShape="0">
                  <a:schemeClr val="dk1">
                    <a:alpha val="40000"/>
                  </a:schemeClr>
                </a:outerShdw>
              </a:effectLst>
            </a:endParaRPr>
          </a:p>
          <a:p>
            <a:pPr algn="ctr"/>
            <a:endParaRPr lang="en-US" altLang="ja-JP" sz="2800" dirty="0">
              <a:ln w="0"/>
              <a:effectLst>
                <a:outerShdw blurRad="38100" dist="19050" dir="2700000" algn="tl" rotWithShape="0">
                  <a:schemeClr val="dk1">
                    <a:alpha val="40000"/>
                  </a:schemeClr>
                </a:outerShdw>
              </a:effectLst>
            </a:endParaRPr>
          </a:p>
          <a:p>
            <a:pPr algn="ctr"/>
            <a:r>
              <a:rPr lang="ja-JP" altLang="en-US" sz="2800" dirty="0">
                <a:ln w="0"/>
                <a:solidFill>
                  <a:schemeClr val="tx1"/>
                </a:solidFill>
                <a:effectLst>
                  <a:outerShdw blurRad="38100" dist="19050" dir="2700000" algn="tl" rotWithShape="0">
                    <a:schemeClr val="dk1">
                      <a:alpha val="40000"/>
                    </a:schemeClr>
                  </a:outerShdw>
                </a:effectLst>
              </a:rPr>
              <a:t>マシンの処理能力</a:t>
            </a:r>
            <a:endParaRPr lang="ja-JP" altLang="en-US" sz="2800" dirty="0"/>
          </a:p>
          <a:p>
            <a:endParaRPr kumimoji="1" lang="ja-JP" altLang="en-US" sz="2800" dirty="0"/>
          </a:p>
        </p:txBody>
      </p:sp>
      <p:sp>
        <p:nvSpPr>
          <p:cNvPr id="6" name="テキスト ボックス 5"/>
          <p:cNvSpPr txBox="1"/>
          <p:nvPr/>
        </p:nvSpPr>
        <p:spPr>
          <a:xfrm>
            <a:off x="6630924" y="2285998"/>
            <a:ext cx="3017520" cy="1815882"/>
          </a:xfrm>
          <a:prstGeom prst="rect">
            <a:avLst/>
          </a:prstGeom>
          <a:noFill/>
        </p:spPr>
        <p:txBody>
          <a:bodyPr wrap="square" rtlCol="0">
            <a:spAutoFit/>
          </a:bodyPr>
          <a:lstStyle/>
          <a:p>
            <a:pPr algn="ctr"/>
            <a:r>
              <a:rPr lang="ja-JP" altLang="en-US" sz="2800" dirty="0">
                <a:ln w="0"/>
                <a:effectLst>
                  <a:outerShdw blurRad="38100" dist="19050" dir="2700000" algn="tl" rotWithShape="0">
                    <a:schemeClr val="dk1">
                      <a:alpha val="40000"/>
                    </a:schemeClr>
                  </a:outerShdw>
                </a:effectLst>
              </a:rPr>
              <a:t>先行制約</a:t>
            </a:r>
            <a:endParaRPr lang="en-US" altLang="ja-JP" sz="2800" dirty="0">
              <a:ln w="0"/>
              <a:effectLst>
                <a:outerShdw blurRad="38100" dist="19050" dir="2700000" algn="tl" rotWithShape="0">
                  <a:schemeClr val="dk1">
                    <a:alpha val="40000"/>
                  </a:schemeClr>
                </a:outerShdw>
              </a:effectLst>
            </a:endParaRPr>
          </a:p>
          <a:p>
            <a:pPr algn="ctr"/>
            <a:endParaRPr lang="en-US" altLang="ja-JP" sz="2800" dirty="0">
              <a:ln w="0"/>
              <a:effectLst>
                <a:outerShdw blurRad="38100" dist="19050" dir="2700000" algn="tl" rotWithShape="0">
                  <a:schemeClr val="dk1">
                    <a:alpha val="40000"/>
                  </a:schemeClr>
                </a:outerShdw>
              </a:effectLst>
            </a:endParaRPr>
          </a:p>
          <a:p>
            <a:pPr algn="ctr"/>
            <a:r>
              <a:rPr lang="ja-JP" altLang="en-US" sz="2800" dirty="0">
                <a:ln w="0"/>
                <a:effectLst>
                  <a:outerShdw blurRad="38100" dist="19050" dir="2700000" algn="tl" rotWithShape="0">
                    <a:schemeClr val="dk1">
                      <a:alpha val="40000"/>
                    </a:schemeClr>
                  </a:outerShdw>
                </a:effectLst>
              </a:rPr>
              <a:t>容量制約</a:t>
            </a:r>
            <a:endParaRPr lang="ja-JP" altLang="en-US" sz="2800" dirty="0"/>
          </a:p>
          <a:p>
            <a:endParaRPr kumimoji="1" lang="ja-JP" altLang="en-US" sz="2800" dirty="0"/>
          </a:p>
        </p:txBody>
      </p:sp>
      <p:sp>
        <p:nvSpPr>
          <p:cNvPr id="11" name="下矢印 10"/>
          <p:cNvSpPr/>
          <p:nvPr/>
        </p:nvSpPr>
        <p:spPr>
          <a:xfrm>
            <a:off x="5602985" y="4059349"/>
            <a:ext cx="992124" cy="6741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795396" y="4733542"/>
            <a:ext cx="6607302" cy="11631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w="0"/>
                <a:solidFill>
                  <a:schemeClr val="tx1"/>
                </a:solidFill>
                <a:effectLst>
                  <a:outerShdw blurRad="38100" dist="19050" dir="2700000" algn="tl" rotWithShape="0">
                    <a:schemeClr val="dk1">
                      <a:alpha val="40000"/>
                    </a:schemeClr>
                  </a:outerShdw>
                </a:effectLst>
              </a:rPr>
              <a:t>タスクをマシンに割り当てる</a:t>
            </a:r>
            <a:endParaRPr kumimoji="1" lang="ja-JP" altLang="en-US" dirty="0"/>
          </a:p>
        </p:txBody>
      </p:sp>
    </p:spTree>
    <p:extLst>
      <p:ext uri="{BB962C8B-B14F-4D97-AF65-F5344CB8AC3E}">
        <p14:creationId xmlns:p14="http://schemas.microsoft.com/office/powerpoint/2010/main" val="1546565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円/楕円 47"/>
          <p:cNvSpPr/>
          <p:nvPr/>
        </p:nvSpPr>
        <p:spPr>
          <a:xfrm>
            <a:off x="6345125" y="1289304"/>
            <a:ext cx="5105400" cy="3693090"/>
          </a:xfrm>
          <a:prstGeom prst="ellipse">
            <a:avLst/>
          </a:prstGeom>
          <a:solidFill>
            <a:srgbClr val="92D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534635" y="1366268"/>
            <a:ext cx="5105400" cy="3693090"/>
          </a:xfrm>
          <a:prstGeom prst="ellipse">
            <a:avLst/>
          </a:prstGeom>
          <a:solidFill>
            <a:srgbClr val="92D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069848" y="219157"/>
            <a:ext cx="10058400" cy="1609344"/>
          </a:xfrm>
        </p:spPr>
        <p:txBody>
          <a:bodyPr>
            <a:normAutofit/>
          </a:bodyPr>
          <a:lstStyle/>
          <a:p>
            <a:r>
              <a:rPr lang="ja-JP" altLang="en-US" sz="4800" cap="none" dirty="0">
                <a:ln w="0"/>
                <a:solidFill>
                  <a:schemeClr val="tx1"/>
                </a:solidFill>
                <a:effectLst>
                  <a:outerShdw blurRad="38100" dist="19050" dir="2700000" algn="tl" rotWithShape="0">
                    <a:schemeClr val="dk1">
                      <a:alpha val="40000"/>
                    </a:schemeClr>
                  </a:outerShdw>
                </a:effectLst>
              </a:rPr>
              <a:t>制約条件付きスケジューリング問題</a:t>
            </a:r>
            <a:endParaRPr kumimoji="1" lang="ja-JP" altLang="en-US" sz="4800" dirty="0"/>
          </a:p>
        </p:txBody>
      </p:sp>
      <p:sp>
        <p:nvSpPr>
          <p:cNvPr id="12" name="角丸四角形 11"/>
          <p:cNvSpPr/>
          <p:nvPr/>
        </p:nvSpPr>
        <p:spPr>
          <a:xfrm>
            <a:off x="3850731" y="5461574"/>
            <a:ext cx="4496633" cy="11631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w="0"/>
                <a:solidFill>
                  <a:schemeClr val="tx1"/>
                </a:solidFill>
                <a:effectLst>
                  <a:outerShdw blurRad="38100" dist="19050" dir="2700000" algn="tl" rotWithShape="0">
                    <a:schemeClr val="dk1">
                      <a:alpha val="40000"/>
                    </a:schemeClr>
                  </a:outerShdw>
                </a:effectLst>
              </a:rPr>
              <a:t>タスクをマシンに割り当てる</a:t>
            </a:r>
            <a:endParaRPr kumimoji="1" lang="ja-JP" altLang="en-US" dirty="0"/>
          </a:p>
        </p:txBody>
      </p:sp>
      <p:sp>
        <p:nvSpPr>
          <p:cNvPr id="3" name="1つの角を切り取り、1つの角を丸めた四角形 2"/>
          <p:cNvSpPr/>
          <p:nvPr/>
        </p:nvSpPr>
        <p:spPr>
          <a:xfrm>
            <a:off x="1069848" y="1702515"/>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06659" y="22675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6" name="正方形/長方形 15"/>
          <p:cNvSpPr/>
          <p:nvPr/>
        </p:nvSpPr>
        <p:spPr>
          <a:xfrm>
            <a:off x="1359059" y="24199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7" name="正方形/長方形 16"/>
          <p:cNvSpPr/>
          <p:nvPr/>
        </p:nvSpPr>
        <p:spPr>
          <a:xfrm>
            <a:off x="1511459" y="25723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8" name="正方形/長方形 17"/>
          <p:cNvSpPr/>
          <p:nvPr/>
        </p:nvSpPr>
        <p:spPr>
          <a:xfrm>
            <a:off x="1663859" y="27247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9" name="テキスト ボックス 8"/>
          <p:cNvSpPr txBox="1"/>
          <p:nvPr/>
        </p:nvSpPr>
        <p:spPr>
          <a:xfrm>
            <a:off x="1206659" y="1841530"/>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kumimoji="1" lang="en-US" altLang="ja-JP" b="1" dirty="0" smtClean="0">
                <a:ln w="9525">
                  <a:solidFill>
                    <a:schemeClr val="bg1"/>
                  </a:solidFill>
                  <a:prstDash val="solid"/>
                </a:ln>
                <a:effectLst>
                  <a:outerShdw blurRad="12700" dist="38100" dir="2700000" algn="tl" rotWithShape="0">
                    <a:schemeClr val="bg1">
                      <a:lumMod val="50000"/>
                    </a:schemeClr>
                  </a:outerShdw>
                </a:effectLst>
              </a:rPr>
              <a:t>1</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19" name="1つの角を切り取り、1つの角を丸めた四角形 18"/>
          <p:cNvSpPr/>
          <p:nvPr/>
        </p:nvSpPr>
        <p:spPr>
          <a:xfrm>
            <a:off x="2410270" y="1702516"/>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547081" y="22675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1" name="正方形/長方形 20"/>
          <p:cNvSpPr/>
          <p:nvPr/>
        </p:nvSpPr>
        <p:spPr>
          <a:xfrm>
            <a:off x="2699481" y="24199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2" name="正方形/長方形 21"/>
          <p:cNvSpPr/>
          <p:nvPr/>
        </p:nvSpPr>
        <p:spPr>
          <a:xfrm>
            <a:off x="2851881" y="25723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3" name="正方形/長方形 22"/>
          <p:cNvSpPr/>
          <p:nvPr/>
        </p:nvSpPr>
        <p:spPr>
          <a:xfrm>
            <a:off x="3004281" y="27247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4" name="テキスト ボックス 23"/>
          <p:cNvSpPr txBox="1"/>
          <p:nvPr/>
        </p:nvSpPr>
        <p:spPr>
          <a:xfrm>
            <a:off x="2479481" y="1857848"/>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lang="en-US" altLang="ja-JP" b="1" dirty="0" smtClean="0">
                <a:ln w="9525">
                  <a:solidFill>
                    <a:schemeClr val="bg1"/>
                  </a:solidFill>
                  <a:prstDash val="solid"/>
                </a:ln>
                <a:effectLst>
                  <a:outerShdw blurRad="12700" dist="38100" dir="2700000" algn="tl" rotWithShape="0">
                    <a:schemeClr val="bg1">
                      <a:lumMod val="50000"/>
                    </a:schemeClr>
                  </a:outerShdw>
                </a:effectLst>
              </a:rPr>
              <a:t>2</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31" name="1つの角を切り取り、1つの角を丸めた四角形 30"/>
          <p:cNvSpPr/>
          <p:nvPr/>
        </p:nvSpPr>
        <p:spPr>
          <a:xfrm>
            <a:off x="3774730" y="1702515"/>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3936281" y="22546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3" name="正方形/長方形 32"/>
          <p:cNvSpPr/>
          <p:nvPr/>
        </p:nvSpPr>
        <p:spPr>
          <a:xfrm>
            <a:off x="4088681" y="24070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4" name="正方形/長方形 33"/>
          <p:cNvSpPr/>
          <p:nvPr/>
        </p:nvSpPr>
        <p:spPr>
          <a:xfrm>
            <a:off x="4241081" y="25594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5" name="正方形/長方形 34"/>
          <p:cNvSpPr/>
          <p:nvPr/>
        </p:nvSpPr>
        <p:spPr>
          <a:xfrm>
            <a:off x="4393481" y="27118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6" name="テキスト ボックス 35"/>
          <p:cNvSpPr txBox="1"/>
          <p:nvPr/>
        </p:nvSpPr>
        <p:spPr>
          <a:xfrm>
            <a:off x="3920344" y="1841530"/>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lang="en-US" altLang="ja-JP" b="1" dirty="0" smtClean="0">
                <a:ln w="9525">
                  <a:solidFill>
                    <a:schemeClr val="bg1"/>
                  </a:solidFill>
                  <a:prstDash val="solid"/>
                </a:ln>
                <a:effectLst>
                  <a:outerShdw blurRad="12700" dist="38100" dir="2700000" algn="tl" rotWithShape="0">
                    <a:schemeClr val="bg1">
                      <a:lumMod val="50000"/>
                    </a:schemeClr>
                  </a:outerShdw>
                </a:effectLst>
              </a:rPr>
              <a:t>3</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10" name="直方体 9"/>
          <p:cNvSpPr/>
          <p:nvPr/>
        </p:nvSpPr>
        <p:spPr>
          <a:xfrm>
            <a:off x="7201842" y="1880119"/>
            <a:ext cx="940157" cy="1916765"/>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7" name="直方体 36"/>
          <p:cNvSpPr/>
          <p:nvPr/>
        </p:nvSpPr>
        <p:spPr>
          <a:xfrm>
            <a:off x="7994204" y="1886898"/>
            <a:ext cx="940157" cy="1909986"/>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2</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8" name="直方体 37"/>
          <p:cNvSpPr/>
          <p:nvPr/>
        </p:nvSpPr>
        <p:spPr>
          <a:xfrm>
            <a:off x="8767861" y="1875329"/>
            <a:ext cx="940157" cy="1921555"/>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3</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9" name="直方体 38"/>
          <p:cNvSpPr/>
          <p:nvPr/>
        </p:nvSpPr>
        <p:spPr>
          <a:xfrm>
            <a:off x="9587943" y="1875331"/>
            <a:ext cx="940157" cy="1921554"/>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4</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40" name="四角形吹き出し 39"/>
          <p:cNvSpPr/>
          <p:nvPr/>
        </p:nvSpPr>
        <p:spPr>
          <a:xfrm>
            <a:off x="7048500" y="4337742"/>
            <a:ext cx="3505200" cy="612648"/>
          </a:xfrm>
          <a:prstGeom prst="wedgeRectCallout">
            <a:avLst>
              <a:gd name="adj1" fmla="val -35325"/>
              <a:gd name="adj2" fmla="val -1302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ln w="0"/>
                <a:solidFill>
                  <a:schemeClr val="tx1"/>
                </a:solidFill>
                <a:effectLst>
                  <a:outerShdw blurRad="38100" dist="19050" dir="2700000" algn="tl" rotWithShape="0">
                    <a:schemeClr val="dk1">
                      <a:alpha val="40000"/>
                    </a:schemeClr>
                  </a:outerShdw>
                </a:effectLst>
              </a:rPr>
              <a:t>処理能力</a:t>
            </a:r>
            <a:endParaRPr kumimoji="1" lang="ja-JP" altLang="en-US" sz="2800" dirty="0">
              <a:ln w="0"/>
              <a:solidFill>
                <a:schemeClr val="tx1"/>
              </a:solidFill>
              <a:effectLst>
                <a:outerShdw blurRad="38100" dist="19050" dir="2700000" algn="tl" rotWithShape="0">
                  <a:schemeClr val="dk1">
                    <a:alpha val="40000"/>
                  </a:schemeClr>
                </a:outerShdw>
              </a:effectLst>
            </a:endParaRPr>
          </a:p>
        </p:txBody>
      </p:sp>
      <p:sp>
        <p:nvSpPr>
          <p:cNvPr id="42" name="四角形吹き出し 41"/>
          <p:cNvSpPr/>
          <p:nvPr/>
        </p:nvSpPr>
        <p:spPr>
          <a:xfrm>
            <a:off x="1604986" y="4337742"/>
            <a:ext cx="3505200" cy="612648"/>
          </a:xfrm>
          <a:prstGeom prst="wedgeRectCallout">
            <a:avLst>
              <a:gd name="adj1" fmla="val -39129"/>
              <a:gd name="adj2" fmla="val -15205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ln w="0"/>
                <a:solidFill>
                  <a:schemeClr val="tx1"/>
                </a:solidFill>
                <a:effectLst>
                  <a:outerShdw blurRad="38100" dist="19050" dir="2700000" algn="tl" rotWithShape="0">
                    <a:schemeClr val="dk1">
                      <a:alpha val="40000"/>
                    </a:schemeClr>
                  </a:outerShdw>
                </a:effectLst>
              </a:rPr>
              <a:t>処理量</a:t>
            </a:r>
            <a:endParaRPr kumimoji="1" lang="ja-JP" altLang="en-US" sz="2800" dirty="0">
              <a:ln w="0"/>
              <a:solidFill>
                <a:schemeClr val="tx1"/>
              </a:solidFill>
              <a:effectLst>
                <a:outerShdw blurRad="38100" dist="19050" dir="2700000" algn="tl" rotWithShape="0">
                  <a:schemeClr val="dk1">
                    <a:alpha val="40000"/>
                  </a:schemeClr>
                </a:outerShdw>
              </a:effectLst>
            </a:endParaRPr>
          </a:p>
        </p:txBody>
      </p:sp>
      <p:sp>
        <p:nvSpPr>
          <p:cNvPr id="43" name="角丸四角形 42"/>
          <p:cNvSpPr/>
          <p:nvPr/>
        </p:nvSpPr>
        <p:spPr>
          <a:xfrm>
            <a:off x="394431" y="5585954"/>
            <a:ext cx="2413731"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先行制約</a:t>
            </a:r>
            <a:endParaRPr kumimoji="1" lang="ja-JP" altLang="en-US" sz="3200" dirty="0"/>
          </a:p>
        </p:txBody>
      </p:sp>
      <p:sp>
        <p:nvSpPr>
          <p:cNvPr id="44" name="角丸四角形 43"/>
          <p:cNvSpPr/>
          <p:nvPr/>
        </p:nvSpPr>
        <p:spPr>
          <a:xfrm>
            <a:off x="9373621" y="5595341"/>
            <a:ext cx="2413731"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smtClean="0"/>
              <a:t>容量</a:t>
            </a:r>
            <a:r>
              <a:rPr kumimoji="1" lang="ja-JP" altLang="en-US" sz="3200" smtClean="0"/>
              <a:t>制約</a:t>
            </a:r>
            <a:endParaRPr kumimoji="1" lang="ja-JP" altLang="en-US" sz="3200" dirty="0"/>
          </a:p>
        </p:txBody>
      </p:sp>
      <p:sp>
        <p:nvSpPr>
          <p:cNvPr id="45" name="右矢印 44"/>
          <p:cNvSpPr/>
          <p:nvPr/>
        </p:nvSpPr>
        <p:spPr>
          <a:xfrm>
            <a:off x="2868022" y="5816245"/>
            <a:ext cx="922849" cy="4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10800000">
            <a:off x="8399068" y="5829356"/>
            <a:ext cx="922849" cy="4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曲折矢印 49"/>
          <p:cNvSpPr/>
          <p:nvPr/>
        </p:nvSpPr>
        <p:spPr>
          <a:xfrm rot="5400000">
            <a:off x="4938112" y="3907939"/>
            <a:ext cx="2102137" cy="711887"/>
          </a:xfrm>
          <a:prstGeom prst="bentArrow">
            <a:avLst>
              <a:gd name="adj1" fmla="val 46088"/>
              <a:gd name="adj2" fmla="val 49084"/>
              <a:gd name="adj3" fmla="val 49603"/>
              <a:gd name="adj4" fmla="val 196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曲折矢印 50"/>
          <p:cNvSpPr/>
          <p:nvPr/>
        </p:nvSpPr>
        <p:spPr>
          <a:xfrm rot="5400000" flipV="1">
            <a:off x="4962173" y="3890676"/>
            <a:ext cx="2102137" cy="746412"/>
          </a:xfrm>
          <a:prstGeom prst="bentArrow">
            <a:avLst>
              <a:gd name="adj1" fmla="val 43412"/>
              <a:gd name="adj2" fmla="val 49084"/>
              <a:gd name="adj3" fmla="val 49603"/>
              <a:gd name="adj4" fmla="val 196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90870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先行制約と容量制約</a:t>
            </a:r>
            <a:endParaRPr kumimoji="1" lang="ja-JP" altLang="en-US" dirty="0"/>
          </a:p>
        </p:txBody>
      </p:sp>
      <p:sp>
        <p:nvSpPr>
          <p:cNvPr id="3" name="コンテンツ プレースホルダー 2"/>
          <p:cNvSpPr>
            <a:spLocks noGrp="1"/>
          </p:cNvSpPr>
          <p:nvPr>
            <p:ph idx="1"/>
          </p:nvPr>
        </p:nvSpPr>
        <p:spPr>
          <a:xfrm>
            <a:off x="1405127" y="1713812"/>
            <a:ext cx="10058400" cy="405079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タスクをどのマシンにどの順番で割り当てるか</a:t>
            </a:r>
            <a:endParaRPr lang="en-US" altLang="ja-JP" sz="240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　→制約条件</a:t>
            </a:r>
            <a:r>
              <a:rPr lang="en-US" altLang="ja-JP" sz="2400" dirty="0"/>
              <a:t>(</a:t>
            </a:r>
            <a:r>
              <a:rPr lang="ja-JP" altLang="en-US" sz="2400" dirty="0"/>
              <a:t>先行制約、容量制約</a:t>
            </a:r>
            <a:r>
              <a:rPr lang="en-US" altLang="ja-JP" sz="2400" dirty="0"/>
              <a:t>)</a:t>
            </a:r>
            <a:r>
              <a:rPr lang="ja-JP" altLang="en-US" sz="2400" dirty="0"/>
              <a:t>のある組み合わせ最適化</a:t>
            </a:r>
            <a:endParaRPr lang="en-US" altLang="ja-JP" sz="2400" dirty="0"/>
          </a:p>
        </p:txBody>
      </p:sp>
      <p:graphicFrame>
        <p:nvGraphicFramePr>
          <p:cNvPr id="4" name="表 3"/>
          <p:cNvGraphicFramePr>
            <a:graphicFrameLocks noGrp="1"/>
          </p:cNvGraphicFramePr>
          <p:nvPr>
            <p:extLst>
              <p:ext uri="{D42A27DB-BD31-4B8C-83A1-F6EECF244321}">
                <p14:modId xmlns:p14="http://schemas.microsoft.com/office/powerpoint/2010/main" val="890385208"/>
              </p:ext>
            </p:extLst>
          </p:nvPr>
        </p:nvGraphicFramePr>
        <p:xfrm>
          <a:off x="2492569" y="2486711"/>
          <a:ext cx="7212957" cy="4023360"/>
        </p:xfrm>
        <a:graphic>
          <a:graphicData uri="http://schemas.openxmlformats.org/drawingml/2006/table">
            <a:tbl>
              <a:tblPr firstRow="1" bandRow="1">
                <a:tableStyleId>{0505E3EF-67EA-436B-97B2-0124C06EBD24}</a:tableStyleId>
              </a:tblPr>
              <a:tblGrid>
                <a:gridCol w="3612557">
                  <a:extLst>
                    <a:ext uri="{9D8B030D-6E8A-4147-A177-3AD203B41FA5}">
                      <a16:colId xmlns:a16="http://schemas.microsoft.com/office/drawing/2014/main" xmlns="" val="20000"/>
                    </a:ext>
                  </a:extLst>
                </a:gridCol>
                <a:gridCol w="3600400">
                  <a:extLst>
                    <a:ext uri="{9D8B030D-6E8A-4147-A177-3AD203B41FA5}">
                      <a16:colId xmlns:a16="http://schemas.microsoft.com/office/drawing/2014/main" xmlns="" val="20001"/>
                    </a:ext>
                  </a:extLst>
                </a:gridCol>
              </a:tblGrid>
              <a:tr h="346364">
                <a:tc>
                  <a:txBody>
                    <a:bodyPr/>
                    <a:lstStyle/>
                    <a:p>
                      <a:pPr algn="ctr"/>
                      <a:r>
                        <a:rPr kumimoji="1" lang="ja-JP" altLang="en-US" dirty="0"/>
                        <a:t>先行制約</a:t>
                      </a:r>
                    </a:p>
                  </a:txBody>
                  <a:tcPr/>
                </a:tc>
                <a:tc>
                  <a:txBody>
                    <a:bodyPr/>
                    <a:lstStyle/>
                    <a:p>
                      <a:pPr algn="ctr"/>
                      <a:r>
                        <a:rPr kumimoji="1" lang="ja-JP" altLang="en-US" dirty="0"/>
                        <a:t>容量制約</a:t>
                      </a:r>
                    </a:p>
                  </a:txBody>
                  <a:tcPr/>
                </a:tc>
                <a:extLst>
                  <a:ext uri="{0D108BD9-81ED-4DB2-BD59-A6C34878D82A}">
                    <a16:rowId xmlns:a16="http://schemas.microsoft.com/office/drawing/2014/main" xmlns="" val="10000"/>
                  </a:ext>
                </a:extLst>
              </a:tr>
              <a:tr h="3463636">
                <a:tc>
                  <a:txBody>
                    <a:bodyPr/>
                    <a:lstStyle/>
                    <a:p>
                      <a:endParaRPr kumimoji="1" lang="en-US" altLang="ja-JP" dirty="0"/>
                    </a:p>
                    <a:p>
                      <a:endParaRPr kumimoji="1" lang="en-US" altLang="ja-JP" dirty="0"/>
                    </a:p>
                    <a:p>
                      <a:r>
                        <a:rPr kumimoji="1" lang="en-US" altLang="ja-JP" dirty="0"/>
                        <a:t>1</a:t>
                      </a:r>
                      <a:r>
                        <a:rPr kumimoji="1" lang="ja-JP" altLang="en-US" dirty="0"/>
                        <a:t>層</a:t>
                      </a:r>
                      <a:endParaRPr kumimoji="1" lang="en-US" altLang="ja-JP" dirty="0"/>
                    </a:p>
                    <a:p>
                      <a:endParaRPr kumimoji="1" lang="en-US" altLang="ja-JP" dirty="0"/>
                    </a:p>
                    <a:p>
                      <a:endParaRPr kumimoji="1" lang="en-US" altLang="ja-JP" dirty="0"/>
                    </a:p>
                    <a:p>
                      <a:r>
                        <a:rPr kumimoji="1" lang="en-US" altLang="ja-JP" dirty="0"/>
                        <a:t>2</a:t>
                      </a:r>
                      <a:r>
                        <a:rPr kumimoji="1" lang="ja-JP" altLang="en-US" dirty="0"/>
                        <a:t>層</a:t>
                      </a:r>
                      <a:endParaRPr kumimoji="1" lang="en-US" altLang="ja-JP" dirty="0"/>
                    </a:p>
                    <a:p>
                      <a:endParaRPr kumimoji="1" lang="en-US" altLang="ja-JP" dirty="0"/>
                    </a:p>
                    <a:p>
                      <a:endParaRPr kumimoji="1" lang="en-US" altLang="ja-JP" dirty="0"/>
                    </a:p>
                    <a:p>
                      <a:r>
                        <a:rPr kumimoji="1" lang="en-US" altLang="ja-JP" dirty="0"/>
                        <a:t>3</a:t>
                      </a:r>
                      <a:r>
                        <a:rPr kumimoji="1" lang="ja-JP" altLang="en-US" dirty="0"/>
                        <a:t>層</a:t>
                      </a:r>
                      <a:endParaRPr kumimoji="1" lang="en-US" altLang="ja-JP" dirty="0"/>
                    </a:p>
                    <a:p>
                      <a:endParaRPr kumimoji="1" lang="en-US" altLang="ja-JP" dirty="0"/>
                    </a:p>
                    <a:p>
                      <a:endParaRPr kumimoji="1" lang="en-US" altLang="ja-JP" dirty="0"/>
                    </a:p>
                    <a:p>
                      <a:r>
                        <a:rPr kumimoji="1" lang="en-US" altLang="ja-JP" dirty="0"/>
                        <a:t>4</a:t>
                      </a:r>
                      <a:r>
                        <a:rPr kumimoji="1" lang="ja-JP" altLang="en-US" dirty="0"/>
                        <a:t>層</a:t>
                      </a:r>
                      <a:endParaRPr kumimoji="1" lang="en-US" altLang="ja-JP" dirty="0"/>
                    </a:p>
                    <a:p>
                      <a:endParaRPr kumimoji="1" lang="ja-JP" altLang="en-US" dirty="0"/>
                    </a:p>
                  </a:txBody>
                  <a:tcPr/>
                </a:tc>
                <a:tc>
                  <a:txBody>
                    <a:bodyPr/>
                    <a:lstStyle/>
                    <a:p>
                      <a:endParaRPr lang="en-US" altLang="ja-JP" dirty="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a:solidFill>
                            <a:schemeClr val="accent1">
                              <a:lumMod val="50000"/>
                            </a:schemeClr>
                          </a:solidFill>
                        </a:rPr>
                        <a:t>・</a:t>
                      </a:r>
                      <a:r>
                        <a:rPr lang="ja-JP" altLang="en-US" sz="1800" dirty="0">
                          <a:solidFill>
                            <a:schemeClr val="tx1"/>
                          </a:solidFill>
                        </a:rPr>
                        <a:t>マシンの</a:t>
                      </a:r>
                      <a:r>
                        <a:rPr lang="ja-JP" altLang="en-US" sz="1800" dirty="0" smtClean="0">
                          <a:solidFill>
                            <a:schemeClr val="tx1"/>
                          </a:solidFill>
                        </a:rPr>
                        <a:t>容量</a:t>
                      </a:r>
                      <a:r>
                        <a:rPr lang="en-US" altLang="ja-JP" sz="1800" dirty="0" smtClean="0">
                          <a:solidFill>
                            <a:schemeClr val="tx1"/>
                          </a:solidFill>
                        </a:rPr>
                        <a:t>(</a:t>
                      </a:r>
                      <a:r>
                        <a:rPr lang="ja-JP" altLang="en-US" sz="1800" dirty="0" smtClean="0">
                          <a:solidFill>
                            <a:schemeClr val="tx1"/>
                          </a:solidFill>
                        </a:rPr>
                        <a:t>処理能力</a:t>
                      </a:r>
                      <a:r>
                        <a:rPr lang="en-US" altLang="ja-JP" sz="1800" dirty="0" smtClean="0">
                          <a:solidFill>
                            <a:schemeClr val="tx1"/>
                          </a:solidFill>
                        </a:rPr>
                        <a:t>)</a:t>
                      </a:r>
                      <a:endParaRPr kumimoji="1" lang="ja-JP" altLang="en-US" sz="1800" dirty="0">
                        <a:solidFill>
                          <a:schemeClr val="tx1"/>
                        </a:solidFill>
                      </a:endParaRP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・タスクの処理に必要な</a:t>
                      </a:r>
                      <a:endParaRPr lang="en-US" altLang="ja-JP" sz="1800" dirty="0">
                        <a:solidFill>
                          <a:schemeClr val="tx1"/>
                        </a:solidFill>
                      </a:endParaRPr>
                    </a:p>
                    <a:p>
                      <a:r>
                        <a:rPr lang="ja-JP" altLang="en-US" sz="1800" dirty="0">
                          <a:solidFill>
                            <a:schemeClr val="tx1"/>
                          </a:solidFill>
                        </a:rPr>
                        <a:t>　マシン容量</a:t>
                      </a:r>
                      <a:r>
                        <a:rPr lang="en-US" altLang="ja-JP" sz="1800" dirty="0">
                          <a:solidFill>
                            <a:schemeClr val="tx1"/>
                          </a:solidFill>
                        </a:rPr>
                        <a:t>(</a:t>
                      </a:r>
                      <a:r>
                        <a:rPr lang="ja-JP" altLang="en-US" sz="1800" dirty="0">
                          <a:solidFill>
                            <a:schemeClr val="tx1"/>
                          </a:solidFill>
                        </a:rPr>
                        <a:t>処理量</a:t>
                      </a:r>
                      <a:r>
                        <a:rPr lang="en-US" altLang="ja-JP" sz="1800" dirty="0">
                          <a:solidFill>
                            <a:schemeClr val="tx1"/>
                          </a:solidFill>
                        </a:rPr>
                        <a:t>)</a:t>
                      </a: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　</a:t>
                      </a:r>
                      <a:r>
                        <a:rPr lang="ja-JP" altLang="en-US" sz="1800" dirty="0" smtClean="0">
                          <a:solidFill>
                            <a:schemeClr val="tx1"/>
                          </a:solidFill>
                        </a:rPr>
                        <a:t>処理能力</a:t>
                      </a:r>
                      <a:r>
                        <a:rPr lang="ja-JP" altLang="en-US" sz="1800" baseline="0" dirty="0" smtClean="0">
                          <a:solidFill>
                            <a:schemeClr val="tx1"/>
                          </a:solidFill>
                        </a:rPr>
                        <a:t> </a:t>
                      </a:r>
                      <a:r>
                        <a:rPr lang="ja-JP" altLang="en-US" sz="1800" dirty="0">
                          <a:solidFill>
                            <a:schemeClr val="tx1"/>
                          </a:solidFill>
                        </a:rPr>
                        <a:t>＞ 処理量</a:t>
                      </a:r>
                      <a:endParaRPr lang="en-US" altLang="ja-JP" sz="1800" dirty="0">
                        <a:solidFill>
                          <a:schemeClr val="tx1"/>
                        </a:solidFill>
                      </a:endParaRPr>
                    </a:p>
                  </a:txBody>
                  <a:tcPr/>
                </a:tc>
                <a:extLst>
                  <a:ext uri="{0D108BD9-81ED-4DB2-BD59-A6C34878D82A}">
                    <a16:rowId xmlns:a16="http://schemas.microsoft.com/office/drawing/2014/main" xmlns="" val="10001"/>
                  </a:ext>
                </a:extLst>
              </a:tr>
            </a:tbl>
          </a:graphicData>
        </a:graphic>
      </p:graphicFrame>
      <p:grpSp>
        <p:nvGrpSpPr>
          <p:cNvPr id="5" name="Group 47"/>
          <p:cNvGrpSpPr>
            <a:grpSpLocks/>
          </p:cNvGrpSpPr>
          <p:nvPr/>
        </p:nvGrpSpPr>
        <p:grpSpPr bwMode="auto">
          <a:xfrm>
            <a:off x="3550960" y="3401255"/>
            <a:ext cx="1944216" cy="2952328"/>
            <a:chOff x="3243" y="1071"/>
            <a:chExt cx="1134" cy="1589"/>
          </a:xfrm>
        </p:grpSpPr>
        <p:sp>
          <p:nvSpPr>
            <p:cNvPr id="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1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1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a:solidFill>
                    <a:schemeClr val="accent1">
                      <a:lumMod val="50000"/>
                    </a:schemeClr>
                  </a:solidFill>
                </a:rPr>
                <a:t>6</a:t>
              </a:r>
              <a:endParaRPr lang="ja-JP" altLang="en-US" sz="1800" b="0" dirty="0">
                <a:solidFill>
                  <a:schemeClr val="accent1">
                    <a:lumMod val="50000"/>
                  </a:schemeClr>
                </a:solidFill>
              </a:endParaRPr>
            </a:p>
          </p:txBody>
        </p:sp>
        <p:sp>
          <p:nvSpPr>
            <p:cNvPr id="1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1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1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extLst>
      <p:ext uri="{BB962C8B-B14F-4D97-AF65-F5344CB8AC3E}">
        <p14:creationId xmlns:p14="http://schemas.microsoft.com/office/powerpoint/2010/main" val="2138199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法の適用</a:t>
            </a:r>
            <a:endParaRPr kumimoji="1" lang="ja-JP" altLang="en-US" dirty="0"/>
          </a:p>
        </p:txBody>
      </p:sp>
      <p:sp>
        <p:nvSpPr>
          <p:cNvPr id="4" name="角丸四角形 3"/>
          <p:cNvSpPr/>
          <p:nvPr/>
        </p:nvSpPr>
        <p:spPr>
          <a:xfrm>
            <a:off x="1310640" y="4526280"/>
            <a:ext cx="8397240" cy="1402080"/>
          </a:xfrm>
          <a:prstGeom prst="roundRect">
            <a:avLst/>
          </a:prstGeom>
          <a:solidFill>
            <a:schemeClr val="accent6">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en-US" altLang="ja-JP" sz="2400" dirty="0"/>
              <a:t>ACO</a:t>
            </a:r>
            <a:r>
              <a:rPr kumimoji="1" lang="ja-JP" altLang="en-US" sz="2400" dirty="0"/>
              <a:t>法はアリがフェロモンを介して餌を探す動きを模して考えられた集団探索</a:t>
            </a:r>
            <a:r>
              <a:rPr kumimoji="1" lang="ja-JP" altLang="en-US" sz="2400" dirty="0" smtClean="0"/>
              <a:t>アルゴリズム</a:t>
            </a:r>
            <a:endParaRPr kumimoji="1" lang="en-US" altLang="ja-JP" sz="2400" dirty="0"/>
          </a:p>
          <a:p>
            <a:r>
              <a:rPr lang="ja-JP" altLang="en-US" sz="2400" dirty="0"/>
              <a:t>解候補をノード空間で</a:t>
            </a:r>
            <a:r>
              <a:rPr lang="ja-JP" altLang="en-US" sz="2400" dirty="0" smtClean="0"/>
              <a:t>表現</a:t>
            </a:r>
            <a:endParaRPr lang="en-US" altLang="ja-JP" sz="2400" dirty="0"/>
          </a:p>
          <a:p>
            <a:pPr marL="0" indent="0">
              <a:buNone/>
            </a:pPr>
            <a:r>
              <a:rPr lang="ja-JP" altLang="en-US" sz="2400" dirty="0"/>
              <a:t>　　処理順ノード空間</a:t>
            </a:r>
            <a:r>
              <a:rPr lang="en-US" altLang="ja-JP" sz="2400" dirty="0"/>
              <a:t>(</a:t>
            </a:r>
            <a:r>
              <a:rPr lang="ja-JP" altLang="en-US" sz="2400" dirty="0"/>
              <a:t>先行制約</a:t>
            </a:r>
            <a:r>
              <a:rPr lang="en-US" altLang="ja-JP" sz="2400" dirty="0"/>
              <a:t>)</a:t>
            </a:r>
          </a:p>
          <a:p>
            <a:pPr marL="0" indent="0">
              <a:buNone/>
            </a:pPr>
            <a:r>
              <a:rPr lang="ja-JP" altLang="en-US" sz="2400" dirty="0"/>
              <a:t>　　配置順ノード空間</a:t>
            </a:r>
            <a:endParaRPr lang="en-US" altLang="ja-JP" sz="2400" dirty="0"/>
          </a:p>
          <a:p>
            <a:pPr marL="0" indent="0">
              <a:buNone/>
            </a:pPr>
            <a:r>
              <a:rPr lang="ja-JP" altLang="en-US" sz="2400" dirty="0"/>
              <a:t>　　割当てノード空間</a:t>
            </a:r>
            <a:r>
              <a:rPr lang="en-US" altLang="ja-JP" sz="2400" dirty="0"/>
              <a:t>(</a:t>
            </a:r>
            <a:r>
              <a:rPr lang="ja-JP" altLang="en-US" sz="2400" dirty="0"/>
              <a:t>容量制約</a:t>
            </a:r>
            <a:r>
              <a:rPr lang="en-US" altLang="ja-JP" sz="2400" dirty="0"/>
              <a:t>)</a:t>
            </a:r>
          </a:p>
          <a:p>
            <a:r>
              <a:rPr lang="ja-JP" altLang="en-US" sz="2400" dirty="0"/>
              <a:t>ガントチャートを用いて解候補の評価を行う</a:t>
            </a:r>
            <a:endParaRPr lang="en-US" altLang="ja-JP" sz="2400" dirty="0"/>
          </a:p>
          <a:p>
            <a:r>
              <a:rPr lang="ja-JP" altLang="en-US" sz="2400" dirty="0"/>
              <a:t>フェロモンの蒸発と散布</a:t>
            </a:r>
            <a:endParaRPr lang="en-US" altLang="ja-JP" sz="2400" dirty="0"/>
          </a:p>
          <a:p>
            <a:r>
              <a:rPr lang="ja-JP" altLang="en-US" sz="2400" dirty="0"/>
              <a:t>ノードの蓄積フェロモン量に基づき、ノードを確率的に選択</a:t>
            </a:r>
            <a:r>
              <a:rPr lang="ja-JP" altLang="en-US" dirty="0"/>
              <a:t>　　</a:t>
            </a:r>
            <a:endParaRPr lang="en-US" altLang="ja-JP" dirty="0"/>
          </a:p>
          <a:p>
            <a:endParaRPr lang="en-US" altLang="ja-JP" dirty="0"/>
          </a:p>
          <a:p>
            <a:endParaRPr kumimoji="1" lang="ja-JP" altLang="en-US" dirty="0"/>
          </a:p>
        </p:txBody>
      </p:sp>
      <p:sp>
        <p:nvSpPr>
          <p:cNvPr id="5" name="テキスト ボックス 4"/>
          <p:cNvSpPr txBox="1"/>
          <p:nvPr/>
        </p:nvSpPr>
        <p:spPr>
          <a:xfrm>
            <a:off x="1722120" y="5968799"/>
            <a:ext cx="8183880" cy="461665"/>
          </a:xfrm>
          <a:prstGeom prst="rect">
            <a:avLst/>
          </a:prstGeom>
          <a:noFill/>
        </p:spPr>
        <p:txBody>
          <a:bodyPr wrap="square" rtlCol="0">
            <a:spAutoFit/>
          </a:bodyPr>
          <a:lstStyle/>
          <a:p>
            <a:r>
              <a:rPr kumimoji="1" lang="ja-JP" altLang="en-US" sz="2400" dirty="0"/>
              <a:t>この</a:t>
            </a:r>
            <a:r>
              <a:rPr kumimoji="1" lang="en-US" altLang="ja-JP" sz="2400" dirty="0"/>
              <a:t>3</a:t>
            </a:r>
            <a:r>
              <a:rPr kumimoji="1" lang="ja-JP" altLang="en-US" sz="2400" dirty="0"/>
              <a:t>つを繰り返し行い、その数を世代数で表す　</a:t>
            </a:r>
          </a:p>
        </p:txBody>
      </p:sp>
    </p:spTree>
    <p:extLst>
      <p:ext uri="{BB962C8B-B14F-4D97-AF65-F5344CB8AC3E}">
        <p14:creationId xmlns:p14="http://schemas.microsoft.com/office/powerpoint/2010/main" val="72147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制約</a:t>
            </a:r>
            <a:r>
              <a:rPr lang="ja-JP" altLang="en-US" cap="none" dirty="0">
                <a:ln w="0"/>
                <a:solidFill>
                  <a:schemeClr val="tx1"/>
                </a:solidFill>
                <a:effectLst>
                  <a:outerShdw blurRad="38100" dist="19050" dir="2700000" algn="tl" rotWithShape="0">
                    <a:schemeClr val="dk1">
                      <a:alpha val="40000"/>
                    </a:schemeClr>
                  </a:outerShdw>
                </a:effectLst>
              </a:rPr>
              <a:t>条件</a:t>
            </a:r>
            <a:r>
              <a:rPr lang="ja-JP" altLang="en-US" cap="none" dirty="0" smtClean="0">
                <a:ln w="0"/>
                <a:solidFill>
                  <a:schemeClr val="tx1"/>
                </a:solidFill>
                <a:effectLst>
                  <a:outerShdw blurRad="38100" dist="19050" dir="2700000" algn="tl" rotWithShape="0">
                    <a:schemeClr val="dk1">
                      <a:alpha val="40000"/>
                    </a:schemeClr>
                  </a:outerShdw>
                </a:effectLst>
              </a:rPr>
              <a:t>と</a:t>
            </a:r>
            <a:r>
              <a:rPr lang="ja-JP" altLang="en-US" cap="none" dirty="0">
                <a:ln w="0"/>
                <a:solidFill>
                  <a:schemeClr val="tx1"/>
                </a:solidFill>
                <a:effectLst>
                  <a:outerShdw blurRad="38100" dist="19050" dir="2700000" algn="tl" rotWithShape="0">
                    <a:schemeClr val="dk1">
                      <a:alpha val="40000"/>
                    </a:schemeClr>
                  </a:outerShdw>
                </a:effectLst>
              </a:rPr>
              <a:t>フェロモン蒸発</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sz="2400" dirty="0"/>
              <a:t>処理順ノード空間では先行制約があるため、選択されないノードが存在する。</a:t>
            </a:r>
            <a:endParaRPr lang="en-US" altLang="ja-JP" sz="2400" dirty="0"/>
          </a:p>
          <a:p>
            <a:r>
              <a:rPr kumimoji="1" lang="ja-JP" altLang="en-US" sz="2400" dirty="0"/>
              <a:t>配置順ノード空間でも選択回数制約から、選択の対象外となるノードが存在する。</a:t>
            </a:r>
            <a:endParaRPr lang="en-US" altLang="ja-JP" sz="2400" dirty="0"/>
          </a:p>
          <a:p>
            <a:endParaRPr lang="en-US" altLang="ja-JP" sz="2400" dirty="0"/>
          </a:p>
          <a:p>
            <a:r>
              <a:rPr kumimoji="1" lang="ja-JP" altLang="en-US" sz="2400" dirty="0"/>
              <a:t>従来では、これらのような選択される可能性のないノードにも蒸発を行う。</a:t>
            </a:r>
            <a:endParaRPr lang="en-US" altLang="ja-JP" sz="2400" dirty="0"/>
          </a:p>
          <a:p>
            <a:r>
              <a:rPr lang="ja-JP" altLang="en-US" sz="2400" dirty="0"/>
              <a:t>選択される可能性のない</a:t>
            </a:r>
            <a:r>
              <a:rPr kumimoji="1" lang="ja-JP" altLang="en-US" sz="2400" dirty="0"/>
              <a:t>ノードには蒸発を行わない変更をした方が、結果がよくなるのではと考えた。</a:t>
            </a:r>
            <a:endParaRPr kumimoji="1" lang="en-US" altLang="ja-JP" sz="2400" dirty="0"/>
          </a:p>
        </p:txBody>
      </p:sp>
    </p:spTree>
    <p:extLst>
      <p:ext uri="{BB962C8B-B14F-4D97-AF65-F5344CB8AC3E}">
        <p14:creationId xmlns:p14="http://schemas.microsoft.com/office/powerpoint/2010/main" val="1386834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1</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蒸発の</a:t>
            </a:r>
            <a:r>
              <a:rPr lang="ja-JP" altLang="en-US" cap="none" dirty="0">
                <a:ln w="0"/>
                <a:solidFill>
                  <a:schemeClr val="tx1"/>
                </a:solidFill>
                <a:effectLst>
                  <a:outerShdw blurRad="38100" dist="19050" dir="2700000" algn="tl" rotWithShape="0">
                    <a:schemeClr val="dk1">
                      <a:alpha val="40000"/>
                    </a:schemeClr>
                  </a:outerShdw>
                </a:effectLst>
              </a:rPr>
              <a:t>適用箇所の変更</a:t>
            </a:r>
            <a:endParaRPr kumimoji="1" lang="ja-JP" altLang="en-US" dirty="0"/>
          </a:p>
        </p:txBody>
      </p:sp>
    </p:spTree>
    <p:extLst>
      <p:ext uri="{BB962C8B-B14F-4D97-AF65-F5344CB8AC3E}">
        <p14:creationId xmlns:p14="http://schemas.microsoft.com/office/powerpoint/2010/main" val="1512283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ジョブの条件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339544815"/>
              </p:ext>
            </p:extLst>
          </p:nvPr>
        </p:nvGraphicFramePr>
        <p:xfrm>
          <a:off x="2994823" y="2026779"/>
          <a:ext cx="6208449" cy="4240050"/>
        </p:xfrm>
        <a:graphic>
          <a:graphicData uri="http://schemas.openxmlformats.org/drawingml/2006/table">
            <a:tbl>
              <a:tblPr firstRow="1" firstCol="1" bandRow="1">
                <a:tableStyleId>{5C22544A-7EE6-4342-B048-85BDC9FD1C3A}</a:tableStyleId>
              </a:tblPr>
              <a:tblGrid>
                <a:gridCol w="2415436">
                  <a:extLst>
                    <a:ext uri="{9D8B030D-6E8A-4147-A177-3AD203B41FA5}">
                      <a16:colId xmlns:a16="http://schemas.microsoft.com/office/drawing/2014/main" xmlns="" val="20000"/>
                    </a:ext>
                  </a:extLst>
                </a:gridCol>
                <a:gridCol w="1645613">
                  <a:extLst>
                    <a:ext uri="{9D8B030D-6E8A-4147-A177-3AD203B41FA5}">
                      <a16:colId xmlns:a16="http://schemas.microsoft.com/office/drawing/2014/main" xmlns="" val="20001"/>
                    </a:ext>
                  </a:extLst>
                </a:gridCol>
                <a:gridCol w="2147400">
                  <a:extLst>
                    <a:ext uri="{9D8B030D-6E8A-4147-A177-3AD203B41FA5}">
                      <a16:colId xmlns:a16="http://schemas.microsoft.com/office/drawing/2014/main" xmlns="" val="20002"/>
                    </a:ext>
                  </a:extLst>
                </a:gridCol>
              </a:tblGrid>
              <a:tr h="706675">
                <a:tc>
                  <a:txBody>
                    <a:bodyPr/>
                    <a:lstStyle/>
                    <a:p>
                      <a:pPr algn="just">
                        <a:spcAft>
                          <a:spcPts val="0"/>
                        </a:spcAft>
                      </a:pPr>
                      <a:r>
                        <a:rPr lang="ja-JP" sz="2400" kern="100" dirty="0">
                          <a:effectLst/>
                        </a:rPr>
                        <a:t>ジョブ番号</a:t>
                      </a:r>
                      <a:r>
                        <a:rPr lang="en-US" sz="2400" kern="100" dirty="0">
                          <a:effectLst/>
                        </a:rPr>
                        <a:t> j</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階層数</a:t>
                      </a:r>
                      <a:endParaRPr lang="ja-JP" sz="20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dirty="0">
                          <a:effectLst/>
                        </a:rPr>
                        <a:t>タスク数</a:t>
                      </a:r>
                      <a:r>
                        <a:rPr lang="en-US" sz="2400" kern="100" dirty="0">
                          <a:effectLst/>
                        </a:rPr>
                        <a:t> n</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706675">
                <a:tc>
                  <a:txBody>
                    <a:bodyPr/>
                    <a:lstStyle/>
                    <a:p>
                      <a:pPr algn="r">
                        <a:spcAft>
                          <a:spcPts val="0"/>
                        </a:spcAft>
                      </a:pPr>
                      <a:r>
                        <a:rPr lang="en-US" sz="2400" kern="100" dirty="0">
                          <a:effectLst/>
                        </a:rPr>
                        <a:t>1</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40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706675">
                <a:tc>
                  <a:txBody>
                    <a:bodyPr/>
                    <a:lstStyle/>
                    <a:p>
                      <a:pPr algn="r">
                        <a:spcAft>
                          <a:spcPts val="0"/>
                        </a:spcAft>
                      </a:pPr>
                      <a:r>
                        <a:rPr lang="en-US" sz="2400" kern="100" dirty="0">
                          <a:effectLst/>
                        </a:rPr>
                        <a:t>2</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80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706675">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3</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706675">
                <a:tc>
                  <a:txBody>
                    <a:bodyPr/>
                    <a:lstStyle/>
                    <a:p>
                      <a:pPr algn="r">
                        <a:spcAft>
                          <a:spcPts val="0"/>
                        </a:spcAft>
                      </a:pPr>
                      <a:r>
                        <a:rPr lang="en-US" sz="2400" kern="100">
                          <a:effectLst/>
                        </a:rPr>
                        <a:t>4</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5</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70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706675">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9373756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1013</TotalTime>
  <Words>2338</Words>
  <Application>Microsoft Macintosh PowerPoint</Application>
  <PresentationFormat>ワイド画面</PresentationFormat>
  <Paragraphs>503</Paragraphs>
  <Slides>22</Slides>
  <Notes>22</Notes>
  <HiddenSlides>4</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Calibri</vt:lpstr>
      <vt:lpstr>Century</vt:lpstr>
      <vt:lpstr>ＭＳ 明朝</vt:lpstr>
      <vt:lpstr>Rockwell Extra Bold</vt:lpstr>
      <vt:lpstr>Times New Roman</vt:lpstr>
      <vt:lpstr>Wingdings</vt:lpstr>
      <vt:lpstr>Yu Gothic</vt:lpstr>
      <vt:lpstr>メイリオ</vt:lpstr>
      <vt:lpstr>木版活字</vt:lpstr>
      <vt:lpstr>PowerPoint プレゼンテーション</vt:lpstr>
      <vt:lpstr>研究の目的</vt:lpstr>
      <vt:lpstr>制約条件付きスケジューリング問題</vt:lpstr>
      <vt:lpstr>制約条件付きスケジューリング問題</vt:lpstr>
      <vt:lpstr>先行制約と容量制約</vt:lpstr>
      <vt:lpstr>ACO法の適用</vt:lpstr>
      <vt:lpstr>制約条件とフェロモン蒸発</vt:lpstr>
      <vt:lpstr>数値実験1 蒸発の適用箇所の変更</vt:lpstr>
      <vt:lpstr>数値実験(ジョブの条件)</vt:lpstr>
      <vt:lpstr>数値実験(マシンの条件)</vt:lpstr>
      <vt:lpstr>数値実験(ACOの条件)</vt:lpstr>
      <vt:lpstr>PowerPoint プレゼンテーション</vt:lpstr>
      <vt:lpstr>実験結果</vt:lpstr>
      <vt:lpstr>PowerPoint プレゼンテーション</vt:lpstr>
      <vt:lpstr>実験結果</vt:lpstr>
      <vt:lpstr>数値実験2 容量制約の影響</vt:lpstr>
      <vt:lpstr>数値実験(マシンの条件)</vt:lpstr>
      <vt:lpstr>PowerPoint プレゼンテーション</vt:lpstr>
      <vt:lpstr>実験結果</vt:lpstr>
      <vt:lpstr>PowerPoint プレゼンテーション</vt:lpstr>
      <vt:lpstr>実験結果</vt:lpstr>
      <vt:lpstr>まとめ</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恩田征</dc:creator>
  <cp:lastModifiedBy>恩田征</cp:lastModifiedBy>
  <cp:revision>50</cp:revision>
  <dcterms:created xsi:type="dcterms:W3CDTF">2017-01-30T07:01:49Z</dcterms:created>
  <dcterms:modified xsi:type="dcterms:W3CDTF">2017-01-31T16:37:38Z</dcterms:modified>
</cp:coreProperties>
</file>