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7"/>
  </p:notesMasterIdLst>
  <p:sldIdLst>
    <p:sldId id="258" r:id="rId2"/>
    <p:sldId id="261" r:id="rId3"/>
    <p:sldId id="262" r:id="rId4"/>
    <p:sldId id="263" r:id="rId5"/>
    <p:sldId id="264" r:id="rId6"/>
    <p:sldId id="265" r:id="rId7"/>
    <p:sldId id="275" r:id="rId8"/>
    <p:sldId id="266" r:id="rId9"/>
    <p:sldId id="271" r:id="rId10"/>
    <p:sldId id="272" r:id="rId11"/>
    <p:sldId id="273" r:id="rId12"/>
    <p:sldId id="274" r:id="rId13"/>
    <p:sldId id="270" r:id="rId14"/>
    <p:sldId id="267" r:id="rId15"/>
    <p:sldId id="26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94"/>
    <p:restoredTop sz="66216"/>
  </p:normalViewPr>
  <p:slideViewPr>
    <p:cSldViewPr snapToGrid="0" snapToObjects="1">
      <p:cViewPr varScale="1">
        <p:scale>
          <a:sx n="65" d="100"/>
          <a:sy n="65" d="100"/>
        </p:scale>
        <p:origin x="9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0FB42-B2C6-3A41-AD8C-BEA2E3623105}" type="datetimeFigureOut">
              <a:rPr kumimoji="1" lang="ja-JP" altLang="en-US" smtClean="0"/>
              <a:t>2017/1/30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51BA0-8037-DB44-AE69-351431D0BF06}" type="slidenum">
              <a:rPr kumimoji="1" lang="ja-JP" altLang="en-US" smtClean="0"/>
              <a:t>‹#›</a:t>
            </a:fld>
            <a:endParaRPr kumimoji="1" lang="ja-JP" altLang="en-US"/>
          </a:p>
        </p:txBody>
      </p:sp>
    </p:spTree>
    <p:extLst>
      <p:ext uri="{BB962C8B-B14F-4D97-AF65-F5344CB8AC3E}">
        <p14:creationId xmlns:p14="http://schemas.microsoft.com/office/powerpoint/2010/main" val="1871074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smtClean="0"/>
              <a:t>これより、グリッドコンピューティングにおける、制約条件付きスケジューリング問題への、</a:t>
            </a:r>
            <a:r>
              <a:rPr lang="en-US" altLang="ja-JP" dirty="0" smtClean="0"/>
              <a:t>ACO</a:t>
            </a:r>
            <a:r>
              <a:rPr lang="ja-JP" altLang="en-US" dirty="0" smtClean="0"/>
              <a:t>法の適用の研究発表を行います。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研究者は、</a:t>
            </a:r>
            <a:r>
              <a:rPr lang="en-US" altLang="ja-JP" dirty="0" smtClean="0"/>
              <a:t>13H023</a:t>
            </a:r>
            <a:r>
              <a:rPr lang="ja-JP" altLang="en-US" dirty="0" smtClean="0"/>
              <a:t>恩田です。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次</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a:t>
            </a:fld>
            <a:endParaRPr kumimoji="1" lang="ja-JP" altLang="en-US"/>
          </a:p>
        </p:txBody>
      </p:sp>
    </p:spTree>
    <p:extLst>
      <p:ext uri="{BB962C8B-B14F-4D97-AF65-F5344CB8AC3E}">
        <p14:creationId xmlns:p14="http://schemas.microsoft.com/office/powerpoint/2010/main" val="166891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発表の流れ</a:t>
            </a:r>
            <a:endParaRPr kumimoji="1" lang="en-US" altLang="ja-JP" dirty="0" smtClean="0"/>
          </a:p>
          <a:p>
            <a:r>
              <a:rPr kumimoji="1" lang="ja-JP" altLang="en-US" dirty="0" smtClean="0"/>
              <a:t>研究目的</a:t>
            </a:r>
            <a:endParaRPr kumimoji="1" lang="en-US" altLang="ja-JP" dirty="0" smtClean="0"/>
          </a:p>
          <a:p>
            <a:r>
              <a:rPr kumimoji="1" lang="ja-JP" altLang="en-US" dirty="0" smtClean="0"/>
              <a:t>制約条件付きタスクスケジューリング問題とはなにか</a:t>
            </a:r>
            <a:endParaRPr kumimoji="1" lang="en-US" altLang="ja-JP" dirty="0" smtClean="0"/>
          </a:p>
          <a:p>
            <a:r>
              <a:rPr kumimoji="1" lang="ja-JP" altLang="en-US" dirty="0" smtClean="0"/>
              <a:t>先行制約と容量制約の説明</a:t>
            </a:r>
            <a:endParaRPr kumimoji="1" lang="en-US" altLang="ja-JP" dirty="0" smtClean="0"/>
          </a:p>
          <a:p>
            <a:r>
              <a:rPr kumimoji="1" lang="ja-JP" altLang="en-US" dirty="0" smtClean="0"/>
              <a:t>なぜ</a:t>
            </a:r>
            <a:r>
              <a:rPr kumimoji="1" lang="en-US" altLang="ja-JP" dirty="0" smtClean="0"/>
              <a:t>ACO</a:t>
            </a:r>
            <a:r>
              <a:rPr kumimoji="1" lang="ja-JP" altLang="en-US" dirty="0" smtClean="0"/>
              <a:t>法の適用を行ったのか</a:t>
            </a:r>
            <a:endParaRPr kumimoji="1" lang="en-US" altLang="ja-JP" dirty="0" smtClean="0"/>
          </a:p>
          <a:p>
            <a:r>
              <a:rPr kumimoji="1" lang="ja-JP" altLang="en-US" dirty="0" smtClean="0"/>
              <a:t>数値実験とその結果</a:t>
            </a:r>
            <a:endParaRPr kumimoji="1" lang="en-US" altLang="ja-JP" dirty="0" smtClean="0"/>
          </a:p>
          <a:p>
            <a:r>
              <a:rPr kumimoji="1" lang="ja-JP" altLang="en-US" dirty="0" smtClean="0"/>
              <a:t>まとめ</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a:t>
            </a:fld>
            <a:endParaRPr kumimoji="1" lang="ja-JP" altLang="en-US"/>
          </a:p>
        </p:txBody>
      </p:sp>
    </p:spTree>
    <p:extLst>
      <p:ext uri="{BB962C8B-B14F-4D97-AF65-F5344CB8AC3E}">
        <p14:creationId xmlns:p14="http://schemas.microsoft.com/office/powerpoint/2010/main" val="76511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コンピュータのグリッド化において、マシンを複数繋ぐだけでは本来求めている能力を発揮でない。そこで重要になってくるのがスケジューリング問題です</a:t>
            </a:r>
            <a:endParaRPr kumimoji="1" lang="en-US" altLang="ja-JP" dirty="0" smtClean="0"/>
          </a:p>
          <a:p>
            <a:r>
              <a:rPr kumimoji="1" lang="ja-JP" altLang="en-US" dirty="0" smtClean="0"/>
              <a:t>今回、私の研究では先行制約、容量制約の</a:t>
            </a:r>
            <a:r>
              <a:rPr kumimoji="1" lang="en-US" altLang="ja-JP" dirty="0" smtClean="0"/>
              <a:t>2</a:t>
            </a:r>
            <a:r>
              <a:rPr kumimoji="1" lang="ja-JP" altLang="en-US" dirty="0" smtClean="0"/>
              <a:t>つがあるものとして考えます。</a:t>
            </a:r>
            <a:endParaRPr kumimoji="1" lang="en-US" altLang="ja-JP" dirty="0" smtClean="0"/>
          </a:p>
          <a:p>
            <a:r>
              <a:rPr kumimoji="1" lang="ja-JP" altLang="en-US" dirty="0" smtClean="0"/>
              <a:t>全探索によってこの問題の解を出すのは時間的に非常に時間がかかるため、組み合わせ最適手法の</a:t>
            </a:r>
            <a:r>
              <a:rPr kumimoji="1" lang="en-US" altLang="ja-JP" dirty="0" smtClean="0"/>
              <a:t>ACO</a:t>
            </a:r>
            <a:r>
              <a:rPr kumimoji="1" lang="ja-JP" altLang="en-US" dirty="0" smtClean="0"/>
              <a:t>法を用いて解を導き出すことにしました。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3</a:t>
            </a:fld>
            <a:endParaRPr kumimoji="1" lang="ja-JP" altLang="en-US"/>
          </a:p>
        </p:txBody>
      </p:sp>
    </p:spTree>
    <p:extLst>
      <p:ext uri="{BB962C8B-B14F-4D97-AF65-F5344CB8AC3E}">
        <p14:creationId xmlns:p14="http://schemas.microsoft.com/office/powerpoint/2010/main" val="130088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スケジューリング問題について</a:t>
            </a:r>
            <a:endParaRPr kumimoji="1" lang="en-US" altLang="ja-JP" dirty="0" smtClean="0"/>
          </a:p>
          <a:p>
            <a:endParaRPr kumimoji="1" lang="en-US" altLang="ja-JP" smtClean="0"/>
          </a:p>
          <a:p>
            <a:endParaRPr kumimoji="1" lang="en-US" altLang="ja-JP" dirty="0" smtClean="0"/>
          </a:p>
          <a:p>
            <a:r>
              <a:rPr kumimoji="1" lang="ja-JP" altLang="en-US" dirty="0" smtClean="0"/>
              <a:t>先行制約と容量制約について説明します。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4</a:t>
            </a:fld>
            <a:endParaRPr kumimoji="1" lang="ja-JP" altLang="en-US"/>
          </a:p>
        </p:txBody>
      </p:sp>
    </p:spTree>
    <p:extLst>
      <p:ext uri="{BB962C8B-B14F-4D97-AF65-F5344CB8AC3E}">
        <p14:creationId xmlns:p14="http://schemas.microsoft.com/office/powerpoint/2010/main" val="6362807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EDDFDD5E-F29A-2047-B8B1-C7CA013B3F78}" type="datetimeFigureOut">
              <a:rPr kumimoji="1" lang="ja-JP" altLang="en-US" smtClean="0"/>
              <a:t>2017/1/30</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2017/1/30</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DFDD5E-F29A-2047-B8B1-C7CA013B3F78}" type="datetimeFigureOut">
              <a:rPr kumimoji="1" lang="ja-JP" altLang="en-US" smtClean="0"/>
              <a:t>2017/1/30</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DA23C3-C281-CD4C-B2E1-31B713A0B2E7}" type="slidenum">
              <a:rPr kumimoji="1" lang="ja-JP" altLang="en-US" smtClean="0"/>
              <a:t>‹#›</a:t>
            </a:fld>
            <a:endParaRPr kumimoji="1" lang="ja-JP" altLang="en-US"/>
          </a:p>
        </p:txBody>
      </p:sp>
    </p:spTree>
    <p:extLst>
      <p:ext uri="{BB962C8B-B14F-4D97-AF65-F5344CB8AC3E}">
        <p14:creationId xmlns:p14="http://schemas.microsoft.com/office/powerpoint/2010/main" val="209946547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2960" y="1691640"/>
            <a:ext cx="11887200" cy="1938992"/>
          </a:xfrm>
          <a:prstGeom prst="rect">
            <a:avLst/>
          </a:prstGeom>
          <a:noFill/>
        </p:spPr>
        <p:txBody>
          <a:bodyPr wrap="square" rtlCol="0">
            <a:spAutoFit/>
          </a:bodyPr>
          <a:lstStyle/>
          <a:p>
            <a:r>
              <a:rPr lang="ja-JP" altLang="ja-JP" sz="4000" b="1" dirty="0" smtClean="0">
                <a:latin typeface="+mj-ea"/>
                <a:ea typeface="+mj-ea"/>
              </a:rPr>
              <a:t>グリッドコンピューティングにおける</a:t>
            </a:r>
            <a:endParaRPr lang="en-US" altLang="ja-JP" sz="4000" b="1" dirty="0" smtClean="0">
              <a:latin typeface="+mj-ea"/>
              <a:ea typeface="+mj-ea"/>
            </a:endParaRPr>
          </a:p>
          <a:p>
            <a:r>
              <a:rPr lang="ja-JP" altLang="ja-JP" sz="4000" b="1" dirty="0" smtClean="0">
                <a:latin typeface="+mj-ea"/>
                <a:ea typeface="+mj-ea"/>
              </a:rPr>
              <a:t>制約条件付きスケジューリング問題</a:t>
            </a:r>
            <a:r>
              <a:rPr lang="ja-JP" altLang="en-US" sz="4000" b="1" dirty="0" smtClean="0">
                <a:latin typeface="+mj-ea"/>
                <a:ea typeface="+mj-ea"/>
              </a:rPr>
              <a:t>への</a:t>
            </a:r>
            <a:endParaRPr lang="en-US" altLang="ja-JP" sz="4000" b="1" dirty="0" smtClean="0">
              <a:latin typeface="+mj-ea"/>
              <a:ea typeface="+mj-ea"/>
            </a:endParaRPr>
          </a:p>
          <a:p>
            <a:r>
              <a:rPr lang="en-US" altLang="ja-JP" sz="4000" b="1" dirty="0" smtClean="0">
                <a:latin typeface="+mj-ea"/>
                <a:ea typeface="+mj-ea"/>
              </a:rPr>
              <a:t>ACO</a:t>
            </a:r>
            <a:r>
              <a:rPr lang="ja-JP" altLang="en-US" sz="4000" b="1" dirty="0" smtClean="0">
                <a:latin typeface="+mj-ea"/>
                <a:ea typeface="+mj-ea"/>
              </a:rPr>
              <a:t>法の適用</a:t>
            </a:r>
            <a:endParaRPr kumimoji="1" lang="ja-JP" altLang="en-US" sz="4000" b="1" dirty="0">
              <a:latin typeface="+mj-ea"/>
              <a:ea typeface="+mj-ea"/>
            </a:endParaRPr>
          </a:p>
        </p:txBody>
      </p:sp>
      <p:sp>
        <p:nvSpPr>
          <p:cNvPr id="4" name="テキスト ボックス 3"/>
          <p:cNvSpPr txBox="1"/>
          <p:nvPr/>
        </p:nvSpPr>
        <p:spPr>
          <a:xfrm>
            <a:off x="2331720" y="4450080"/>
            <a:ext cx="7498080" cy="1255728"/>
          </a:xfrm>
          <a:prstGeom prst="rect">
            <a:avLst/>
          </a:prstGeom>
          <a:noFill/>
        </p:spPr>
        <p:txBody>
          <a:bodyPr wrap="square" rtlCol="0">
            <a:spAutoFit/>
          </a:bodyPr>
          <a:lstStyle/>
          <a:p>
            <a:pPr>
              <a:lnSpc>
                <a:spcPct val="80000"/>
              </a:lnSpc>
            </a:pPr>
            <a:r>
              <a:rPr lang="ja-JP" altLang="en-US" sz="2400" dirty="0" smtClean="0">
                <a:latin typeface="+mn-ea"/>
              </a:rPr>
              <a:t>大阪産業大学　デザイン工学部　情報システム学科</a:t>
            </a:r>
          </a:p>
          <a:p>
            <a:pPr>
              <a:lnSpc>
                <a:spcPct val="80000"/>
              </a:lnSpc>
            </a:pPr>
            <a:endParaRPr lang="en-US" altLang="ja-JP" sz="2400" dirty="0" smtClean="0">
              <a:latin typeface="+mn-ea"/>
            </a:endParaRPr>
          </a:p>
          <a:p>
            <a:pPr>
              <a:lnSpc>
                <a:spcPct val="80000"/>
              </a:lnSpc>
            </a:pPr>
            <a:r>
              <a:rPr lang="en-US" altLang="ja-JP" sz="2400" cap="none" dirty="0" smtClean="0">
                <a:latin typeface="+mn-ea"/>
              </a:rPr>
              <a:t>                   13H023</a:t>
            </a:r>
            <a:r>
              <a:rPr lang="ja-JP" altLang="en-US" sz="2400" cap="none" dirty="0" smtClean="0">
                <a:latin typeface="+mn-ea"/>
              </a:rPr>
              <a:t>  恩田征</a:t>
            </a:r>
            <a:endParaRPr lang="en-US" altLang="ja-JP" sz="2400" cap="none" dirty="0" smtClean="0">
              <a:latin typeface="+mn-ea"/>
            </a:endParaRPr>
          </a:p>
          <a:p>
            <a:endParaRPr kumimoji="1" lang="ja-JP" altLang="en-US" dirty="0">
              <a:latin typeface="+mn-ea"/>
            </a:endParaRPr>
          </a:p>
        </p:txBody>
      </p:sp>
    </p:spTree>
    <p:extLst>
      <p:ext uri="{BB962C8B-B14F-4D97-AF65-F5344CB8AC3E}">
        <p14:creationId xmlns:p14="http://schemas.microsoft.com/office/powerpoint/2010/main" val="1333647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数値実験</a:t>
            </a:r>
            <a:r>
              <a:rPr lang="en-US" altLang="ja-JP" cap="none" dirty="0" smtClean="0">
                <a:ln w="0"/>
                <a:solidFill>
                  <a:schemeClr val="tx1"/>
                </a:solidFill>
                <a:effectLst>
                  <a:outerShdw blurRad="38100" dist="19050" dir="2700000" algn="tl" rotWithShape="0">
                    <a:schemeClr val="dk1">
                      <a:alpha val="40000"/>
                    </a:schemeClr>
                  </a:outerShdw>
                </a:effectLst>
              </a:rPr>
              <a:t>(ACO</a:t>
            </a:r>
            <a:r>
              <a:rPr lang="ja-JP" altLang="en-US" cap="none" dirty="0" smtClean="0">
                <a:ln w="0"/>
                <a:solidFill>
                  <a:schemeClr val="tx1"/>
                </a:solidFill>
                <a:effectLst>
                  <a:outerShdw blurRad="38100" dist="19050" dir="2700000" algn="tl" rotWithShape="0">
                    <a:schemeClr val="dk1">
                      <a:alpha val="40000"/>
                    </a:schemeClr>
                  </a:outerShdw>
                </a:effectLst>
              </a:rPr>
              <a:t>の条件</a:t>
            </a:r>
            <a:r>
              <a:rPr lang="en-US" altLang="ja-JP" cap="none" dirty="0" smtClean="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30458028"/>
              </p:ext>
            </p:extLst>
          </p:nvPr>
        </p:nvGraphicFramePr>
        <p:xfrm>
          <a:off x="2035048" y="2517986"/>
          <a:ext cx="8128000" cy="2907453"/>
        </p:xfrm>
        <a:graphic>
          <a:graphicData uri="http://schemas.openxmlformats.org/drawingml/2006/table">
            <a:tbl>
              <a:tblPr firstRow="1" bandRow="1">
                <a:tableStyleId>{22838BEF-8BB2-4498-84A7-C5851F593DF1}</a:tableStyleId>
              </a:tblPr>
              <a:tblGrid>
                <a:gridCol w="4064000"/>
                <a:gridCol w="4064000"/>
              </a:tblGrid>
              <a:tr h="969151">
                <a:tc>
                  <a:txBody>
                    <a:bodyPr/>
                    <a:lstStyle/>
                    <a:p>
                      <a:pPr algn="ctr"/>
                      <a:r>
                        <a:rPr kumimoji="1" lang="ja-JP" altLang="en-US" sz="2400" b="1" dirty="0" smtClean="0">
                          <a:solidFill>
                            <a:schemeClr val="bg1"/>
                          </a:solidFill>
                        </a:rPr>
                        <a:t>アリ数</a:t>
                      </a:r>
                      <a:endParaRPr kumimoji="1" lang="en-US" altLang="ja-JP" sz="2400" b="1" dirty="0" smtClean="0">
                        <a:solidFill>
                          <a:schemeClr val="bg1"/>
                        </a:solidFill>
                      </a:endParaRPr>
                    </a:p>
                  </a:txBody>
                  <a:tcPr anchor="ctr">
                    <a:solidFill>
                      <a:schemeClr val="accent1"/>
                    </a:solidFill>
                  </a:tcPr>
                </a:tc>
                <a:tc>
                  <a:txBody>
                    <a:bodyPr/>
                    <a:lstStyle/>
                    <a:p>
                      <a:pPr algn="ctr"/>
                      <a:r>
                        <a:rPr kumimoji="1" lang="en-US" altLang="ja-JP" sz="2400" b="0" dirty="0" smtClean="0"/>
                        <a:t>50</a:t>
                      </a:r>
                    </a:p>
                  </a:txBody>
                  <a:tcPr anchor="ctr"/>
                </a:tc>
              </a:tr>
              <a:tr h="969151">
                <a:tc>
                  <a:txBody>
                    <a:bodyPr/>
                    <a:lstStyle/>
                    <a:p>
                      <a:pPr algn="ctr"/>
                      <a:r>
                        <a:rPr kumimoji="1" lang="ja-JP" altLang="en-US" sz="2400" b="1" dirty="0" smtClean="0">
                          <a:solidFill>
                            <a:schemeClr val="bg1"/>
                          </a:solidFill>
                        </a:rPr>
                        <a:t>世代数</a:t>
                      </a:r>
                      <a:endParaRPr kumimoji="1" lang="ja-JP" altLang="en-US" sz="2400" b="1" dirty="0">
                        <a:solidFill>
                          <a:schemeClr val="bg1"/>
                        </a:solidFill>
                      </a:endParaRPr>
                    </a:p>
                  </a:txBody>
                  <a:tcPr anchor="ctr">
                    <a:solidFill>
                      <a:schemeClr val="accent1"/>
                    </a:solidFill>
                  </a:tcPr>
                </a:tc>
                <a:tc>
                  <a:txBody>
                    <a:bodyPr/>
                    <a:lstStyle/>
                    <a:p>
                      <a:pPr algn="ctr"/>
                      <a:r>
                        <a:rPr kumimoji="1" lang="en-US" altLang="ja-JP" sz="2400" dirty="0" smtClean="0"/>
                        <a:t>10000</a:t>
                      </a:r>
                    </a:p>
                  </a:txBody>
                  <a:tcPr anchor="ctr"/>
                </a:tc>
              </a:tr>
              <a:tr h="969151">
                <a:tc>
                  <a:txBody>
                    <a:bodyPr/>
                    <a:lstStyle/>
                    <a:p>
                      <a:pPr algn="ctr"/>
                      <a:r>
                        <a:rPr kumimoji="1" lang="ja-JP" altLang="en-US" sz="2400" b="1" dirty="0" smtClean="0">
                          <a:solidFill>
                            <a:schemeClr val="bg1"/>
                          </a:solidFill>
                        </a:rPr>
                        <a:t>蒸発率</a:t>
                      </a:r>
                      <a:endParaRPr kumimoji="1" lang="ja-JP" altLang="en-US" sz="2400" b="1" dirty="0">
                        <a:solidFill>
                          <a:schemeClr val="bg1"/>
                        </a:solidFill>
                      </a:endParaRPr>
                    </a:p>
                  </a:txBody>
                  <a:tcPr anchor="ctr">
                    <a:solidFill>
                      <a:schemeClr val="accent1"/>
                    </a:solidFill>
                  </a:tcPr>
                </a:tc>
                <a:tc>
                  <a:txBody>
                    <a:bodyPr/>
                    <a:lstStyle/>
                    <a:p>
                      <a:pPr algn="ctr"/>
                      <a:r>
                        <a:rPr kumimoji="1" lang="en-US" altLang="ja-JP" sz="2400" dirty="0" smtClean="0"/>
                        <a:t>0.05 , 0.01</a:t>
                      </a:r>
                      <a:endParaRPr kumimoji="1" lang="ja-JP" altLang="en-US" sz="2400" dirty="0"/>
                    </a:p>
                  </a:txBody>
                  <a:tcPr anchor="ctr"/>
                </a:tc>
              </a:tr>
            </a:tbl>
          </a:graphicData>
        </a:graphic>
      </p:graphicFrame>
    </p:spTree>
    <p:extLst>
      <p:ext uri="{BB962C8B-B14F-4D97-AF65-F5344CB8AC3E}">
        <p14:creationId xmlns:p14="http://schemas.microsoft.com/office/powerpoint/2010/main" val="144026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数値実験</a:t>
            </a:r>
            <a:r>
              <a:rPr lang="en-US" altLang="ja-JP" cap="none" dirty="0" smtClean="0">
                <a:ln w="0"/>
                <a:solidFill>
                  <a:schemeClr val="tx1"/>
                </a:solidFill>
                <a:effectLst>
                  <a:outerShdw blurRad="38100" dist="19050" dir="2700000" algn="tl" rotWithShape="0">
                    <a:schemeClr val="dk1">
                      <a:alpha val="40000"/>
                    </a:schemeClr>
                  </a:outerShdw>
                </a:effectLst>
              </a:rPr>
              <a:t>(</a:t>
            </a:r>
            <a:r>
              <a:rPr lang="ja-JP" altLang="en-US" cap="none" dirty="0" smtClean="0">
                <a:ln w="0"/>
                <a:solidFill>
                  <a:schemeClr val="tx1"/>
                </a:solidFill>
                <a:effectLst>
                  <a:outerShdw blurRad="38100" dist="19050" dir="2700000" algn="tl" rotWithShape="0">
                    <a:schemeClr val="dk1">
                      <a:alpha val="40000"/>
                    </a:schemeClr>
                  </a:outerShdw>
                </a:effectLst>
              </a:rPr>
              <a:t>マシンの条件</a:t>
            </a:r>
            <a:r>
              <a:rPr lang="en-US" altLang="ja-JP" cap="none" dirty="0" smtClean="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7679287"/>
              </p:ext>
            </p:extLst>
          </p:nvPr>
        </p:nvGraphicFramePr>
        <p:xfrm>
          <a:off x="3440088" y="17812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a16="http://schemas.microsoft.com/office/drawing/2014/main" xmlns="" val="20000"/>
                    </a:ext>
                  </a:extLst>
                </a:gridCol>
                <a:gridCol w="1954290">
                  <a:extLst>
                    <a:ext uri="{9D8B030D-6E8A-4147-A177-3AD203B41FA5}">
                      <a16:colId xmlns:a16="http://schemas.microsoft.com/office/drawing/2014/main" xmlns="" val="20001"/>
                    </a:ext>
                  </a:extLst>
                </a:gridCol>
                <a:gridCol w="1466510">
                  <a:extLst>
                    <a:ext uri="{9D8B030D-6E8A-4147-A177-3AD203B41FA5}">
                      <a16:colId xmlns:a16="http://schemas.microsoft.com/office/drawing/2014/main" xmlns=""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容量</a:t>
                      </a:r>
                      <a:r>
                        <a:rPr lang="en-US" sz="2000" kern="100" dirty="0">
                          <a:effectLst/>
                        </a:rPr>
                        <a:t> c(m)</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360040">
                <a:tc>
                  <a:txBody>
                    <a:bodyPr/>
                    <a:lstStyle/>
                    <a:p>
                      <a:pPr algn="r">
                        <a:spcAft>
                          <a:spcPts val="0"/>
                        </a:spcAft>
                      </a:pPr>
                      <a:r>
                        <a:rPr lang="en-US" sz="2000" kern="100">
                          <a:effectLst/>
                        </a:rPr>
                        <a:t>2</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360040">
                <a:tc>
                  <a:txBody>
                    <a:bodyPr/>
                    <a:lstStyle/>
                    <a:p>
                      <a:pPr algn="r">
                        <a:spcAft>
                          <a:spcPts val="0"/>
                        </a:spcAft>
                      </a:pPr>
                      <a:r>
                        <a:rPr lang="en-US" sz="2000" kern="100">
                          <a:effectLst/>
                        </a:rPr>
                        <a:t>5</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r h="360040">
                <a:tc>
                  <a:txBody>
                    <a:bodyPr/>
                    <a:lstStyle/>
                    <a:p>
                      <a:pPr algn="r">
                        <a:spcAft>
                          <a:spcPts val="0"/>
                        </a:spcAft>
                      </a:pPr>
                      <a:r>
                        <a:rPr lang="en-US" sz="2000" kern="100">
                          <a:effectLst/>
                        </a:rPr>
                        <a:t>6</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6"/>
                  </a:ext>
                </a:extLst>
              </a:tr>
              <a:tr h="360040">
                <a:tc>
                  <a:txBody>
                    <a:bodyPr/>
                    <a:lstStyle/>
                    <a:p>
                      <a:pPr algn="r">
                        <a:spcAft>
                          <a:spcPts val="0"/>
                        </a:spcAft>
                      </a:pPr>
                      <a:r>
                        <a:rPr lang="en-US" sz="2000" kern="100">
                          <a:effectLst/>
                        </a:rPr>
                        <a:t>7</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7"/>
                  </a:ext>
                </a:extLst>
              </a:tr>
              <a:tr h="360040">
                <a:tc>
                  <a:txBody>
                    <a:bodyPr/>
                    <a:lstStyle/>
                    <a:p>
                      <a:pPr algn="r">
                        <a:spcAft>
                          <a:spcPts val="0"/>
                        </a:spcAft>
                      </a:pPr>
                      <a:r>
                        <a:rPr lang="en-US" sz="2000" kern="100">
                          <a:effectLst/>
                        </a:rPr>
                        <a:t>8</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8"/>
                  </a:ext>
                </a:extLst>
              </a:tr>
              <a:tr h="360040">
                <a:tc>
                  <a:txBody>
                    <a:bodyPr/>
                    <a:lstStyle/>
                    <a:p>
                      <a:pPr algn="r">
                        <a:spcAft>
                          <a:spcPts val="0"/>
                        </a:spcAft>
                      </a:pPr>
                      <a:r>
                        <a:rPr lang="en-US" sz="2000" kern="100">
                          <a:effectLst/>
                        </a:rPr>
                        <a:t>9</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9"/>
                  </a:ext>
                </a:extLst>
              </a:tr>
              <a:tr h="360040">
                <a:tc>
                  <a:txBody>
                    <a:bodyPr/>
                    <a:lstStyle/>
                    <a:p>
                      <a:pPr algn="r">
                        <a:spcAft>
                          <a:spcPts val="0"/>
                        </a:spcAft>
                      </a:pPr>
                      <a:r>
                        <a:rPr lang="en-US" sz="2000" kern="100">
                          <a:effectLst/>
                        </a:rPr>
                        <a:t>10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smtClean="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10"/>
                  </a:ext>
                </a:extLst>
              </a:tr>
            </a:tbl>
          </a:graphicData>
        </a:graphic>
      </p:graphicFrame>
      <p:sp>
        <p:nvSpPr>
          <p:cNvPr id="5" name="テキスト ボックス 4"/>
          <p:cNvSpPr txBox="1"/>
          <p:nvPr/>
        </p:nvSpPr>
        <p:spPr>
          <a:xfrm>
            <a:off x="5228244" y="6029672"/>
            <a:ext cx="1680268" cy="369332"/>
          </a:xfrm>
          <a:prstGeom prst="rect">
            <a:avLst/>
          </a:prstGeom>
          <a:noFill/>
        </p:spPr>
        <p:txBody>
          <a:bodyPr wrap="none" rtlCol="0">
            <a:spAutoFit/>
          </a:bodyPr>
          <a:lstStyle/>
          <a:p>
            <a:pPr algn="ctr"/>
            <a:r>
              <a:rPr lang="ja-JP" altLang="en-US" sz="1800" dirty="0">
                <a:solidFill>
                  <a:schemeClr val="accent1">
                    <a:lumMod val="50000"/>
                  </a:schemeClr>
                </a:solidFill>
              </a:rPr>
              <a:t>容量</a:t>
            </a:r>
            <a:r>
              <a:rPr lang="ja-JP" altLang="en-US" sz="1800" dirty="0" smtClean="0">
                <a:solidFill>
                  <a:schemeClr val="accent1">
                    <a:lumMod val="50000"/>
                  </a:schemeClr>
                </a:solidFill>
              </a:rPr>
              <a:t>制約率</a:t>
            </a:r>
            <a:r>
              <a:rPr lang="en-US" altLang="ja-JP" sz="1800" dirty="0" smtClean="0">
                <a:solidFill>
                  <a:schemeClr val="accent1">
                    <a:lumMod val="50000"/>
                  </a:schemeClr>
                </a:solidFill>
              </a:rPr>
              <a:t>0</a:t>
            </a:r>
            <a:r>
              <a:rPr lang="en-US" altLang="ja-JP" sz="1800" dirty="0">
                <a:solidFill>
                  <a:schemeClr val="accent1">
                    <a:lumMod val="50000"/>
                  </a:schemeClr>
                </a:solidFill>
              </a:rPr>
              <a:t>%</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3310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cap="none" dirty="0" smtClean="0">
                <a:ln w="0"/>
                <a:solidFill>
                  <a:schemeClr val="tx1"/>
                </a:solidFill>
                <a:effectLst>
                  <a:outerShdw blurRad="38100" dist="19050" dir="2700000" algn="tl" rotWithShape="0">
                    <a:schemeClr val="dk1">
                      <a:alpha val="40000"/>
                    </a:schemeClr>
                  </a:outerShdw>
                </a:effectLst>
              </a:rPr>
              <a:t>実験結果</a:t>
            </a:r>
            <a:endParaRPr kumimoji="1" lang="ja-JP" altLang="en-US" dirty="0"/>
          </a:p>
        </p:txBody>
      </p:sp>
      <p:sp>
        <p:nvSpPr>
          <p:cNvPr id="3" name="テキスト ボックス 2"/>
          <p:cNvSpPr txBox="1"/>
          <p:nvPr/>
        </p:nvSpPr>
        <p:spPr>
          <a:xfrm>
            <a:off x="2775248" y="1546917"/>
            <a:ext cx="4284634" cy="369332"/>
          </a:xfrm>
          <a:prstGeom prst="rect">
            <a:avLst/>
          </a:prstGeom>
          <a:noFill/>
        </p:spPr>
        <p:txBody>
          <a:bodyPr wrap="none" rtlCol="0">
            <a:spAutoFit/>
          </a:bodyPr>
          <a:lstStyle/>
          <a:p>
            <a:r>
              <a:rPr lang="en-US" altLang="ja-JP" sz="1800" dirty="0" err="1"/>
              <a:t>φ</a:t>
            </a:r>
            <a:r>
              <a:rPr lang="en-US" altLang="ja-JP" sz="1800" dirty="0"/>
              <a:t>=0.05, ANT=50, SEDAI=10000</a:t>
            </a:r>
            <a:r>
              <a:rPr lang="ja-JP" altLang="ja-JP" sz="1800" dirty="0"/>
              <a:t>の結果</a:t>
            </a:r>
            <a:endParaRPr lang="ja-JP" altLang="en-US" sz="1800" dirty="0">
              <a:solidFill>
                <a:schemeClr val="accent1">
                  <a:lumMod val="50000"/>
                </a:schemeClr>
              </a:solidFill>
            </a:endParaRPr>
          </a:p>
        </p:txBody>
      </p:sp>
      <p:sp>
        <p:nvSpPr>
          <p:cNvPr id="4" name="テキスト ボックス 3"/>
          <p:cNvSpPr txBox="1"/>
          <p:nvPr/>
        </p:nvSpPr>
        <p:spPr>
          <a:xfrm>
            <a:off x="3981382" y="6009212"/>
            <a:ext cx="3708412" cy="384721"/>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kumimoji="1" lang="ja-JP" altLang="en-US" dirty="0"/>
          </a:p>
        </p:txBody>
      </p:sp>
      <p:pic>
        <p:nvPicPr>
          <p:cNvPr id="5" name="図 4"/>
          <p:cNvPicPr>
            <a:picLocks noChangeAspect="1"/>
          </p:cNvPicPr>
          <p:nvPr/>
        </p:nvPicPr>
        <p:blipFill>
          <a:blip r:embed="rId2"/>
          <a:stretch>
            <a:fillRect/>
          </a:stretch>
        </p:blipFill>
        <p:spPr>
          <a:xfrm>
            <a:off x="1841752" y="2093976"/>
            <a:ext cx="7846263" cy="3771219"/>
          </a:xfrm>
          <a:prstGeom prst="rect">
            <a:avLst/>
          </a:prstGeom>
        </p:spPr>
      </p:pic>
    </p:spTree>
    <p:extLst>
      <p:ext uri="{BB962C8B-B14F-4D97-AF65-F5344CB8AC3E}">
        <p14:creationId xmlns:p14="http://schemas.microsoft.com/office/powerpoint/2010/main" val="1944809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6301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324787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947293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発表の流れ</a:t>
            </a:r>
            <a:endParaRPr kumimoji="1" lang="ja-JP" altLang="en-US" cap="none" dirty="0">
              <a:ln w="0"/>
              <a:solidFill>
                <a:schemeClr val="tx1"/>
              </a:solidFill>
              <a:effectLst>
                <a:outerShdw blurRad="38100" dist="19050" dir="2700000" algn="tl" rotWithShape="0">
                  <a:schemeClr val="dk1">
                    <a:alpha val="40000"/>
                  </a:schemeClr>
                </a:outerShdw>
              </a:effectLst>
            </a:endParaRPr>
          </a:p>
        </p:txBody>
      </p:sp>
      <p:sp>
        <p:nvSpPr>
          <p:cNvPr id="3" name="コンテンツ プレースホルダー 2"/>
          <p:cNvSpPr>
            <a:spLocks noGrp="1"/>
          </p:cNvSpPr>
          <p:nvPr>
            <p:ph idx="1"/>
          </p:nvPr>
        </p:nvSpPr>
        <p:spPr/>
        <p:txBody>
          <a:bodyPr>
            <a:normAutofit/>
          </a:bodyPr>
          <a:lstStyle/>
          <a:p>
            <a:r>
              <a:rPr kumimoji="1" lang="ja-JP" altLang="en-US" sz="2400" dirty="0" smtClean="0"/>
              <a:t>研究目的</a:t>
            </a:r>
            <a:endParaRPr kumimoji="1" lang="en-US" altLang="ja-JP" sz="2400" dirty="0" smtClean="0"/>
          </a:p>
          <a:p>
            <a:r>
              <a:rPr lang="ja-JP" altLang="en-US" sz="2400" dirty="0" smtClean="0"/>
              <a:t>制約条件付きスケジューリング問題</a:t>
            </a:r>
            <a:endParaRPr lang="en-US" altLang="ja-JP" sz="2400" dirty="0" smtClean="0"/>
          </a:p>
          <a:p>
            <a:r>
              <a:rPr kumimoji="1" lang="ja-JP" altLang="en-US" sz="2400" dirty="0" smtClean="0"/>
              <a:t>先行制約と容量制約</a:t>
            </a:r>
            <a:endParaRPr kumimoji="1" lang="en-US" altLang="ja-JP" sz="2400" dirty="0" smtClean="0"/>
          </a:p>
          <a:p>
            <a:r>
              <a:rPr lang="en-US" altLang="ja-JP" sz="2400" dirty="0" smtClean="0"/>
              <a:t>ACO</a:t>
            </a:r>
            <a:r>
              <a:rPr lang="ja-JP" altLang="en-US" sz="2400" dirty="0" smtClean="0"/>
              <a:t>法の適用</a:t>
            </a:r>
            <a:endParaRPr lang="en-US" altLang="ja-JP" sz="2400" dirty="0" smtClean="0"/>
          </a:p>
          <a:p>
            <a:r>
              <a:rPr kumimoji="1" lang="ja-JP" altLang="en-US" sz="2400" dirty="0" smtClean="0"/>
              <a:t>数値実験</a:t>
            </a:r>
            <a:endParaRPr kumimoji="1" lang="en-US" altLang="ja-JP" sz="2400" dirty="0" smtClean="0"/>
          </a:p>
          <a:p>
            <a:r>
              <a:rPr lang="ja-JP" altLang="en-US" sz="2400" dirty="0" smtClean="0"/>
              <a:t>まとめ</a:t>
            </a:r>
            <a:endParaRPr lang="en-US" altLang="ja-JP" sz="2400" dirty="0" smtClean="0"/>
          </a:p>
          <a:p>
            <a:endParaRPr kumimoji="1" lang="ja-JP" altLang="en-US" sz="2400" dirty="0"/>
          </a:p>
        </p:txBody>
      </p:sp>
    </p:spTree>
    <p:extLst>
      <p:ext uri="{BB962C8B-B14F-4D97-AF65-F5344CB8AC3E}">
        <p14:creationId xmlns:p14="http://schemas.microsoft.com/office/powerpoint/2010/main" val="31463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研究の目的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コンピュータのグリッド化においてスケジューリング問題が重要。</a:t>
            </a:r>
            <a:endParaRPr kumimoji="1" lang="en-US" altLang="ja-JP" sz="2400" dirty="0" smtClean="0"/>
          </a:p>
          <a:p>
            <a:endParaRPr lang="en-US" altLang="ja-JP" sz="2400" dirty="0"/>
          </a:p>
          <a:p>
            <a:r>
              <a:rPr kumimoji="1" lang="ja-JP" altLang="en-US" sz="2400" dirty="0" smtClean="0"/>
              <a:t>先行制約と容量制約付きのスケジューリング問題の最適化。</a:t>
            </a:r>
            <a:endParaRPr kumimoji="1" lang="en-US" altLang="ja-JP" sz="2400" dirty="0" smtClean="0"/>
          </a:p>
          <a:p>
            <a:endParaRPr lang="en-US" altLang="ja-JP" sz="2400" dirty="0"/>
          </a:p>
          <a:p>
            <a:r>
              <a:rPr kumimoji="1" lang="ja-JP" altLang="en-US" sz="2400" dirty="0" smtClean="0"/>
              <a:t>全探索から解を導き出すのは時間的に困難。</a:t>
            </a:r>
            <a:endParaRPr lang="en-US" altLang="ja-JP" sz="2400" dirty="0"/>
          </a:p>
          <a:p>
            <a:endParaRPr lang="en-US" altLang="ja-JP" sz="2400" dirty="0" smtClean="0"/>
          </a:p>
          <a:p>
            <a:r>
              <a:rPr lang="en-US" altLang="ja-JP" sz="2400" dirty="0" smtClean="0"/>
              <a:t>ACO</a:t>
            </a:r>
            <a:r>
              <a:rPr lang="ja-JP" altLang="en-US" sz="2400" dirty="0" smtClean="0"/>
              <a:t>法に基づくアルゴリズムを考案し、スケジュールを最適化。</a:t>
            </a:r>
            <a:endParaRPr lang="en-US" altLang="ja-JP" sz="2400" dirty="0"/>
          </a:p>
          <a:p>
            <a:endParaRPr kumimoji="1" lang="ja-JP" altLang="en-US" dirty="0"/>
          </a:p>
        </p:txBody>
      </p:sp>
    </p:spTree>
    <p:extLst>
      <p:ext uri="{BB962C8B-B14F-4D97-AF65-F5344CB8AC3E}">
        <p14:creationId xmlns:p14="http://schemas.microsoft.com/office/powerpoint/2010/main" val="1783944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800" cap="none" dirty="0" smtClean="0">
                <a:ln w="0"/>
                <a:solidFill>
                  <a:schemeClr val="tx1"/>
                </a:solidFill>
                <a:effectLst>
                  <a:outerShdw blurRad="38100" dist="19050" dir="2700000" algn="tl" rotWithShape="0">
                    <a:schemeClr val="dk1">
                      <a:alpha val="40000"/>
                    </a:schemeClr>
                  </a:outerShdw>
                </a:effectLst>
              </a:rPr>
              <a:t>制約条件付きスケジューリング問題</a:t>
            </a:r>
            <a:endParaRPr kumimoji="1" lang="ja-JP" altLang="en-US" sz="4800" dirty="0"/>
          </a:p>
        </p:txBody>
      </p:sp>
      <p:sp>
        <p:nvSpPr>
          <p:cNvPr id="4" name="角丸四角形 3"/>
          <p:cNvSpPr/>
          <p:nvPr/>
        </p:nvSpPr>
        <p:spPr>
          <a:xfrm>
            <a:off x="1595628" y="1977442"/>
            <a:ext cx="9006839" cy="20819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3041141" y="2285998"/>
            <a:ext cx="3064001" cy="1815882"/>
          </a:xfrm>
          <a:prstGeom prst="rect">
            <a:avLst/>
          </a:prstGeom>
          <a:noFill/>
        </p:spPr>
        <p:txBody>
          <a:bodyPr wrap="square" rtlCol="0">
            <a:spAutoFit/>
          </a:bodyPr>
          <a:lstStyle/>
          <a:p>
            <a:pPr algn="ctr"/>
            <a:r>
              <a:rPr lang="ja-JP" altLang="en-US" sz="2800" dirty="0">
                <a:ln w="0"/>
                <a:effectLst>
                  <a:outerShdw blurRad="38100" dist="19050" dir="2700000" algn="tl" rotWithShape="0">
                    <a:schemeClr val="dk1">
                      <a:alpha val="40000"/>
                    </a:schemeClr>
                  </a:outerShdw>
                </a:effectLst>
              </a:rPr>
              <a:t>タスクの</a:t>
            </a:r>
            <a:r>
              <a:rPr lang="ja-JP" altLang="en-US" sz="2800" dirty="0" smtClean="0">
                <a:ln w="0"/>
                <a:effectLst>
                  <a:outerShdw blurRad="38100" dist="19050" dir="2700000" algn="tl" rotWithShape="0">
                    <a:schemeClr val="dk1">
                      <a:alpha val="40000"/>
                    </a:schemeClr>
                  </a:outerShdw>
                </a:effectLst>
              </a:rPr>
              <a:t>処理量</a:t>
            </a:r>
            <a:endParaRPr lang="en-US" altLang="ja-JP" sz="2800" dirty="0" smtClean="0">
              <a:ln w="0"/>
              <a:effectLst>
                <a:outerShdw blurRad="38100" dist="19050" dir="2700000" algn="tl" rotWithShape="0">
                  <a:schemeClr val="dk1">
                    <a:alpha val="40000"/>
                  </a:schemeClr>
                </a:outerShdw>
              </a:effectLst>
            </a:endParaRPr>
          </a:p>
          <a:p>
            <a:pPr algn="ctr"/>
            <a:endParaRPr lang="en-US" altLang="ja-JP" sz="2800" dirty="0" smtClean="0">
              <a:ln w="0"/>
              <a:effectLst>
                <a:outerShdw blurRad="38100" dist="19050" dir="2700000" algn="tl" rotWithShape="0">
                  <a:schemeClr val="dk1">
                    <a:alpha val="40000"/>
                  </a:schemeClr>
                </a:outerShdw>
              </a:effectLst>
            </a:endParaRPr>
          </a:p>
          <a:p>
            <a:pPr algn="ctr"/>
            <a:r>
              <a:rPr lang="ja-JP" altLang="en-US" sz="2800" dirty="0" smtClean="0">
                <a:ln w="0"/>
                <a:solidFill>
                  <a:schemeClr val="tx1"/>
                </a:solidFill>
                <a:effectLst>
                  <a:outerShdw blurRad="38100" dist="19050" dir="2700000" algn="tl" rotWithShape="0">
                    <a:schemeClr val="dk1">
                      <a:alpha val="40000"/>
                    </a:schemeClr>
                  </a:outerShdw>
                </a:effectLst>
              </a:rPr>
              <a:t>マシンの処理能力</a:t>
            </a:r>
            <a:endParaRPr lang="ja-JP" altLang="en-US" sz="2800" dirty="0"/>
          </a:p>
          <a:p>
            <a:endParaRPr kumimoji="1" lang="ja-JP" altLang="en-US" sz="2800" dirty="0"/>
          </a:p>
        </p:txBody>
      </p:sp>
      <p:sp>
        <p:nvSpPr>
          <p:cNvPr id="6" name="テキスト ボックス 5"/>
          <p:cNvSpPr txBox="1"/>
          <p:nvPr/>
        </p:nvSpPr>
        <p:spPr>
          <a:xfrm>
            <a:off x="6630924" y="2285998"/>
            <a:ext cx="3017520" cy="1815882"/>
          </a:xfrm>
          <a:prstGeom prst="rect">
            <a:avLst/>
          </a:prstGeom>
          <a:noFill/>
        </p:spPr>
        <p:txBody>
          <a:bodyPr wrap="square" rtlCol="0">
            <a:spAutoFit/>
          </a:bodyPr>
          <a:lstStyle/>
          <a:p>
            <a:pPr algn="ctr"/>
            <a:r>
              <a:rPr lang="ja-JP" altLang="en-US" sz="2800" dirty="0" smtClean="0">
                <a:ln w="0"/>
                <a:effectLst>
                  <a:outerShdw blurRad="38100" dist="19050" dir="2700000" algn="tl" rotWithShape="0">
                    <a:schemeClr val="dk1">
                      <a:alpha val="40000"/>
                    </a:schemeClr>
                  </a:outerShdw>
                </a:effectLst>
              </a:rPr>
              <a:t>先行制約</a:t>
            </a:r>
            <a:endParaRPr lang="en-US" altLang="ja-JP" sz="2800" dirty="0" smtClean="0">
              <a:ln w="0"/>
              <a:effectLst>
                <a:outerShdw blurRad="38100" dist="19050" dir="2700000" algn="tl" rotWithShape="0">
                  <a:schemeClr val="dk1">
                    <a:alpha val="40000"/>
                  </a:schemeClr>
                </a:outerShdw>
              </a:effectLst>
            </a:endParaRPr>
          </a:p>
          <a:p>
            <a:pPr algn="ctr"/>
            <a:endParaRPr lang="en-US" altLang="ja-JP" sz="2800" dirty="0" smtClean="0">
              <a:ln w="0"/>
              <a:effectLst>
                <a:outerShdw blurRad="38100" dist="19050" dir="2700000" algn="tl" rotWithShape="0">
                  <a:schemeClr val="dk1">
                    <a:alpha val="40000"/>
                  </a:schemeClr>
                </a:outerShdw>
              </a:effectLst>
            </a:endParaRPr>
          </a:p>
          <a:p>
            <a:pPr algn="ctr"/>
            <a:r>
              <a:rPr lang="ja-JP" altLang="en-US" sz="2800" dirty="0" smtClean="0">
                <a:ln w="0"/>
                <a:effectLst>
                  <a:outerShdw blurRad="38100" dist="19050" dir="2700000" algn="tl" rotWithShape="0">
                    <a:schemeClr val="dk1">
                      <a:alpha val="40000"/>
                    </a:schemeClr>
                  </a:outerShdw>
                </a:effectLst>
              </a:rPr>
              <a:t>容量制約</a:t>
            </a:r>
            <a:endParaRPr lang="ja-JP" altLang="en-US" sz="2800" dirty="0"/>
          </a:p>
          <a:p>
            <a:endParaRPr kumimoji="1" lang="ja-JP" altLang="en-US" sz="2800" dirty="0"/>
          </a:p>
        </p:txBody>
      </p:sp>
      <p:sp>
        <p:nvSpPr>
          <p:cNvPr id="11" name="下矢印 10"/>
          <p:cNvSpPr/>
          <p:nvPr/>
        </p:nvSpPr>
        <p:spPr>
          <a:xfrm>
            <a:off x="5602985" y="4059349"/>
            <a:ext cx="992124" cy="6741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795396" y="4733542"/>
            <a:ext cx="6607302" cy="11631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w="0"/>
                <a:solidFill>
                  <a:schemeClr val="tx1"/>
                </a:solidFill>
                <a:effectLst>
                  <a:outerShdw blurRad="38100" dist="19050" dir="2700000" algn="tl" rotWithShape="0">
                    <a:schemeClr val="dk1">
                      <a:alpha val="40000"/>
                    </a:schemeClr>
                  </a:outerShdw>
                </a:effectLst>
              </a:rPr>
              <a:t>タスクをマシンに割り当てる</a:t>
            </a:r>
            <a:endParaRPr kumimoji="1" lang="ja-JP" altLang="en-US" dirty="0"/>
          </a:p>
        </p:txBody>
      </p:sp>
    </p:spTree>
    <p:extLst>
      <p:ext uri="{BB962C8B-B14F-4D97-AF65-F5344CB8AC3E}">
        <p14:creationId xmlns:p14="http://schemas.microsoft.com/office/powerpoint/2010/main" val="1546565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先行制約と容量制約</a:t>
            </a:r>
            <a:endParaRPr kumimoji="1" lang="ja-JP" altLang="en-US" dirty="0"/>
          </a:p>
        </p:txBody>
      </p:sp>
      <p:sp>
        <p:nvSpPr>
          <p:cNvPr id="3" name="コンテンツ プレースホルダー 2"/>
          <p:cNvSpPr>
            <a:spLocks noGrp="1"/>
          </p:cNvSpPr>
          <p:nvPr>
            <p:ph idx="1"/>
          </p:nvPr>
        </p:nvSpPr>
        <p:spPr>
          <a:xfrm>
            <a:off x="1405127" y="1713812"/>
            <a:ext cx="10058400" cy="405079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smtClean="0"/>
              <a:t>タスクをどのマシンにどの順番で割り当てるか</a:t>
            </a:r>
            <a:endParaRPr lang="en-US" altLang="ja-JP" sz="2400" dirty="0" smtClean="0"/>
          </a:p>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smtClean="0"/>
              <a:t>　→制約条件</a:t>
            </a:r>
            <a:r>
              <a:rPr lang="en-US" altLang="ja-JP" sz="2400" dirty="0" smtClean="0"/>
              <a:t>(</a:t>
            </a:r>
            <a:r>
              <a:rPr lang="ja-JP" altLang="en-US" sz="2400" dirty="0" smtClean="0"/>
              <a:t>先行制約、容量制約</a:t>
            </a:r>
            <a:r>
              <a:rPr lang="en-US" altLang="ja-JP" sz="2400" dirty="0" smtClean="0"/>
              <a:t>)</a:t>
            </a:r>
            <a:r>
              <a:rPr lang="ja-JP" altLang="en-US" sz="2400" dirty="0" smtClean="0"/>
              <a:t>のある組み合わせ最適化</a:t>
            </a:r>
            <a:endParaRPr lang="en-US" altLang="ja-JP" sz="2400" dirty="0"/>
          </a:p>
        </p:txBody>
      </p:sp>
      <p:graphicFrame>
        <p:nvGraphicFramePr>
          <p:cNvPr id="4" name="表 3"/>
          <p:cNvGraphicFramePr>
            <a:graphicFrameLocks noGrp="1"/>
          </p:cNvGraphicFramePr>
          <p:nvPr>
            <p:extLst>
              <p:ext uri="{D42A27DB-BD31-4B8C-83A1-F6EECF244321}">
                <p14:modId xmlns:p14="http://schemas.microsoft.com/office/powerpoint/2010/main" val="839864323"/>
              </p:ext>
            </p:extLst>
          </p:nvPr>
        </p:nvGraphicFramePr>
        <p:xfrm>
          <a:off x="2492569" y="2486711"/>
          <a:ext cx="7212957" cy="4023360"/>
        </p:xfrm>
        <a:graphic>
          <a:graphicData uri="http://schemas.openxmlformats.org/drawingml/2006/table">
            <a:tbl>
              <a:tblPr firstRow="1" bandRow="1">
                <a:tableStyleId>{0505E3EF-67EA-436B-97B2-0124C06EBD24}</a:tableStyleId>
              </a:tblPr>
              <a:tblGrid>
                <a:gridCol w="3612557">
                  <a:extLst>
                    <a:ext uri="{9D8B030D-6E8A-4147-A177-3AD203B41FA5}">
                      <a16:colId xmlns="" xmlns:a16="http://schemas.microsoft.com/office/drawing/2014/main" val="20000"/>
                    </a:ext>
                  </a:extLst>
                </a:gridCol>
                <a:gridCol w="3600400">
                  <a:extLst>
                    <a:ext uri="{9D8B030D-6E8A-4147-A177-3AD203B41FA5}">
                      <a16:colId xmlns="" xmlns:a16="http://schemas.microsoft.com/office/drawing/2014/main" val="20001"/>
                    </a:ext>
                  </a:extLst>
                </a:gridCol>
              </a:tblGrid>
              <a:tr h="346364">
                <a:tc>
                  <a:txBody>
                    <a:bodyPr/>
                    <a:lstStyle/>
                    <a:p>
                      <a:pPr algn="ctr"/>
                      <a:r>
                        <a:rPr kumimoji="1" lang="ja-JP" altLang="en-US" dirty="0"/>
                        <a:t>先行制約</a:t>
                      </a:r>
                    </a:p>
                  </a:txBody>
                  <a:tcPr/>
                </a:tc>
                <a:tc>
                  <a:txBody>
                    <a:bodyPr/>
                    <a:lstStyle/>
                    <a:p>
                      <a:pPr algn="ctr"/>
                      <a:r>
                        <a:rPr kumimoji="1" lang="ja-JP" altLang="en-US" dirty="0"/>
                        <a:t>容量制約</a:t>
                      </a:r>
                    </a:p>
                  </a:txBody>
                  <a:tcPr/>
                </a:tc>
                <a:extLst>
                  <a:ext uri="{0D108BD9-81ED-4DB2-BD59-A6C34878D82A}">
                    <a16:rowId xmlns="" xmlns:a16="http://schemas.microsoft.com/office/drawing/2014/main" val="10000"/>
                  </a:ext>
                </a:extLst>
              </a:tr>
              <a:tr h="3463636">
                <a:tc>
                  <a:txBody>
                    <a:bodyPr/>
                    <a:lstStyle/>
                    <a:p>
                      <a:endParaRPr kumimoji="1" lang="en-US" altLang="ja-JP" dirty="0"/>
                    </a:p>
                    <a:p>
                      <a:endParaRPr kumimoji="1" lang="en-US" altLang="ja-JP" dirty="0"/>
                    </a:p>
                    <a:p>
                      <a:r>
                        <a:rPr kumimoji="1" lang="en-US" altLang="ja-JP" dirty="0"/>
                        <a:t>1</a:t>
                      </a:r>
                      <a:r>
                        <a:rPr kumimoji="1" lang="ja-JP" altLang="en-US" dirty="0"/>
                        <a:t>層</a:t>
                      </a:r>
                      <a:endParaRPr kumimoji="1" lang="en-US" altLang="ja-JP" dirty="0"/>
                    </a:p>
                    <a:p>
                      <a:endParaRPr kumimoji="1" lang="en-US" altLang="ja-JP" dirty="0"/>
                    </a:p>
                    <a:p>
                      <a:endParaRPr kumimoji="1" lang="en-US" altLang="ja-JP" dirty="0"/>
                    </a:p>
                    <a:p>
                      <a:r>
                        <a:rPr kumimoji="1" lang="en-US" altLang="ja-JP" dirty="0"/>
                        <a:t>2</a:t>
                      </a:r>
                      <a:r>
                        <a:rPr kumimoji="1" lang="ja-JP" altLang="en-US" dirty="0"/>
                        <a:t>層</a:t>
                      </a:r>
                      <a:endParaRPr kumimoji="1" lang="en-US" altLang="ja-JP" dirty="0"/>
                    </a:p>
                    <a:p>
                      <a:endParaRPr kumimoji="1" lang="en-US" altLang="ja-JP" dirty="0"/>
                    </a:p>
                    <a:p>
                      <a:endParaRPr kumimoji="1" lang="en-US" altLang="ja-JP" dirty="0"/>
                    </a:p>
                    <a:p>
                      <a:r>
                        <a:rPr kumimoji="1" lang="en-US" altLang="ja-JP" dirty="0"/>
                        <a:t>3</a:t>
                      </a:r>
                      <a:r>
                        <a:rPr kumimoji="1" lang="ja-JP" altLang="en-US" dirty="0"/>
                        <a:t>層</a:t>
                      </a:r>
                      <a:endParaRPr kumimoji="1" lang="en-US" altLang="ja-JP" dirty="0"/>
                    </a:p>
                    <a:p>
                      <a:endParaRPr kumimoji="1" lang="en-US" altLang="ja-JP" dirty="0"/>
                    </a:p>
                    <a:p>
                      <a:endParaRPr kumimoji="1" lang="en-US" altLang="ja-JP" dirty="0"/>
                    </a:p>
                    <a:p>
                      <a:r>
                        <a:rPr kumimoji="1" lang="en-US" altLang="ja-JP" dirty="0"/>
                        <a:t>4</a:t>
                      </a:r>
                      <a:r>
                        <a:rPr kumimoji="1" lang="ja-JP" altLang="en-US" dirty="0"/>
                        <a:t>層</a:t>
                      </a:r>
                      <a:endParaRPr kumimoji="1" lang="en-US" altLang="ja-JP" dirty="0"/>
                    </a:p>
                    <a:p>
                      <a:endParaRPr kumimoji="1" lang="ja-JP" altLang="en-US" dirty="0"/>
                    </a:p>
                  </a:txBody>
                  <a:tcPr/>
                </a:tc>
                <a:tc>
                  <a:txBody>
                    <a:bodyPr/>
                    <a:lstStyle/>
                    <a:p>
                      <a:endParaRPr lang="en-US" altLang="ja-JP" dirty="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a:solidFill>
                            <a:schemeClr val="accent1">
                              <a:lumMod val="50000"/>
                            </a:schemeClr>
                          </a:solidFill>
                        </a:rPr>
                        <a:t>・</a:t>
                      </a:r>
                      <a:r>
                        <a:rPr lang="ja-JP" altLang="en-US" sz="1800" dirty="0">
                          <a:solidFill>
                            <a:schemeClr val="tx1"/>
                          </a:solidFill>
                        </a:rPr>
                        <a:t>マシンの容量</a:t>
                      </a:r>
                      <a:endParaRPr kumimoji="1" lang="ja-JP" altLang="en-US" sz="1800" dirty="0">
                        <a:solidFill>
                          <a:schemeClr val="tx1"/>
                        </a:solidFill>
                      </a:endParaRP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・タスクの処理に必要な</a:t>
                      </a:r>
                      <a:endParaRPr lang="en-US" altLang="ja-JP" sz="1800" dirty="0">
                        <a:solidFill>
                          <a:schemeClr val="tx1"/>
                        </a:solidFill>
                      </a:endParaRPr>
                    </a:p>
                    <a:p>
                      <a:r>
                        <a:rPr lang="ja-JP" altLang="en-US" sz="1800" dirty="0">
                          <a:solidFill>
                            <a:schemeClr val="tx1"/>
                          </a:solidFill>
                        </a:rPr>
                        <a:t>　マシン容量</a:t>
                      </a:r>
                      <a:r>
                        <a:rPr lang="en-US" altLang="ja-JP" sz="1800" dirty="0">
                          <a:solidFill>
                            <a:schemeClr val="tx1"/>
                          </a:solidFill>
                        </a:rPr>
                        <a:t>(</a:t>
                      </a:r>
                      <a:r>
                        <a:rPr lang="ja-JP" altLang="en-US" sz="1800" dirty="0">
                          <a:solidFill>
                            <a:schemeClr val="tx1"/>
                          </a:solidFill>
                        </a:rPr>
                        <a:t>処理量</a:t>
                      </a:r>
                      <a:r>
                        <a:rPr lang="en-US" altLang="ja-JP" sz="1800" dirty="0">
                          <a:solidFill>
                            <a:schemeClr val="tx1"/>
                          </a:solidFill>
                        </a:rPr>
                        <a:t>)</a:t>
                      </a: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　マシン容量</a:t>
                      </a:r>
                      <a:r>
                        <a:rPr lang="ja-JP" altLang="en-US" sz="1800" baseline="0" dirty="0">
                          <a:solidFill>
                            <a:schemeClr val="tx1"/>
                          </a:solidFill>
                        </a:rPr>
                        <a:t> </a:t>
                      </a:r>
                      <a:r>
                        <a:rPr lang="ja-JP" altLang="en-US" sz="1800" dirty="0">
                          <a:solidFill>
                            <a:schemeClr val="tx1"/>
                          </a:solidFill>
                        </a:rPr>
                        <a:t>＞ 処理量</a:t>
                      </a:r>
                      <a:endParaRPr lang="en-US" altLang="ja-JP" sz="1800" dirty="0">
                        <a:solidFill>
                          <a:schemeClr val="tx1"/>
                        </a:solidFill>
                      </a:endParaRPr>
                    </a:p>
                  </a:txBody>
                  <a:tcPr/>
                </a:tc>
                <a:extLst>
                  <a:ext uri="{0D108BD9-81ED-4DB2-BD59-A6C34878D82A}">
                    <a16:rowId xmlns="" xmlns:a16="http://schemas.microsoft.com/office/drawing/2014/main" val="10001"/>
                  </a:ext>
                </a:extLst>
              </a:tr>
            </a:tbl>
          </a:graphicData>
        </a:graphic>
      </p:graphicFrame>
      <p:grpSp>
        <p:nvGrpSpPr>
          <p:cNvPr id="5" name="Group 47"/>
          <p:cNvGrpSpPr>
            <a:grpSpLocks/>
          </p:cNvGrpSpPr>
          <p:nvPr/>
        </p:nvGrpSpPr>
        <p:grpSpPr bwMode="auto">
          <a:xfrm>
            <a:off x="3550960" y="3401255"/>
            <a:ext cx="1944216" cy="2952328"/>
            <a:chOff x="3243" y="1071"/>
            <a:chExt cx="1134" cy="1589"/>
          </a:xfrm>
        </p:grpSpPr>
        <p:sp>
          <p:nvSpPr>
            <p:cNvPr id="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1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1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a:solidFill>
                    <a:schemeClr val="accent1">
                      <a:lumMod val="50000"/>
                    </a:schemeClr>
                  </a:solidFill>
                </a:rPr>
                <a:t>6</a:t>
              </a:r>
              <a:endParaRPr lang="ja-JP" altLang="en-US" sz="1800" b="0" dirty="0">
                <a:solidFill>
                  <a:schemeClr val="accent1">
                    <a:lumMod val="50000"/>
                  </a:schemeClr>
                </a:solidFill>
              </a:endParaRPr>
            </a:p>
          </p:txBody>
        </p:sp>
        <p:sp>
          <p:nvSpPr>
            <p:cNvPr id="1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1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1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extLst>
      <p:ext uri="{BB962C8B-B14F-4D97-AF65-F5344CB8AC3E}">
        <p14:creationId xmlns:p14="http://schemas.microsoft.com/office/powerpoint/2010/main" val="2138199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smtClean="0">
                <a:ln w="0"/>
                <a:solidFill>
                  <a:schemeClr val="tx1"/>
                </a:solidFill>
                <a:effectLst>
                  <a:outerShdw blurRad="38100" dist="19050" dir="2700000" algn="tl" rotWithShape="0">
                    <a:schemeClr val="dk1">
                      <a:alpha val="40000"/>
                    </a:schemeClr>
                  </a:outerShdw>
                </a:effectLst>
              </a:rPr>
              <a:t>ACO</a:t>
            </a:r>
            <a:r>
              <a:rPr lang="ja-JP" altLang="en-US" cap="none" dirty="0" smtClean="0">
                <a:ln w="0"/>
                <a:solidFill>
                  <a:schemeClr val="tx1"/>
                </a:solidFill>
                <a:effectLst>
                  <a:outerShdw blurRad="38100" dist="19050" dir="2700000" algn="tl" rotWithShape="0">
                    <a:schemeClr val="dk1">
                      <a:alpha val="40000"/>
                    </a:schemeClr>
                  </a:outerShdw>
                </a:effectLst>
              </a:rPr>
              <a:t>法の適用</a:t>
            </a:r>
            <a:endParaRPr kumimoji="1" lang="ja-JP" altLang="en-US" dirty="0"/>
          </a:p>
        </p:txBody>
      </p:sp>
      <p:sp>
        <p:nvSpPr>
          <p:cNvPr id="4" name="角丸四角形 3"/>
          <p:cNvSpPr/>
          <p:nvPr/>
        </p:nvSpPr>
        <p:spPr>
          <a:xfrm>
            <a:off x="1310640" y="4526280"/>
            <a:ext cx="8397240" cy="1402080"/>
          </a:xfrm>
          <a:prstGeom prst="roundRect">
            <a:avLst/>
          </a:prstGeom>
          <a:solidFill>
            <a:schemeClr val="accent6">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en-US" altLang="ja-JP" sz="2400" dirty="0" smtClean="0"/>
              <a:t>ACO</a:t>
            </a:r>
            <a:r>
              <a:rPr kumimoji="1" lang="ja-JP" altLang="en-US" sz="2400" dirty="0" smtClean="0"/>
              <a:t>法はアリがフェロモンを介して餌を探す動きを模して考えられた集団探索アルゴリズム。</a:t>
            </a:r>
            <a:endParaRPr kumimoji="1" lang="en-US" altLang="ja-JP" sz="2400" dirty="0" smtClean="0"/>
          </a:p>
          <a:p>
            <a:r>
              <a:rPr lang="ja-JP" altLang="en-US" sz="2400" dirty="0" smtClean="0"/>
              <a:t>解候補をノード空間で表現。</a:t>
            </a:r>
            <a:endParaRPr lang="en-US" altLang="ja-JP" sz="2400" dirty="0" smtClean="0"/>
          </a:p>
          <a:p>
            <a:pPr marL="0" indent="0">
              <a:buNone/>
            </a:pPr>
            <a:r>
              <a:rPr lang="ja-JP" altLang="en-US" sz="2400" dirty="0" smtClean="0"/>
              <a:t>　　処理順ノード空間</a:t>
            </a:r>
            <a:r>
              <a:rPr lang="en-US" altLang="ja-JP" sz="2400" dirty="0" smtClean="0"/>
              <a:t>(</a:t>
            </a:r>
            <a:r>
              <a:rPr lang="ja-JP" altLang="en-US" sz="2400" dirty="0" smtClean="0"/>
              <a:t>先行制約</a:t>
            </a:r>
            <a:r>
              <a:rPr lang="en-US" altLang="ja-JP" sz="2400" dirty="0" smtClean="0"/>
              <a:t>)</a:t>
            </a:r>
          </a:p>
          <a:p>
            <a:pPr marL="0" indent="0">
              <a:buNone/>
            </a:pPr>
            <a:r>
              <a:rPr lang="ja-JP" altLang="en-US" sz="2400" dirty="0" smtClean="0"/>
              <a:t>　　配置順ノード空間</a:t>
            </a:r>
            <a:endParaRPr lang="en-US" altLang="ja-JP" sz="2400" dirty="0" smtClean="0"/>
          </a:p>
          <a:p>
            <a:pPr marL="0" indent="0">
              <a:buNone/>
            </a:pPr>
            <a:r>
              <a:rPr lang="ja-JP" altLang="en-US" sz="2400" dirty="0"/>
              <a:t>　</a:t>
            </a:r>
            <a:r>
              <a:rPr lang="ja-JP" altLang="en-US" sz="2400" dirty="0" smtClean="0"/>
              <a:t>　割当てノード空間</a:t>
            </a:r>
            <a:r>
              <a:rPr lang="en-US" altLang="ja-JP" sz="2400" dirty="0" smtClean="0"/>
              <a:t>(</a:t>
            </a:r>
            <a:r>
              <a:rPr lang="ja-JP" altLang="en-US" sz="2400" dirty="0" smtClean="0"/>
              <a:t>容量制約</a:t>
            </a:r>
            <a:r>
              <a:rPr lang="en-US" altLang="ja-JP" sz="2400" dirty="0" smtClean="0"/>
              <a:t>)</a:t>
            </a:r>
            <a:endParaRPr lang="en-US" altLang="ja-JP" sz="2400" dirty="0"/>
          </a:p>
          <a:p>
            <a:r>
              <a:rPr lang="ja-JP" altLang="en-US" sz="2400" dirty="0" smtClean="0"/>
              <a:t>ガントチャートを用いて解候補の評価を行う</a:t>
            </a:r>
            <a:endParaRPr lang="en-US" altLang="ja-JP" sz="2400" dirty="0" smtClean="0"/>
          </a:p>
          <a:p>
            <a:r>
              <a:rPr lang="ja-JP" altLang="en-US" sz="2400" dirty="0" smtClean="0"/>
              <a:t>フェロモンの蒸発と散布</a:t>
            </a:r>
            <a:endParaRPr lang="en-US" altLang="ja-JP" sz="2400" dirty="0" smtClean="0"/>
          </a:p>
          <a:p>
            <a:r>
              <a:rPr lang="ja-JP" altLang="en-US" sz="2400" dirty="0" smtClean="0"/>
              <a:t>ノードの蓄積フェロモン量に基づき、ノードを確率的に選択</a:t>
            </a:r>
            <a:r>
              <a:rPr lang="ja-JP" altLang="en-US" dirty="0" smtClean="0"/>
              <a:t>　　</a:t>
            </a:r>
            <a:endParaRPr lang="en-US" altLang="ja-JP" dirty="0"/>
          </a:p>
          <a:p>
            <a:endParaRPr lang="en-US" altLang="ja-JP" dirty="0" smtClean="0"/>
          </a:p>
          <a:p>
            <a:endParaRPr kumimoji="1" lang="ja-JP" altLang="en-US" dirty="0"/>
          </a:p>
        </p:txBody>
      </p:sp>
      <p:sp>
        <p:nvSpPr>
          <p:cNvPr id="5" name="テキスト ボックス 4"/>
          <p:cNvSpPr txBox="1"/>
          <p:nvPr/>
        </p:nvSpPr>
        <p:spPr>
          <a:xfrm>
            <a:off x="1722120" y="5968799"/>
            <a:ext cx="8183880" cy="461665"/>
          </a:xfrm>
          <a:prstGeom prst="rect">
            <a:avLst/>
          </a:prstGeom>
          <a:noFill/>
        </p:spPr>
        <p:txBody>
          <a:bodyPr wrap="square" rtlCol="0">
            <a:spAutoFit/>
          </a:bodyPr>
          <a:lstStyle/>
          <a:p>
            <a:r>
              <a:rPr kumimoji="1" lang="ja-JP" altLang="en-US" sz="2400" dirty="0" smtClean="0"/>
              <a:t>この</a:t>
            </a:r>
            <a:r>
              <a:rPr kumimoji="1" lang="en-US" altLang="ja-JP" sz="2400" dirty="0" smtClean="0"/>
              <a:t>3</a:t>
            </a:r>
            <a:r>
              <a:rPr kumimoji="1" lang="ja-JP" altLang="en-US" sz="2400" dirty="0" smtClean="0"/>
              <a:t>つを繰り返し行い、その数を世代数で表す　</a:t>
            </a:r>
            <a:endParaRPr kumimoji="1" lang="ja-JP" altLang="en-US" sz="2400" dirty="0"/>
          </a:p>
        </p:txBody>
      </p:sp>
    </p:spTree>
    <p:extLst>
      <p:ext uri="{BB962C8B-B14F-4D97-AF65-F5344CB8AC3E}">
        <p14:creationId xmlns:p14="http://schemas.microsoft.com/office/powerpoint/2010/main" val="72147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先行制約とフェロモン蒸発</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sz="2400" dirty="0" smtClean="0"/>
              <a:t>処理順ノード空間では先行制約があるため、選択されないノードが存在する。</a:t>
            </a:r>
            <a:endParaRPr lang="en-US" altLang="ja-JP" sz="2400" dirty="0"/>
          </a:p>
          <a:p>
            <a:r>
              <a:rPr kumimoji="1" lang="ja-JP" altLang="en-US" sz="2400" dirty="0" smtClean="0"/>
              <a:t>配置順ノード空間でも選択回数制約から、選択の対象外となるノードが存在する。</a:t>
            </a:r>
            <a:endParaRPr lang="en-US" altLang="ja-JP" sz="2400" dirty="0" smtClean="0"/>
          </a:p>
          <a:p>
            <a:endParaRPr lang="en-US" altLang="ja-JP" sz="2400" dirty="0"/>
          </a:p>
          <a:p>
            <a:r>
              <a:rPr kumimoji="1" lang="ja-JP" altLang="en-US" sz="2400" dirty="0" smtClean="0"/>
              <a:t>従来では、これらのような選択される可能性のないノードにも蒸発を行う。</a:t>
            </a:r>
            <a:endParaRPr lang="en-US" altLang="ja-JP" sz="2400" dirty="0"/>
          </a:p>
          <a:p>
            <a:r>
              <a:rPr lang="ja-JP" altLang="en-US" sz="2400" dirty="0" smtClean="0"/>
              <a:t>選択される可能性のない</a:t>
            </a:r>
            <a:r>
              <a:rPr kumimoji="1" lang="ja-JP" altLang="en-US" sz="2400" dirty="0" smtClean="0"/>
              <a:t>ノードには蒸発を行わない変更をした方が、結果がよくなるのではと考えた。</a:t>
            </a:r>
            <a:endParaRPr kumimoji="1" lang="en-US" altLang="ja-JP" sz="2400" dirty="0" smtClean="0"/>
          </a:p>
        </p:txBody>
      </p:sp>
    </p:spTree>
    <p:extLst>
      <p:ext uri="{BB962C8B-B14F-4D97-AF65-F5344CB8AC3E}">
        <p14:creationId xmlns:p14="http://schemas.microsoft.com/office/powerpoint/2010/main" val="1386834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数値実験</a:t>
            </a:r>
            <a:r>
              <a:rPr lang="en-US" altLang="ja-JP" cap="none" dirty="0" smtClean="0">
                <a:ln w="0"/>
                <a:solidFill>
                  <a:schemeClr val="tx1"/>
                </a:solidFill>
                <a:effectLst>
                  <a:outerShdw blurRad="38100" dist="19050" dir="2700000" algn="tl" rotWithShape="0">
                    <a:schemeClr val="dk1">
                      <a:alpha val="40000"/>
                    </a:schemeClr>
                  </a:outerShdw>
                </a:effectLst>
              </a:rPr>
              <a:t>(</a:t>
            </a:r>
            <a:r>
              <a:rPr lang="ja-JP" altLang="en-US" cap="none" dirty="0" smtClean="0">
                <a:ln w="0"/>
                <a:solidFill>
                  <a:schemeClr val="tx1"/>
                </a:solidFill>
                <a:effectLst>
                  <a:outerShdw blurRad="38100" dist="19050" dir="2700000" algn="tl" rotWithShape="0">
                    <a:schemeClr val="dk1">
                      <a:alpha val="40000"/>
                    </a:schemeClr>
                  </a:outerShdw>
                </a:effectLst>
              </a:rPr>
              <a:t>ジョブの条件</a:t>
            </a:r>
            <a:r>
              <a:rPr lang="en-US" altLang="ja-JP" cap="none" dirty="0" smtClean="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749027900"/>
              </p:ext>
            </p:extLst>
          </p:nvPr>
        </p:nvGraphicFramePr>
        <p:xfrm>
          <a:off x="2994823" y="2026779"/>
          <a:ext cx="6208449" cy="4240050"/>
        </p:xfrm>
        <a:graphic>
          <a:graphicData uri="http://schemas.openxmlformats.org/drawingml/2006/table">
            <a:tbl>
              <a:tblPr firstRow="1" firstCol="1" bandRow="1">
                <a:tableStyleId>{5C22544A-7EE6-4342-B048-85BDC9FD1C3A}</a:tableStyleId>
              </a:tblPr>
              <a:tblGrid>
                <a:gridCol w="2415436">
                  <a:extLst>
                    <a:ext uri="{9D8B030D-6E8A-4147-A177-3AD203B41FA5}">
                      <a16:colId xmlns:a16="http://schemas.microsoft.com/office/drawing/2014/main" xmlns="" val="20000"/>
                    </a:ext>
                  </a:extLst>
                </a:gridCol>
                <a:gridCol w="1645613">
                  <a:extLst>
                    <a:ext uri="{9D8B030D-6E8A-4147-A177-3AD203B41FA5}">
                      <a16:colId xmlns:a16="http://schemas.microsoft.com/office/drawing/2014/main" xmlns="" val="20001"/>
                    </a:ext>
                  </a:extLst>
                </a:gridCol>
                <a:gridCol w="2147400">
                  <a:extLst>
                    <a:ext uri="{9D8B030D-6E8A-4147-A177-3AD203B41FA5}">
                      <a16:colId xmlns:a16="http://schemas.microsoft.com/office/drawing/2014/main" xmlns="" val="20002"/>
                    </a:ext>
                  </a:extLst>
                </a:gridCol>
              </a:tblGrid>
              <a:tr h="706675">
                <a:tc>
                  <a:txBody>
                    <a:bodyPr/>
                    <a:lstStyle/>
                    <a:p>
                      <a:pPr algn="just">
                        <a:spcAft>
                          <a:spcPts val="0"/>
                        </a:spcAft>
                      </a:pPr>
                      <a:r>
                        <a:rPr lang="ja-JP" sz="2400" kern="100" dirty="0">
                          <a:effectLst/>
                        </a:rPr>
                        <a:t>ジョブ番号</a:t>
                      </a:r>
                      <a:r>
                        <a:rPr lang="en-US" sz="2400" kern="100" dirty="0">
                          <a:effectLst/>
                        </a:rPr>
                        <a:t> j</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階層数</a:t>
                      </a:r>
                      <a:endParaRPr lang="ja-JP" sz="20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タスク数</a:t>
                      </a:r>
                      <a:r>
                        <a:rPr lang="en-US" sz="2400" kern="100">
                          <a:effectLst/>
                        </a:rPr>
                        <a:t> n</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706675">
                <a:tc>
                  <a:txBody>
                    <a:bodyPr/>
                    <a:lstStyle/>
                    <a:p>
                      <a:pPr algn="r">
                        <a:spcAft>
                          <a:spcPts val="0"/>
                        </a:spcAft>
                      </a:pPr>
                      <a:r>
                        <a:rPr lang="en-US" sz="2400" kern="100" dirty="0">
                          <a:effectLst/>
                        </a:rPr>
                        <a:t>1</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40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706675">
                <a:tc>
                  <a:txBody>
                    <a:bodyPr/>
                    <a:lstStyle/>
                    <a:p>
                      <a:pPr algn="r">
                        <a:spcAft>
                          <a:spcPts val="0"/>
                        </a:spcAft>
                      </a:pPr>
                      <a:r>
                        <a:rPr lang="en-US" sz="2400" kern="100" dirty="0">
                          <a:effectLst/>
                        </a:rPr>
                        <a:t>2</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80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706675">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3</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706675">
                <a:tc>
                  <a:txBody>
                    <a:bodyPr/>
                    <a:lstStyle/>
                    <a:p>
                      <a:pPr algn="r">
                        <a:spcAft>
                          <a:spcPts val="0"/>
                        </a:spcAft>
                      </a:pPr>
                      <a:r>
                        <a:rPr lang="en-US" sz="2400" kern="100">
                          <a:effectLst/>
                        </a:rPr>
                        <a:t>4</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5</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70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706675">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937375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数値実験</a:t>
            </a:r>
            <a:r>
              <a:rPr lang="en-US" altLang="ja-JP" cap="none" dirty="0" smtClean="0">
                <a:ln w="0"/>
                <a:solidFill>
                  <a:schemeClr val="tx1"/>
                </a:solidFill>
                <a:effectLst>
                  <a:outerShdw blurRad="38100" dist="19050" dir="2700000" algn="tl" rotWithShape="0">
                    <a:schemeClr val="dk1">
                      <a:alpha val="40000"/>
                    </a:schemeClr>
                  </a:outerShdw>
                </a:effectLst>
              </a:rPr>
              <a:t>(</a:t>
            </a:r>
            <a:r>
              <a:rPr lang="ja-JP" altLang="en-US" cap="none" dirty="0" smtClean="0">
                <a:ln w="0"/>
                <a:solidFill>
                  <a:schemeClr val="tx1"/>
                </a:solidFill>
                <a:effectLst>
                  <a:outerShdw blurRad="38100" dist="19050" dir="2700000" algn="tl" rotWithShape="0">
                    <a:schemeClr val="dk1">
                      <a:alpha val="40000"/>
                    </a:schemeClr>
                  </a:outerShdw>
                </a:effectLst>
              </a:rPr>
              <a:t>マシンの条件</a:t>
            </a:r>
            <a:r>
              <a:rPr lang="en-US" altLang="ja-JP" cap="none" dirty="0" smtClean="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5061055"/>
              </p:ext>
            </p:extLst>
          </p:nvPr>
        </p:nvGraphicFramePr>
        <p:xfrm>
          <a:off x="3196248" y="18574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a16="http://schemas.microsoft.com/office/drawing/2014/main" xmlns="" val="20000"/>
                    </a:ext>
                  </a:extLst>
                </a:gridCol>
                <a:gridCol w="1954290">
                  <a:extLst>
                    <a:ext uri="{9D8B030D-6E8A-4147-A177-3AD203B41FA5}">
                      <a16:colId xmlns:a16="http://schemas.microsoft.com/office/drawing/2014/main" xmlns="" val="20001"/>
                    </a:ext>
                  </a:extLst>
                </a:gridCol>
                <a:gridCol w="1466510">
                  <a:extLst>
                    <a:ext uri="{9D8B030D-6E8A-4147-A177-3AD203B41FA5}">
                      <a16:colId xmlns:a16="http://schemas.microsoft.com/office/drawing/2014/main" xmlns=""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容量</a:t>
                      </a:r>
                      <a:r>
                        <a:rPr lang="en-US" sz="2000" kern="100">
                          <a:effectLst/>
                        </a:rPr>
                        <a:t> c(m)</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70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100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360040">
                <a:tc>
                  <a:txBody>
                    <a:bodyPr/>
                    <a:lstStyle/>
                    <a:p>
                      <a:pPr algn="r">
                        <a:spcAft>
                          <a:spcPts val="0"/>
                        </a:spcAft>
                      </a:pPr>
                      <a:r>
                        <a:rPr lang="en-US" sz="2000" kern="100" dirty="0">
                          <a:effectLst/>
                        </a:rPr>
                        <a:t>2</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360040">
                <a:tc>
                  <a:txBody>
                    <a:bodyPr/>
                    <a:lstStyle/>
                    <a:p>
                      <a:pPr algn="r">
                        <a:spcAft>
                          <a:spcPts val="0"/>
                        </a:spcAft>
                      </a:pPr>
                      <a:r>
                        <a:rPr lang="en-US" sz="2000" kern="100" dirty="0">
                          <a:effectLst/>
                        </a:rPr>
                        <a:t>5</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r h="360040">
                <a:tc>
                  <a:txBody>
                    <a:bodyPr/>
                    <a:lstStyle/>
                    <a:p>
                      <a:pPr algn="r">
                        <a:spcAft>
                          <a:spcPts val="0"/>
                        </a:spcAft>
                      </a:pPr>
                      <a:r>
                        <a:rPr lang="en-US" sz="2000" kern="100" dirty="0">
                          <a:effectLst/>
                        </a:rPr>
                        <a:t>6</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6"/>
                  </a:ext>
                </a:extLst>
              </a:tr>
              <a:tr h="360040">
                <a:tc>
                  <a:txBody>
                    <a:bodyPr/>
                    <a:lstStyle/>
                    <a:p>
                      <a:pPr algn="r">
                        <a:spcAft>
                          <a:spcPts val="0"/>
                        </a:spcAft>
                      </a:pPr>
                      <a:r>
                        <a:rPr lang="en-US" sz="2000" kern="100" dirty="0">
                          <a:effectLst/>
                        </a:rPr>
                        <a:t>7</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7"/>
                  </a:ext>
                </a:extLst>
              </a:tr>
              <a:tr h="360040">
                <a:tc>
                  <a:txBody>
                    <a:bodyPr/>
                    <a:lstStyle/>
                    <a:p>
                      <a:pPr algn="r">
                        <a:spcAft>
                          <a:spcPts val="0"/>
                        </a:spcAft>
                      </a:pPr>
                      <a:r>
                        <a:rPr lang="en-US" sz="2000" kern="100" dirty="0">
                          <a:effectLst/>
                        </a:rPr>
                        <a:t>8</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8"/>
                  </a:ext>
                </a:extLst>
              </a:tr>
              <a:tr h="360040">
                <a:tc>
                  <a:txBody>
                    <a:bodyPr/>
                    <a:lstStyle/>
                    <a:p>
                      <a:pPr algn="r">
                        <a:spcAft>
                          <a:spcPts val="0"/>
                        </a:spcAft>
                      </a:pPr>
                      <a:r>
                        <a:rPr lang="en-US" sz="2000" kern="100" dirty="0">
                          <a:effectLst/>
                        </a:rPr>
                        <a:t>9</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9"/>
                  </a:ext>
                </a:extLst>
              </a:tr>
              <a:tr h="360040">
                <a:tc>
                  <a:txBody>
                    <a:bodyPr/>
                    <a:lstStyle/>
                    <a:p>
                      <a:pPr algn="r">
                        <a:spcAft>
                          <a:spcPts val="0"/>
                        </a:spcAft>
                      </a:pPr>
                      <a:r>
                        <a:rPr lang="en-US" sz="2000" kern="100" dirty="0">
                          <a:effectLst/>
                        </a:rPr>
                        <a:t>10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10"/>
                  </a:ext>
                </a:extLst>
              </a:tr>
            </a:tbl>
          </a:graphicData>
        </a:graphic>
      </p:graphicFrame>
      <p:sp>
        <p:nvSpPr>
          <p:cNvPr id="5" name="テキスト ボックス 4"/>
          <p:cNvSpPr txBox="1"/>
          <p:nvPr/>
        </p:nvSpPr>
        <p:spPr>
          <a:xfrm>
            <a:off x="4804067" y="6105872"/>
            <a:ext cx="2040943"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容量制約率約</a:t>
            </a:r>
            <a:r>
              <a:rPr lang="en-US" altLang="ja-JP" sz="1800" dirty="0">
                <a:solidFill>
                  <a:schemeClr val="accent1">
                    <a:lumMod val="50000"/>
                  </a:schemeClr>
                </a:solidFill>
              </a:rPr>
              <a:t>40%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1903650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169</TotalTime>
  <Words>631</Words>
  <Application>Microsoft Macintosh PowerPoint</Application>
  <PresentationFormat>ワイド画面</PresentationFormat>
  <Paragraphs>204</Paragraphs>
  <Slides>15</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Calibri</vt:lpstr>
      <vt:lpstr>Century</vt:lpstr>
      <vt:lpstr>ＭＳ 明朝</vt:lpstr>
      <vt:lpstr>Rockwell Extra Bold</vt:lpstr>
      <vt:lpstr>Times New Roman</vt:lpstr>
      <vt:lpstr>Wingdings</vt:lpstr>
      <vt:lpstr>Yu Gothic</vt:lpstr>
      <vt:lpstr>メイリオ</vt:lpstr>
      <vt:lpstr>木版活字</vt:lpstr>
      <vt:lpstr>PowerPoint プレゼンテーション</vt:lpstr>
      <vt:lpstr>発表の流れ</vt:lpstr>
      <vt:lpstr>研究の目的</vt:lpstr>
      <vt:lpstr>制約条件付きスケジューリング問題</vt:lpstr>
      <vt:lpstr>先行制約と容量制約</vt:lpstr>
      <vt:lpstr>ACO法の適用</vt:lpstr>
      <vt:lpstr>先行制約とフェロモン蒸発</vt:lpstr>
      <vt:lpstr>数値実験(ジョブの条件)</vt:lpstr>
      <vt:lpstr>数値実験(マシンの条件)</vt:lpstr>
      <vt:lpstr>数値実験(ACOの条件)</vt:lpstr>
      <vt:lpstr>数値実験(マシンの条件)</vt:lpstr>
      <vt:lpstr>実験結果</vt:lpstr>
      <vt:lpstr>結果</vt:lpstr>
      <vt:lpstr>結果</vt:lpstr>
      <vt:lpstr>まとめ</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恩田征</dc:creator>
  <cp:lastModifiedBy>恩田征</cp:lastModifiedBy>
  <cp:revision>13</cp:revision>
  <dcterms:created xsi:type="dcterms:W3CDTF">2017-01-30T07:01:49Z</dcterms:created>
  <dcterms:modified xsi:type="dcterms:W3CDTF">2017-01-30T09:50:53Z</dcterms:modified>
</cp:coreProperties>
</file>