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2D1"/>
    <a:srgbClr val="315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777DA-7A4A-4AF0-96FC-87DB19044FEB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D093-942D-412F-8C4C-82C25939D1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5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36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3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5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5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91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9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9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18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6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5141-1A21-48F2-94F0-C625F180C798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FC30C-39E6-48B4-BAAB-CE4167357B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8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2714525"/>
            <a:ext cx="7668695" cy="14289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60" y="4143474"/>
            <a:ext cx="3468687" cy="3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65FC0DE-6C34-4BC0-AF4D-EAC04713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76" y="1962534"/>
            <a:ext cx="10115550" cy="4552950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21CFBF3D-0F40-4F1C-ACA9-3977A72A24A9}"/>
              </a:ext>
            </a:extLst>
          </p:cNvPr>
          <p:cNvGrpSpPr/>
          <p:nvPr/>
        </p:nvGrpSpPr>
        <p:grpSpPr>
          <a:xfrm>
            <a:off x="905162" y="-9099"/>
            <a:ext cx="10136015" cy="4525006"/>
            <a:chOff x="-2179232" y="1021163"/>
            <a:chExt cx="10136015" cy="452500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B087680-19EC-4F19-9DE2-773BD040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79232" y="1021163"/>
              <a:ext cx="10136015" cy="4525006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1F7FF36-E643-4D53-9A7B-AD7F9BEA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4100" y="3962400"/>
              <a:ext cx="589071" cy="1454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F252F6ED-503C-445C-BA6A-EAA2EA3FF104}"/>
              </a:ext>
            </a:extLst>
          </p:cNvPr>
          <p:cNvGrpSpPr/>
          <p:nvPr/>
        </p:nvGrpSpPr>
        <p:grpSpPr>
          <a:xfrm>
            <a:off x="395501" y="401258"/>
            <a:ext cx="10172700" cy="4581525"/>
            <a:chOff x="395501" y="401258"/>
            <a:chExt cx="10172700" cy="458152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5C0C526-037F-4D5D-91B7-49A3D695D3CC}"/>
                </a:ext>
              </a:extLst>
            </p:cNvPr>
            <p:cNvGrpSpPr/>
            <p:nvPr/>
          </p:nvGrpSpPr>
          <p:grpSpPr>
            <a:xfrm>
              <a:off x="395501" y="401258"/>
              <a:ext cx="10172700" cy="4581525"/>
              <a:chOff x="395501" y="401258"/>
              <a:chExt cx="10172700" cy="4581525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A377ED03-A36E-45E6-A9A4-697B480CE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5501" y="401258"/>
                <a:ext cx="10172700" cy="4581525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30CCC9E1-5CF3-4383-8754-91AD19761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825" y="4137025"/>
                <a:ext cx="3225800" cy="738867"/>
              </a:xfrm>
              <a:prstGeom prst="rect">
                <a:avLst/>
              </a:prstGeom>
            </p:spPr>
          </p:pic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7212593-4BA2-474F-8968-F30074D8D453}"/>
                  </a:ext>
                </a:extLst>
              </p:cNvPr>
              <p:cNvSpPr/>
              <p:nvPr/>
            </p:nvSpPr>
            <p:spPr>
              <a:xfrm>
                <a:off x="3198016" y="3389312"/>
                <a:ext cx="3170871" cy="295275"/>
              </a:xfrm>
              <a:prstGeom prst="rect">
                <a:avLst/>
              </a:prstGeom>
              <a:solidFill>
                <a:srgbClr val="315DC7"/>
              </a:solidFill>
              <a:ln>
                <a:solidFill>
                  <a:srgbClr val="315D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7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感知器 </a:t>
                </a:r>
                <a:r>
                  <a:rPr lang="en-US" altLang="zh-TW" sz="1300" dirty="0"/>
                  <a:t>Perceptron Learning Algorithm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D61E00F-F705-4E17-88FA-7C39EF29FA0F}"/>
                  </a:ext>
                </a:extLst>
              </p:cNvPr>
              <p:cNvSpPr/>
              <p:nvPr/>
            </p:nvSpPr>
            <p:spPr>
              <a:xfrm>
                <a:off x="3224210" y="3791478"/>
                <a:ext cx="3118485" cy="295275"/>
              </a:xfrm>
              <a:prstGeom prst="rect">
                <a:avLst/>
              </a:prstGeom>
              <a:solidFill>
                <a:srgbClr val="315DC7"/>
              </a:solidFill>
              <a:ln>
                <a:solidFill>
                  <a:srgbClr val="315D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7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線性回歸 </a:t>
                </a:r>
                <a:r>
                  <a:rPr lang="en-US" altLang="zh-TW" sz="1300" dirty="0"/>
                  <a:t>Linear regression</a:t>
                </a:r>
                <a:endParaRPr lang="zh-TW" altLang="en-US" sz="13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E2F3C3D-687E-4BCB-884D-09472CDEEE08}"/>
                  </a:ext>
                </a:extLst>
              </p:cNvPr>
              <p:cNvSpPr/>
              <p:nvPr/>
            </p:nvSpPr>
            <p:spPr>
              <a:xfrm>
                <a:off x="3224208" y="4163685"/>
                <a:ext cx="3118485" cy="295275"/>
              </a:xfrm>
              <a:prstGeom prst="rect">
                <a:avLst/>
              </a:prstGeom>
              <a:solidFill>
                <a:srgbClr val="315DC7"/>
              </a:solidFill>
              <a:ln>
                <a:solidFill>
                  <a:srgbClr val="315D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7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邏輯回歸 </a:t>
                </a:r>
                <a:r>
                  <a:rPr lang="en-US" altLang="zh-TW" sz="1300" dirty="0"/>
                  <a:t>Logistic regression</a:t>
                </a:r>
                <a:endParaRPr lang="zh-TW" altLang="en-US" sz="13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E40446A-F3C5-4FF2-A75D-703F99F2FDA3}"/>
                  </a:ext>
                </a:extLst>
              </p:cNvPr>
              <p:cNvSpPr/>
              <p:nvPr/>
            </p:nvSpPr>
            <p:spPr>
              <a:xfrm>
                <a:off x="3198016" y="4537541"/>
                <a:ext cx="3173415" cy="295275"/>
              </a:xfrm>
              <a:prstGeom prst="rect">
                <a:avLst/>
              </a:prstGeom>
              <a:solidFill>
                <a:srgbClr val="315DC7"/>
              </a:solidFill>
              <a:ln>
                <a:solidFill>
                  <a:srgbClr val="315D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7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支持向量機 </a:t>
                </a:r>
                <a:r>
                  <a:rPr lang="en-US" altLang="zh-TW" sz="1300" dirty="0"/>
                  <a:t>Support Vector Machines</a:t>
                </a:r>
                <a:endParaRPr lang="zh-TW" altLang="en-US" sz="1300" dirty="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3FDABD-D65F-462A-9A69-14D2C7471729}"/>
                </a:ext>
              </a:extLst>
            </p:cNvPr>
            <p:cNvSpPr/>
            <p:nvPr/>
          </p:nvSpPr>
          <p:spPr>
            <a:xfrm>
              <a:off x="6801205" y="3931920"/>
              <a:ext cx="3211475" cy="373380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隨機森林 </a:t>
              </a:r>
              <a:r>
                <a:rPr lang="en-US" altLang="zh-TW" sz="1300" dirty="0"/>
                <a:t>Random Forest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21CB4E-FB51-45FE-8CC2-EE9D78A1F8AF}"/>
                </a:ext>
              </a:extLst>
            </p:cNvPr>
            <p:cNvSpPr/>
            <p:nvPr/>
          </p:nvSpPr>
          <p:spPr>
            <a:xfrm>
              <a:off x="6801205" y="3523599"/>
              <a:ext cx="3211475" cy="373380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決策樹 </a:t>
              </a:r>
              <a:r>
                <a:rPr lang="en-US" altLang="zh-TW" sz="1300" dirty="0">
                  <a:ea typeface="微軟正黑體" panose="020B0604030504040204" pitchFamily="34" charset="-120"/>
                </a:rPr>
                <a:t>Decision Tree</a:t>
              </a:r>
              <a:endParaRPr lang="en-US" altLang="zh-TW" sz="13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8F72C0-E128-4BD3-9D74-9B6F1599DF9B}"/>
                </a:ext>
              </a:extLst>
            </p:cNvPr>
            <p:cNvSpPr/>
            <p:nvPr/>
          </p:nvSpPr>
          <p:spPr>
            <a:xfrm>
              <a:off x="6801204" y="4338662"/>
              <a:ext cx="3211475" cy="373380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梯度提升機 </a:t>
              </a:r>
              <a:r>
                <a:rPr lang="en-US" altLang="zh-TW" sz="1300" dirty="0">
                  <a:ea typeface="微軟正黑體" panose="020B0604030504040204" pitchFamily="34" charset="-120"/>
                </a:rPr>
                <a:t>Gradient Boosting Machine</a:t>
              </a:r>
              <a:endParaRPr lang="en-US" altLang="zh-TW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71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E360010-AB51-4ED4-AF0A-3AFAF9597E7D}"/>
              </a:ext>
            </a:extLst>
          </p:cNvPr>
          <p:cNvGrpSpPr/>
          <p:nvPr/>
        </p:nvGrpSpPr>
        <p:grpSpPr>
          <a:xfrm>
            <a:off x="1269922" y="1088703"/>
            <a:ext cx="10145541" cy="4601217"/>
            <a:chOff x="1269922" y="1088703"/>
            <a:chExt cx="10145541" cy="4601217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D66F06B1-CC03-4959-96ED-CAFC58FD9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922" y="1088703"/>
              <a:ext cx="10145541" cy="460121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2AFAED-BEEF-483A-BB58-7F4EC7BB7686}"/>
                </a:ext>
              </a:extLst>
            </p:cNvPr>
            <p:cNvSpPr/>
            <p:nvPr/>
          </p:nvSpPr>
          <p:spPr>
            <a:xfrm>
              <a:off x="4048787" y="4103216"/>
              <a:ext cx="3170871" cy="295275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感知器 </a:t>
              </a:r>
              <a:r>
                <a:rPr lang="en-US" altLang="zh-TW" sz="1300" dirty="0"/>
                <a:t>Perceptron Learning Algorithm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D0C2472-2CE3-47DC-A4A5-B87CAC738B8A}"/>
                </a:ext>
              </a:extLst>
            </p:cNvPr>
            <p:cNvSpPr/>
            <p:nvPr/>
          </p:nvSpPr>
          <p:spPr>
            <a:xfrm>
              <a:off x="4072437" y="4488919"/>
              <a:ext cx="3118485" cy="295275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線性回歸 </a:t>
              </a:r>
              <a:r>
                <a:rPr lang="en-US" altLang="zh-TW" sz="1300" dirty="0"/>
                <a:t>Linear regression</a:t>
              </a:r>
              <a:endParaRPr lang="zh-TW" altLang="en-US" sz="13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9AFF219-57D3-48F3-8B73-271D45A4A682}"/>
                </a:ext>
              </a:extLst>
            </p:cNvPr>
            <p:cNvSpPr/>
            <p:nvPr/>
          </p:nvSpPr>
          <p:spPr>
            <a:xfrm>
              <a:off x="4046243" y="4874622"/>
              <a:ext cx="3118485" cy="295275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邏輯回歸 </a:t>
              </a:r>
              <a:r>
                <a:rPr lang="en-US" altLang="zh-TW" sz="1300" dirty="0"/>
                <a:t>Logistic regression</a:t>
              </a:r>
              <a:endParaRPr lang="zh-TW" altLang="en-US" sz="13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A664E4-F25A-437A-9E72-828B5F919E30}"/>
                </a:ext>
              </a:extLst>
            </p:cNvPr>
            <p:cNvSpPr/>
            <p:nvPr/>
          </p:nvSpPr>
          <p:spPr>
            <a:xfrm>
              <a:off x="4046243" y="5260325"/>
              <a:ext cx="3173415" cy="295275"/>
            </a:xfrm>
            <a:prstGeom prst="rect">
              <a:avLst/>
            </a:prstGeom>
            <a:solidFill>
              <a:srgbClr val="D3D2D1"/>
            </a:solidFill>
            <a:ln>
              <a:solidFill>
                <a:srgbClr val="D3D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支持向量機 </a:t>
              </a:r>
              <a:r>
                <a:rPr lang="en-US" altLang="zh-TW" sz="1300" dirty="0"/>
                <a:t>Support Vector Machines</a:t>
              </a:r>
              <a:endParaRPr lang="zh-TW" altLang="en-US" sz="13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2B11A2-165B-45CE-9776-9B004F932D97}"/>
                </a:ext>
              </a:extLst>
            </p:cNvPr>
            <p:cNvSpPr/>
            <p:nvPr/>
          </p:nvSpPr>
          <p:spPr>
            <a:xfrm>
              <a:off x="7639405" y="4655820"/>
              <a:ext cx="3211475" cy="373380"/>
            </a:xfrm>
            <a:prstGeom prst="rect">
              <a:avLst/>
            </a:prstGeom>
            <a:solidFill>
              <a:srgbClr val="315DC7"/>
            </a:solidFill>
            <a:ln>
              <a:solidFill>
                <a:srgbClr val="315D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隨機森林 </a:t>
              </a:r>
              <a:r>
                <a:rPr lang="en-US" altLang="zh-TW" sz="1300" dirty="0"/>
                <a:t>Random Forest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D2C4A8-F49A-4D3F-BFB2-29D46460EA1C}"/>
                </a:ext>
              </a:extLst>
            </p:cNvPr>
            <p:cNvSpPr/>
            <p:nvPr/>
          </p:nvSpPr>
          <p:spPr>
            <a:xfrm>
              <a:off x="7639405" y="4247499"/>
              <a:ext cx="3211475" cy="373380"/>
            </a:xfrm>
            <a:prstGeom prst="rect">
              <a:avLst/>
            </a:prstGeom>
            <a:solidFill>
              <a:srgbClr val="315DC7"/>
            </a:solidFill>
            <a:ln>
              <a:solidFill>
                <a:srgbClr val="315D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決策樹 </a:t>
              </a:r>
              <a:r>
                <a:rPr lang="en-US" altLang="zh-TW" sz="1300" dirty="0">
                  <a:ea typeface="微軟正黑體" panose="020B0604030504040204" pitchFamily="34" charset="-120"/>
                </a:rPr>
                <a:t>Decision Tree</a:t>
              </a:r>
              <a:endParaRPr lang="en-US" altLang="zh-TW" sz="13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FC6094-2966-40F9-83C4-27CD2392BDA1}"/>
                </a:ext>
              </a:extLst>
            </p:cNvPr>
            <p:cNvSpPr/>
            <p:nvPr/>
          </p:nvSpPr>
          <p:spPr>
            <a:xfrm>
              <a:off x="7639404" y="5062562"/>
              <a:ext cx="3211475" cy="373380"/>
            </a:xfrm>
            <a:prstGeom prst="rect">
              <a:avLst/>
            </a:prstGeom>
            <a:solidFill>
              <a:srgbClr val="315DC7"/>
            </a:solidFill>
            <a:ln>
              <a:solidFill>
                <a:srgbClr val="315D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7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梯度提升機 </a:t>
              </a:r>
              <a:r>
                <a:rPr lang="en-US" altLang="zh-TW" sz="1300" dirty="0">
                  <a:ea typeface="微軟正黑體" panose="020B0604030504040204" pitchFamily="34" charset="-120"/>
                </a:rPr>
                <a:t>Gradient Boosting Machine</a:t>
              </a:r>
              <a:endParaRPr lang="en-US" altLang="zh-TW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06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16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68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haha</dc:creator>
  <cp:lastModifiedBy>haha</cp:lastModifiedBy>
  <cp:revision>11</cp:revision>
  <dcterms:created xsi:type="dcterms:W3CDTF">2019-05-24T02:35:44Z</dcterms:created>
  <dcterms:modified xsi:type="dcterms:W3CDTF">2019-06-24T09:16:13Z</dcterms:modified>
</cp:coreProperties>
</file>