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648"/>
  </p:normalViewPr>
  <p:slideViewPr>
    <p:cSldViewPr>
      <p:cViewPr varScale="1">
        <p:scale>
          <a:sx n="107" d="100"/>
          <a:sy n="107" d="100"/>
        </p:scale>
        <p:origin x="1560" y="17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0B7A6-33C4-CF4D-9E68-7A988EB7E2A9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DCDE2-648F-D849-9463-2DB0C748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6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DCDE2-648F-D849-9463-2DB0C748CD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6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DCDE2-648F-D849-9463-2DB0C748CD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21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 access </a:t>
            </a:r>
            <a:r>
              <a:rPr lang="en-US" dirty="0" err="1" smtClean="0"/>
              <a:t>tmime</a:t>
            </a:r>
            <a:r>
              <a:rPr lang="en-US" baseline="0" dirty="0" smtClean="0"/>
              <a:t> from disk cache is 10-20 </a:t>
            </a:r>
            <a:r>
              <a:rPr lang="en-US" baseline="0" dirty="0" err="1" smtClean="0"/>
              <a:t>ms</a:t>
            </a:r>
            <a:endParaRPr lang="en-US" baseline="0" dirty="0" smtClean="0"/>
          </a:p>
          <a:p>
            <a:r>
              <a:rPr lang="en-US" baseline="0" dirty="0" smtClean="0"/>
              <a:t>Origin server is like a second, but it all depends on </a:t>
            </a:r>
            <a:r>
              <a:rPr lang="en-US" baseline="0" dirty="0" err="1" smtClean="0"/>
              <a:t>propogation</a:t>
            </a:r>
            <a:r>
              <a:rPr lang="en-US" baseline="0" dirty="0" smtClean="0"/>
              <a:t> delay and that stuff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DCDE2-648F-D849-9463-2DB0C748CD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8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.08 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DCDE2-648F-D849-9463-2DB0C748CD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95732" y="831088"/>
            <a:ext cx="4586630" cy="611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72532" y="831088"/>
            <a:ext cx="4586630" cy="6115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6249" y="6680050"/>
            <a:ext cx="583837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75" dirty="0">
                <a:solidFill>
                  <a:srgbClr val="000000"/>
                </a:solidFill>
                <a:latin typeface="IQAEUS+Times-Roman"/>
                <a:cs typeface="IQAEUS+Times-Roman"/>
              </a:rPr>
              <a:t>COMP</a:t>
            </a:r>
            <a:r>
              <a:rPr sz="800" spc="-11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3" dirty="0">
                <a:solidFill>
                  <a:srgbClr val="000000"/>
                </a:solidFill>
                <a:latin typeface="IQAEUS+Times-Roman"/>
                <a:cs typeface="IQAEUS+Times-Roman"/>
              </a:rPr>
              <a:t>431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87051" y="6680050"/>
            <a:ext cx="1706939" cy="35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6" dirty="0">
                <a:solidFill>
                  <a:srgbClr val="000000"/>
                </a:solidFill>
                <a:latin typeface="IQAEUS+Times-Roman"/>
                <a:cs typeface="IQAEUS+Times-Roman"/>
              </a:rPr>
              <a:t>Lecture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5, </a:t>
            </a:r>
            <a:r>
              <a:rPr sz="800" spc="-62" dirty="0">
                <a:solidFill>
                  <a:srgbClr val="000000"/>
                </a:solidFill>
                <a:latin typeface="IQAEUS+Times-Roman"/>
                <a:cs typeface="IQAEUS+Times-Roman"/>
              </a:rPr>
              <a:t>HTTP</a:t>
            </a:r>
            <a:r>
              <a:rPr sz="800" spc="-109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7" dirty="0">
                <a:solidFill>
                  <a:srgbClr val="000000"/>
                </a:solidFill>
                <a:latin typeface="IQAEUS+Times-Roman"/>
                <a:cs typeface="IQAEUS+Times-Roman"/>
              </a:rPr>
              <a:t>Persistence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&amp;</a:t>
            </a:r>
            <a:r>
              <a:rPr sz="800" spc="-136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51" dirty="0">
                <a:solidFill>
                  <a:srgbClr val="000000"/>
                </a:solidFill>
                <a:latin typeface="IQAEUS+Times-Roman"/>
                <a:cs typeface="IQAEUS+Times-Roman"/>
              </a:rPr>
              <a:t>Caching</a:t>
            </a:r>
          </a:p>
          <a:p>
            <a:pPr marL="357245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sz="800" spc="-63" dirty="0">
                <a:solidFill>
                  <a:srgbClr val="000000"/>
                </a:solidFill>
                <a:latin typeface="IQAEUS+Times-Roman"/>
                <a:cs typeface="IQAEUS+Times-Roman"/>
              </a:rPr>
              <a:t>September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IQAEUS+Times-Roman"/>
                <a:cs typeface="IQAEUS+Times-Roman"/>
              </a:rPr>
              <a:t>10,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IQAEUS+Times-Roman"/>
                <a:cs typeface="IQAEUS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33049" y="6680050"/>
            <a:ext cx="1013038" cy="35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75" dirty="0">
                <a:solidFill>
                  <a:srgbClr val="000000"/>
                </a:solidFill>
                <a:latin typeface="IQAEUS+Times-Roman"/>
                <a:cs typeface="IQAEUS+Times-Roman"/>
              </a:rPr>
              <a:t>COMP</a:t>
            </a:r>
            <a:r>
              <a:rPr sz="800" spc="-11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3" dirty="0">
                <a:solidFill>
                  <a:srgbClr val="000000"/>
                </a:solidFill>
                <a:latin typeface="IQAEUS+Times-Roman"/>
                <a:cs typeface="IQAEUS+Times-Roman"/>
              </a:rPr>
              <a:t>431</a:t>
            </a:r>
          </a:p>
          <a:p>
            <a:pPr marL="0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©</a:t>
            </a:r>
            <a:r>
              <a:rPr sz="800" spc="-129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9" dirty="0">
                <a:solidFill>
                  <a:srgbClr val="000000"/>
                </a:solidFill>
                <a:latin typeface="IQAEUS+Times-Roman"/>
                <a:cs typeface="IQAEUS+Times-Roman"/>
              </a:rPr>
              <a:t>2018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by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50" dirty="0">
                <a:solidFill>
                  <a:srgbClr val="000000"/>
                </a:solidFill>
                <a:latin typeface="IQAEUS+Times-Roman"/>
                <a:cs typeface="IQAEUS+Times-Roman"/>
              </a:rPr>
              <a:t>Kevin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0" dirty="0">
                <a:solidFill>
                  <a:srgbClr val="000000"/>
                </a:solidFill>
                <a:latin typeface="IQAEUS+Times-Roman"/>
                <a:cs typeface="IQAEUS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63851" y="6680050"/>
            <a:ext cx="1706939" cy="35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6" dirty="0">
                <a:solidFill>
                  <a:srgbClr val="000000"/>
                </a:solidFill>
                <a:latin typeface="IQAEUS+Times-Roman"/>
                <a:cs typeface="IQAEUS+Times-Roman"/>
              </a:rPr>
              <a:t>Lecture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5, </a:t>
            </a:r>
            <a:r>
              <a:rPr sz="800" spc="-62" dirty="0">
                <a:solidFill>
                  <a:srgbClr val="000000"/>
                </a:solidFill>
                <a:latin typeface="IQAEUS+Times-Roman"/>
                <a:cs typeface="IQAEUS+Times-Roman"/>
              </a:rPr>
              <a:t>HTTP</a:t>
            </a:r>
            <a:r>
              <a:rPr sz="800" spc="-109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7" dirty="0">
                <a:solidFill>
                  <a:srgbClr val="000000"/>
                </a:solidFill>
                <a:latin typeface="IQAEUS+Times-Roman"/>
                <a:cs typeface="IQAEUS+Times-Roman"/>
              </a:rPr>
              <a:t>Persistence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&amp;</a:t>
            </a:r>
            <a:r>
              <a:rPr sz="800" spc="-135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52" dirty="0">
                <a:solidFill>
                  <a:srgbClr val="000000"/>
                </a:solidFill>
                <a:latin typeface="IQAEUS+Times-Roman"/>
                <a:cs typeface="IQAEUS+Times-Roman"/>
              </a:rPr>
              <a:t>Caching</a:t>
            </a:r>
          </a:p>
          <a:p>
            <a:pPr marL="357245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sz="800" spc="-63" dirty="0">
                <a:solidFill>
                  <a:srgbClr val="000000"/>
                </a:solidFill>
                <a:latin typeface="IQAEUS+Times-Roman"/>
                <a:cs typeface="IQAEUS+Times-Roman"/>
              </a:rPr>
              <a:t>September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IQAEUS+Times-Roman"/>
                <a:cs typeface="IQAEUS+Times-Roman"/>
              </a:rPr>
              <a:t>10,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IQAEUS+Times-Roman"/>
                <a:cs typeface="IQAEUS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6249" y="6783568"/>
            <a:ext cx="1013038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©</a:t>
            </a:r>
            <a:r>
              <a:rPr sz="800" spc="-129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9" dirty="0">
                <a:solidFill>
                  <a:srgbClr val="000000"/>
                </a:solidFill>
                <a:latin typeface="IQAEUS+Times-Roman"/>
                <a:cs typeface="IQAEUS+Times-Roman"/>
              </a:rPr>
              <a:t>2018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by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50" dirty="0">
                <a:solidFill>
                  <a:srgbClr val="000000"/>
                </a:solidFill>
                <a:latin typeface="IQAEUS+Times-Roman"/>
                <a:cs typeface="IQAEUS+Times-Roman"/>
              </a:rPr>
              <a:t>Kevin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0" dirty="0">
                <a:solidFill>
                  <a:srgbClr val="000000"/>
                </a:solidFill>
                <a:latin typeface="IQAEUS+Times-Roman"/>
                <a:cs typeface="IQAEUS+Times-Roman"/>
              </a:rPr>
              <a:t>Jeffay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92513" y="6783568"/>
            <a:ext cx="395651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9" dirty="0">
                <a:solidFill>
                  <a:srgbClr val="000000"/>
                </a:solidFill>
                <a:latin typeface="IQAEUS+Times-Roman"/>
                <a:cs typeface="IQAEUS+Times-Roman"/>
              </a:rPr>
              <a:t>Page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69312" y="6783568"/>
            <a:ext cx="395651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9" dirty="0">
                <a:solidFill>
                  <a:srgbClr val="000000"/>
                </a:solidFill>
                <a:latin typeface="IQAEUS+Times-Roman"/>
                <a:cs typeface="IQAEUS+Times-Roman"/>
              </a:rPr>
              <a:t>Page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95732" y="861864"/>
            <a:ext cx="4586630" cy="611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72532" y="831088"/>
            <a:ext cx="4586630" cy="6115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6253" y="6680050"/>
            <a:ext cx="583837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75" dirty="0">
                <a:solidFill>
                  <a:srgbClr val="000000"/>
                </a:solidFill>
                <a:latin typeface="IQAEUS+Times-Roman"/>
                <a:cs typeface="IQAEUS+Times-Roman"/>
              </a:rPr>
              <a:t>COMP</a:t>
            </a:r>
            <a:r>
              <a:rPr sz="800" spc="-11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3" dirty="0">
                <a:solidFill>
                  <a:srgbClr val="000000"/>
                </a:solidFill>
                <a:latin typeface="IQAEUS+Times-Roman"/>
                <a:cs typeface="IQAEUS+Times-Roman"/>
              </a:rPr>
              <a:t>431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87055" y="6680050"/>
            <a:ext cx="1706939" cy="35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6" dirty="0">
                <a:solidFill>
                  <a:srgbClr val="000000"/>
                </a:solidFill>
                <a:latin typeface="IQAEUS+Times-Roman"/>
                <a:cs typeface="IQAEUS+Times-Roman"/>
              </a:rPr>
              <a:t>Lecture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5, </a:t>
            </a:r>
            <a:r>
              <a:rPr sz="800" spc="-62" dirty="0">
                <a:solidFill>
                  <a:srgbClr val="000000"/>
                </a:solidFill>
                <a:latin typeface="IQAEUS+Times-Roman"/>
                <a:cs typeface="IQAEUS+Times-Roman"/>
              </a:rPr>
              <a:t>HTTP</a:t>
            </a:r>
            <a:r>
              <a:rPr sz="800" spc="-109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7" dirty="0">
                <a:solidFill>
                  <a:srgbClr val="000000"/>
                </a:solidFill>
                <a:latin typeface="IQAEUS+Times-Roman"/>
                <a:cs typeface="IQAEUS+Times-Roman"/>
              </a:rPr>
              <a:t>Persistence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&amp;</a:t>
            </a:r>
            <a:r>
              <a:rPr sz="800" spc="-136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51" dirty="0">
                <a:solidFill>
                  <a:srgbClr val="000000"/>
                </a:solidFill>
                <a:latin typeface="IQAEUS+Times-Roman"/>
                <a:cs typeface="IQAEUS+Times-Roman"/>
              </a:rPr>
              <a:t>Caching</a:t>
            </a:r>
          </a:p>
          <a:p>
            <a:pPr marL="357245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sz="800" spc="-63" dirty="0">
                <a:solidFill>
                  <a:srgbClr val="000000"/>
                </a:solidFill>
                <a:latin typeface="IQAEUS+Times-Roman"/>
                <a:cs typeface="IQAEUS+Times-Roman"/>
              </a:rPr>
              <a:t>September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IQAEUS+Times-Roman"/>
                <a:cs typeface="IQAEUS+Times-Roman"/>
              </a:rPr>
              <a:t>10,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IQAEUS+Times-Roman"/>
                <a:cs typeface="IQAEUS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33053" y="6680050"/>
            <a:ext cx="1013038" cy="35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75" dirty="0">
                <a:solidFill>
                  <a:srgbClr val="000000"/>
                </a:solidFill>
                <a:latin typeface="KASNFS+Times-Roman"/>
                <a:cs typeface="KASNFS+Times-Roman"/>
              </a:rPr>
              <a:t>COMP</a:t>
            </a:r>
            <a:r>
              <a:rPr sz="800" spc="-110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spc="-43" dirty="0">
                <a:solidFill>
                  <a:srgbClr val="000000"/>
                </a:solidFill>
                <a:latin typeface="KASNFS+Times-Roman"/>
                <a:cs typeface="KASNFS+Times-Roman"/>
              </a:rPr>
              <a:t>431</a:t>
            </a:r>
          </a:p>
          <a:p>
            <a:pPr marL="0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KASNFS+Times-Roman"/>
                <a:cs typeface="KASNFS+Times-Roman"/>
              </a:rPr>
              <a:t>©</a:t>
            </a:r>
            <a:r>
              <a:rPr sz="800" spc="-129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spc="-49" dirty="0">
                <a:solidFill>
                  <a:srgbClr val="000000"/>
                </a:solidFill>
                <a:latin typeface="KASNFS+Times-Roman"/>
                <a:cs typeface="KASNFS+Times-Roman"/>
              </a:rPr>
              <a:t>2018</a:t>
            </a:r>
            <a:r>
              <a:rPr sz="800" spc="-98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KASNFS+Times-Roman"/>
                <a:cs typeface="KASNFS+Times-Roman"/>
              </a:rPr>
              <a:t>by</a:t>
            </a:r>
            <a:r>
              <a:rPr sz="800" spc="-98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spc="-50" dirty="0">
                <a:solidFill>
                  <a:srgbClr val="000000"/>
                </a:solidFill>
                <a:latin typeface="KASNFS+Times-Roman"/>
                <a:cs typeface="KASNFS+Times-Roman"/>
              </a:rPr>
              <a:t>Kevin</a:t>
            </a:r>
            <a:r>
              <a:rPr sz="800" spc="-98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spc="-40" dirty="0">
                <a:solidFill>
                  <a:srgbClr val="000000"/>
                </a:solidFill>
                <a:latin typeface="KASNFS+Times-Roman"/>
                <a:cs typeface="KASNFS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63855" y="6680050"/>
            <a:ext cx="1706939" cy="35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6" dirty="0">
                <a:solidFill>
                  <a:srgbClr val="000000"/>
                </a:solidFill>
                <a:latin typeface="KASNFS+Times-Roman"/>
                <a:cs typeface="KASNFS+Times-Roman"/>
              </a:rPr>
              <a:t>Lecture</a:t>
            </a:r>
            <a:r>
              <a:rPr sz="800" spc="-87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KASNFS+Times-Roman"/>
                <a:cs typeface="KASNFS+Times-Roman"/>
              </a:rPr>
              <a:t>5, </a:t>
            </a:r>
            <a:r>
              <a:rPr sz="800" spc="-62" dirty="0">
                <a:solidFill>
                  <a:srgbClr val="000000"/>
                </a:solidFill>
                <a:latin typeface="KASNFS+Times-Roman"/>
                <a:cs typeface="KASNFS+Times-Roman"/>
              </a:rPr>
              <a:t>HTTP</a:t>
            </a:r>
            <a:r>
              <a:rPr sz="800" spc="-109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spc="-47" dirty="0">
                <a:solidFill>
                  <a:srgbClr val="000000"/>
                </a:solidFill>
                <a:latin typeface="KASNFS+Times-Roman"/>
                <a:cs typeface="KASNFS+Times-Roman"/>
              </a:rPr>
              <a:t>Persistence</a:t>
            </a:r>
            <a:r>
              <a:rPr sz="800" spc="-87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dirty="0">
                <a:solidFill>
                  <a:srgbClr val="000000"/>
                </a:solidFill>
                <a:latin typeface="KASNFS+Times-Roman"/>
                <a:cs typeface="KASNFS+Times-Roman"/>
              </a:rPr>
              <a:t>&amp;</a:t>
            </a:r>
            <a:r>
              <a:rPr sz="800" spc="-135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spc="-52" dirty="0">
                <a:solidFill>
                  <a:srgbClr val="000000"/>
                </a:solidFill>
                <a:latin typeface="KASNFS+Times-Roman"/>
                <a:cs typeface="KASNFS+Times-Roman"/>
              </a:rPr>
              <a:t>Caching</a:t>
            </a:r>
          </a:p>
          <a:p>
            <a:pPr marL="357245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sz="800" spc="-63" dirty="0">
                <a:solidFill>
                  <a:srgbClr val="000000"/>
                </a:solidFill>
                <a:latin typeface="KASNFS+Times-Roman"/>
                <a:cs typeface="KASNFS+Times-Roman"/>
              </a:rPr>
              <a:t>September</a:t>
            </a:r>
            <a:r>
              <a:rPr sz="800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KASNFS+Times-Roman"/>
                <a:cs typeface="KASNFS+Times-Roman"/>
              </a:rPr>
              <a:t>10,</a:t>
            </a:r>
            <a:r>
              <a:rPr sz="800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KASNFS+Times-Roman"/>
                <a:cs typeface="KASNFS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6253" y="6783568"/>
            <a:ext cx="1013038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©</a:t>
            </a:r>
            <a:r>
              <a:rPr sz="800" spc="-129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9" dirty="0">
                <a:solidFill>
                  <a:srgbClr val="000000"/>
                </a:solidFill>
                <a:latin typeface="IQAEUS+Times-Roman"/>
                <a:cs typeface="IQAEUS+Times-Roman"/>
              </a:rPr>
              <a:t>2018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by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50" dirty="0">
                <a:solidFill>
                  <a:srgbClr val="000000"/>
                </a:solidFill>
                <a:latin typeface="IQAEUS+Times-Roman"/>
                <a:cs typeface="IQAEUS+Times-Roman"/>
              </a:rPr>
              <a:t>Kevin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0" dirty="0">
                <a:solidFill>
                  <a:srgbClr val="000000"/>
                </a:solidFill>
                <a:latin typeface="IQAEUS+Times-Roman"/>
                <a:cs typeface="IQAEUS+Times-Roman"/>
              </a:rPr>
              <a:t>Jeffay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50044" y="6783568"/>
            <a:ext cx="445419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9" dirty="0">
                <a:solidFill>
                  <a:srgbClr val="000000"/>
                </a:solidFill>
                <a:latin typeface="IQAEUS+Times-Roman"/>
                <a:cs typeface="IQAEUS+Times-Roman"/>
              </a:rPr>
              <a:t>Page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25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26843" y="6783568"/>
            <a:ext cx="445419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9" dirty="0">
                <a:solidFill>
                  <a:srgbClr val="000000"/>
                </a:solidFill>
                <a:latin typeface="KASNFS+Times-Roman"/>
                <a:cs typeface="KASNFS+Times-Roman"/>
              </a:rPr>
              <a:t>Page</a:t>
            </a:r>
            <a:r>
              <a:rPr sz="800" spc="-87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KASNFS+Times-Roman"/>
                <a:cs typeface="KASNFS+Times-Roman"/>
              </a:rPr>
              <a:t>26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295732" y="831088"/>
            <a:ext cx="4586630" cy="611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6253" y="6680050"/>
            <a:ext cx="583837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75" dirty="0">
                <a:solidFill>
                  <a:srgbClr val="000000"/>
                </a:solidFill>
                <a:latin typeface="ROPHBM+Times-Roman"/>
                <a:cs typeface="ROPHBM+Times-Roman"/>
              </a:rPr>
              <a:t>COMP</a:t>
            </a:r>
            <a:r>
              <a:rPr sz="800" spc="-110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spc="-43" dirty="0">
                <a:solidFill>
                  <a:srgbClr val="000000"/>
                </a:solidFill>
                <a:latin typeface="ROPHBM+Times-Roman"/>
                <a:cs typeface="ROPHBM+Times-Roman"/>
              </a:rPr>
              <a:t>431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87055" y="6680050"/>
            <a:ext cx="1706939" cy="35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6" dirty="0">
                <a:solidFill>
                  <a:srgbClr val="000000"/>
                </a:solidFill>
                <a:latin typeface="ROPHBM+Times-Roman"/>
                <a:cs typeface="ROPHBM+Times-Roman"/>
              </a:rPr>
              <a:t>Lecture</a:t>
            </a:r>
            <a:r>
              <a:rPr sz="800" spc="-87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ROPHBM+Times-Roman"/>
                <a:cs typeface="ROPHBM+Times-Roman"/>
              </a:rPr>
              <a:t>5, </a:t>
            </a:r>
            <a:r>
              <a:rPr sz="800" spc="-62" dirty="0">
                <a:solidFill>
                  <a:srgbClr val="000000"/>
                </a:solidFill>
                <a:latin typeface="ROPHBM+Times-Roman"/>
                <a:cs typeface="ROPHBM+Times-Roman"/>
              </a:rPr>
              <a:t>HTTP</a:t>
            </a:r>
            <a:r>
              <a:rPr sz="800" spc="-109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spc="-47" dirty="0">
                <a:solidFill>
                  <a:srgbClr val="000000"/>
                </a:solidFill>
                <a:latin typeface="ROPHBM+Times-Roman"/>
                <a:cs typeface="ROPHBM+Times-Roman"/>
              </a:rPr>
              <a:t>Persistence</a:t>
            </a:r>
            <a:r>
              <a:rPr sz="800" spc="-87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dirty="0">
                <a:solidFill>
                  <a:srgbClr val="000000"/>
                </a:solidFill>
                <a:latin typeface="ROPHBM+Times-Roman"/>
                <a:cs typeface="ROPHBM+Times-Roman"/>
              </a:rPr>
              <a:t>&amp;</a:t>
            </a:r>
            <a:r>
              <a:rPr sz="800" spc="-136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spc="-51" dirty="0">
                <a:solidFill>
                  <a:srgbClr val="000000"/>
                </a:solidFill>
                <a:latin typeface="ROPHBM+Times-Roman"/>
                <a:cs typeface="ROPHBM+Times-Roman"/>
              </a:rPr>
              <a:t>Caching</a:t>
            </a:r>
          </a:p>
          <a:p>
            <a:pPr marL="357245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sz="800" spc="-63" dirty="0">
                <a:solidFill>
                  <a:srgbClr val="000000"/>
                </a:solidFill>
                <a:latin typeface="ROPHBM+Times-Roman"/>
                <a:cs typeface="ROPHBM+Times-Roman"/>
              </a:rPr>
              <a:t>September</a:t>
            </a:r>
            <a:r>
              <a:rPr sz="800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ROPHBM+Times-Roman"/>
                <a:cs typeface="ROPHBM+Times-Roman"/>
              </a:rPr>
              <a:t>10,</a:t>
            </a:r>
            <a:r>
              <a:rPr sz="800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ROPHBM+Times-Roman"/>
                <a:cs typeface="ROPHBM+Times-Roman"/>
              </a:rPr>
              <a:t>2018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6253" y="6783568"/>
            <a:ext cx="1013038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ROPHBM+Times-Roman"/>
                <a:cs typeface="ROPHBM+Times-Roman"/>
              </a:rPr>
              <a:t>©</a:t>
            </a:r>
            <a:r>
              <a:rPr sz="800" spc="-129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spc="-49" dirty="0">
                <a:solidFill>
                  <a:srgbClr val="000000"/>
                </a:solidFill>
                <a:latin typeface="ROPHBM+Times-Roman"/>
                <a:cs typeface="ROPHBM+Times-Roman"/>
              </a:rPr>
              <a:t>2018</a:t>
            </a:r>
            <a:r>
              <a:rPr sz="800" spc="-98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ROPHBM+Times-Roman"/>
                <a:cs typeface="ROPHBM+Times-Roman"/>
              </a:rPr>
              <a:t>by</a:t>
            </a:r>
            <a:r>
              <a:rPr sz="800" spc="-98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spc="-50" dirty="0">
                <a:solidFill>
                  <a:srgbClr val="000000"/>
                </a:solidFill>
                <a:latin typeface="ROPHBM+Times-Roman"/>
                <a:cs typeface="ROPHBM+Times-Roman"/>
              </a:rPr>
              <a:t>Kevin</a:t>
            </a:r>
            <a:r>
              <a:rPr sz="800" spc="-98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spc="-40" dirty="0">
                <a:solidFill>
                  <a:srgbClr val="000000"/>
                </a:solidFill>
                <a:latin typeface="ROPHBM+Times-Roman"/>
                <a:cs typeface="ROPHBM+Times-Roman"/>
              </a:rPr>
              <a:t>Jeffay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50044" y="6783568"/>
            <a:ext cx="445419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9" dirty="0">
                <a:solidFill>
                  <a:srgbClr val="000000"/>
                </a:solidFill>
                <a:latin typeface="ROPHBM+Times-Roman"/>
                <a:cs typeface="ROPHBM+Times-Roman"/>
              </a:rPr>
              <a:t>Page</a:t>
            </a:r>
            <a:r>
              <a:rPr sz="800" spc="-87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ROPHBM+Times-Roman"/>
                <a:cs typeface="ROPHBM+Times-Roman"/>
              </a:rPr>
              <a:t>27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95732" y="831088"/>
            <a:ext cx="4586630" cy="611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72532" y="831088"/>
            <a:ext cx="4586630" cy="6115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6249" y="6680050"/>
            <a:ext cx="583837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75" dirty="0">
                <a:solidFill>
                  <a:srgbClr val="000000"/>
                </a:solidFill>
                <a:latin typeface="IQAEUS+Times-Roman"/>
                <a:cs typeface="IQAEUS+Times-Roman"/>
              </a:rPr>
              <a:t>COMP</a:t>
            </a:r>
            <a:r>
              <a:rPr sz="800" spc="-11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3" dirty="0">
                <a:solidFill>
                  <a:srgbClr val="000000"/>
                </a:solidFill>
                <a:latin typeface="IQAEUS+Times-Roman"/>
                <a:cs typeface="IQAEUS+Times-Roman"/>
              </a:rPr>
              <a:t>431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87051" y="6680050"/>
            <a:ext cx="1706939" cy="35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6" dirty="0">
                <a:solidFill>
                  <a:srgbClr val="000000"/>
                </a:solidFill>
                <a:latin typeface="IQAEUS+Times-Roman"/>
                <a:cs typeface="IQAEUS+Times-Roman"/>
              </a:rPr>
              <a:t>Lecture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5, </a:t>
            </a:r>
            <a:r>
              <a:rPr sz="800" spc="-62" dirty="0">
                <a:solidFill>
                  <a:srgbClr val="000000"/>
                </a:solidFill>
                <a:latin typeface="IQAEUS+Times-Roman"/>
                <a:cs typeface="IQAEUS+Times-Roman"/>
              </a:rPr>
              <a:t>HTTP</a:t>
            </a:r>
            <a:r>
              <a:rPr sz="800" spc="-109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7" dirty="0">
                <a:solidFill>
                  <a:srgbClr val="000000"/>
                </a:solidFill>
                <a:latin typeface="IQAEUS+Times-Roman"/>
                <a:cs typeface="IQAEUS+Times-Roman"/>
              </a:rPr>
              <a:t>Persistence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&amp;</a:t>
            </a:r>
            <a:r>
              <a:rPr sz="800" spc="-136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51" dirty="0">
                <a:solidFill>
                  <a:srgbClr val="000000"/>
                </a:solidFill>
                <a:latin typeface="IQAEUS+Times-Roman"/>
                <a:cs typeface="IQAEUS+Times-Roman"/>
              </a:rPr>
              <a:t>Caching</a:t>
            </a:r>
          </a:p>
          <a:p>
            <a:pPr marL="357245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sz="800" spc="-63" dirty="0">
                <a:solidFill>
                  <a:srgbClr val="000000"/>
                </a:solidFill>
                <a:latin typeface="IQAEUS+Times-Roman"/>
                <a:cs typeface="IQAEUS+Times-Roman"/>
              </a:rPr>
              <a:t>September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IQAEUS+Times-Roman"/>
                <a:cs typeface="IQAEUS+Times-Roman"/>
              </a:rPr>
              <a:t>10,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IQAEUS+Times-Roman"/>
                <a:cs typeface="IQAEUS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33049" y="6680050"/>
            <a:ext cx="1013038" cy="35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75" dirty="0">
                <a:solidFill>
                  <a:srgbClr val="000000"/>
                </a:solidFill>
                <a:latin typeface="IQAEUS+Times-Roman"/>
                <a:cs typeface="IQAEUS+Times-Roman"/>
              </a:rPr>
              <a:t>COMP</a:t>
            </a:r>
            <a:r>
              <a:rPr sz="800" spc="-11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3" dirty="0">
                <a:solidFill>
                  <a:srgbClr val="000000"/>
                </a:solidFill>
                <a:latin typeface="IQAEUS+Times-Roman"/>
                <a:cs typeface="IQAEUS+Times-Roman"/>
              </a:rPr>
              <a:t>431</a:t>
            </a:r>
          </a:p>
          <a:p>
            <a:pPr marL="0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©</a:t>
            </a:r>
            <a:r>
              <a:rPr sz="800" spc="-129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9" dirty="0">
                <a:solidFill>
                  <a:srgbClr val="000000"/>
                </a:solidFill>
                <a:latin typeface="IQAEUS+Times-Roman"/>
                <a:cs typeface="IQAEUS+Times-Roman"/>
              </a:rPr>
              <a:t>2018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by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50" dirty="0">
                <a:solidFill>
                  <a:srgbClr val="000000"/>
                </a:solidFill>
                <a:latin typeface="IQAEUS+Times-Roman"/>
                <a:cs typeface="IQAEUS+Times-Roman"/>
              </a:rPr>
              <a:t>Kevin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0" dirty="0">
                <a:solidFill>
                  <a:srgbClr val="000000"/>
                </a:solidFill>
                <a:latin typeface="IQAEUS+Times-Roman"/>
                <a:cs typeface="IQAEUS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63851" y="6680050"/>
            <a:ext cx="1706939" cy="35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6" dirty="0">
                <a:solidFill>
                  <a:srgbClr val="000000"/>
                </a:solidFill>
                <a:latin typeface="IQAEUS+Times-Roman"/>
                <a:cs typeface="IQAEUS+Times-Roman"/>
              </a:rPr>
              <a:t>Lecture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5, </a:t>
            </a:r>
            <a:r>
              <a:rPr sz="800" spc="-62" dirty="0">
                <a:solidFill>
                  <a:srgbClr val="000000"/>
                </a:solidFill>
                <a:latin typeface="IQAEUS+Times-Roman"/>
                <a:cs typeface="IQAEUS+Times-Roman"/>
              </a:rPr>
              <a:t>HTTP</a:t>
            </a:r>
            <a:r>
              <a:rPr sz="800" spc="-109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7" dirty="0">
                <a:solidFill>
                  <a:srgbClr val="000000"/>
                </a:solidFill>
                <a:latin typeface="IQAEUS+Times-Roman"/>
                <a:cs typeface="IQAEUS+Times-Roman"/>
              </a:rPr>
              <a:t>Persistence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&amp;</a:t>
            </a:r>
            <a:r>
              <a:rPr sz="800" spc="-135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52" dirty="0">
                <a:solidFill>
                  <a:srgbClr val="000000"/>
                </a:solidFill>
                <a:latin typeface="IQAEUS+Times-Roman"/>
                <a:cs typeface="IQAEUS+Times-Roman"/>
              </a:rPr>
              <a:t>Caching</a:t>
            </a:r>
          </a:p>
          <a:p>
            <a:pPr marL="357245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sz="800" spc="-63" dirty="0">
                <a:solidFill>
                  <a:srgbClr val="000000"/>
                </a:solidFill>
                <a:latin typeface="IQAEUS+Times-Roman"/>
                <a:cs typeface="IQAEUS+Times-Roman"/>
              </a:rPr>
              <a:t>September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IQAEUS+Times-Roman"/>
                <a:cs typeface="IQAEUS+Times-Roman"/>
              </a:rPr>
              <a:t>10,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IQAEUS+Times-Roman"/>
                <a:cs typeface="IQAEUS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6249" y="6783568"/>
            <a:ext cx="1013038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©</a:t>
            </a:r>
            <a:r>
              <a:rPr sz="800" spc="-129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9" dirty="0">
                <a:solidFill>
                  <a:srgbClr val="000000"/>
                </a:solidFill>
                <a:latin typeface="IQAEUS+Times-Roman"/>
                <a:cs typeface="IQAEUS+Times-Roman"/>
              </a:rPr>
              <a:t>2018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by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50" dirty="0">
                <a:solidFill>
                  <a:srgbClr val="000000"/>
                </a:solidFill>
                <a:latin typeface="IQAEUS+Times-Roman"/>
                <a:cs typeface="IQAEUS+Times-Roman"/>
              </a:rPr>
              <a:t>Kevin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0" dirty="0">
                <a:solidFill>
                  <a:srgbClr val="000000"/>
                </a:solidFill>
                <a:latin typeface="IQAEUS+Times-Roman"/>
                <a:cs typeface="IQAEUS+Times-Roman"/>
              </a:rPr>
              <a:t>Jeffay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92513" y="6783568"/>
            <a:ext cx="395651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9" dirty="0">
                <a:solidFill>
                  <a:srgbClr val="000000"/>
                </a:solidFill>
                <a:latin typeface="IQAEUS+Times-Roman"/>
                <a:cs typeface="IQAEUS+Times-Roman"/>
              </a:rPr>
              <a:t>Page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69312" y="6783568"/>
            <a:ext cx="395651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9" dirty="0">
                <a:solidFill>
                  <a:srgbClr val="000000"/>
                </a:solidFill>
                <a:latin typeface="IQAEUS+Times-Roman"/>
                <a:cs typeface="IQAEUS+Times-Roman"/>
              </a:rPr>
              <a:t>Page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95732" y="831088"/>
            <a:ext cx="4586630" cy="611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72532" y="831088"/>
            <a:ext cx="4586630" cy="6115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6249" y="6680050"/>
            <a:ext cx="583837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75" dirty="0">
                <a:solidFill>
                  <a:srgbClr val="000000"/>
                </a:solidFill>
                <a:latin typeface="IQAEUS+Times-Roman"/>
                <a:cs typeface="IQAEUS+Times-Roman"/>
              </a:rPr>
              <a:t>COMP</a:t>
            </a:r>
            <a:r>
              <a:rPr sz="800" spc="-11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3" dirty="0">
                <a:solidFill>
                  <a:srgbClr val="000000"/>
                </a:solidFill>
                <a:latin typeface="IQAEUS+Times-Roman"/>
                <a:cs typeface="IQAEUS+Times-Roman"/>
              </a:rPr>
              <a:t>431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87051" y="6680050"/>
            <a:ext cx="1706939" cy="35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6" dirty="0">
                <a:solidFill>
                  <a:srgbClr val="000000"/>
                </a:solidFill>
                <a:latin typeface="IQAEUS+Times-Roman"/>
                <a:cs typeface="IQAEUS+Times-Roman"/>
              </a:rPr>
              <a:t>Lecture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5, </a:t>
            </a:r>
            <a:r>
              <a:rPr sz="800" spc="-62" dirty="0">
                <a:solidFill>
                  <a:srgbClr val="000000"/>
                </a:solidFill>
                <a:latin typeface="IQAEUS+Times-Roman"/>
                <a:cs typeface="IQAEUS+Times-Roman"/>
              </a:rPr>
              <a:t>HTTP</a:t>
            </a:r>
            <a:r>
              <a:rPr sz="800" spc="-109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7" dirty="0">
                <a:solidFill>
                  <a:srgbClr val="000000"/>
                </a:solidFill>
                <a:latin typeface="IQAEUS+Times-Roman"/>
                <a:cs typeface="IQAEUS+Times-Roman"/>
              </a:rPr>
              <a:t>Persistence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&amp;</a:t>
            </a:r>
            <a:r>
              <a:rPr sz="800" spc="-136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51" dirty="0">
                <a:solidFill>
                  <a:srgbClr val="000000"/>
                </a:solidFill>
                <a:latin typeface="IQAEUS+Times-Roman"/>
                <a:cs typeface="IQAEUS+Times-Roman"/>
              </a:rPr>
              <a:t>Caching</a:t>
            </a:r>
          </a:p>
          <a:p>
            <a:pPr marL="357245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sz="800" spc="-63" dirty="0">
                <a:solidFill>
                  <a:srgbClr val="000000"/>
                </a:solidFill>
                <a:latin typeface="IQAEUS+Times-Roman"/>
                <a:cs typeface="IQAEUS+Times-Roman"/>
              </a:rPr>
              <a:t>September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IQAEUS+Times-Roman"/>
                <a:cs typeface="IQAEUS+Times-Roman"/>
              </a:rPr>
              <a:t>10,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IQAEUS+Times-Roman"/>
                <a:cs typeface="IQAEUS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33049" y="6680050"/>
            <a:ext cx="1013038" cy="35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75" dirty="0">
                <a:solidFill>
                  <a:srgbClr val="000000"/>
                </a:solidFill>
                <a:latin typeface="KASNFS+Times-Roman"/>
                <a:cs typeface="KASNFS+Times-Roman"/>
              </a:rPr>
              <a:t>COMP</a:t>
            </a:r>
            <a:r>
              <a:rPr sz="800" spc="-110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spc="-43" dirty="0">
                <a:solidFill>
                  <a:srgbClr val="000000"/>
                </a:solidFill>
                <a:latin typeface="KASNFS+Times-Roman"/>
                <a:cs typeface="KASNFS+Times-Roman"/>
              </a:rPr>
              <a:t>431</a:t>
            </a:r>
          </a:p>
          <a:p>
            <a:pPr marL="0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KASNFS+Times-Roman"/>
                <a:cs typeface="KASNFS+Times-Roman"/>
              </a:rPr>
              <a:t>©</a:t>
            </a:r>
            <a:r>
              <a:rPr sz="800" spc="-129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spc="-49" dirty="0">
                <a:solidFill>
                  <a:srgbClr val="000000"/>
                </a:solidFill>
                <a:latin typeface="KASNFS+Times-Roman"/>
                <a:cs typeface="KASNFS+Times-Roman"/>
              </a:rPr>
              <a:t>2018</a:t>
            </a:r>
            <a:r>
              <a:rPr sz="800" spc="-98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KASNFS+Times-Roman"/>
                <a:cs typeface="KASNFS+Times-Roman"/>
              </a:rPr>
              <a:t>by</a:t>
            </a:r>
            <a:r>
              <a:rPr sz="800" spc="-98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spc="-50" dirty="0">
                <a:solidFill>
                  <a:srgbClr val="000000"/>
                </a:solidFill>
                <a:latin typeface="KASNFS+Times-Roman"/>
                <a:cs typeface="KASNFS+Times-Roman"/>
              </a:rPr>
              <a:t>Kevin</a:t>
            </a:r>
            <a:r>
              <a:rPr sz="800" spc="-98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spc="-40" dirty="0">
                <a:solidFill>
                  <a:srgbClr val="000000"/>
                </a:solidFill>
                <a:latin typeface="KASNFS+Times-Roman"/>
                <a:cs typeface="KASNFS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63851" y="6680050"/>
            <a:ext cx="1706939" cy="35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6" dirty="0">
                <a:solidFill>
                  <a:srgbClr val="000000"/>
                </a:solidFill>
                <a:latin typeface="KASNFS+Times-Roman"/>
                <a:cs typeface="KASNFS+Times-Roman"/>
              </a:rPr>
              <a:t>Lecture</a:t>
            </a:r>
            <a:r>
              <a:rPr sz="800" spc="-87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KASNFS+Times-Roman"/>
                <a:cs typeface="KASNFS+Times-Roman"/>
              </a:rPr>
              <a:t>5, </a:t>
            </a:r>
            <a:r>
              <a:rPr sz="800" spc="-62" dirty="0">
                <a:solidFill>
                  <a:srgbClr val="000000"/>
                </a:solidFill>
                <a:latin typeface="KASNFS+Times-Roman"/>
                <a:cs typeface="KASNFS+Times-Roman"/>
              </a:rPr>
              <a:t>HTTP</a:t>
            </a:r>
            <a:r>
              <a:rPr sz="800" spc="-109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spc="-47" dirty="0">
                <a:solidFill>
                  <a:srgbClr val="000000"/>
                </a:solidFill>
                <a:latin typeface="KASNFS+Times-Roman"/>
                <a:cs typeface="KASNFS+Times-Roman"/>
              </a:rPr>
              <a:t>Persistence</a:t>
            </a:r>
            <a:r>
              <a:rPr sz="800" spc="-87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dirty="0">
                <a:solidFill>
                  <a:srgbClr val="000000"/>
                </a:solidFill>
                <a:latin typeface="KASNFS+Times-Roman"/>
                <a:cs typeface="KASNFS+Times-Roman"/>
              </a:rPr>
              <a:t>&amp;</a:t>
            </a:r>
            <a:r>
              <a:rPr sz="800" spc="-135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spc="-52" dirty="0">
                <a:solidFill>
                  <a:srgbClr val="000000"/>
                </a:solidFill>
                <a:latin typeface="KASNFS+Times-Roman"/>
                <a:cs typeface="KASNFS+Times-Roman"/>
              </a:rPr>
              <a:t>Caching</a:t>
            </a:r>
          </a:p>
          <a:p>
            <a:pPr marL="357245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sz="800" spc="-63" dirty="0">
                <a:solidFill>
                  <a:srgbClr val="000000"/>
                </a:solidFill>
                <a:latin typeface="KASNFS+Times-Roman"/>
                <a:cs typeface="KASNFS+Times-Roman"/>
              </a:rPr>
              <a:t>September</a:t>
            </a:r>
            <a:r>
              <a:rPr sz="800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KASNFS+Times-Roman"/>
                <a:cs typeface="KASNFS+Times-Roman"/>
              </a:rPr>
              <a:t>10,</a:t>
            </a:r>
            <a:r>
              <a:rPr sz="800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KASNFS+Times-Roman"/>
                <a:cs typeface="KASNFS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6249" y="6783568"/>
            <a:ext cx="1013038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©</a:t>
            </a:r>
            <a:r>
              <a:rPr sz="800" spc="-129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9" dirty="0">
                <a:solidFill>
                  <a:srgbClr val="000000"/>
                </a:solidFill>
                <a:latin typeface="IQAEUS+Times-Roman"/>
                <a:cs typeface="IQAEUS+Times-Roman"/>
              </a:rPr>
              <a:t>2018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by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50" dirty="0">
                <a:solidFill>
                  <a:srgbClr val="000000"/>
                </a:solidFill>
                <a:latin typeface="IQAEUS+Times-Roman"/>
                <a:cs typeface="IQAEUS+Times-Roman"/>
              </a:rPr>
              <a:t>Kevin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0" dirty="0">
                <a:solidFill>
                  <a:srgbClr val="000000"/>
                </a:solidFill>
                <a:latin typeface="IQAEUS+Times-Roman"/>
                <a:cs typeface="IQAEUS+Times-Roman"/>
              </a:rPr>
              <a:t>Jeffay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92513" y="6783568"/>
            <a:ext cx="395651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9" dirty="0">
                <a:solidFill>
                  <a:srgbClr val="000000"/>
                </a:solidFill>
                <a:latin typeface="IQAEUS+Times-Roman"/>
                <a:cs typeface="IQAEUS+Times-Roman"/>
              </a:rPr>
              <a:t>Page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69312" y="6783568"/>
            <a:ext cx="395651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9" dirty="0">
                <a:solidFill>
                  <a:srgbClr val="000000"/>
                </a:solidFill>
                <a:latin typeface="KASNFS+Times-Roman"/>
                <a:cs typeface="KASNFS+Times-Roman"/>
              </a:rPr>
              <a:t>Page</a:t>
            </a:r>
            <a:r>
              <a:rPr sz="800" spc="-87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dirty="0">
                <a:solidFill>
                  <a:srgbClr val="000000"/>
                </a:solidFill>
                <a:latin typeface="KASNFS+Times-Roman"/>
                <a:cs typeface="KASNFS+Times-Roman"/>
              </a:rPr>
              <a:t>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95732" y="831088"/>
            <a:ext cx="4586630" cy="611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72532" y="831088"/>
            <a:ext cx="4586630" cy="6115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6249" y="6680050"/>
            <a:ext cx="583837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75" dirty="0">
                <a:solidFill>
                  <a:srgbClr val="000000"/>
                </a:solidFill>
                <a:latin typeface="ROPHBM+Times-Roman"/>
                <a:cs typeface="ROPHBM+Times-Roman"/>
              </a:rPr>
              <a:t>COMP</a:t>
            </a:r>
            <a:r>
              <a:rPr sz="800" spc="-110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spc="-43" dirty="0">
                <a:solidFill>
                  <a:srgbClr val="000000"/>
                </a:solidFill>
                <a:latin typeface="ROPHBM+Times-Roman"/>
                <a:cs typeface="ROPHBM+Times-Roman"/>
              </a:rPr>
              <a:t>431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87051" y="6680050"/>
            <a:ext cx="1706939" cy="35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6" dirty="0">
                <a:solidFill>
                  <a:srgbClr val="000000"/>
                </a:solidFill>
                <a:latin typeface="ROPHBM+Times-Roman"/>
                <a:cs typeface="ROPHBM+Times-Roman"/>
              </a:rPr>
              <a:t>Lecture</a:t>
            </a:r>
            <a:r>
              <a:rPr sz="800" spc="-87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ROPHBM+Times-Roman"/>
                <a:cs typeface="ROPHBM+Times-Roman"/>
              </a:rPr>
              <a:t>5, </a:t>
            </a:r>
            <a:r>
              <a:rPr sz="800" spc="-62" dirty="0">
                <a:solidFill>
                  <a:srgbClr val="000000"/>
                </a:solidFill>
                <a:latin typeface="ROPHBM+Times-Roman"/>
                <a:cs typeface="ROPHBM+Times-Roman"/>
              </a:rPr>
              <a:t>HTTP</a:t>
            </a:r>
            <a:r>
              <a:rPr sz="800" spc="-109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spc="-47" dirty="0">
                <a:solidFill>
                  <a:srgbClr val="000000"/>
                </a:solidFill>
                <a:latin typeface="ROPHBM+Times-Roman"/>
                <a:cs typeface="ROPHBM+Times-Roman"/>
              </a:rPr>
              <a:t>Persistence</a:t>
            </a:r>
            <a:r>
              <a:rPr sz="800" spc="-87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dirty="0">
                <a:solidFill>
                  <a:srgbClr val="000000"/>
                </a:solidFill>
                <a:latin typeface="ROPHBM+Times-Roman"/>
                <a:cs typeface="ROPHBM+Times-Roman"/>
              </a:rPr>
              <a:t>&amp;</a:t>
            </a:r>
            <a:r>
              <a:rPr sz="800" spc="-136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spc="-51" dirty="0">
                <a:solidFill>
                  <a:srgbClr val="000000"/>
                </a:solidFill>
                <a:latin typeface="ROPHBM+Times-Roman"/>
                <a:cs typeface="ROPHBM+Times-Roman"/>
              </a:rPr>
              <a:t>Caching</a:t>
            </a:r>
          </a:p>
          <a:p>
            <a:pPr marL="357245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sz="800" spc="-63" dirty="0">
                <a:solidFill>
                  <a:srgbClr val="000000"/>
                </a:solidFill>
                <a:latin typeface="ROPHBM+Times-Roman"/>
                <a:cs typeface="ROPHBM+Times-Roman"/>
              </a:rPr>
              <a:t>September</a:t>
            </a:r>
            <a:r>
              <a:rPr sz="800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ROPHBM+Times-Roman"/>
                <a:cs typeface="ROPHBM+Times-Roman"/>
              </a:rPr>
              <a:t>10,</a:t>
            </a:r>
            <a:r>
              <a:rPr sz="800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ROPHBM+Times-Roman"/>
                <a:cs typeface="ROPHBM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33049" y="6680050"/>
            <a:ext cx="1013038" cy="35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75" dirty="0">
                <a:solidFill>
                  <a:srgbClr val="000000"/>
                </a:solidFill>
                <a:latin typeface="RWTVRS+Times-Roman"/>
                <a:cs typeface="RWTVRS+Times-Roman"/>
              </a:rPr>
              <a:t>COMP</a:t>
            </a:r>
            <a:r>
              <a:rPr sz="800" spc="-110" dirty="0">
                <a:solidFill>
                  <a:srgbClr val="000000"/>
                </a:solidFill>
                <a:latin typeface="RWTVRS+Times-Roman"/>
                <a:cs typeface="RWTVRS+Times-Roman"/>
              </a:rPr>
              <a:t> </a:t>
            </a:r>
            <a:r>
              <a:rPr sz="800" spc="-43" dirty="0">
                <a:solidFill>
                  <a:srgbClr val="000000"/>
                </a:solidFill>
                <a:latin typeface="RWTVRS+Times-Roman"/>
                <a:cs typeface="RWTVRS+Times-Roman"/>
              </a:rPr>
              <a:t>431</a:t>
            </a:r>
          </a:p>
          <a:p>
            <a:pPr marL="0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RWTVRS+Times-Roman"/>
                <a:cs typeface="RWTVRS+Times-Roman"/>
              </a:rPr>
              <a:t>©</a:t>
            </a:r>
            <a:r>
              <a:rPr sz="800" spc="-129" dirty="0">
                <a:solidFill>
                  <a:srgbClr val="000000"/>
                </a:solidFill>
                <a:latin typeface="RWTVRS+Times-Roman"/>
                <a:cs typeface="RWTVRS+Times-Roman"/>
              </a:rPr>
              <a:t> </a:t>
            </a:r>
            <a:r>
              <a:rPr sz="800" spc="-49" dirty="0">
                <a:solidFill>
                  <a:srgbClr val="000000"/>
                </a:solidFill>
                <a:latin typeface="RWTVRS+Times-Roman"/>
                <a:cs typeface="RWTVRS+Times-Roman"/>
              </a:rPr>
              <a:t>2018</a:t>
            </a:r>
            <a:r>
              <a:rPr sz="800" spc="-98" dirty="0">
                <a:solidFill>
                  <a:srgbClr val="000000"/>
                </a:solidFill>
                <a:latin typeface="RWTVRS+Times-Roman"/>
                <a:cs typeface="RWTVR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RWTVRS+Times-Roman"/>
                <a:cs typeface="RWTVRS+Times-Roman"/>
              </a:rPr>
              <a:t>by</a:t>
            </a:r>
            <a:r>
              <a:rPr sz="800" spc="-98" dirty="0">
                <a:solidFill>
                  <a:srgbClr val="000000"/>
                </a:solidFill>
                <a:latin typeface="RWTVRS+Times-Roman"/>
                <a:cs typeface="RWTVRS+Times-Roman"/>
              </a:rPr>
              <a:t> </a:t>
            </a:r>
            <a:r>
              <a:rPr sz="800" spc="-50" dirty="0">
                <a:solidFill>
                  <a:srgbClr val="000000"/>
                </a:solidFill>
                <a:latin typeface="RWTVRS+Times-Roman"/>
                <a:cs typeface="RWTVRS+Times-Roman"/>
              </a:rPr>
              <a:t>Kevin</a:t>
            </a:r>
            <a:r>
              <a:rPr sz="800" spc="-98" dirty="0">
                <a:solidFill>
                  <a:srgbClr val="000000"/>
                </a:solidFill>
                <a:latin typeface="RWTVRS+Times-Roman"/>
                <a:cs typeface="RWTVRS+Times-Roman"/>
              </a:rPr>
              <a:t> </a:t>
            </a:r>
            <a:r>
              <a:rPr sz="800" spc="-40" dirty="0">
                <a:solidFill>
                  <a:srgbClr val="000000"/>
                </a:solidFill>
                <a:latin typeface="RWTVRS+Times-Roman"/>
                <a:cs typeface="RWTVRS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63851" y="6680050"/>
            <a:ext cx="1706939" cy="35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6" dirty="0">
                <a:solidFill>
                  <a:srgbClr val="000000"/>
                </a:solidFill>
                <a:latin typeface="RWTVRS+Times-Roman"/>
                <a:cs typeface="RWTVRS+Times-Roman"/>
              </a:rPr>
              <a:t>Lecture</a:t>
            </a:r>
            <a:r>
              <a:rPr sz="800" spc="-87" dirty="0">
                <a:solidFill>
                  <a:srgbClr val="000000"/>
                </a:solidFill>
                <a:latin typeface="RWTVRS+Times-Roman"/>
                <a:cs typeface="RWTVR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RWTVRS+Times-Roman"/>
                <a:cs typeface="RWTVRS+Times-Roman"/>
              </a:rPr>
              <a:t>5, </a:t>
            </a:r>
            <a:r>
              <a:rPr sz="800" spc="-62" dirty="0">
                <a:solidFill>
                  <a:srgbClr val="000000"/>
                </a:solidFill>
                <a:latin typeface="RWTVRS+Times-Roman"/>
                <a:cs typeface="RWTVRS+Times-Roman"/>
              </a:rPr>
              <a:t>HTTP</a:t>
            </a:r>
            <a:r>
              <a:rPr sz="800" spc="-109" dirty="0">
                <a:solidFill>
                  <a:srgbClr val="000000"/>
                </a:solidFill>
                <a:latin typeface="RWTVRS+Times-Roman"/>
                <a:cs typeface="RWTVRS+Times-Roman"/>
              </a:rPr>
              <a:t> </a:t>
            </a:r>
            <a:r>
              <a:rPr sz="800" spc="-47" dirty="0">
                <a:solidFill>
                  <a:srgbClr val="000000"/>
                </a:solidFill>
                <a:latin typeface="RWTVRS+Times-Roman"/>
                <a:cs typeface="RWTVRS+Times-Roman"/>
              </a:rPr>
              <a:t>Persistence</a:t>
            </a:r>
            <a:r>
              <a:rPr sz="800" spc="-87" dirty="0">
                <a:solidFill>
                  <a:srgbClr val="000000"/>
                </a:solidFill>
                <a:latin typeface="RWTVRS+Times-Roman"/>
                <a:cs typeface="RWTVRS+Times-Roman"/>
              </a:rPr>
              <a:t> </a:t>
            </a:r>
            <a:r>
              <a:rPr sz="800" dirty="0">
                <a:solidFill>
                  <a:srgbClr val="000000"/>
                </a:solidFill>
                <a:latin typeface="RWTVRS+Times-Roman"/>
                <a:cs typeface="RWTVRS+Times-Roman"/>
              </a:rPr>
              <a:t>&amp;</a:t>
            </a:r>
            <a:r>
              <a:rPr sz="800" spc="-135" dirty="0">
                <a:solidFill>
                  <a:srgbClr val="000000"/>
                </a:solidFill>
                <a:latin typeface="RWTVRS+Times-Roman"/>
                <a:cs typeface="RWTVRS+Times-Roman"/>
              </a:rPr>
              <a:t> </a:t>
            </a:r>
            <a:r>
              <a:rPr sz="800" spc="-52" dirty="0">
                <a:solidFill>
                  <a:srgbClr val="000000"/>
                </a:solidFill>
                <a:latin typeface="RWTVRS+Times-Roman"/>
                <a:cs typeface="RWTVRS+Times-Roman"/>
              </a:rPr>
              <a:t>Caching</a:t>
            </a:r>
          </a:p>
          <a:p>
            <a:pPr marL="357245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sz="800" spc="-63" dirty="0">
                <a:solidFill>
                  <a:srgbClr val="000000"/>
                </a:solidFill>
                <a:latin typeface="RWTVRS+Times-Roman"/>
                <a:cs typeface="RWTVRS+Times-Roman"/>
              </a:rPr>
              <a:t>September</a:t>
            </a:r>
            <a:r>
              <a:rPr sz="800" dirty="0">
                <a:solidFill>
                  <a:srgbClr val="000000"/>
                </a:solidFill>
                <a:latin typeface="RWTVRS+Times-Roman"/>
                <a:cs typeface="RWTVR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RWTVRS+Times-Roman"/>
                <a:cs typeface="RWTVRS+Times-Roman"/>
              </a:rPr>
              <a:t>10,</a:t>
            </a:r>
            <a:r>
              <a:rPr sz="800" dirty="0">
                <a:solidFill>
                  <a:srgbClr val="000000"/>
                </a:solidFill>
                <a:latin typeface="RWTVRS+Times-Roman"/>
                <a:cs typeface="RWTVR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RWTVRS+Times-Roman"/>
                <a:cs typeface="RWTVRS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6249" y="6783568"/>
            <a:ext cx="1013038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ROPHBM+Times-Roman"/>
                <a:cs typeface="ROPHBM+Times-Roman"/>
              </a:rPr>
              <a:t>©</a:t>
            </a:r>
            <a:r>
              <a:rPr sz="800" spc="-129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spc="-49" dirty="0">
                <a:solidFill>
                  <a:srgbClr val="000000"/>
                </a:solidFill>
                <a:latin typeface="ROPHBM+Times-Roman"/>
                <a:cs typeface="ROPHBM+Times-Roman"/>
              </a:rPr>
              <a:t>2018</a:t>
            </a:r>
            <a:r>
              <a:rPr sz="800" spc="-98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ROPHBM+Times-Roman"/>
                <a:cs typeface="ROPHBM+Times-Roman"/>
              </a:rPr>
              <a:t>by</a:t>
            </a:r>
            <a:r>
              <a:rPr sz="800" spc="-98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spc="-50" dirty="0">
                <a:solidFill>
                  <a:srgbClr val="000000"/>
                </a:solidFill>
                <a:latin typeface="ROPHBM+Times-Roman"/>
                <a:cs typeface="ROPHBM+Times-Roman"/>
              </a:rPr>
              <a:t>Kevin</a:t>
            </a:r>
            <a:r>
              <a:rPr sz="800" spc="-98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spc="-40" dirty="0">
                <a:solidFill>
                  <a:srgbClr val="000000"/>
                </a:solidFill>
                <a:latin typeface="ROPHBM+Times-Roman"/>
                <a:cs typeface="ROPHBM+Times-Roman"/>
              </a:rPr>
              <a:t>Jeffay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92513" y="6783568"/>
            <a:ext cx="395651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9" dirty="0">
                <a:solidFill>
                  <a:srgbClr val="000000"/>
                </a:solidFill>
                <a:latin typeface="ROPHBM+Times-Roman"/>
                <a:cs typeface="ROPHBM+Times-Roman"/>
              </a:rPr>
              <a:t>Page</a:t>
            </a:r>
            <a:r>
              <a:rPr sz="800" spc="-87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dirty="0">
                <a:solidFill>
                  <a:srgbClr val="000000"/>
                </a:solidFill>
                <a:latin typeface="ROPHBM+Times-Roman"/>
                <a:cs typeface="ROPHBM+Times-Roman"/>
              </a:rPr>
              <a:t>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69312" y="6783568"/>
            <a:ext cx="395651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9" dirty="0">
                <a:solidFill>
                  <a:srgbClr val="000000"/>
                </a:solidFill>
                <a:latin typeface="RWTVRS+Times-Roman"/>
                <a:cs typeface="RWTVRS+Times-Roman"/>
              </a:rPr>
              <a:t>Page</a:t>
            </a:r>
            <a:r>
              <a:rPr sz="800" spc="-87" dirty="0">
                <a:solidFill>
                  <a:srgbClr val="000000"/>
                </a:solidFill>
                <a:latin typeface="RWTVRS+Times-Roman"/>
                <a:cs typeface="RWTVRS+Times-Roman"/>
              </a:rPr>
              <a:t> </a:t>
            </a:r>
            <a:r>
              <a:rPr sz="800" dirty="0">
                <a:solidFill>
                  <a:srgbClr val="000000"/>
                </a:solidFill>
                <a:latin typeface="RWTVRS+Times-Roman"/>
                <a:cs typeface="RWTVRS+Times-Roman"/>
              </a:rPr>
              <a:t>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95732" y="831088"/>
            <a:ext cx="4586630" cy="611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72532" y="831088"/>
            <a:ext cx="4586630" cy="6115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6253" y="6680050"/>
            <a:ext cx="583837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75" dirty="0">
                <a:solidFill>
                  <a:srgbClr val="000000"/>
                </a:solidFill>
                <a:latin typeface="IQAEUS+Times-Roman"/>
                <a:cs typeface="IQAEUS+Times-Roman"/>
              </a:rPr>
              <a:t>COMP</a:t>
            </a:r>
            <a:r>
              <a:rPr sz="800" spc="-11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3" dirty="0">
                <a:solidFill>
                  <a:srgbClr val="000000"/>
                </a:solidFill>
                <a:latin typeface="IQAEUS+Times-Roman"/>
                <a:cs typeface="IQAEUS+Times-Roman"/>
              </a:rPr>
              <a:t>431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87055" y="6680050"/>
            <a:ext cx="1706939" cy="35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6" dirty="0">
                <a:solidFill>
                  <a:srgbClr val="000000"/>
                </a:solidFill>
                <a:latin typeface="IQAEUS+Times-Roman"/>
                <a:cs typeface="IQAEUS+Times-Roman"/>
              </a:rPr>
              <a:t>Lecture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5, </a:t>
            </a:r>
            <a:r>
              <a:rPr sz="800" spc="-62" dirty="0">
                <a:solidFill>
                  <a:srgbClr val="000000"/>
                </a:solidFill>
                <a:latin typeface="IQAEUS+Times-Roman"/>
                <a:cs typeface="IQAEUS+Times-Roman"/>
              </a:rPr>
              <a:t>HTTP</a:t>
            </a:r>
            <a:r>
              <a:rPr sz="800" spc="-109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7" dirty="0">
                <a:solidFill>
                  <a:srgbClr val="000000"/>
                </a:solidFill>
                <a:latin typeface="IQAEUS+Times-Roman"/>
                <a:cs typeface="IQAEUS+Times-Roman"/>
              </a:rPr>
              <a:t>Persistence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&amp;</a:t>
            </a:r>
            <a:r>
              <a:rPr sz="800" spc="-136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51" dirty="0">
                <a:solidFill>
                  <a:srgbClr val="000000"/>
                </a:solidFill>
                <a:latin typeface="IQAEUS+Times-Roman"/>
                <a:cs typeface="IQAEUS+Times-Roman"/>
              </a:rPr>
              <a:t>Caching</a:t>
            </a:r>
          </a:p>
          <a:p>
            <a:pPr marL="357245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sz="800" spc="-63" dirty="0">
                <a:solidFill>
                  <a:srgbClr val="000000"/>
                </a:solidFill>
                <a:latin typeface="IQAEUS+Times-Roman"/>
                <a:cs typeface="IQAEUS+Times-Roman"/>
              </a:rPr>
              <a:t>September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IQAEUS+Times-Roman"/>
                <a:cs typeface="IQAEUS+Times-Roman"/>
              </a:rPr>
              <a:t>10,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IQAEUS+Times-Roman"/>
                <a:cs typeface="IQAEUS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33053" y="6680050"/>
            <a:ext cx="1013038" cy="35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75" dirty="0">
                <a:solidFill>
                  <a:srgbClr val="000000"/>
                </a:solidFill>
                <a:latin typeface="IQAEUS+Times-Roman"/>
                <a:cs typeface="IQAEUS+Times-Roman"/>
              </a:rPr>
              <a:t>COMP</a:t>
            </a:r>
            <a:r>
              <a:rPr sz="800" spc="-11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3" dirty="0">
                <a:solidFill>
                  <a:srgbClr val="000000"/>
                </a:solidFill>
                <a:latin typeface="IQAEUS+Times-Roman"/>
                <a:cs typeface="IQAEUS+Times-Roman"/>
              </a:rPr>
              <a:t>431</a:t>
            </a:r>
          </a:p>
          <a:p>
            <a:pPr marL="0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©</a:t>
            </a:r>
            <a:r>
              <a:rPr sz="800" spc="-129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9" dirty="0">
                <a:solidFill>
                  <a:srgbClr val="000000"/>
                </a:solidFill>
                <a:latin typeface="IQAEUS+Times-Roman"/>
                <a:cs typeface="IQAEUS+Times-Roman"/>
              </a:rPr>
              <a:t>2018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by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50" dirty="0">
                <a:solidFill>
                  <a:srgbClr val="000000"/>
                </a:solidFill>
                <a:latin typeface="IQAEUS+Times-Roman"/>
                <a:cs typeface="IQAEUS+Times-Roman"/>
              </a:rPr>
              <a:t>Kevin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0" dirty="0">
                <a:solidFill>
                  <a:srgbClr val="000000"/>
                </a:solidFill>
                <a:latin typeface="IQAEUS+Times-Roman"/>
                <a:cs typeface="IQAEUS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63855" y="6680050"/>
            <a:ext cx="1706939" cy="35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6" dirty="0">
                <a:solidFill>
                  <a:srgbClr val="000000"/>
                </a:solidFill>
                <a:latin typeface="IQAEUS+Times-Roman"/>
                <a:cs typeface="IQAEUS+Times-Roman"/>
              </a:rPr>
              <a:t>Lecture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5, </a:t>
            </a:r>
            <a:r>
              <a:rPr sz="800" spc="-62" dirty="0">
                <a:solidFill>
                  <a:srgbClr val="000000"/>
                </a:solidFill>
                <a:latin typeface="IQAEUS+Times-Roman"/>
                <a:cs typeface="IQAEUS+Times-Roman"/>
              </a:rPr>
              <a:t>HTTP</a:t>
            </a:r>
            <a:r>
              <a:rPr sz="800" spc="-109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7" dirty="0">
                <a:solidFill>
                  <a:srgbClr val="000000"/>
                </a:solidFill>
                <a:latin typeface="IQAEUS+Times-Roman"/>
                <a:cs typeface="IQAEUS+Times-Roman"/>
              </a:rPr>
              <a:t>Persistence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&amp;</a:t>
            </a:r>
            <a:r>
              <a:rPr sz="800" spc="-135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52" dirty="0">
                <a:solidFill>
                  <a:srgbClr val="000000"/>
                </a:solidFill>
                <a:latin typeface="IQAEUS+Times-Roman"/>
                <a:cs typeface="IQAEUS+Times-Roman"/>
              </a:rPr>
              <a:t>Caching</a:t>
            </a:r>
          </a:p>
          <a:p>
            <a:pPr marL="357245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sz="800" spc="-63" dirty="0">
                <a:solidFill>
                  <a:srgbClr val="000000"/>
                </a:solidFill>
                <a:latin typeface="IQAEUS+Times-Roman"/>
                <a:cs typeface="IQAEUS+Times-Roman"/>
              </a:rPr>
              <a:t>September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IQAEUS+Times-Roman"/>
                <a:cs typeface="IQAEUS+Times-Roman"/>
              </a:rPr>
              <a:t>10,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IQAEUS+Times-Roman"/>
                <a:cs typeface="IQAEUS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6253" y="6783568"/>
            <a:ext cx="1013038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©</a:t>
            </a:r>
            <a:r>
              <a:rPr sz="800" spc="-129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9" dirty="0">
                <a:solidFill>
                  <a:srgbClr val="000000"/>
                </a:solidFill>
                <a:latin typeface="IQAEUS+Times-Roman"/>
                <a:cs typeface="IQAEUS+Times-Roman"/>
              </a:rPr>
              <a:t>2018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by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50" dirty="0">
                <a:solidFill>
                  <a:srgbClr val="000000"/>
                </a:solidFill>
                <a:latin typeface="IQAEUS+Times-Roman"/>
                <a:cs typeface="IQAEUS+Times-Roman"/>
              </a:rPr>
              <a:t>Kevin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0" dirty="0">
                <a:solidFill>
                  <a:srgbClr val="000000"/>
                </a:solidFill>
                <a:latin typeface="IQAEUS+Times-Roman"/>
                <a:cs typeface="IQAEUS+Times-Roman"/>
              </a:rPr>
              <a:t>Jeffay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50044" y="6783568"/>
            <a:ext cx="445419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9" dirty="0">
                <a:solidFill>
                  <a:srgbClr val="000000"/>
                </a:solidFill>
                <a:latin typeface="IQAEUS+Times-Roman"/>
                <a:cs typeface="IQAEUS+Times-Roman"/>
              </a:rPr>
              <a:t>Page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10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26843" y="6783568"/>
            <a:ext cx="445419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9" dirty="0">
                <a:solidFill>
                  <a:srgbClr val="000000"/>
                </a:solidFill>
                <a:latin typeface="IQAEUS+Times-Roman"/>
                <a:cs typeface="IQAEUS+Times-Roman"/>
              </a:rPr>
              <a:t>Page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11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95732" y="831088"/>
            <a:ext cx="4586630" cy="611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72532" y="831088"/>
            <a:ext cx="4586630" cy="6115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6253" y="6680050"/>
            <a:ext cx="583837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75" dirty="0">
                <a:solidFill>
                  <a:srgbClr val="000000"/>
                </a:solidFill>
                <a:latin typeface="IQAEUS+Times-Roman"/>
                <a:cs typeface="IQAEUS+Times-Roman"/>
              </a:rPr>
              <a:t>COMP</a:t>
            </a:r>
            <a:r>
              <a:rPr sz="800" spc="-11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3" dirty="0">
                <a:solidFill>
                  <a:srgbClr val="000000"/>
                </a:solidFill>
                <a:latin typeface="IQAEUS+Times-Roman"/>
                <a:cs typeface="IQAEUS+Times-Roman"/>
              </a:rPr>
              <a:t>431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87055" y="6680050"/>
            <a:ext cx="1706939" cy="35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6" dirty="0">
                <a:solidFill>
                  <a:srgbClr val="000000"/>
                </a:solidFill>
                <a:latin typeface="IQAEUS+Times-Roman"/>
                <a:cs typeface="IQAEUS+Times-Roman"/>
              </a:rPr>
              <a:t>Lecture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5, </a:t>
            </a:r>
            <a:r>
              <a:rPr sz="800" spc="-62" dirty="0">
                <a:solidFill>
                  <a:srgbClr val="000000"/>
                </a:solidFill>
                <a:latin typeface="IQAEUS+Times-Roman"/>
                <a:cs typeface="IQAEUS+Times-Roman"/>
              </a:rPr>
              <a:t>HTTP</a:t>
            </a:r>
            <a:r>
              <a:rPr sz="800" spc="-109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7" dirty="0">
                <a:solidFill>
                  <a:srgbClr val="000000"/>
                </a:solidFill>
                <a:latin typeface="IQAEUS+Times-Roman"/>
                <a:cs typeface="IQAEUS+Times-Roman"/>
              </a:rPr>
              <a:t>Persistence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&amp;</a:t>
            </a:r>
            <a:r>
              <a:rPr sz="800" spc="-136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51" dirty="0">
                <a:solidFill>
                  <a:srgbClr val="000000"/>
                </a:solidFill>
                <a:latin typeface="IQAEUS+Times-Roman"/>
                <a:cs typeface="IQAEUS+Times-Roman"/>
              </a:rPr>
              <a:t>Caching</a:t>
            </a:r>
          </a:p>
          <a:p>
            <a:pPr marL="357245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sz="800" spc="-63" dirty="0">
                <a:solidFill>
                  <a:srgbClr val="000000"/>
                </a:solidFill>
                <a:latin typeface="IQAEUS+Times-Roman"/>
                <a:cs typeface="IQAEUS+Times-Roman"/>
              </a:rPr>
              <a:t>September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IQAEUS+Times-Roman"/>
                <a:cs typeface="IQAEUS+Times-Roman"/>
              </a:rPr>
              <a:t>10,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IQAEUS+Times-Roman"/>
                <a:cs typeface="IQAEUS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33053" y="6680050"/>
            <a:ext cx="1013038" cy="35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75" dirty="0">
                <a:solidFill>
                  <a:srgbClr val="000000"/>
                </a:solidFill>
                <a:latin typeface="IQAEUS+Times-Roman"/>
                <a:cs typeface="IQAEUS+Times-Roman"/>
              </a:rPr>
              <a:t>COMP</a:t>
            </a:r>
            <a:r>
              <a:rPr sz="800" spc="-11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3" dirty="0">
                <a:solidFill>
                  <a:srgbClr val="000000"/>
                </a:solidFill>
                <a:latin typeface="IQAEUS+Times-Roman"/>
                <a:cs typeface="IQAEUS+Times-Roman"/>
              </a:rPr>
              <a:t>431</a:t>
            </a:r>
          </a:p>
          <a:p>
            <a:pPr marL="0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©</a:t>
            </a:r>
            <a:r>
              <a:rPr sz="800" spc="-129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9" dirty="0">
                <a:solidFill>
                  <a:srgbClr val="000000"/>
                </a:solidFill>
                <a:latin typeface="IQAEUS+Times-Roman"/>
                <a:cs typeface="IQAEUS+Times-Roman"/>
              </a:rPr>
              <a:t>2018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by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50" dirty="0">
                <a:solidFill>
                  <a:srgbClr val="000000"/>
                </a:solidFill>
                <a:latin typeface="IQAEUS+Times-Roman"/>
                <a:cs typeface="IQAEUS+Times-Roman"/>
              </a:rPr>
              <a:t>Kevin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0" dirty="0">
                <a:solidFill>
                  <a:srgbClr val="000000"/>
                </a:solidFill>
                <a:latin typeface="IQAEUS+Times-Roman"/>
                <a:cs typeface="IQAEUS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63855" y="6680050"/>
            <a:ext cx="1706939" cy="35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6" dirty="0">
                <a:solidFill>
                  <a:srgbClr val="000000"/>
                </a:solidFill>
                <a:latin typeface="IQAEUS+Times-Roman"/>
                <a:cs typeface="IQAEUS+Times-Roman"/>
              </a:rPr>
              <a:t>Lecture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5, </a:t>
            </a:r>
            <a:r>
              <a:rPr sz="800" spc="-62" dirty="0">
                <a:solidFill>
                  <a:srgbClr val="000000"/>
                </a:solidFill>
                <a:latin typeface="IQAEUS+Times-Roman"/>
                <a:cs typeface="IQAEUS+Times-Roman"/>
              </a:rPr>
              <a:t>HTTP</a:t>
            </a:r>
            <a:r>
              <a:rPr sz="800" spc="-109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7" dirty="0">
                <a:solidFill>
                  <a:srgbClr val="000000"/>
                </a:solidFill>
                <a:latin typeface="IQAEUS+Times-Roman"/>
                <a:cs typeface="IQAEUS+Times-Roman"/>
              </a:rPr>
              <a:t>Persistence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&amp;</a:t>
            </a:r>
            <a:r>
              <a:rPr sz="800" spc="-135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52" dirty="0">
                <a:solidFill>
                  <a:srgbClr val="000000"/>
                </a:solidFill>
                <a:latin typeface="IQAEUS+Times-Roman"/>
                <a:cs typeface="IQAEUS+Times-Roman"/>
              </a:rPr>
              <a:t>Caching</a:t>
            </a:r>
          </a:p>
          <a:p>
            <a:pPr marL="357245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sz="800" spc="-63" dirty="0">
                <a:solidFill>
                  <a:srgbClr val="000000"/>
                </a:solidFill>
                <a:latin typeface="IQAEUS+Times-Roman"/>
                <a:cs typeface="IQAEUS+Times-Roman"/>
              </a:rPr>
              <a:t>September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IQAEUS+Times-Roman"/>
                <a:cs typeface="IQAEUS+Times-Roman"/>
              </a:rPr>
              <a:t>10,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IQAEUS+Times-Roman"/>
                <a:cs typeface="IQAEUS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6253" y="6783568"/>
            <a:ext cx="1013038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©</a:t>
            </a:r>
            <a:r>
              <a:rPr sz="800" spc="-129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9" dirty="0">
                <a:solidFill>
                  <a:srgbClr val="000000"/>
                </a:solidFill>
                <a:latin typeface="IQAEUS+Times-Roman"/>
                <a:cs typeface="IQAEUS+Times-Roman"/>
              </a:rPr>
              <a:t>2018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by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50" dirty="0">
                <a:solidFill>
                  <a:srgbClr val="000000"/>
                </a:solidFill>
                <a:latin typeface="IQAEUS+Times-Roman"/>
                <a:cs typeface="IQAEUS+Times-Roman"/>
              </a:rPr>
              <a:t>Kevin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0" dirty="0">
                <a:solidFill>
                  <a:srgbClr val="000000"/>
                </a:solidFill>
                <a:latin typeface="IQAEUS+Times-Roman"/>
                <a:cs typeface="IQAEUS+Times-Roman"/>
              </a:rPr>
              <a:t>Jeffay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50044" y="6783568"/>
            <a:ext cx="445419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9" dirty="0">
                <a:solidFill>
                  <a:srgbClr val="000000"/>
                </a:solidFill>
                <a:latin typeface="IQAEUS+Times-Roman"/>
                <a:cs typeface="IQAEUS+Times-Roman"/>
              </a:rPr>
              <a:t>Page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12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26843" y="6783568"/>
            <a:ext cx="445419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9" dirty="0">
                <a:solidFill>
                  <a:srgbClr val="000000"/>
                </a:solidFill>
                <a:latin typeface="IQAEUS+Times-Roman"/>
                <a:cs typeface="IQAEUS+Times-Roman"/>
              </a:rPr>
              <a:t>Page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13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95732" y="831088"/>
            <a:ext cx="4586630" cy="611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72532" y="831088"/>
            <a:ext cx="4586630" cy="6115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6253" y="6680050"/>
            <a:ext cx="583837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75" dirty="0">
                <a:solidFill>
                  <a:srgbClr val="000000"/>
                </a:solidFill>
                <a:latin typeface="IQAEUS+Times-Roman"/>
                <a:cs typeface="IQAEUS+Times-Roman"/>
              </a:rPr>
              <a:t>COMP</a:t>
            </a:r>
            <a:r>
              <a:rPr sz="800" spc="-11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3" dirty="0">
                <a:solidFill>
                  <a:srgbClr val="000000"/>
                </a:solidFill>
                <a:latin typeface="IQAEUS+Times-Roman"/>
                <a:cs typeface="IQAEUS+Times-Roman"/>
              </a:rPr>
              <a:t>431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87055" y="6680050"/>
            <a:ext cx="1706939" cy="35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6" dirty="0">
                <a:solidFill>
                  <a:srgbClr val="000000"/>
                </a:solidFill>
                <a:latin typeface="IQAEUS+Times-Roman"/>
                <a:cs typeface="IQAEUS+Times-Roman"/>
              </a:rPr>
              <a:t>Lecture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5, </a:t>
            </a:r>
            <a:r>
              <a:rPr sz="800" spc="-62" dirty="0">
                <a:solidFill>
                  <a:srgbClr val="000000"/>
                </a:solidFill>
                <a:latin typeface="IQAEUS+Times-Roman"/>
                <a:cs typeface="IQAEUS+Times-Roman"/>
              </a:rPr>
              <a:t>HTTP</a:t>
            </a:r>
            <a:r>
              <a:rPr sz="800" spc="-109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7" dirty="0">
                <a:solidFill>
                  <a:srgbClr val="000000"/>
                </a:solidFill>
                <a:latin typeface="IQAEUS+Times-Roman"/>
                <a:cs typeface="IQAEUS+Times-Roman"/>
              </a:rPr>
              <a:t>Persistence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&amp;</a:t>
            </a:r>
            <a:r>
              <a:rPr sz="800" spc="-136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51" dirty="0">
                <a:solidFill>
                  <a:srgbClr val="000000"/>
                </a:solidFill>
                <a:latin typeface="IQAEUS+Times-Roman"/>
                <a:cs typeface="IQAEUS+Times-Roman"/>
              </a:rPr>
              <a:t>Caching</a:t>
            </a:r>
          </a:p>
          <a:p>
            <a:pPr marL="357245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sz="800" spc="-63" dirty="0">
                <a:solidFill>
                  <a:srgbClr val="000000"/>
                </a:solidFill>
                <a:latin typeface="IQAEUS+Times-Roman"/>
                <a:cs typeface="IQAEUS+Times-Roman"/>
              </a:rPr>
              <a:t>September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IQAEUS+Times-Roman"/>
                <a:cs typeface="IQAEUS+Times-Roman"/>
              </a:rPr>
              <a:t>10,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IQAEUS+Times-Roman"/>
                <a:cs typeface="IQAEUS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33053" y="6680050"/>
            <a:ext cx="1013038" cy="35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75" dirty="0">
                <a:solidFill>
                  <a:srgbClr val="000000"/>
                </a:solidFill>
                <a:latin typeface="IQAEUS+Times-Roman"/>
                <a:cs typeface="IQAEUS+Times-Roman"/>
              </a:rPr>
              <a:t>COMP</a:t>
            </a:r>
            <a:r>
              <a:rPr sz="800" spc="-11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3" dirty="0">
                <a:solidFill>
                  <a:srgbClr val="000000"/>
                </a:solidFill>
                <a:latin typeface="IQAEUS+Times-Roman"/>
                <a:cs typeface="IQAEUS+Times-Roman"/>
              </a:rPr>
              <a:t>431</a:t>
            </a:r>
          </a:p>
          <a:p>
            <a:pPr marL="0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©</a:t>
            </a:r>
            <a:r>
              <a:rPr sz="800" spc="-129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9" dirty="0">
                <a:solidFill>
                  <a:srgbClr val="000000"/>
                </a:solidFill>
                <a:latin typeface="IQAEUS+Times-Roman"/>
                <a:cs typeface="IQAEUS+Times-Roman"/>
              </a:rPr>
              <a:t>2018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by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50" dirty="0">
                <a:solidFill>
                  <a:srgbClr val="000000"/>
                </a:solidFill>
                <a:latin typeface="IQAEUS+Times-Roman"/>
                <a:cs typeface="IQAEUS+Times-Roman"/>
              </a:rPr>
              <a:t>Kevin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0" dirty="0">
                <a:solidFill>
                  <a:srgbClr val="000000"/>
                </a:solidFill>
                <a:latin typeface="IQAEUS+Times-Roman"/>
                <a:cs typeface="IQAEUS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63855" y="6680050"/>
            <a:ext cx="1706939" cy="35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6" dirty="0">
                <a:solidFill>
                  <a:srgbClr val="000000"/>
                </a:solidFill>
                <a:latin typeface="IQAEUS+Times-Roman"/>
                <a:cs typeface="IQAEUS+Times-Roman"/>
              </a:rPr>
              <a:t>Lecture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5, </a:t>
            </a:r>
            <a:r>
              <a:rPr sz="800" spc="-62" dirty="0">
                <a:solidFill>
                  <a:srgbClr val="000000"/>
                </a:solidFill>
                <a:latin typeface="IQAEUS+Times-Roman"/>
                <a:cs typeface="IQAEUS+Times-Roman"/>
              </a:rPr>
              <a:t>HTTP</a:t>
            </a:r>
            <a:r>
              <a:rPr sz="800" spc="-109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7" dirty="0">
                <a:solidFill>
                  <a:srgbClr val="000000"/>
                </a:solidFill>
                <a:latin typeface="IQAEUS+Times-Roman"/>
                <a:cs typeface="IQAEUS+Times-Roman"/>
              </a:rPr>
              <a:t>Persistence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&amp;</a:t>
            </a:r>
            <a:r>
              <a:rPr sz="800" spc="-135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52" dirty="0">
                <a:solidFill>
                  <a:srgbClr val="000000"/>
                </a:solidFill>
                <a:latin typeface="IQAEUS+Times-Roman"/>
                <a:cs typeface="IQAEUS+Times-Roman"/>
              </a:rPr>
              <a:t>Caching</a:t>
            </a:r>
          </a:p>
          <a:p>
            <a:pPr marL="357245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sz="800" spc="-63" dirty="0">
                <a:solidFill>
                  <a:srgbClr val="000000"/>
                </a:solidFill>
                <a:latin typeface="IQAEUS+Times-Roman"/>
                <a:cs typeface="IQAEUS+Times-Roman"/>
              </a:rPr>
              <a:t>September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IQAEUS+Times-Roman"/>
                <a:cs typeface="IQAEUS+Times-Roman"/>
              </a:rPr>
              <a:t>10,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IQAEUS+Times-Roman"/>
                <a:cs typeface="IQAEUS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6253" y="6783568"/>
            <a:ext cx="1013038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©</a:t>
            </a:r>
            <a:r>
              <a:rPr sz="800" spc="-129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9" dirty="0">
                <a:solidFill>
                  <a:srgbClr val="000000"/>
                </a:solidFill>
                <a:latin typeface="IQAEUS+Times-Roman"/>
                <a:cs typeface="IQAEUS+Times-Roman"/>
              </a:rPr>
              <a:t>2018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by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50" dirty="0">
                <a:solidFill>
                  <a:srgbClr val="000000"/>
                </a:solidFill>
                <a:latin typeface="IQAEUS+Times-Roman"/>
                <a:cs typeface="IQAEUS+Times-Roman"/>
              </a:rPr>
              <a:t>Kevin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0" dirty="0">
                <a:solidFill>
                  <a:srgbClr val="000000"/>
                </a:solidFill>
                <a:latin typeface="IQAEUS+Times-Roman"/>
                <a:cs typeface="IQAEUS+Times-Roman"/>
              </a:rPr>
              <a:t>Jeffay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50044" y="6783568"/>
            <a:ext cx="445419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9" dirty="0">
                <a:solidFill>
                  <a:srgbClr val="000000"/>
                </a:solidFill>
                <a:latin typeface="IQAEUS+Times-Roman"/>
                <a:cs typeface="IQAEUS+Times-Roman"/>
              </a:rPr>
              <a:t>Page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14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26843" y="6783568"/>
            <a:ext cx="445419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9" dirty="0">
                <a:solidFill>
                  <a:srgbClr val="000000"/>
                </a:solidFill>
                <a:latin typeface="IQAEUS+Times-Roman"/>
                <a:cs typeface="IQAEUS+Times-Roman"/>
              </a:rPr>
              <a:t>Page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15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95732" y="831088"/>
            <a:ext cx="4586630" cy="611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72532" y="831088"/>
            <a:ext cx="4586630" cy="6115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6253" y="6680050"/>
            <a:ext cx="583837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75" dirty="0">
                <a:solidFill>
                  <a:srgbClr val="000000"/>
                </a:solidFill>
                <a:latin typeface="KASNFS+Times-Roman"/>
                <a:cs typeface="KASNFS+Times-Roman"/>
              </a:rPr>
              <a:t>COMP</a:t>
            </a:r>
            <a:r>
              <a:rPr sz="800" spc="-110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spc="-43" dirty="0">
                <a:solidFill>
                  <a:srgbClr val="000000"/>
                </a:solidFill>
                <a:latin typeface="KASNFS+Times-Roman"/>
                <a:cs typeface="KASNFS+Times-Roman"/>
              </a:rPr>
              <a:t>431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87055" y="6680050"/>
            <a:ext cx="1706939" cy="35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6" dirty="0">
                <a:solidFill>
                  <a:srgbClr val="000000"/>
                </a:solidFill>
                <a:latin typeface="KASNFS+Times-Roman"/>
                <a:cs typeface="KASNFS+Times-Roman"/>
              </a:rPr>
              <a:t>Lecture</a:t>
            </a:r>
            <a:r>
              <a:rPr sz="800" spc="-87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KASNFS+Times-Roman"/>
                <a:cs typeface="KASNFS+Times-Roman"/>
              </a:rPr>
              <a:t>5, </a:t>
            </a:r>
            <a:r>
              <a:rPr sz="800" spc="-62" dirty="0">
                <a:solidFill>
                  <a:srgbClr val="000000"/>
                </a:solidFill>
                <a:latin typeface="KASNFS+Times-Roman"/>
                <a:cs typeface="KASNFS+Times-Roman"/>
              </a:rPr>
              <a:t>HTTP</a:t>
            </a:r>
            <a:r>
              <a:rPr sz="800" spc="-109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spc="-47" dirty="0">
                <a:solidFill>
                  <a:srgbClr val="000000"/>
                </a:solidFill>
                <a:latin typeface="KASNFS+Times-Roman"/>
                <a:cs typeface="KASNFS+Times-Roman"/>
              </a:rPr>
              <a:t>Persistence</a:t>
            </a:r>
            <a:r>
              <a:rPr sz="800" spc="-87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dirty="0">
                <a:solidFill>
                  <a:srgbClr val="000000"/>
                </a:solidFill>
                <a:latin typeface="KASNFS+Times-Roman"/>
                <a:cs typeface="KASNFS+Times-Roman"/>
              </a:rPr>
              <a:t>&amp;</a:t>
            </a:r>
            <a:r>
              <a:rPr sz="800" spc="-136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spc="-51" dirty="0">
                <a:solidFill>
                  <a:srgbClr val="000000"/>
                </a:solidFill>
                <a:latin typeface="KASNFS+Times-Roman"/>
                <a:cs typeface="KASNFS+Times-Roman"/>
              </a:rPr>
              <a:t>Caching</a:t>
            </a:r>
          </a:p>
          <a:p>
            <a:pPr marL="357245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sz="800" spc="-63" dirty="0">
                <a:solidFill>
                  <a:srgbClr val="000000"/>
                </a:solidFill>
                <a:latin typeface="KASNFS+Times-Roman"/>
                <a:cs typeface="KASNFS+Times-Roman"/>
              </a:rPr>
              <a:t>September</a:t>
            </a:r>
            <a:r>
              <a:rPr sz="800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KASNFS+Times-Roman"/>
                <a:cs typeface="KASNFS+Times-Roman"/>
              </a:rPr>
              <a:t>10,</a:t>
            </a:r>
            <a:r>
              <a:rPr sz="800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KASNFS+Times-Roman"/>
                <a:cs typeface="KASNFS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33053" y="6680050"/>
            <a:ext cx="1013038" cy="35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75" dirty="0">
                <a:solidFill>
                  <a:srgbClr val="000000"/>
                </a:solidFill>
                <a:latin typeface="ROPHBM+Times-Roman"/>
                <a:cs typeface="ROPHBM+Times-Roman"/>
              </a:rPr>
              <a:t>COMP</a:t>
            </a:r>
            <a:r>
              <a:rPr sz="800" spc="-110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spc="-43" dirty="0">
                <a:solidFill>
                  <a:srgbClr val="000000"/>
                </a:solidFill>
                <a:latin typeface="ROPHBM+Times-Roman"/>
                <a:cs typeface="ROPHBM+Times-Roman"/>
              </a:rPr>
              <a:t>431</a:t>
            </a:r>
          </a:p>
          <a:p>
            <a:pPr marL="0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ROPHBM+Times-Roman"/>
                <a:cs typeface="ROPHBM+Times-Roman"/>
              </a:rPr>
              <a:t>©</a:t>
            </a:r>
            <a:r>
              <a:rPr sz="800" spc="-129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spc="-49" dirty="0">
                <a:solidFill>
                  <a:srgbClr val="000000"/>
                </a:solidFill>
                <a:latin typeface="ROPHBM+Times-Roman"/>
                <a:cs typeface="ROPHBM+Times-Roman"/>
              </a:rPr>
              <a:t>2018</a:t>
            </a:r>
            <a:r>
              <a:rPr sz="800" spc="-98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ROPHBM+Times-Roman"/>
                <a:cs typeface="ROPHBM+Times-Roman"/>
              </a:rPr>
              <a:t>by</a:t>
            </a:r>
            <a:r>
              <a:rPr sz="800" spc="-98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spc="-50" dirty="0">
                <a:solidFill>
                  <a:srgbClr val="000000"/>
                </a:solidFill>
                <a:latin typeface="ROPHBM+Times-Roman"/>
                <a:cs typeface="ROPHBM+Times-Roman"/>
              </a:rPr>
              <a:t>Kevin</a:t>
            </a:r>
            <a:r>
              <a:rPr sz="800" spc="-98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spc="-40" dirty="0">
                <a:solidFill>
                  <a:srgbClr val="000000"/>
                </a:solidFill>
                <a:latin typeface="ROPHBM+Times-Roman"/>
                <a:cs typeface="ROPHBM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63855" y="6680050"/>
            <a:ext cx="1706939" cy="35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6" dirty="0">
                <a:solidFill>
                  <a:srgbClr val="000000"/>
                </a:solidFill>
                <a:latin typeface="ROPHBM+Times-Roman"/>
                <a:cs typeface="ROPHBM+Times-Roman"/>
              </a:rPr>
              <a:t>Lecture</a:t>
            </a:r>
            <a:r>
              <a:rPr sz="800" spc="-87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ROPHBM+Times-Roman"/>
                <a:cs typeface="ROPHBM+Times-Roman"/>
              </a:rPr>
              <a:t>5, </a:t>
            </a:r>
            <a:r>
              <a:rPr sz="800" spc="-62" dirty="0">
                <a:solidFill>
                  <a:srgbClr val="000000"/>
                </a:solidFill>
                <a:latin typeface="ROPHBM+Times-Roman"/>
                <a:cs typeface="ROPHBM+Times-Roman"/>
              </a:rPr>
              <a:t>HTTP</a:t>
            </a:r>
            <a:r>
              <a:rPr sz="800" spc="-109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spc="-47" dirty="0">
                <a:solidFill>
                  <a:srgbClr val="000000"/>
                </a:solidFill>
                <a:latin typeface="ROPHBM+Times-Roman"/>
                <a:cs typeface="ROPHBM+Times-Roman"/>
              </a:rPr>
              <a:t>Persistence</a:t>
            </a:r>
            <a:r>
              <a:rPr sz="800" spc="-87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dirty="0">
                <a:solidFill>
                  <a:srgbClr val="000000"/>
                </a:solidFill>
                <a:latin typeface="ROPHBM+Times-Roman"/>
                <a:cs typeface="ROPHBM+Times-Roman"/>
              </a:rPr>
              <a:t>&amp;</a:t>
            </a:r>
            <a:r>
              <a:rPr sz="800" spc="-135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spc="-52" dirty="0">
                <a:solidFill>
                  <a:srgbClr val="000000"/>
                </a:solidFill>
                <a:latin typeface="ROPHBM+Times-Roman"/>
                <a:cs typeface="ROPHBM+Times-Roman"/>
              </a:rPr>
              <a:t>Caching</a:t>
            </a:r>
          </a:p>
          <a:p>
            <a:pPr marL="357245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sz="800" spc="-63" dirty="0">
                <a:solidFill>
                  <a:srgbClr val="000000"/>
                </a:solidFill>
                <a:latin typeface="ROPHBM+Times-Roman"/>
                <a:cs typeface="ROPHBM+Times-Roman"/>
              </a:rPr>
              <a:t>September</a:t>
            </a:r>
            <a:r>
              <a:rPr sz="800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ROPHBM+Times-Roman"/>
                <a:cs typeface="ROPHBM+Times-Roman"/>
              </a:rPr>
              <a:t>10,</a:t>
            </a:r>
            <a:r>
              <a:rPr sz="800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ROPHBM+Times-Roman"/>
                <a:cs typeface="ROPHBM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6253" y="6783568"/>
            <a:ext cx="1013038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KASNFS+Times-Roman"/>
                <a:cs typeface="KASNFS+Times-Roman"/>
              </a:rPr>
              <a:t>©</a:t>
            </a:r>
            <a:r>
              <a:rPr sz="800" spc="-129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spc="-49" dirty="0">
                <a:solidFill>
                  <a:srgbClr val="000000"/>
                </a:solidFill>
                <a:latin typeface="KASNFS+Times-Roman"/>
                <a:cs typeface="KASNFS+Times-Roman"/>
              </a:rPr>
              <a:t>2018</a:t>
            </a:r>
            <a:r>
              <a:rPr sz="800" spc="-98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KASNFS+Times-Roman"/>
                <a:cs typeface="KASNFS+Times-Roman"/>
              </a:rPr>
              <a:t>by</a:t>
            </a:r>
            <a:r>
              <a:rPr sz="800" spc="-98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spc="-50" dirty="0">
                <a:solidFill>
                  <a:srgbClr val="000000"/>
                </a:solidFill>
                <a:latin typeface="KASNFS+Times-Roman"/>
                <a:cs typeface="KASNFS+Times-Roman"/>
              </a:rPr>
              <a:t>Kevin</a:t>
            </a:r>
            <a:r>
              <a:rPr sz="800" spc="-98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spc="-40" dirty="0">
                <a:solidFill>
                  <a:srgbClr val="000000"/>
                </a:solidFill>
                <a:latin typeface="KASNFS+Times-Roman"/>
                <a:cs typeface="KASNFS+Times-Roman"/>
              </a:rPr>
              <a:t>Jeffay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50044" y="6783568"/>
            <a:ext cx="445419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9" dirty="0">
                <a:solidFill>
                  <a:srgbClr val="000000"/>
                </a:solidFill>
                <a:latin typeface="KASNFS+Times-Roman"/>
                <a:cs typeface="KASNFS+Times-Roman"/>
              </a:rPr>
              <a:t>Page</a:t>
            </a:r>
            <a:r>
              <a:rPr sz="800" spc="-87" dirty="0">
                <a:solidFill>
                  <a:srgbClr val="000000"/>
                </a:solidFill>
                <a:latin typeface="KASNFS+Times-Roman"/>
                <a:cs typeface="KASNF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KASNFS+Times-Roman"/>
                <a:cs typeface="KASNFS+Times-Roman"/>
              </a:rPr>
              <a:t>16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26843" y="6783568"/>
            <a:ext cx="445419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9" dirty="0">
                <a:solidFill>
                  <a:srgbClr val="000000"/>
                </a:solidFill>
                <a:latin typeface="ROPHBM+Times-Roman"/>
                <a:cs typeface="ROPHBM+Times-Roman"/>
              </a:rPr>
              <a:t>Page</a:t>
            </a:r>
            <a:r>
              <a:rPr sz="800" spc="-87" dirty="0">
                <a:solidFill>
                  <a:srgbClr val="000000"/>
                </a:solidFill>
                <a:latin typeface="ROPHBM+Times-Roman"/>
                <a:cs typeface="ROPHBM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ROPHBM+Times-Roman"/>
                <a:cs typeface="ROPHBM+Times-Roman"/>
              </a:rPr>
              <a:t>17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95732" y="831088"/>
            <a:ext cx="4586630" cy="611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72532" y="831088"/>
            <a:ext cx="4586630" cy="6115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6253" y="6680050"/>
            <a:ext cx="583837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75" dirty="0">
                <a:solidFill>
                  <a:srgbClr val="000000"/>
                </a:solidFill>
                <a:latin typeface="IQAEUS+Times-Roman"/>
                <a:cs typeface="IQAEUS+Times-Roman"/>
              </a:rPr>
              <a:t>COMP</a:t>
            </a:r>
            <a:r>
              <a:rPr sz="800" spc="-11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3" dirty="0">
                <a:solidFill>
                  <a:srgbClr val="000000"/>
                </a:solidFill>
                <a:latin typeface="IQAEUS+Times-Roman"/>
                <a:cs typeface="IQAEUS+Times-Roman"/>
              </a:rPr>
              <a:t>431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87055" y="6680050"/>
            <a:ext cx="1706939" cy="35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6" dirty="0">
                <a:solidFill>
                  <a:srgbClr val="000000"/>
                </a:solidFill>
                <a:latin typeface="IQAEUS+Times-Roman"/>
                <a:cs typeface="IQAEUS+Times-Roman"/>
              </a:rPr>
              <a:t>Lecture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5, </a:t>
            </a:r>
            <a:r>
              <a:rPr sz="800" spc="-62" dirty="0">
                <a:solidFill>
                  <a:srgbClr val="000000"/>
                </a:solidFill>
                <a:latin typeface="IQAEUS+Times-Roman"/>
                <a:cs typeface="IQAEUS+Times-Roman"/>
              </a:rPr>
              <a:t>HTTP</a:t>
            </a:r>
            <a:r>
              <a:rPr sz="800" spc="-109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7" dirty="0">
                <a:solidFill>
                  <a:srgbClr val="000000"/>
                </a:solidFill>
                <a:latin typeface="IQAEUS+Times-Roman"/>
                <a:cs typeface="IQAEUS+Times-Roman"/>
              </a:rPr>
              <a:t>Persistence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&amp;</a:t>
            </a:r>
            <a:r>
              <a:rPr sz="800" spc="-136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51" dirty="0">
                <a:solidFill>
                  <a:srgbClr val="000000"/>
                </a:solidFill>
                <a:latin typeface="IQAEUS+Times-Roman"/>
                <a:cs typeface="IQAEUS+Times-Roman"/>
              </a:rPr>
              <a:t>Caching</a:t>
            </a:r>
          </a:p>
          <a:p>
            <a:pPr marL="357245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sz="800" spc="-63" dirty="0">
                <a:solidFill>
                  <a:srgbClr val="000000"/>
                </a:solidFill>
                <a:latin typeface="IQAEUS+Times-Roman"/>
                <a:cs typeface="IQAEUS+Times-Roman"/>
              </a:rPr>
              <a:t>September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IQAEUS+Times-Roman"/>
                <a:cs typeface="IQAEUS+Times-Roman"/>
              </a:rPr>
              <a:t>10,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IQAEUS+Times-Roman"/>
                <a:cs typeface="IQAEUS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33053" y="6680050"/>
            <a:ext cx="1013038" cy="35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75" dirty="0">
                <a:solidFill>
                  <a:srgbClr val="000000"/>
                </a:solidFill>
                <a:latin typeface="IQAEUS+Times-Roman"/>
                <a:cs typeface="IQAEUS+Times-Roman"/>
              </a:rPr>
              <a:t>COMP</a:t>
            </a:r>
            <a:r>
              <a:rPr sz="800" spc="-11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3" dirty="0">
                <a:solidFill>
                  <a:srgbClr val="000000"/>
                </a:solidFill>
                <a:latin typeface="IQAEUS+Times-Roman"/>
                <a:cs typeface="IQAEUS+Times-Roman"/>
              </a:rPr>
              <a:t>431</a:t>
            </a:r>
          </a:p>
          <a:p>
            <a:pPr marL="0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©</a:t>
            </a:r>
            <a:r>
              <a:rPr sz="800" spc="-129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9" dirty="0">
                <a:solidFill>
                  <a:srgbClr val="000000"/>
                </a:solidFill>
                <a:latin typeface="IQAEUS+Times-Roman"/>
                <a:cs typeface="IQAEUS+Times-Roman"/>
              </a:rPr>
              <a:t>2018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by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50" dirty="0">
                <a:solidFill>
                  <a:srgbClr val="000000"/>
                </a:solidFill>
                <a:latin typeface="IQAEUS+Times-Roman"/>
                <a:cs typeface="IQAEUS+Times-Roman"/>
              </a:rPr>
              <a:t>Kevin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0" dirty="0">
                <a:solidFill>
                  <a:srgbClr val="000000"/>
                </a:solidFill>
                <a:latin typeface="IQAEUS+Times-Roman"/>
                <a:cs typeface="IQAEUS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63855" y="6680050"/>
            <a:ext cx="1706939" cy="35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6" dirty="0">
                <a:solidFill>
                  <a:srgbClr val="000000"/>
                </a:solidFill>
                <a:latin typeface="IQAEUS+Times-Roman"/>
                <a:cs typeface="IQAEUS+Times-Roman"/>
              </a:rPr>
              <a:t>Lecture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5, </a:t>
            </a:r>
            <a:r>
              <a:rPr sz="800" spc="-62" dirty="0">
                <a:solidFill>
                  <a:srgbClr val="000000"/>
                </a:solidFill>
                <a:latin typeface="IQAEUS+Times-Roman"/>
                <a:cs typeface="IQAEUS+Times-Roman"/>
              </a:rPr>
              <a:t>HTTP</a:t>
            </a:r>
            <a:r>
              <a:rPr sz="800" spc="-109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7" dirty="0">
                <a:solidFill>
                  <a:srgbClr val="000000"/>
                </a:solidFill>
                <a:latin typeface="IQAEUS+Times-Roman"/>
                <a:cs typeface="IQAEUS+Times-Roman"/>
              </a:rPr>
              <a:t>Persistence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&amp;</a:t>
            </a:r>
            <a:r>
              <a:rPr sz="800" spc="-135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52" dirty="0">
                <a:solidFill>
                  <a:srgbClr val="000000"/>
                </a:solidFill>
                <a:latin typeface="IQAEUS+Times-Roman"/>
                <a:cs typeface="IQAEUS+Times-Roman"/>
              </a:rPr>
              <a:t>Caching</a:t>
            </a:r>
          </a:p>
          <a:p>
            <a:pPr marL="357245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sz="800" spc="-63" dirty="0">
                <a:solidFill>
                  <a:srgbClr val="000000"/>
                </a:solidFill>
                <a:latin typeface="IQAEUS+Times-Roman"/>
                <a:cs typeface="IQAEUS+Times-Roman"/>
              </a:rPr>
              <a:t>September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IQAEUS+Times-Roman"/>
                <a:cs typeface="IQAEUS+Times-Roman"/>
              </a:rPr>
              <a:t>10,</a:t>
            </a: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66" dirty="0">
                <a:solidFill>
                  <a:srgbClr val="000000"/>
                </a:solidFill>
                <a:latin typeface="IQAEUS+Times-Roman"/>
                <a:cs typeface="IQAEUS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6253" y="6783568"/>
            <a:ext cx="1013038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IQAEUS+Times-Roman"/>
                <a:cs typeface="IQAEUS+Times-Roman"/>
              </a:rPr>
              <a:t>©</a:t>
            </a:r>
            <a:r>
              <a:rPr sz="800" spc="-129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9" dirty="0">
                <a:solidFill>
                  <a:srgbClr val="000000"/>
                </a:solidFill>
                <a:latin typeface="IQAEUS+Times-Roman"/>
                <a:cs typeface="IQAEUS+Times-Roman"/>
              </a:rPr>
              <a:t>2018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by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50" dirty="0">
                <a:solidFill>
                  <a:srgbClr val="000000"/>
                </a:solidFill>
                <a:latin typeface="IQAEUS+Times-Roman"/>
                <a:cs typeface="IQAEUS+Times-Roman"/>
              </a:rPr>
              <a:t>Kevin</a:t>
            </a:r>
            <a:r>
              <a:rPr sz="800" spc="-98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40" dirty="0">
                <a:solidFill>
                  <a:srgbClr val="000000"/>
                </a:solidFill>
                <a:latin typeface="IQAEUS+Times-Roman"/>
                <a:cs typeface="IQAEUS+Times-Roman"/>
              </a:rPr>
              <a:t>Jeffay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50044" y="6783568"/>
            <a:ext cx="445419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9" dirty="0">
                <a:solidFill>
                  <a:srgbClr val="000000"/>
                </a:solidFill>
                <a:latin typeface="IQAEUS+Times-Roman"/>
                <a:cs typeface="IQAEUS+Times-Roman"/>
              </a:rPr>
              <a:t>Page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23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26843" y="6783568"/>
            <a:ext cx="445419" cy="25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800" spc="-49" dirty="0">
                <a:solidFill>
                  <a:srgbClr val="000000"/>
                </a:solidFill>
                <a:latin typeface="IQAEUS+Times-Roman"/>
                <a:cs typeface="IQAEUS+Times-Roman"/>
              </a:rPr>
              <a:t>Page</a:t>
            </a:r>
            <a:r>
              <a:rPr sz="800" spc="-87" dirty="0">
                <a:solidFill>
                  <a:srgbClr val="000000"/>
                </a:solidFill>
                <a:latin typeface="IQAEUS+Times-Roman"/>
                <a:cs typeface="IQAEUS+Times-Roman"/>
              </a:rPr>
              <a:t> </a:t>
            </a:r>
            <a:r>
              <a:rPr sz="800" spc="-33" dirty="0">
                <a:solidFill>
                  <a:srgbClr val="000000"/>
                </a:solidFill>
                <a:latin typeface="IQAEUS+Times-Roman"/>
                <a:cs typeface="IQAEUS+Times-Roman"/>
              </a:rPr>
              <a:t>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453</Words>
  <Application>Microsoft Macintosh PowerPoint</Application>
  <PresentationFormat>Custom</PresentationFormat>
  <Paragraphs>112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KASNFS+Times-Roman</vt:lpstr>
      <vt:lpstr>Calibri</vt:lpstr>
      <vt:lpstr>ROPHBM+Times-Roman</vt:lpstr>
      <vt:lpstr>RWTVRS+Times-Roman</vt:lpstr>
      <vt:lpstr>IQAEUS+Times-Roman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Ardiff, Mike</cp:lastModifiedBy>
  <cp:revision>5</cp:revision>
  <dcterms:modified xsi:type="dcterms:W3CDTF">2018-09-19T23:21:07Z</dcterms:modified>
</cp:coreProperties>
</file>