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69" r:id="rId2"/>
    <p:sldId id="270" r:id="rId3"/>
    <p:sldId id="281" r:id="rId4"/>
    <p:sldId id="282" r:id="rId5"/>
    <p:sldId id="283" r:id="rId6"/>
    <p:sldId id="284" r:id="rId7"/>
    <p:sldId id="285" r:id="rId8"/>
    <p:sldId id="286" r:id="rId9"/>
    <p:sldId id="287" r:id="rId10"/>
    <p:sldId id="288" r:id="rId11"/>
    <p:sldId id="289" r:id="rId12"/>
    <p:sldId id="290" r:id="rId13"/>
    <p:sldId id="291" r:id="rId14"/>
    <p:sldId id="292" r:id="rId15"/>
    <p:sldId id="279" r:id="rId16"/>
  </p:sldIdLst>
  <p:sldSz cx="18288000" cy="10287000"/>
  <p:notesSz cx="6858000" cy="9144000"/>
  <p:embeddedFontLst>
    <p:embeddedFont>
      <p:font typeface="ＭＳ Ｐゴシック" panose="020B0600070205080204" pitchFamily="34" charset="-128"/>
      <p:regular r:id="rId18"/>
    </p:embeddedFont>
    <p:embeddedFont>
      <p:font typeface="Arial Narrow" panose="020B0606020202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98FF3-5220-DDE2-591B-D90830FFF8D2}" v="5" dt="2024-06-03T12:15:58.800"/>
    <p1510:client id="{1380687C-BEB4-ADB4-06C7-AAEDD3229ECA}" v="28" dt="2024-06-03T13:01:57.286"/>
    <p1510:client id="{3CDA2C6E-E048-AA63-8CA7-948CD811EE21}" v="17" dt="2024-06-03T12:21:28.558"/>
    <p1510:client id="{51F22FFA-A9D2-11A9-421E-DE9FF0E67542}" v="602" dt="2024-06-03T12:59:14.800"/>
    <p1510:client id="{EA7A56D7-B385-E1EA-CA17-215DAC99E551}" v="25" dt="2024-06-04T09:02:14.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B02D8-D9BA-4EA6-AF7A-38200EAED14B}" type="datetimeFigureOut">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AE428-252A-4BB9-8F93-C7E83B5C1A9A}" type="slidenum">
              <a:t>‹#›</a:t>
            </a:fld>
            <a:endParaRPr lang="en-US"/>
          </a:p>
        </p:txBody>
      </p:sp>
    </p:spTree>
    <p:extLst>
      <p:ext uri="{BB962C8B-B14F-4D97-AF65-F5344CB8AC3E}">
        <p14:creationId xmlns:p14="http://schemas.microsoft.com/office/powerpoint/2010/main" val="327591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9</a:t>
            </a:fld>
            <a:endParaRPr lang="en-US"/>
          </a:p>
        </p:txBody>
      </p:sp>
    </p:spTree>
    <p:extLst>
      <p:ext uri="{BB962C8B-B14F-4D97-AF65-F5344CB8AC3E}">
        <p14:creationId xmlns:p14="http://schemas.microsoft.com/office/powerpoint/2010/main" val="364029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10</a:t>
            </a:fld>
            <a:endParaRPr lang="en-US"/>
          </a:p>
        </p:txBody>
      </p:sp>
    </p:spTree>
    <p:extLst>
      <p:ext uri="{BB962C8B-B14F-4D97-AF65-F5344CB8AC3E}">
        <p14:creationId xmlns:p14="http://schemas.microsoft.com/office/powerpoint/2010/main" val="83790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11</a:t>
            </a:fld>
            <a:endParaRPr lang="en-US"/>
          </a:p>
        </p:txBody>
      </p:sp>
    </p:spTree>
    <p:extLst>
      <p:ext uri="{BB962C8B-B14F-4D97-AF65-F5344CB8AC3E}">
        <p14:creationId xmlns:p14="http://schemas.microsoft.com/office/powerpoint/2010/main" val="383710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12</a:t>
            </a:fld>
            <a:endParaRPr lang="en-US"/>
          </a:p>
        </p:txBody>
      </p:sp>
    </p:spTree>
    <p:extLst>
      <p:ext uri="{BB962C8B-B14F-4D97-AF65-F5344CB8AC3E}">
        <p14:creationId xmlns:p14="http://schemas.microsoft.com/office/powerpoint/2010/main" val="65098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13</a:t>
            </a:fld>
            <a:endParaRPr lang="en-US"/>
          </a:p>
        </p:txBody>
      </p:sp>
    </p:spTree>
    <p:extLst>
      <p:ext uri="{BB962C8B-B14F-4D97-AF65-F5344CB8AC3E}">
        <p14:creationId xmlns:p14="http://schemas.microsoft.com/office/powerpoint/2010/main" val="313891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CAB918-4D44-47ED-B88C-616F7EEEFB7C}" type="slidenum">
              <a:rPr lang="en-US" smtClean="0"/>
              <a:t>14</a:t>
            </a:fld>
            <a:endParaRPr lang="en-US"/>
          </a:p>
        </p:txBody>
      </p:sp>
    </p:spTree>
    <p:extLst>
      <p:ext uri="{BB962C8B-B14F-4D97-AF65-F5344CB8AC3E}">
        <p14:creationId xmlns:p14="http://schemas.microsoft.com/office/powerpoint/2010/main" val="32603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658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8288000" cy="1768932"/>
          </a:xfrm>
          <a:prstGeom prst="rect">
            <a:avLst/>
          </a:prstGeom>
        </p:spPr>
        <p:txBody>
          <a:bodyPr anchor="ctr"/>
          <a:lstStyle>
            <a:lvl1pPr algn="l">
              <a:defRPr>
                <a:solidFill>
                  <a:schemeClr val="accent5">
                    <a:lumMod val="50000"/>
                  </a:schemeClr>
                </a:solidFill>
                <a:latin typeface="Arial" pitchFamily="34" charset="0"/>
                <a:cs typeface="Arial" pitchFamily="34" charset="0"/>
              </a:defRPr>
            </a:lvl1pPr>
          </a:lstStyle>
          <a:p>
            <a:r>
              <a:rPr lang="en-US" altLang="ko-KR"/>
              <a:t> Free PPT _ Click to add title</a:t>
            </a:r>
            <a:endParaRPr lang="ko-KR" altLang="en-US"/>
          </a:p>
        </p:txBody>
      </p:sp>
      <p:sp>
        <p:nvSpPr>
          <p:cNvPr id="4" name="Content Placeholder 2"/>
          <p:cNvSpPr>
            <a:spLocks noGrp="1"/>
          </p:cNvSpPr>
          <p:nvPr>
            <p:ph idx="1"/>
          </p:nvPr>
        </p:nvSpPr>
        <p:spPr>
          <a:xfrm>
            <a:off x="791075" y="2263181"/>
            <a:ext cx="16993888" cy="921296"/>
          </a:xfrm>
          <a:prstGeom prst="rect">
            <a:avLst/>
          </a:prstGeom>
        </p:spPr>
        <p:txBody>
          <a:bodyPr anchor="ctr"/>
          <a:lstStyle>
            <a:lvl1pPr marL="0" indent="0">
              <a:buNone/>
              <a:defRPr sz="3000">
                <a:solidFill>
                  <a:schemeClr val="accent5">
                    <a:lumMod val="50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811763" y="3616532"/>
            <a:ext cx="16993888" cy="5991474"/>
          </a:xfrm>
          <a:prstGeom prst="rect">
            <a:avLst/>
          </a:prstGeom>
        </p:spPr>
        <p:txBody>
          <a:bodyPr lIns="396000" anchor="t"/>
          <a:lstStyle>
            <a:lvl1pPr marL="0" indent="0">
              <a:buNone/>
              <a:defRPr sz="2100">
                <a:solidFill>
                  <a:schemeClr val="accent5">
                    <a:lumMod val="50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220170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344" y="0"/>
            <a:ext cx="15048656" cy="1768932"/>
          </a:xfrm>
          <a:prstGeom prst="rect">
            <a:avLst/>
          </a:prstGeom>
        </p:spPr>
        <p:txBody>
          <a:bodyPr anchor="ctr"/>
          <a:lstStyle>
            <a:lvl1pPr algn="l">
              <a:defRPr>
                <a:solidFill>
                  <a:schemeClr val="accent5">
                    <a:lumMod val="50000"/>
                  </a:schemeClr>
                </a:solidFill>
                <a:latin typeface="Arial" pitchFamily="34" charset="0"/>
                <a:cs typeface="Arial" pitchFamily="34" charset="0"/>
              </a:defRPr>
            </a:lvl1pPr>
          </a:lstStyle>
          <a:p>
            <a:r>
              <a:rPr lang="en-US" altLang="ko-KR"/>
              <a:t>Free PPT _ Click to add title</a:t>
            </a:r>
            <a:endParaRPr lang="ko-KR" altLang="en-US"/>
          </a:p>
        </p:txBody>
      </p:sp>
      <p:sp>
        <p:nvSpPr>
          <p:cNvPr id="4" name="Content Placeholder 2"/>
          <p:cNvSpPr>
            <a:spLocks noGrp="1"/>
          </p:cNvSpPr>
          <p:nvPr>
            <p:ph idx="1"/>
          </p:nvPr>
        </p:nvSpPr>
        <p:spPr>
          <a:xfrm>
            <a:off x="3959424" y="1975150"/>
            <a:ext cx="13825536" cy="921296"/>
          </a:xfrm>
          <a:prstGeom prst="rect">
            <a:avLst/>
          </a:prstGeom>
        </p:spPr>
        <p:txBody>
          <a:bodyPr anchor="ctr"/>
          <a:lstStyle>
            <a:lvl1pPr marL="0" indent="0">
              <a:buNone/>
              <a:defRPr sz="3000">
                <a:solidFill>
                  <a:schemeClr val="accent5">
                    <a:lumMod val="50000"/>
                  </a:schemeClr>
                </a:solidFill>
                <a:latin typeface="Arial" pitchFamily="34" charset="0"/>
                <a:cs typeface="Arial" pitchFamily="34" charset="0"/>
              </a:defRPr>
            </a:lvl1pPr>
          </a:lstStyle>
          <a:p>
            <a:pPr lvl="0"/>
            <a:r>
              <a:rPr lang="en-US" altLang="ko-KR"/>
              <a:t>Click to edit Master text styles</a:t>
            </a:r>
          </a:p>
        </p:txBody>
      </p:sp>
      <p:sp>
        <p:nvSpPr>
          <p:cNvPr id="5" name="Content Placeholder 2"/>
          <p:cNvSpPr>
            <a:spLocks noGrp="1"/>
          </p:cNvSpPr>
          <p:nvPr>
            <p:ph idx="10"/>
          </p:nvPr>
        </p:nvSpPr>
        <p:spPr>
          <a:xfrm>
            <a:off x="3980113" y="3328496"/>
            <a:ext cx="13825536" cy="5991474"/>
          </a:xfrm>
          <a:prstGeom prst="rect">
            <a:avLst/>
          </a:prstGeom>
        </p:spPr>
        <p:txBody>
          <a:bodyPr lIns="396000" anchor="t"/>
          <a:lstStyle>
            <a:lvl1pPr marL="0" indent="0">
              <a:buNone/>
              <a:defRPr sz="2100">
                <a:solidFill>
                  <a:schemeClr val="accent5">
                    <a:lumMod val="50000"/>
                  </a:schemeClr>
                </a:solidFill>
                <a:latin typeface="Arial" pitchFamily="34" charset="0"/>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132236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jpe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jpe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0.jpe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1.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6.jpe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hlinkClick r:id="rId2"/>
          </p:cNvPr>
          <p:cNvSpPr txBox="1"/>
          <p:nvPr/>
        </p:nvSpPr>
        <p:spPr>
          <a:xfrm>
            <a:off x="2620705" y="7504957"/>
            <a:ext cx="4837679" cy="415498"/>
          </a:xfrm>
          <a:prstGeom prst="rect">
            <a:avLst/>
          </a:prstGeom>
          <a:noFill/>
        </p:spPr>
        <p:txBody>
          <a:bodyPr wrap="square" rtlCol="0">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altLang="ko-KR" sz="2100">
                <a:latin typeface="Arial Narrow" panose="020B0606020202030204" pitchFamily="34" charset="0"/>
                <a:cs typeface="Arial" pitchFamily="34" charset="0"/>
              </a:rPr>
              <a:t>Established 2008</a:t>
            </a:r>
            <a:endParaRPr lang="ko-KR" altLang="en-US" sz="2100">
              <a:latin typeface="Arial Narrow" panose="020B0606020202030204" pitchFamily="34" charset="0"/>
              <a:cs typeface="Arial" pitchFamily="34" charset="0"/>
            </a:endParaRPr>
          </a:p>
        </p:txBody>
      </p:sp>
      <p:pic>
        <p:nvPicPr>
          <p:cNvPr id="4" name="Picture 3">
            <a:extLst>
              <a:ext uri="{FF2B5EF4-FFF2-40B4-BE49-F238E27FC236}">
                <a16:creationId xmlns:a16="http://schemas.microsoft.com/office/drawing/2014/main" id="{4D27B855-CBE2-AE68-7B73-964A820A29E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3506095" y="4171392"/>
            <a:ext cx="2757620" cy="2951466"/>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897910"/>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مساعد</a:t>
            </a:r>
            <a:r>
              <a:rPr lang="en-US" sz="4800" b="1">
                <a:ea typeface="+mn-lt"/>
                <a:cs typeface="+mn-lt"/>
              </a:rPr>
              <a:t> </a:t>
            </a:r>
            <a:r>
              <a:rPr lang="en-US" sz="4800" b="1" err="1">
                <a:ea typeface="+mn-lt"/>
                <a:cs typeface="+mn-lt"/>
              </a:rPr>
              <a:t>رقمي</a:t>
            </a:r>
            <a:r>
              <a:rPr lang="en-US" sz="4800" b="1">
                <a:ea typeface="+mn-lt"/>
                <a:cs typeface="+mn-lt"/>
              </a:rPr>
              <a:t>(Chatbot) </a:t>
            </a:r>
            <a:endParaRPr lang="en-US" b="1">
              <a:cs typeface="Calibri"/>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sp>
        <p:nvSpPr>
          <p:cNvPr id="4" name="Freeform 8">
            <a:extLst>
              <a:ext uri="{FF2B5EF4-FFF2-40B4-BE49-F238E27FC236}">
                <a16:creationId xmlns:a16="http://schemas.microsoft.com/office/drawing/2014/main" id="{48A98010-96E0-5999-DD71-2F150E3A338E}"/>
              </a:ext>
            </a:extLst>
          </p:cNvPr>
          <p:cNvSpPr/>
          <p:nvPr/>
        </p:nvSpPr>
        <p:spPr>
          <a:xfrm>
            <a:off x="6982971" y="2070502"/>
            <a:ext cx="7886252" cy="8221045"/>
          </a:xfrm>
          <a:custGeom>
            <a:avLst/>
            <a:gdLst/>
            <a:ahLst/>
            <a:cxnLst/>
            <a:rect l="l" t="t" r="r" b="b"/>
            <a:pathLst>
              <a:path w="7886252" h="8221045">
                <a:moveTo>
                  <a:pt x="0" y="0"/>
                </a:moveTo>
                <a:lnTo>
                  <a:pt x="7886252" y="0"/>
                </a:lnTo>
                <a:lnTo>
                  <a:pt x="7886252" y="8221045"/>
                </a:lnTo>
                <a:lnTo>
                  <a:pt x="0" y="8221045"/>
                </a:lnTo>
                <a:lnTo>
                  <a:pt x="0" y="0"/>
                </a:lnTo>
                <a:close/>
              </a:path>
            </a:pathLst>
          </a:custGeom>
          <a:blipFill>
            <a:blip r:embed="rId5"/>
            <a:stretch>
              <a:fillRect/>
            </a:stretch>
          </a:blipFill>
        </p:spPr>
      </p:sp>
    </p:spTree>
    <p:extLst>
      <p:ext uri="{BB962C8B-B14F-4D97-AF65-F5344CB8AC3E}">
        <p14:creationId xmlns:p14="http://schemas.microsoft.com/office/powerpoint/2010/main" val="27083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381716"/>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نموذج</a:t>
            </a:r>
            <a:r>
              <a:rPr lang="en-US" sz="4800" b="1">
                <a:ea typeface="+mn-lt"/>
                <a:cs typeface="+mn-lt"/>
              </a:rPr>
              <a:t> </a:t>
            </a:r>
            <a:r>
              <a:rPr lang="en-US" sz="4800" b="1" err="1">
                <a:ea typeface="+mn-lt"/>
                <a:cs typeface="+mn-lt"/>
              </a:rPr>
              <a:t>قوالب</a:t>
            </a:r>
            <a:r>
              <a:rPr lang="en-US" sz="4800" b="1">
                <a:ea typeface="+mn-lt"/>
                <a:cs typeface="+mn-lt"/>
              </a:rPr>
              <a:t> </a:t>
            </a:r>
            <a:r>
              <a:rPr lang="en-US" sz="4800" b="1" err="1">
                <a:ea typeface="+mn-lt"/>
                <a:cs typeface="+mn-lt"/>
              </a:rPr>
              <a:t>الخطابات</a:t>
            </a:r>
            <a:r>
              <a:rPr lang="en-US" sz="4800" b="1">
                <a:ea typeface="+mn-lt"/>
                <a:cs typeface="+mn-lt"/>
              </a:rPr>
              <a:t> </a:t>
            </a:r>
            <a:endParaRPr lang="en-US" b="1">
              <a:cs typeface="Calibri"/>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sp>
        <p:nvSpPr>
          <p:cNvPr id="11" name="Freeform 5">
            <a:extLst>
              <a:ext uri="{FF2B5EF4-FFF2-40B4-BE49-F238E27FC236}">
                <a16:creationId xmlns:a16="http://schemas.microsoft.com/office/drawing/2014/main" id="{94039D37-6B8C-A317-5A98-F2DED1796AC7}"/>
              </a:ext>
            </a:extLst>
          </p:cNvPr>
          <p:cNvSpPr/>
          <p:nvPr/>
        </p:nvSpPr>
        <p:spPr>
          <a:xfrm>
            <a:off x="7824385" y="1571519"/>
            <a:ext cx="6217740" cy="8715481"/>
          </a:xfrm>
          <a:custGeom>
            <a:avLst/>
            <a:gdLst/>
            <a:ahLst/>
            <a:cxnLst/>
            <a:rect l="l" t="t" r="r" b="b"/>
            <a:pathLst>
              <a:path w="6635610" h="10091997">
                <a:moveTo>
                  <a:pt x="0" y="0"/>
                </a:moveTo>
                <a:lnTo>
                  <a:pt x="6635610" y="0"/>
                </a:lnTo>
                <a:lnTo>
                  <a:pt x="6635610" y="10091997"/>
                </a:lnTo>
                <a:lnTo>
                  <a:pt x="0" y="10091997"/>
                </a:lnTo>
                <a:lnTo>
                  <a:pt x="0" y="0"/>
                </a:lnTo>
                <a:close/>
              </a:path>
            </a:pathLst>
          </a:custGeom>
          <a:blipFill>
            <a:blip r:embed="rId5"/>
            <a:stretch>
              <a:fillRect/>
            </a:stretch>
          </a:blipFill>
        </p:spPr>
      </p:sp>
    </p:spTree>
    <p:extLst>
      <p:ext uri="{BB962C8B-B14F-4D97-AF65-F5344CB8AC3E}">
        <p14:creationId xmlns:p14="http://schemas.microsoft.com/office/powerpoint/2010/main" val="62509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381716"/>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نموذج</a:t>
            </a:r>
            <a:r>
              <a:rPr lang="en-US" sz="4800" b="1">
                <a:ea typeface="+mn-lt"/>
                <a:cs typeface="+mn-lt"/>
              </a:rPr>
              <a:t> </a:t>
            </a:r>
            <a:r>
              <a:rPr lang="en-US" sz="4800" b="1" err="1">
                <a:ea typeface="+mn-lt"/>
                <a:cs typeface="+mn-lt"/>
              </a:rPr>
              <a:t>الخطاب</a:t>
            </a:r>
            <a:r>
              <a:rPr lang="en-US" sz="4800" b="1">
                <a:ea typeface="+mn-lt"/>
                <a:cs typeface="+mn-lt"/>
              </a:rPr>
              <a:t> </a:t>
            </a:r>
            <a:endParaRPr lang="en-US" b="1">
              <a:ea typeface="+mn-lt"/>
              <a:cs typeface="+mn-lt"/>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sp>
        <p:nvSpPr>
          <p:cNvPr id="4" name="Freeform 12">
            <a:extLst>
              <a:ext uri="{FF2B5EF4-FFF2-40B4-BE49-F238E27FC236}">
                <a16:creationId xmlns:a16="http://schemas.microsoft.com/office/drawing/2014/main" id="{19EC91D7-D20D-AFE2-A0DF-16B0C5A43B80}"/>
              </a:ext>
            </a:extLst>
          </p:cNvPr>
          <p:cNvSpPr/>
          <p:nvPr/>
        </p:nvSpPr>
        <p:spPr>
          <a:xfrm>
            <a:off x="7502681" y="1474723"/>
            <a:ext cx="6846834" cy="8812394"/>
          </a:xfrm>
          <a:custGeom>
            <a:avLst/>
            <a:gdLst/>
            <a:ahLst/>
            <a:cxnLst/>
            <a:rect l="l" t="t" r="r" b="b"/>
            <a:pathLst>
              <a:path w="7289285" h="9476071">
                <a:moveTo>
                  <a:pt x="0" y="0"/>
                </a:moveTo>
                <a:lnTo>
                  <a:pt x="7289285" y="0"/>
                </a:lnTo>
                <a:lnTo>
                  <a:pt x="7289285" y="9476070"/>
                </a:lnTo>
                <a:lnTo>
                  <a:pt x="0" y="9476070"/>
                </a:lnTo>
                <a:lnTo>
                  <a:pt x="0" y="0"/>
                </a:lnTo>
                <a:close/>
              </a:path>
            </a:pathLst>
          </a:custGeom>
          <a:blipFill>
            <a:blip r:embed="rId5"/>
            <a:stretch>
              <a:fillRect/>
            </a:stretch>
          </a:blipFill>
        </p:spPr>
      </p:sp>
    </p:spTree>
    <p:extLst>
      <p:ext uri="{BB962C8B-B14F-4D97-AF65-F5344CB8AC3E}">
        <p14:creationId xmlns:p14="http://schemas.microsoft.com/office/powerpoint/2010/main" val="102361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381716"/>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اقتراحات</a:t>
            </a:r>
            <a:r>
              <a:rPr lang="en-US" sz="4800" b="1">
                <a:ea typeface="+mn-lt"/>
                <a:cs typeface="+mn-lt"/>
              </a:rPr>
              <a:t> </a:t>
            </a:r>
            <a:r>
              <a:rPr lang="en-US" sz="4800" b="1" err="1">
                <a:ea typeface="+mn-lt"/>
                <a:cs typeface="+mn-lt"/>
              </a:rPr>
              <a:t>للخطابات</a:t>
            </a:r>
            <a:r>
              <a:rPr lang="en-US" sz="4800" b="1">
                <a:ea typeface="+mn-lt"/>
                <a:cs typeface="+mn-lt"/>
              </a:rPr>
              <a:t> </a:t>
            </a:r>
            <a:endParaRPr lang="en-US" b="1">
              <a:ea typeface="+mn-lt"/>
              <a:cs typeface="+mn-lt"/>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sp>
        <p:nvSpPr>
          <p:cNvPr id="5" name="Freeform 6">
            <a:extLst>
              <a:ext uri="{FF2B5EF4-FFF2-40B4-BE49-F238E27FC236}">
                <a16:creationId xmlns:a16="http://schemas.microsoft.com/office/drawing/2014/main" id="{62BA9F0C-C455-4148-BEA3-92F32ADA8E1D}"/>
              </a:ext>
            </a:extLst>
          </p:cNvPr>
          <p:cNvSpPr/>
          <p:nvPr/>
        </p:nvSpPr>
        <p:spPr>
          <a:xfrm>
            <a:off x="8495750" y="1845429"/>
            <a:ext cx="4861812" cy="8439690"/>
          </a:xfrm>
          <a:custGeom>
            <a:avLst/>
            <a:gdLst/>
            <a:ahLst/>
            <a:cxnLst/>
            <a:rect l="l" t="t" r="r" b="b"/>
            <a:pathLst>
              <a:path w="5697553" h="9570399">
                <a:moveTo>
                  <a:pt x="0" y="0"/>
                </a:moveTo>
                <a:lnTo>
                  <a:pt x="5697553" y="0"/>
                </a:lnTo>
                <a:lnTo>
                  <a:pt x="5697553" y="9570400"/>
                </a:lnTo>
                <a:lnTo>
                  <a:pt x="0" y="9570400"/>
                </a:lnTo>
                <a:lnTo>
                  <a:pt x="0" y="0"/>
                </a:lnTo>
                <a:close/>
              </a:path>
            </a:pathLst>
          </a:custGeom>
          <a:blipFill>
            <a:blip r:embed="rId5"/>
            <a:stretch>
              <a:fillRect/>
            </a:stretch>
          </a:blipFill>
        </p:spPr>
      </p:sp>
    </p:spTree>
    <p:extLst>
      <p:ext uri="{BB962C8B-B14F-4D97-AF65-F5344CB8AC3E}">
        <p14:creationId xmlns:p14="http://schemas.microsoft.com/office/powerpoint/2010/main" val="75568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381716"/>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نموذج</a:t>
            </a:r>
            <a:r>
              <a:rPr lang="en-US" sz="4800" b="1">
                <a:ea typeface="+mn-lt"/>
                <a:cs typeface="+mn-lt"/>
              </a:rPr>
              <a:t> </a:t>
            </a:r>
            <a:endParaRPr lang="en-US" b="1">
              <a:ea typeface="+mn-lt"/>
              <a:cs typeface="+mn-lt"/>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pic>
        <p:nvPicPr>
          <p:cNvPr id="3" name="Picture 2" descr="A white paper with black text&#10;&#10;Description automatically generated">
            <a:extLst>
              <a:ext uri="{FF2B5EF4-FFF2-40B4-BE49-F238E27FC236}">
                <a16:creationId xmlns:a16="http://schemas.microsoft.com/office/drawing/2014/main" id="{634D98F2-CA2D-D092-779D-8755C5CB30A1}"/>
              </a:ext>
            </a:extLst>
          </p:cNvPr>
          <p:cNvPicPr>
            <a:picLocks noChangeAspect="1"/>
          </p:cNvPicPr>
          <p:nvPr/>
        </p:nvPicPr>
        <p:blipFill>
          <a:blip r:embed="rId5"/>
          <a:stretch>
            <a:fillRect/>
          </a:stretch>
        </p:blipFill>
        <p:spPr>
          <a:xfrm>
            <a:off x="3418150" y="2571418"/>
            <a:ext cx="14516553" cy="6584314"/>
          </a:xfrm>
          <a:prstGeom prst="rect">
            <a:avLst/>
          </a:prstGeom>
        </p:spPr>
      </p:pic>
    </p:spTree>
    <p:extLst>
      <p:ext uri="{BB962C8B-B14F-4D97-AF65-F5344CB8AC3E}">
        <p14:creationId xmlns:p14="http://schemas.microsoft.com/office/powerpoint/2010/main" val="118672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15209" y="5115518"/>
            <a:ext cx="5836502" cy="1384995"/>
          </a:xfrm>
          <a:prstGeom prst="rect">
            <a:avLst/>
          </a:prstGeom>
        </p:spPr>
        <p:txBody>
          <a:bodyPr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rtl="1"/>
            <a:r>
              <a:rPr lang="en-US" sz="8100" b="1" err="1">
                <a:latin typeface="Arial"/>
                <a:ea typeface="ＭＳ Ｐゴシック"/>
                <a:cs typeface="Arial"/>
              </a:rPr>
              <a:t>شكراً</a:t>
            </a:r>
            <a:r>
              <a:rPr lang="en-US" sz="8100" b="1">
                <a:latin typeface="Arial"/>
                <a:ea typeface="ＭＳ Ｐゴシック"/>
                <a:cs typeface="Arial"/>
              </a:rPr>
              <a:t>!</a:t>
            </a:r>
            <a:endParaRPr lang="en-US" err="1"/>
          </a:p>
        </p:txBody>
      </p:sp>
      <p:pic>
        <p:nvPicPr>
          <p:cNvPr id="4" name="Picture 3">
            <a:extLst>
              <a:ext uri="{FF2B5EF4-FFF2-40B4-BE49-F238E27FC236}">
                <a16:creationId xmlns:a16="http://schemas.microsoft.com/office/drawing/2014/main" id="{515A1295-5E1A-CD35-A418-402D2AD438AC}"/>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15624721" y="1039044"/>
            <a:ext cx="1412852" cy="1512168"/>
          </a:xfrm>
          <a:prstGeom prst="rect">
            <a:avLst/>
          </a:prstGeom>
        </p:spPr>
      </p:pic>
    </p:spTree>
    <p:extLst>
      <p:ext uri="{BB962C8B-B14F-4D97-AF65-F5344CB8AC3E}">
        <p14:creationId xmlns:p14="http://schemas.microsoft.com/office/powerpoint/2010/main" val="260863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1236" y="1259756"/>
            <a:ext cx="3753036" cy="1152074"/>
          </a:xfrm>
        </p:spPr>
        <p:txBody>
          <a:bodyPr>
            <a:normAutofit fontScale="90000"/>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r>
              <a:rPr lang="en-US" sz="6000" b="1" err="1">
                <a:ea typeface="+mn-lt"/>
                <a:cs typeface="+mn-lt"/>
              </a:rPr>
              <a:t>ما</a:t>
            </a:r>
            <a:r>
              <a:rPr lang="en-US" sz="6000" b="1">
                <a:ea typeface="+mn-lt"/>
                <a:cs typeface="+mn-lt"/>
              </a:rPr>
              <a:t> </a:t>
            </a:r>
            <a:r>
              <a:rPr lang="en-US" sz="6000" b="1" err="1">
                <a:ea typeface="+mn-lt"/>
                <a:cs typeface="+mn-lt"/>
              </a:rPr>
              <a:t>هو</a:t>
            </a:r>
            <a:r>
              <a:rPr lang="en-US" sz="6000" b="1">
                <a:ea typeface="+mn-lt"/>
                <a:cs typeface="+mn-lt"/>
              </a:rPr>
              <a:t> </a:t>
            </a:r>
            <a:r>
              <a:rPr lang="en-US" sz="6000" b="1" err="1">
                <a:ea typeface="+mn-lt"/>
                <a:cs typeface="+mn-lt"/>
              </a:rPr>
              <a:t>المنتج</a:t>
            </a:r>
            <a:r>
              <a:rPr lang="en-US" sz="6000" b="1">
                <a:ea typeface="+mn-lt"/>
                <a:cs typeface="+mn-lt"/>
              </a:rPr>
              <a:t>؟ </a:t>
            </a:r>
            <a:endParaRPr lang="en-US" b="1">
              <a:cs typeface="Calibri"/>
            </a:endParaRPr>
          </a:p>
        </p:txBody>
      </p:sp>
      <p:pic>
        <p:nvPicPr>
          <p:cNvPr id="7" name="Picture 6">
            <a:extLst>
              <a:ext uri="{FF2B5EF4-FFF2-40B4-BE49-F238E27FC236}">
                <a16:creationId xmlns:a16="http://schemas.microsoft.com/office/drawing/2014/main" id="{A109304F-2707-CC12-DE74-116000E1DDF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16380805" y="594113"/>
            <a:ext cx="1243850" cy="1331286"/>
          </a:xfrm>
          <a:prstGeom prst="rect">
            <a:avLst/>
          </a:prstGeom>
        </p:spPr>
      </p:pic>
      <p:sp>
        <p:nvSpPr>
          <p:cNvPr id="8" name="TextBox 13">
            <a:extLst>
              <a:ext uri="{FF2B5EF4-FFF2-40B4-BE49-F238E27FC236}">
                <a16:creationId xmlns:a16="http://schemas.microsoft.com/office/drawing/2014/main" id="{F2870F48-8379-F3BA-3ACB-ED0225545B83}"/>
              </a:ext>
            </a:extLst>
          </p:cNvPr>
          <p:cNvSpPr txBox="1"/>
          <p:nvPr/>
        </p:nvSpPr>
        <p:spPr>
          <a:xfrm>
            <a:off x="2260364" y="2882435"/>
            <a:ext cx="13681757" cy="452123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lnSpc>
                <a:spcPct val="150000"/>
              </a:lnSpc>
            </a:pPr>
            <a:r>
              <a:rPr lang="ar-EG" sz="4000" dirty="0">
                <a:latin typeface="Calibri"/>
                <a:cs typeface="Calibri"/>
              </a:rPr>
              <a:t>المنتج هو نظام قائم على الذكاء الاصطناعي، تم تدريبه على نموذج اللغة يحتوي على ٨ مليار معيار. يهدف الى تيسير التفاعلات والتواصل بين الاقسام والمقاطعات المختلفة في الوزارات عن طريق تقليل الوقت المستغرق في اعداد الخطابات من خلال تقديم قوالب  لهم مع العديد من خيارات تمييزية. </a:t>
            </a:r>
            <a:r>
              <a:rPr lang="ar-EG" sz="4000" err="1">
                <a:latin typeface="Calibri"/>
                <a:cs typeface="Calibri"/>
              </a:rPr>
              <a:t>بالاضافة</a:t>
            </a:r>
            <a:r>
              <a:rPr lang="ar-EG" sz="4000" dirty="0">
                <a:latin typeface="Calibri"/>
                <a:cs typeface="Calibri"/>
              </a:rPr>
              <a:t> الى اختيار الموضوع الذي يبني على اساسه الذكاء الاصطناعي الخطاب. </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130861" y="744530"/>
            <a:ext cx="7163499" cy="923330"/>
          </a:xfrm>
          <a:prstGeom prst="rect">
            <a:avLst/>
          </a:prstGeom>
        </p:spPr>
        <p:txBody>
          <a:bodyPr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5400" b="1" err="1">
                <a:ea typeface="+mn-lt"/>
                <a:cs typeface="+mn-lt"/>
              </a:rPr>
              <a:t>ما</a:t>
            </a:r>
            <a:r>
              <a:rPr lang="en-US" sz="5400" b="1">
                <a:ea typeface="+mn-lt"/>
                <a:cs typeface="+mn-lt"/>
              </a:rPr>
              <a:t> </a:t>
            </a:r>
            <a:r>
              <a:rPr lang="en-US" sz="5400" b="1" err="1">
                <a:ea typeface="+mn-lt"/>
                <a:cs typeface="+mn-lt"/>
              </a:rPr>
              <a:t>هي</a:t>
            </a:r>
            <a:r>
              <a:rPr lang="en-US" sz="5400" b="1">
                <a:ea typeface="+mn-lt"/>
                <a:cs typeface="+mn-lt"/>
              </a:rPr>
              <a:t> </a:t>
            </a:r>
            <a:r>
              <a:rPr lang="en-US" sz="5400" b="1" err="1">
                <a:ea typeface="+mn-lt"/>
                <a:cs typeface="+mn-lt"/>
              </a:rPr>
              <a:t>ميزات</a:t>
            </a:r>
            <a:r>
              <a:rPr lang="en-US" sz="5400" b="1">
                <a:ea typeface="+mn-lt"/>
                <a:cs typeface="+mn-lt"/>
              </a:rPr>
              <a:t> </a:t>
            </a:r>
            <a:r>
              <a:rPr lang="en-US" sz="5400" b="1" err="1">
                <a:ea typeface="+mn-lt"/>
                <a:cs typeface="+mn-lt"/>
              </a:rPr>
              <a:t>المنتج</a:t>
            </a:r>
            <a:r>
              <a:rPr lang="en-US" sz="5400" b="1">
                <a:ea typeface="+mn-lt"/>
                <a:cs typeface="+mn-lt"/>
              </a:rPr>
              <a:t>؟ </a:t>
            </a:r>
            <a:endParaRPr lang="en-US" b="1">
              <a:cs typeface="Calibri"/>
            </a:endParaRPr>
          </a:p>
        </p:txBody>
      </p:sp>
      <p:pic>
        <p:nvPicPr>
          <p:cNvPr id="19" name="Picture 18">
            <a:extLst>
              <a:ext uri="{FF2B5EF4-FFF2-40B4-BE49-F238E27FC236}">
                <a16:creationId xmlns:a16="http://schemas.microsoft.com/office/drawing/2014/main" id="{38009087-6C85-EC18-CFD7-C878FB01051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16380805" y="594113"/>
            <a:ext cx="1243850" cy="1331286"/>
          </a:xfrm>
          <a:prstGeom prst="rect">
            <a:avLst/>
          </a:prstGeom>
        </p:spPr>
      </p:pic>
      <p:sp>
        <p:nvSpPr>
          <p:cNvPr id="3" name="TextBox 9">
            <a:extLst>
              <a:ext uri="{FF2B5EF4-FFF2-40B4-BE49-F238E27FC236}">
                <a16:creationId xmlns:a16="http://schemas.microsoft.com/office/drawing/2014/main" id="{9C4C47D1-4E36-51B2-8559-7F70213954DF}"/>
              </a:ext>
            </a:extLst>
          </p:cNvPr>
          <p:cNvSpPr txBox="1"/>
          <p:nvPr/>
        </p:nvSpPr>
        <p:spPr>
          <a:xfrm>
            <a:off x="3766141" y="2665531"/>
            <a:ext cx="12601279" cy="4961615"/>
          </a:xfrm>
          <a:prstGeom prst="rect">
            <a:avLst/>
          </a:prstGeom>
        </p:spPr>
        <p:txBody>
          <a:bodyPr wrap="square" lIns="0" tIns="0" rIns="0" bIns="0" rtlCol="0" anchor="t">
            <a:spAutoFit/>
          </a:bodyPr>
          <a:lstStyle/>
          <a:p>
            <a:pPr marL="732155" lvl="1" indent="-365760" algn="r" rtl="1">
              <a:lnSpc>
                <a:spcPct val="150000"/>
              </a:lnSpc>
              <a:buFont typeface="Arial"/>
              <a:buChar char="•"/>
            </a:pPr>
            <a:r>
              <a:rPr lang="ar-EG" sz="4400" dirty="0">
                <a:solidFill>
                  <a:srgbClr val="000000"/>
                </a:solidFill>
                <a:cs typeface="Calibri"/>
              </a:rPr>
              <a:t>الاستقلال من الانترنت</a:t>
            </a:r>
            <a:endParaRPr lang="en-US" sz="4400" dirty="0">
              <a:cs typeface="Calibri"/>
            </a:endParaRPr>
          </a:p>
          <a:p>
            <a:pPr marL="823595" lvl="1" indent="-457200" algn="r" rtl="1">
              <a:lnSpc>
                <a:spcPct val="150000"/>
              </a:lnSpc>
              <a:buFont typeface="Arial"/>
              <a:buChar char="•"/>
            </a:pPr>
            <a:r>
              <a:rPr lang="ar-EG" sz="4400" dirty="0">
                <a:solidFill>
                  <a:srgbClr val="000000"/>
                </a:solidFill>
                <a:cs typeface="Calibri"/>
              </a:rPr>
              <a:t>الحماية والأمان</a:t>
            </a:r>
          </a:p>
          <a:p>
            <a:pPr marL="823595" lvl="1" indent="-457200" algn="r" rtl="1">
              <a:lnSpc>
                <a:spcPct val="150000"/>
              </a:lnSpc>
              <a:buFont typeface="Arial"/>
              <a:buChar char="•"/>
            </a:pPr>
            <a:r>
              <a:rPr lang="ar-EG" sz="4400" dirty="0">
                <a:solidFill>
                  <a:srgbClr val="000000"/>
                </a:solidFill>
                <a:cs typeface="Calibri"/>
              </a:rPr>
              <a:t>امكانية تدريب إضافي</a:t>
            </a:r>
          </a:p>
          <a:p>
            <a:pPr marL="732155" lvl="1" indent="-365760" algn="r" rtl="1">
              <a:lnSpc>
                <a:spcPct val="150000"/>
              </a:lnSpc>
              <a:buFont typeface="Arial"/>
              <a:buChar char="•"/>
            </a:pPr>
            <a:r>
              <a:rPr lang="ar-EG" sz="4400" dirty="0">
                <a:solidFill>
                  <a:srgbClr val="000000"/>
                </a:solidFill>
                <a:cs typeface="Calibri"/>
              </a:rPr>
              <a:t>مترجم محلي</a:t>
            </a:r>
          </a:p>
          <a:p>
            <a:pPr marL="732155" lvl="1" indent="-365760" algn="r" rtl="1">
              <a:lnSpc>
                <a:spcPct val="150000"/>
              </a:lnSpc>
              <a:buFont typeface="Arial"/>
              <a:buChar char="•"/>
            </a:pPr>
            <a:r>
              <a:rPr lang="ar-EG" sz="4400" dirty="0">
                <a:solidFill>
                  <a:srgbClr val="000000"/>
                </a:solidFill>
                <a:latin typeface="Calibri"/>
                <a:cs typeface="Calibri"/>
              </a:rPr>
              <a:t>مساعد رقمي(</a:t>
            </a:r>
            <a:r>
              <a:rPr lang="en-US" sz="4400" dirty="0">
                <a:solidFill>
                  <a:srgbClr val="000000"/>
                </a:solidFill>
                <a:latin typeface="Calibri"/>
                <a:cs typeface="Calibri"/>
              </a:rPr>
              <a:t>Chatbot</a:t>
            </a:r>
            <a:r>
              <a:rPr lang="ar-EG" sz="4400" dirty="0">
                <a:solidFill>
                  <a:srgbClr val="000000"/>
                </a:solidFill>
                <a:latin typeface="Calibri"/>
                <a:cs typeface="Calibri"/>
              </a:rPr>
              <a:t>)</a:t>
            </a:r>
          </a:p>
        </p:txBody>
      </p:sp>
    </p:spTree>
    <p:extLst>
      <p:ext uri="{BB962C8B-B14F-4D97-AF65-F5344CB8AC3E}">
        <p14:creationId xmlns:p14="http://schemas.microsoft.com/office/powerpoint/2010/main" val="291108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972293"/>
            <a:ext cx="15011427" cy="895974"/>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ts val="4163"/>
              </a:lnSpc>
              <a:spcBef>
                <a:spcPts val="0"/>
              </a:spcBef>
            </a:pPr>
            <a:r>
              <a:rPr lang="ar-EG" sz="5400" b="1">
                <a:solidFill>
                  <a:srgbClr val="000000"/>
                </a:solidFill>
                <a:ea typeface="+mn-lt"/>
                <a:cs typeface="+mn-lt"/>
              </a:rPr>
              <a:t>الاستقلال من الانترنت</a:t>
            </a:r>
            <a:endParaRPr lang="en-US" sz="5400" b="1">
              <a:solidFill>
                <a:schemeClr val="tx1">
                  <a:lumMod val="85000"/>
                  <a:lumOff val="15000"/>
                </a:schemeClr>
              </a:solidFill>
              <a:ea typeface="+mn-lt"/>
              <a:cs typeface="+mn-lt"/>
            </a:endParaRPr>
          </a:p>
          <a:p>
            <a:pPr algn="r"/>
            <a:endParaRPr lang="en-US" sz="6000" b="1">
              <a:solidFill>
                <a:schemeClr val="tx1">
                  <a:lumMod val="85000"/>
                  <a:lumOff val="15000"/>
                </a:schemeClr>
              </a:solidFill>
              <a:ea typeface="ＭＳ Ｐゴシック"/>
              <a:cs typeface="Calibri"/>
            </a:endParaRPr>
          </a:p>
        </p:txBody>
      </p:sp>
      <p:sp>
        <p:nvSpPr>
          <p:cNvPr id="9" name="Rectangle 8"/>
          <p:cNvSpPr/>
          <p:nvPr/>
        </p:nvSpPr>
        <p:spPr>
          <a:xfrm>
            <a:off x="1176005" y="1420280"/>
            <a:ext cx="2253246"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marL="366395" lvl="1" algn="r">
              <a:lnSpc>
                <a:spcPts val="4747"/>
              </a:lnSpc>
            </a:pPr>
            <a:r>
              <a:rPr lang="ar-EG" sz="8800" b="1">
                <a:cs typeface="Calibri"/>
              </a:rPr>
              <a:t>ميزات المنتج</a:t>
            </a:r>
          </a:p>
          <a:p>
            <a:pPr algn="ctr">
              <a:lnSpc>
                <a:spcPct val="107000"/>
              </a:lnSpc>
              <a:spcAft>
                <a:spcPts val="1200"/>
              </a:spcAft>
            </a:pPr>
            <a:endParaRPr lang="en-GB" sz="9600" b="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A9ACEC-EF32-6057-0EE5-842B5E86801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7951812"/>
            <a:ext cx="1243850" cy="1331286"/>
          </a:xfrm>
          <a:prstGeom prst="rect">
            <a:avLst/>
          </a:prstGeom>
        </p:spPr>
      </p:pic>
      <p:sp>
        <p:nvSpPr>
          <p:cNvPr id="4" name="TextBox 12">
            <a:extLst>
              <a:ext uri="{FF2B5EF4-FFF2-40B4-BE49-F238E27FC236}">
                <a16:creationId xmlns:a16="http://schemas.microsoft.com/office/drawing/2014/main" id="{B70C9FC9-EC96-D02C-7A60-7D7447459B78}"/>
              </a:ext>
            </a:extLst>
          </p:cNvPr>
          <p:cNvSpPr txBox="1"/>
          <p:nvPr/>
        </p:nvSpPr>
        <p:spPr>
          <a:xfrm>
            <a:off x="4869186" y="2156888"/>
            <a:ext cx="12132002" cy="5984652"/>
          </a:xfrm>
          <a:prstGeom prst="rect">
            <a:avLst/>
          </a:prstGeom>
        </p:spPr>
        <p:txBody>
          <a:bodyPr wrap="square" lIns="0" tIns="0" rIns="0" bIns="0" rtlCol="0" anchor="t">
            <a:spAutoFit/>
          </a:bodyPr>
          <a:lstStyle/>
          <a:p>
            <a:pPr algn="r" rtl="1">
              <a:lnSpc>
                <a:spcPct val="150000"/>
              </a:lnSpc>
            </a:pPr>
            <a:r>
              <a:rPr lang="ar-EG" sz="4400" dirty="0">
                <a:solidFill>
                  <a:srgbClr val="000000"/>
                </a:solidFill>
                <a:latin typeface="Calibri"/>
                <a:cs typeface="Calibri"/>
              </a:rPr>
              <a:t>المنتج يعمل بشكل كامل دون الحاجة للاتصال بالإنترنت. يتميز هذا النظام بقدرته على استخدام النموذج اللغوي مع مجموعة من المعايير المحددة لإنتاج خطابات رسمية بين الوزارات المختلفة. تعمل هذه التقنية بشكل فعال من خلال تحميل النموذج مسبقاً على الجهاز المستخدم، مما يتيح للمنتج تنفيذ وظائفه بكفاءة في بيئة غير متصلة بالإنترنت. </a:t>
            </a:r>
            <a:endParaRPr lang="en-US" dirty="0">
              <a:latin typeface="Calibri"/>
              <a:cs typeface="Calibri"/>
            </a:endParaRPr>
          </a:p>
        </p:txBody>
      </p:sp>
    </p:spTree>
    <p:extLst>
      <p:ext uri="{BB962C8B-B14F-4D97-AF65-F5344CB8AC3E}">
        <p14:creationId xmlns:p14="http://schemas.microsoft.com/office/powerpoint/2010/main" val="416778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972293"/>
            <a:ext cx="15011427" cy="895974"/>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ts val="4163"/>
              </a:lnSpc>
              <a:spcBef>
                <a:spcPts val="0"/>
              </a:spcBef>
            </a:pPr>
            <a:r>
              <a:rPr lang="ar-EG" sz="5400" b="1">
                <a:solidFill>
                  <a:srgbClr val="000000"/>
                </a:solidFill>
                <a:ea typeface="+mn-lt"/>
                <a:cs typeface="+mn-lt"/>
              </a:rPr>
              <a:t>الحماية والأمان </a:t>
            </a:r>
            <a:endParaRPr lang="en-US" sz="4400" b="1">
              <a:cs typeface="Calibri"/>
            </a:endParaRPr>
          </a:p>
          <a:p>
            <a:pPr algn="r"/>
            <a:endParaRPr lang="en-US" sz="4800">
              <a:solidFill>
                <a:schemeClr val="tx1">
                  <a:lumMod val="85000"/>
                  <a:lumOff val="15000"/>
                </a:schemeClr>
              </a:solidFill>
              <a:ea typeface="ＭＳ Ｐゴシック"/>
              <a:cs typeface="Calibri"/>
            </a:endParaRPr>
          </a:p>
        </p:txBody>
      </p:sp>
      <p:sp>
        <p:nvSpPr>
          <p:cNvPr id="9" name="Rectangle 8"/>
          <p:cNvSpPr/>
          <p:nvPr/>
        </p:nvSpPr>
        <p:spPr>
          <a:xfrm>
            <a:off x="1176005" y="1420280"/>
            <a:ext cx="2253246"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marL="366395" lvl="1" algn="r">
              <a:lnSpc>
                <a:spcPts val="4747"/>
              </a:lnSpc>
            </a:pPr>
            <a:r>
              <a:rPr lang="ar-EG" sz="8800" b="1">
                <a:cs typeface="Calibri"/>
              </a:rPr>
              <a:t>ميزات المنتج</a:t>
            </a:r>
          </a:p>
          <a:p>
            <a:pPr algn="ctr">
              <a:lnSpc>
                <a:spcPct val="107000"/>
              </a:lnSpc>
              <a:spcAft>
                <a:spcPts val="1200"/>
              </a:spcAft>
            </a:pPr>
            <a:endParaRPr lang="en-GB" sz="9600" b="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A9ACEC-EF32-6057-0EE5-842B5E86801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7951812"/>
            <a:ext cx="1243850" cy="1331286"/>
          </a:xfrm>
          <a:prstGeom prst="rect">
            <a:avLst/>
          </a:prstGeom>
        </p:spPr>
      </p:pic>
      <p:sp>
        <p:nvSpPr>
          <p:cNvPr id="4" name="TextBox 12">
            <a:extLst>
              <a:ext uri="{FF2B5EF4-FFF2-40B4-BE49-F238E27FC236}">
                <a16:creationId xmlns:a16="http://schemas.microsoft.com/office/drawing/2014/main" id="{B70C9FC9-EC96-D02C-7A60-7D7447459B78}"/>
              </a:ext>
            </a:extLst>
          </p:cNvPr>
          <p:cNvSpPr txBox="1"/>
          <p:nvPr/>
        </p:nvSpPr>
        <p:spPr>
          <a:xfrm>
            <a:off x="4869186" y="2279791"/>
            <a:ext cx="12132002" cy="7004674"/>
          </a:xfrm>
          <a:prstGeom prst="rect">
            <a:avLst/>
          </a:prstGeom>
        </p:spPr>
        <p:txBody>
          <a:bodyPr wrap="square" lIns="0" tIns="0" rIns="0" bIns="0" rtlCol="0" anchor="t">
            <a:spAutoFit/>
          </a:bodyPr>
          <a:lstStyle/>
          <a:p>
            <a:pPr algn="r" rtl="1">
              <a:lnSpc>
                <a:spcPct val="150000"/>
              </a:lnSpc>
            </a:pPr>
            <a:r>
              <a:rPr lang="ar-EG" sz="4400">
                <a:solidFill>
                  <a:srgbClr val="000000"/>
                </a:solidFill>
                <a:ea typeface="+mn-lt"/>
                <a:cs typeface="+mn-lt"/>
              </a:rPr>
              <a:t>يعزز هذا النظام السرية والأمان للبيانات الحساسة، حيث يضمن عدم تعرض المعلومات لأي خطر خارجي أو اختراق. بالإضافة إلى ذلك، يسهم هذا النظام في تعزيز الاعتماد على التكنولوجيا الذاتية لإنجاز المهام الرسمية بدقة وسرعة، مما يسهم في تحسين الأداء المؤسسي وزيادة انتاجياتهم. يعمل النظام على تسهيل العمليات الإدارية وتقليل الاعتماد على الاتصال الدائم بالإنترنت، مما يجعله حلاً مثالياً للبيئات التي تتطلب أمان وموثوقية مستمرة. </a:t>
            </a:r>
            <a:endParaRPr lang="en-US">
              <a:cs typeface="Calibri"/>
            </a:endParaRPr>
          </a:p>
        </p:txBody>
      </p:sp>
    </p:spTree>
    <p:extLst>
      <p:ext uri="{BB962C8B-B14F-4D97-AF65-F5344CB8AC3E}">
        <p14:creationId xmlns:p14="http://schemas.microsoft.com/office/powerpoint/2010/main" val="363299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517551"/>
            <a:ext cx="15011427" cy="895974"/>
          </a:xfrm>
        </p:spPr>
        <p:txBody>
          <a:bodyPr>
            <a:norm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ts val="4163"/>
              </a:lnSpc>
              <a:spcBef>
                <a:spcPts val="0"/>
              </a:spcBef>
            </a:pPr>
            <a:r>
              <a:rPr lang="ar-EG" sz="5400" b="1">
                <a:solidFill>
                  <a:srgbClr val="000000"/>
                </a:solidFill>
                <a:ea typeface="+mn-lt"/>
                <a:cs typeface="+mn-lt"/>
              </a:rPr>
              <a:t>تدريب إضافي </a:t>
            </a:r>
            <a:endParaRPr lang="en-US" sz="5400" b="1">
              <a:cs typeface="Calibri"/>
            </a:endParaRPr>
          </a:p>
        </p:txBody>
      </p:sp>
      <p:sp>
        <p:nvSpPr>
          <p:cNvPr id="9" name="Rectangle 8"/>
          <p:cNvSpPr/>
          <p:nvPr/>
        </p:nvSpPr>
        <p:spPr>
          <a:xfrm>
            <a:off x="1176005" y="1420280"/>
            <a:ext cx="2253246"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marL="366395" lvl="1" algn="r">
              <a:lnSpc>
                <a:spcPts val="4747"/>
              </a:lnSpc>
            </a:pPr>
            <a:r>
              <a:rPr lang="ar-EG" sz="8800" b="1">
                <a:cs typeface="Calibri"/>
              </a:rPr>
              <a:t>ميزات المنتج</a:t>
            </a:r>
          </a:p>
          <a:p>
            <a:pPr algn="ctr">
              <a:lnSpc>
                <a:spcPct val="107000"/>
              </a:lnSpc>
              <a:spcAft>
                <a:spcPts val="1200"/>
              </a:spcAft>
            </a:pPr>
            <a:endParaRPr lang="en-GB" sz="9600" b="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A9ACEC-EF32-6057-0EE5-842B5E86801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7951812"/>
            <a:ext cx="1243850" cy="1331286"/>
          </a:xfrm>
          <a:prstGeom prst="rect">
            <a:avLst/>
          </a:prstGeom>
        </p:spPr>
      </p:pic>
      <p:sp>
        <p:nvSpPr>
          <p:cNvPr id="4" name="TextBox 12">
            <a:extLst>
              <a:ext uri="{FF2B5EF4-FFF2-40B4-BE49-F238E27FC236}">
                <a16:creationId xmlns:a16="http://schemas.microsoft.com/office/drawing/2014/main" id="{B70C9FC9-EC96-D02C-7A60-7D7447459B78}"/>
              </a:ext>
            </a:extLst>
          </p:cNvPr>
          <p:cNvSpPr txBox="1"/>
          <p:nvPr/>
        </p:nvSpPr>
        <p:spPr>
          <a:xfrm>
            <a:off x="4869186" y="2574759"/>
            <a:ext cx="12132002" cy="5989012"/>
          </a:xfrm>
          <a:prstGeom prst="rect">
            <a:avLst/>
          </a:prstGeom>
        </p:spPr>
        <p:txBody>
          <a:bodyPr wrap="square" lIns="0" tIns="0" rIns="0" bIns="0" rtlCol="0" anchor="t">
            <a:spAutoFit/>
          </a:bodyPr>
          <a:lstStyle/>
          <a:p>
            <a:pPr algn="r" rtl="1">
              <a:lnSpc>
                <a:spcPct val="150000"/>
              </a:lnSpc>
            </a:pPr>
            <a:r>
              <a:rPr lang="ar-EG" sz="4400">
                <a:solidFill>
                  <a:srgbClr val="000000"/>
                </a:solidFill>
                <a:ea typeface="+mn-lt"/>
                <a:cs typeface="+mn-lt"/>
              </a:rPr>
              <a:t>نظرًا لأن المنتج يحتوي على نموذج اللغة محليًا، فإنه يوفر القدرة على تدريب الذكاء الاصطناعي والنموذج اللغوي بشكل إضافي. هذا يعني أن النموذج يمكنه التعلم من البيانات الجديدة والتفاعلات التي تحدث عند استخدام المنتج. فكلما زاد استخدام المنتج، زادت كمية البيانات المتعلقة للنموذج، مما يؤدي إلى تحسين أدائه بمرور الوقت. </a:t>
            </a:r>
            <a:endParaRPr lang="en-US">
              <a:ea typeface="+mn-lt"/>
              <a:cs typeface="+mn-lt"/>
            </a:endParaRPr>
          </a:p>
        </p:txBody>
      </p:sp>
    </p:spTree>
    <p:extLst>
      <p:ext uri="{BB962C8B-B14F-4D97-AF65-F5344CB8AC3E}">
        <p14:creationId xmlns:p14="http://schemas.microsoft.com/office/powerpoint/2010/main" val="289228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517551"/>
            <a:ext cx="15011427" cy="895974"/>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ts val="4163"/>
              </a:lnSpc>
              <a:spcBef>
                <a:spcPts val="0"/>
              </a:spcBef>
            </a:pPr>
            <a:r>
              <a:rPr lang="ar-EG" sz="5400" b="1">
                <a:solidFill>
                  <a:srgbClr val="000000"/>
                </a:solidFill>
                <a:ea typeface="+mn-lt"/>
                <a:cs typeface="+mn-lt"/>
              </a:rPr>
              <a:t>مترجم محلي </a:t>
            </a:r>
            <a:endParaRPr lang="en-US" sz="5400" b="1">
              <a:ea typeface="+mn-lt"/>
              <a:cs typeface="+mn-lt"/>
            </a:endParaRPr>
          </a:p>
        </p:txBody>
      </p:sp>
      <p:sp>
        <p:nvSpPr>
          <p:cNvPr id="9" name="Rectangle 8"/>
          <p:cNvSpPr/>
          <p:nvPr/>
        </p:nvSpPr>
        <p:spPr>
          <a:xfrm>
            <a:off x="1176005" y="1420280"/>
            <a:ext cx="2253246"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marL="366395" lvl="1" algn="r">
              <a:lnSpc>
                <a:spcPts val="4747"/>
              </a:lnSpc>
            </a:pPr>
            <a:r>
              <a:rPr lang="ar-EG" sz="8800" b="1">
                <a:cs typeface="Calibri"/>
              </a:rPr>
              <a:t>ميزات المنتج</a:t>
            </a:r>
          </a:p>
          <a:p>
            <a:pPr algn="ctr">
              <a:lnSpc>
                <a:spcPct val="107000"/>
              </a:lnSpc>
              <a:spcAft>
                <a:spcPts val="1200"/>
              </a:spcAft>
            </a:pPr>
            <a:endParaRPr lang="en-GB" sz="9600" b="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A9ACEC-EF32-6057-0EE5-842B5E86801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7951812"/>
            <a:ext cx="1243850" cy="1331286"/>
          </a:xfrm>
          <a:prstGeom prst="rect">
            <a:avLst/>
          </a:prstGeom>
        </p:spPr>
      </p:pic>
      <p:sp>
        <p:nvSpPr>
          <p:cNvPr id="4" name="TextBox 12">
            <a:extLst>
              <a:ext uri="{FF2B5EF4-FFF2-40B4-BE49-F238E27FC236}">
                <a16:creationId xmlns:a16="http://schemas.microsoft.com/office/drawing/2014/main" id="{B70C9FC9-EC96-D02C-7A60-7D7447459B78}"/>
              </a:ext>
            </a:extLst>
          </p:cNvPr>
          <p:cNvSpPr txBox="1"/>
          <p:nvPr/>
        </p:nvSpPr>
        <p:spPr>
          <a:xfrm>
            <a:off x="4869186" y="2144598"/>
            <a:ext cx="12132002" cy="5989012"/>
          </a:xfrm>
          <a:prstGeom prst="rect">
            <a:avLst/>
          </a:prstGeom>
        </p:spPr>
        <p:txBody>
          <a:bodyPr wrap="square" lIns="0" tIns="0" rIns="0" bIns="0" rtlCol="0" anchor="t">
            <a:spAutoFit/>
          </a:bodyPr>
          <a:lstStyle/>
          <a:p>
            <a:pPr algn="r" rtl="1">
              <a:lnSpc>
                <a:spcPct val="150000"/>
              </a:lnSpc>
            </a:pPr>
            <a:r>
              <a:rPr lang="ar-EG" sz="4400">
                <a:solidFill>
                  <a:srgbClr val="000000"/>
                </a:solidFill>
                <a:ea typeface="+mn-lt"/>
                <a:cs typeface="+mn-lt"/>
              </a:rPr>
              <a:t>يحتوي الجهاز على مترجم محلي مدمج بالنموذج، مما يوفر قدرات الترجمة دون الحاجة إلى الاتصال بالإنترنت.  المترجم المحلي يعالج البيانات على الجهاز نفسه دون إرسالها إلى خوادم خارجية. هذا يزيد من مستوى الأمان ويحافظ على خصوصية المعلومات الحساسة، حيث تبقى جميع البيانات على الجهاز ولا يتم مشاركتها مع أي طرف ثالث. </a:t>
            </a:r>
            <a:endParaRPr lang="en-US">
              <a:cs typeface="Calibri"/>
            </a:endParaRPr>
          </a:p>
        </p:txBody>
      </p:sp>
    </p:spTree>
    <p:extLst>
      <p:ext uri="{BB962C8B-B14F-4D97-AF65-F5344CB8AC3E}">
        <p14:creationId xmlns:p14="http://schemas.microsoft.com/office/powerpoint/2010/main" val="45399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972293"/>
            <a:ext cx="15011427" cy="895974"/>
          </a:xfrm>
        </p:spPr>
        <p:txBody>
          <a:bodyPr vert="horz" lIns="91440" tIns="45720" rIns="91440" bIns="45720" rtlCol="0" anchor="ctr">
            <a:no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rtl="1"/>
            <a:r>
              <a:rPr lang="en-US" sz="5400" b="1" err="1">
                <a:solidFill>
                  <a:srgbClr val="000000"/>
                </a:solidFill>
                <a:ea typeface="+mn-lt"/>
                <a:cs typeface="+mn-lt"/>
              </a:rPr>
              <a:t>مساعد</a:t>
            </a:r>
            <a:r>
              <a:rPr lang="en-US" sz="5400" b="1" dirty="0">
                <a:solidFill>
                  <a:srgbClr val="000000"/>
                </a:solidFill>
                <a:ea typeface="+mn-lt"/>
                <a:cs typeface="+mn-lt"/>
              </a:rPr>
              <a:t> </a:t>
            </a:r>
            <a:r>
              <a:rPr lang="en-US" sz="5400" b="1" err="1">
                <a:solidFill>
                  <a:srgbClr val="000000"/>
                </a:solidFill>
                <a:ea typeface="+mn-lt"/>
                <a:cs typeface="+mn-lt"/>
              </a:rPr>
              <a:t>رقمي</a:t>
            </a:r>
            <a:r>
              <a:rPr lang="en-US" sz="5400" b="1">
                <a:solidFill>
                  <a:srgbClr val="000000"/>
                </a:solidFill>
                <a:ea typeface="+mn-lt"/>
                <a:cs typeface="+mn-lt"/>
              </a:rPr>
              <a:t> </a:t>
            </a:r>
            <a:r>
              <a:rPr lang="en-US" sz="5400" b="1" dirty="0">
                <a:solidFill>
                  <a:srgbClr val="000000"/>
                </a:solidFill>
                <a:ea typeface="+mn-lt"/>
                <a:cs typeface="+mn-lt"/>
              </a:rPr>
              <a:t>(Chatbot) </a:t>
            </a:r>
          </a:p>
          <a:p>
            <a:pPr algn="ctr" rtl="1">
              <a:lnSpc>
                <a:spcPts val="4163"/>
              </a:lnSpc>
              <a:spcBef>
                <a:spcPts val="0"/>
              </a:spcBef>
            </a:pPr>
            <a:endParaRPr lang="ar-EG" sz="4400">
              <a:ea typeface="+mn-lt"/>
              <a:cs typeface="+mn-lt"/>
            </a:endParaRPr>
          </a:p>
        </p:txBody>
      </p:sp>
      <p:sp>
        <p:nvSpPr>
          <p:cNvPr id="9" name="Rectangle 8"/>
          <p:cNvSpPr/>
          <p:nvPr/>
        </p:nvSpPr>
        <p:spPr>
          <a:xfrm>
            <a:off x="1176005" y="1420280"/>
            <a:ext cx="2253246"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marL="366395" lvl="1" algn="r">
              <a:lnSpc>
                <a:spcPts val="4747"/>
              </a:lnSpc>
            </a:pPr>
            <a:r>
              <a:rPr lang="ar-EG" sz="8800" b="1">
                <a:cs typeface="Calibri"/>
              </a:rPr>
              <a:t>ميزات المنتج</a:t>
            </a:r>
          </a:p>
          <a:p>
            <a:pPr algn="ctr">
              <a:lnSpc>
                <a:spcPct val="107000"/>
              </a:lnSpc>
              <a:spcAft>
                <a:spcPts val="1200"/>
              </a:spcAft>
            </a:pPr>
            <a:endParaRPr lang="en-GB" sz="9600" b="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A9ACEC-EF32-6057-0EE5-842B5E86801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7951812"/>
            <a:ext cx="1243850" cy="1331286"/>
          </a:xfrm>
          <a:prstGeom prst="rect">
            <a:avLst/>
          </a:prstGeom>
        </p:spPr>
      </p:pic>
      <p:sp>
        <p:nvSpPr>
          <p:cNvPr id="4" name="TextBox 12">
            <a:extLst>
              <a:ext uri="{FF2B5EF4-FFF2-40B4-BE49-F238E27FC236}">
                <a16:creationId xmlns:a16="http://schemas.microsoft.com/office/drawing/2014/main" id="{B70C9FC9-EC96-D02C-7A60-7D7447459B78}"/>
              </a:ext>
            </a:extLst>
          </p:cNvPr>
          <p:cNvSpPr txBox="1"/>
          <p:nvPr/>
        </p:nvSpPr>
        <p:spPr>
          <a:xfrm>
            <a:off x="3418929" y="2279791"/>
            <a:ext cx="14356549" cy="5989012"/>
          </a:xfrm>
          <a:prstGeom prst="rect">
            <a:avLst/>
          </a:prstGeom>
        </p:spPr>
        <p:txBody>
          <a:bodyPr wrap="square" lIns="0" tIns="0" rIns="0" bIns="0" rtlCol="0" anchor="t">
            <a:spAutoFit/>
          </a:bodyPr>
          <a:lstStyle/>
          <a:p>
            <a:pPr algn="r" rtl="1">
              <a:lnSpc>
                <a:spcPct val="150000"/>
              </a:lnSpc>
            </a:pPr>
            <a:r>
              <a:rPr lang="ar-EG" sz="4400" err="1">
                <a:solidFill>
                  <a:srgbClr val="000000"/>
                </a:solidFill>
                <a:ea typeface="+mn-lt"/>
                <a:cs typeface="+mn-lt"/>
              </a:rPr>
              <a:t>ال”AI</a:t>
            </a:r>
            <a:r>
              <a:rPr lang="ar-EG" sz="4400">
                <a:solidFill>
                  <a:srgbClr val="000000"/>
                </a:solidFill>
                <a:ea typeface="+mn-lt"/>
                <a:cs typeface="+mn-lt"/>
              </a:rPr>
              <a:t> </a:t>
            </a:r>
            <a:r>
              <a:rPr lang="ar-EG" sz="4400" err="1">
                <a:solidFill>
                  <a:srgbClr val="000000"/>
                </a:solidFill>
                <a:ea typeface="+mn-lt"/>
                <a:cs typeface="+mn-lt"/>
              </a:rPr>
              <a:t>Chatbot</a:t>
            </a:r>
            <a:r>
              <a:rPr lang="ar-EG" sz="4400">
                <a:solidFill>
                  <a:srgbClr val="000000"/>
                </a:solidFill>
                <a:ea typeface="+mn-lt"/>
                <a:cs typeface="+mn-lt"/>
              </a:rPr>
              <a:t>” هو برنامج مدمج في المنتج مبني ومدرب من قبل الذكاء الاصطناعي، يمكنه ان يحظى بمحادثات بشرية باللغتين العربية والإنجليزية لتقديم المساعدة بالمعلومات المتوفرة لديه. بالإضافة الى ذلك، يمكنه فحص الملفات التي يقدمها له المستخدم ويجاوب وفقا لذلك .وبالتالي هذا يوفر الوقت والجهد لكل من المستخدمين فهو يتعامل مع الاستفسارات الشائعة والمشاكل البسيطة، مما يسمح للمستخدمين  بالتركيز على القضايا الأكثر تعقيدًا. </a:t>
            </a:r>
            <a:endParaRPr lang="en-US">
              <a:ea typeface="+mn-lt"/>
              <a:cs typeface="+mn-lt"/>
            </a:endParaRPr>
          </a:p>
        </p:txBody>
      </p:sp>
    </p:spTree>
    <p:extLst>
      <p:ext uri="{BB962C8B-B14F-4D97-AF65-F5344CB8AC3E}">
        <p14:creationId xmlns:p14="http://schemas.microsoft.com/office/powerpoint/2010/main" val="427937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364" y="897910"/>
            <a:ext cx="15011427" cy="1044740"/>
          </a:xfrm>
        </p:spPr>
        <p:txBody>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r>
              <a:rPr lang="en-US" sz="4800" b="1" err="1">
                <a:ea typeface="+mn-lt"/>
                <a:cs typeface="+mn-lt"/>
              </a:rPr>
              <a:t>الصفحة</a:t>
            </a:r>
            <a:r>
              <a:rPr lang="en-US" sz="4800" b="1">
                <a:ea typeface="+mn-lt"/>
                <a:cs typeface="+mn-lt"/>
              </a:rPr>
              <a:t> </a:t>
            </a:r>
            <a:r>
              <a:rPr lang="en-US" sz="4800" b="1" err="1">
                <a:ea typeface="+mn-lt"/>
                <a:cs typeface="+mn-lt"/>
              </a:rPr>
              <a:t>الرئيسية</a:t>
            </a:r>
            <a:r>
              <a:rPr lang="en-US" sz="4800" b="1">
                <a:ea typeface="+mn-lt"/>
                <a:cs typeface="+mn-lt"/>
              </a:rPr>
              <a:t> </a:t>
            </a:r>
            <a:endParaRPr lang="en-US" b="1">
              <a:cs typeface="Calibri"/>
            </a:endParaRPr>
          </a:p>
        </p:txBody>
      </p:sp>
      <p:sp>
        <p:nvSpPr>
          <p:cNvPr id="10" name="Rectangle 9"/>
          <p:cNvSpPr/>
          <p:nvPr/>
        </p:nvSpPr>
        <p:spPr>
          <a:xfrm>
            <a:off x="795005" y="1420280"/>
            <a:ext cx="1317605" cy="5841984"/>
          </a:xfrm>
          <a:prstGeom prst="rect">
            <a:avLst/>
          </a:prstGeom>
        </p:spPr>
        <p:txBody>
          <a:bodyPr vert="vert270" wrap="square" lIns="91440" tIns="45720" rIns="91440" bIns="45720" anchor="t">
            <a:spAutoFit/>
          </a:bodyPr>
          <a:lstStyle>
            <a:defPPr>
              <a:defRPr lang="ko-KR"/>
            </a:defPPr>
            <a:lvl1pPr marL="0" algn="l" defTabSz="1828673" rtl="0" eaLnBrk="1" latinLnBrk="1" hangingPunct="1">
              <a:defRPr sz="3600" kern="1200">
                <a:solidFill>
                  <a:schemeClr val="tx1"/>
                </a:solidFill>
                <a:latin typeface="+mn-lt"/>
                <a:ea typeface="+mn-ea"/>
                <a:cs typeface="+mn-cs"/>
              </a:defRPr>
            </a:lvl1pPr>
            <a:lvl2pPr marL="914337" algn="l" defTabSz="1828673" rtl="0" eaLnBrk="1" latinLnBrk="1" hangingPunct="1">
              <a:defRPr sz="3600" kern="1200">
                <a:solidFill>
                  <a:schemeClr val="tx1"/>
                </a:solidFill>
                <a:latin typeface="+mn-lt"/>
                <a:ea typeface="+mn-ea"/>
                <a:cs typeface="+mn-cs"/>
              </a:defRPr>
            </a:lvl2pPr>
            <a:lvl3pPr marL="1828673" algn="l" defTabSz="1828673" rtl="0" eaLnBrk="1" latinLnBrk="1" hangingPunct="1">
              <a:defRPr sz="3600" kern="1200">
                <a:solidFill>
                  <a:schemeClr val="tx1"/>
                </a:solidFill>
                <a:latin typeface="+mn-lt"/>
                <a:ea typeface="+mn-ea"/>
                <a:cs typeface="+mn-cs"/>
              </a:defRPr>
            </a:lvl3pPr>
            <a:lvl4pPr marL="2743011" algn="l" defTabSz="1828673" rtl="0" eaLnBrk="1" latinLnBrk="1" hangingPunct="1">
              <a:defRPr sz="3600" kern="1200">
                <a:solidFill>
                  <a:schemeClr val="tx1"/>
                </a:solidFill>
                <a:latin typeface="+mn-lt"/>
                <a:ea typeface="+mn-ea"/>
                <a:cs typeface="+mn-cs"/>
              </a:defRPr>
            </a:lvl4pPr>
            <a:lvl5pPr marL="3657348" algn="l" defTabSz="1828673" rtl="0" eaLnBrk="1" latinLnBrk="1" hangingPunct="1">
              <a:defRPr sz="3600" kern="1200">
                <a:solidFill>
                  <a:schemeClr val="tx1"/>
                </a:solidFill>
                <a:latin typeface="+mn-lt"/>
                <a:ea typeface="+mn-ea"/>
                <a:cs typeface="+mn-cs"/>
              </a:defRPr>
            </a:lvl5pPr>
            <a:lvl6pPr marL="4571684" algn="l" defTabSz="1828673" rtl="0" eaLnBrk="1" latinLnBrk="1" hangingPunct="1">
              <a:defRPr sz="3600" kern="1200">
                <a:solidFill>
                  <a:schemeClr val="tx1"/>
                </a:solidFill>
                <a:latin typeface="+mn-lt"/>
                <a:ea typeface="+mn-ea"/>
                <a:cs typeface="+mn-cs"/>
              </a:defRPr>
            </a:lvl6pPr>
            <a:lvl7pPr marL="5486021" algn="l" defTabSz="1828673" rtl="0" eaLnBrk="1" latinLnBrk="1" hangingPunct="1">
              <a:defRPr sz="3600" kern="1200">
                <a:solidFill>
                  <a:schemeClr val="tx1"/>
                </a:solidFill>
                <a:latin typeface="+mn-lt"/>
                <a:ea typeface="+mn-ea"/>
                <a:cs typeface="+mn-cs"/>
              </a:defRPr>
            </a:lvl7pPr>
            <a:lvl8pPr marL="6400357" algn="l" defTabSz="1828673" rtl="0" eaLnBrk="1" latinLnBrk="1" hangingPunct="1">
              <a:defRPr sz="3600" kern="1200">
                <a:solidFill>
                  <a:schemeClr val="tx1"/>
                </a:solidFill>
                <a:latin typeface="+mn-lt"/>
                <a:ea typeface="+mn-ea"/>
                <a:cs typeface="+mn-cs"/>
              </a:defRPr>
            </a:lvl8pPr>
            <a:lvl9pPr marL="7314694" algn="l" defTabSz="1828673" rtl="0" eaLnBrk="1" latinLnBrk="1" hangingPunct="1">
              <a:defRPr sz="3600" kern="1200">
                <a:solidFill>
                  <a:schemeClr val="tx1"/>
                </a:solidFill>
                <a:latin typeface="+mn-lt"/>
                <a:ea typeface="+mn-ea"/>
                <a:cs typeface="+mn-cs"/>
              </a:defRPr>
            </a:lvl9pPr>
          </a:lstStyle>
          <a:p>
            <a:pPr algn="ctr">
              <a:lnSpc>
                <a:spcPct val="107000"/>
              </a:lnSpc>
              <a:spcAft>
                <a:spcPts val="1200"/>
              </a:spcAft>
            </a:pPr>
            <a:r>
              <a:rPr lang="en-GB" sz="7200" b="1" err="1">
                <a:ea typeface="+mn-lt"/>
                <a:cs typeface="+mn-lt"/>
              </a:rPr>
              <a:t>حالات</a:t>
            </a:r>
            <a:r>
              <a:rPr lang="en-GB" sz="7200" b="1">
                <a:ea typeface="+mn-lt"/>
                <a:cs typeface="+mn-lt"/>
              </a:rPr>
              <a:t> </a:t>
            </a:r>
            <a:r>
              <a:rPr lang="en-GB" sz="7200" b="1" err="1">
                <a:ea typeface="+mn-lt"/>
                <a:cs typeface="+mn-lt"/>
              </a:rPr>
              <a:t>الاستخدام</a:t>
            </a:r>
            <a:endParaRPr lang="en-US" b="1">
              <a:cs typeface="Calibri"/>
            </a:endParaRPr>
          </a:p>
        </p:txBody>
      </p:sp>
      <p:pic>
        <p:nvPicPr>
          <p:cNvPr id="7" name="Picture 6">
            <a:extLst>
              <a:ext uri="{FF2B5EF4-FFF2-40B4-BE49-F238E27FC236}">
                <a16:creationId xmlns:a16="http://schemas.microsoft.com/office/drawing/2014/main" id="{B64720D4-AD40-CE21-7E55-A249FF58A17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424" b="100000" l="0" r="100000">
                        <a14:foregroundMark x1="50340" y1="59958" x2="50340" y2="59958"/>
                        <a14:foregroundMark x1="37188" y1="48305" x2="37188" y2="48305"/>
                        <a14:foregroundMark x1="15646" y1="79661" x2="15646" y2="79661"/>
                        <a14:foregroundMark x1="27664" y1="22669" x2="27664" y2="22669"/>
                        <a14:foregroundMark x1="68481" y1="37076" x2="56009" y2="31568"/>
                        <a14:foregroundMark x1="56009" y1="31568" x2="48753" y2="29237"/>
                        <a14:foregroundMark x1="48753" y1="29237" x2="37188" y2="31568"/>
                        <a14:foregroundMark x1="37188" y1="30297" x2="29025" y2="36441"/>
                        <a14:foregroundMark x1="90249" y1="19915" x2="64172" y2="4025"/>
                        <a14:foregroundMark x1="60317" y1="77542" x2="40590" y2="81144"/>
                        <a14:foregroundMark x1="92290" y1="16314" x2="92290" y2="16314"/>
                        <a14:foregroundMark x1="68027" y1="38771" x2="68027" y2="38771"/>
                      </a14:backgroundRemoval>
                    </a14:imgEffect>
                  </a14:imgLayer>
                </a14:imgProps>
              </a:ext>
              <a:ext uri="{28A0092B-C50C-407E-A947-70E740481C1C}">
                <a14:useLocalDpi xmlns:a14="http://schemas.microsoft.com/office/drawing/2010/main" val="0"/>
              </a:ext>
            </a:extLst>
          </a:blip>
          <a:stretch>
            <a:fillRect/>
          </a:stretch>
        </p:blipFill>
        <p:spPr>
          <a:xfrm>
            <a:off x="795005" y="8024682"/>
            <a:ext cx="1243850" cy="1331286"/>
          </a:xfrm>
          <a:prstGeom prst="rect">
            <a:avLst/>
          </a:prstGeom>
        </p:spPr>
      </p:pic>
      <p:sp>
        <p:nvSpPr>
          <p:cNvPr id="5" name="Freeform 9">
            <a:extLst>
              <a:ext uri="{FF2B5EF4-FFF2-40B4-BE49-F238E27FC236}">
                <a16:creationId xmlns:a16="http://schemas.microsoft.com/office/drawing/2014/main" id="{B275F10B-69E3-D5B6-DC1F-6E39B93FDE1B}"/>
              </a:ext>
            </a:extLst>
          </p:cNvPr>
          <p:cNvSpPr/>
          <p:nvPr/>
        </p:nvSpPr>
        <p:spPr>
          <a:xfrm>
            <a:off x="3422698" y="2385134"/>
            <a:ext cx="13998988" cy="7378080"/>
          </a:xfrm>
          <a:custGeom>
            <a:avLst/>
            <a:gdLst/>
            <a:ahLst/>
            <a:cxnLst/>
            <a:rect l="l" t="t" r="r" b="b"/>
            <a:pathLst>
              <a:path w="16579955" h="7378080">
                <a:moveTo>
                  <a:pt x="0" y="0"/>
                </a:moveTo>
                <a:lnTo>
                  <a:pt x="16579956" y="0"/>
                </a:lnTo>
                <a:lnTo>
                  <a:pt x="16579956" y="7378080"/>
                </a:lnTo>
                <a:lnTo>
                  <a:pt x="0" y="7378080"/>
                </a:lnTo>
                <a:lnTo>
                  <a:pt x="0" y="0"/>
                </a:lnTo>
                <a:close/>
              </a:path>
            </a:pathLst>
          </a:custGeom>
          <a:blipFill>
            <a:blip r:embed="rId5"/>
            <a:stretch>
              <a:fillRect/>
            </a:stretch>
          </a:blipFill>
          <a:ln w="12700" cap="rnd">
            <a:solidFill>
              <a:schemeClr val="tx1"/>
            </a:solidFill>
            <a:prstDash val="solid"/>
            <a:round/>
          </a:ln>
        </p:spPr>
      </p:sp>
    </p:spTree>
    <p:extLst>
      <p:ext uri="{BB962C8B-B14F-4D97-AF65-F5344CB8AC3E}">
        <p14:creationId xmlns:p14="http://schemas.microsoft.com/office/powerpoint/2010/main" val="52200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6</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ما هو المنتج؟ </vt:lpstr>
      <vt:lpstr>PowerPoint Presentation</vt:lpstr>
      <vt:lpstr>الاستقلال من الانترنت </vt:lpstr>
      <vt:lpstr>الحماية والأمان  </vt:lpstr>
      <vt:lpstr>تدريب إضافي </vt:lpstr>
      <vt:lpstr>مترجم محلي </vt:lpstr>
      <vt:lpstr>مساعد رقمي (Chatbot)  </vt:lpstr>
      <vt:lpstr>الصفحة الرئيسية </vt:lpstr>
      <vt:lpstr>مساعد رقمي(Chatbot) </vt:lpstr>
      <vt:lpstr>نموذج قوالب الخطابات </vt:lpstr>
      <vt:lpstr>نموذج الخطاب </vt:lpstr>
      <vt:lpstr>اقتراحات للخطابات </vt:lpstr>
      <vt:lpstr>نموذج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نظام الذكاء ال</dc:title>
  <cp:revision>17</cp:revision>
  <dcterms:created xsi:type="dcterms:W3CDTF">2006-08-16T00:00:00Z</dcterms:created>
  <dcterms:modified xsi:type="dcterms:W3CDTF">2024-06-04T09:17:35Z</dcterms:modified>
  <dc:identifier>DAGG-vGfLw8</dc:identifier>
</cp:coreProperties>
</file>