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  <p:sldMasterId id="2147483724" r:id="rId2"/>
  </p:sldMasterIdLst>
  <p:sldIdLst>
    <p:sldId id="259" r:id="rId3"/>
    <p:sldId id="256" r:id="rId4"/>
    <p:sldId id="257" r:id="rId5"/>
    <p:sldId id="258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578A"/>
    <a:srgbClr val="81CAEB"/>
    <a:srgbClr val="188DC2"/>
    <a:srgbClr val="1F598D"/>
    <a:srgbClr val="ACDCF2"/>
    <a:srgbClr val="7AB0E2"/>
    <a:srgbClr val="2198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990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65C1B2-5203-01E5-E67B-FB6242F607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85BC29E-9095-7722-1E6E-54FD53D9CD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323517E-1BA2-0120-9BE5-9AE3CA456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9208B-25F6-455D-901D-546DCB43F64A}" type="datetimeFigureOut">
              <a:rPr lang="de-DE" smtClean="0"/>
              <a:t>19.08.2025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970FFF6-75B1-58A8-267C-A383E0B27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FD688DD-378F-06F0-B437-6C54582E5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0A00A-16CF-4890-8298-2E8AC29C629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5855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8D0238-8098-6970-CC21-0A5480D6A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59EA801-69C7-591C-CDBC-01208B83F8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ACA98C3-5279-09BF-5645-1E1CD4C36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9208B-25F6-455D-901D-546DCB43F64A}" type="datetimeFigureOut">
              <a:rPr lang="de-DE" smtClean="0"/>
              <a:t>19.08.2025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A1D5D29-05C3-8250-CCF9-EDF604B5A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E93EA8B-7E8A-7C6E-FF40-9F4F0F280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0A00A-16CF-4890-8298-2E8AC29C629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4779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C397BA4-0489-2739-7B5B-1DAB24D812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22D67E1-63BF-E64A-22FB-9715598FEB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F02D53A-3F93-24D0-B746-27D31029D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9208B-25F6-455D-901D-546DCB43F64A}" type="datetimeFigureOut">
              <a:rPr lang="de-DE" smtClean="0"/>
              <a:t>19.08.2025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9E66C68-3537-2509-C32C-DFF17A933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8B1EAAE-D31A-F9F3-7BD6-EC6501D66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0A00A-16CF-4890-8298-2E8AC29C629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71537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9208B-25F6-455D-901D-546DCB43F64A}" type="datetimeFigureOut">
              <a:rPr lang="de-DE" smtClean="0"/>
              <a:t>19.08.2025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0A00A-16CF-4890-8298-2E8AC29C629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79296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9208B-25F6-455D-901D-546DCB43F64A}" type="datetimeFigureOut">
              <a:rPr lang="de-DE" smtClean="0"/>
              <a:t>19.08.2025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0A00A-16CF-4890-8298-2E8AC29C629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3097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9208B-25F6-455D-901D-546DCB43F64A}" type="datetimeFigureOut">
              <a:rPr lang="de-DE" smtClean="0"/>
              <a:t>19.08.2025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0A00A-16CF-4890-8298-2E8AC29C629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11738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9208B-25F6-455D-901D-546DCB43F64A}" type="datetimeFigureOut">
              <a:rPr lang="de-DE" smtClean="0"/>
              <a:t>19.08.2025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0A00A-16CF-4890-8298-2E8AC29C629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72956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9208B-25F6-455D-901D-546DCB43F64A}" type="datetimeFigureOut">
              <a:rPr lang="de-DE" smtClean="0"/>
              <a:t>19.08.2025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0A00A-16CF-4890-8298-2E8AC29C629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8353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9208B-25F6-455D-901D-546DCB43F64A}" type="datetimeFigureOut">
              <a:rPr lang="de-DE" smtClean="0"/>
              <a:t>19.08.2025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0A00A-16CF-4890-8298-2E8AC29C629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04916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9208B-25F6-455D-901D-546DCB43F64A}" type="datetimeFigureOut">
              <a:rPr lang="de-DE" smtClean="0"/>
              <a:t>19.08.2025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0A00A-16CF-4890-8298-2E8AC29C629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244125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9208B-25F6-455D-901D-546DCB43F64A}" type="datetimeFigureOut">
              <a:rPr lang="de-DE" smtClean="0"/>
              <a:t>19.08.2025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0A00A-16CF-4890-8298-2E8AC29C629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8230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E189C0-E166-2D20-EE12-A845E22C4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280570F-6FE2-23C2-0EE5-5D60ED139E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73F223B-57D8-27EC-96F2-3A8E87621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9208B-25F6-455D-901D-546DCB43F64A}" type="datetimeFigureOut">
              <a:rPr lang="de-DE" smtClean="0"/>
              <a:t>19.08.2025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24E8803-2F15-8FA1-12CD-01A2F2A8E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A8FFE18-B64D-3AF4-8E47-07246D18B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0A00A-16CF-4890-8298-2E8AC29C629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811448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0A00A-16CF-4890-8298-2E8AC29C629A}" type="slidenum">
              <a:rPr lang="de-DE" smtClean="0"/>
              <a:t>‹Nr.›</a:t>
            </a:fld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9208B-25F6-455D-901D-546DCB43F64A}" type="datetimeFigureOut">
              <a:rPr lang="de-DE" smtClean="0"/>
              <a:t>19.08.2025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975853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9208B-25F6-455D-901D-546DCB43F64A}" type="datetimeFigureOut">
              <a:rPr lang="de-DE" smtClean="0"/>
              <a:t>19.08.2025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0A00A-16CF-4890-8298-2E8AC29C629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1749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9208B-25F6-455D-901D-546DCB43F64A}" type="datetimeFigureOut">
              <a:rPr lang="de-DE" smtClean="0"/>
              <a:t>19.08.2025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0A00A-16CF-4890-8298-2E8AC29C629A}" type="slidenum">
              <a:rPr lang="de-DE" smtClean="0"/>
              <a:t>‹Nr.›</a:t>
            </a:fld>
            <a:endParaRPr lang="de-DE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4400723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9208B-25F6-455D-901D-546DCB43F64A}" type="datetimeFigureOut">
              <a:rPr lang="de-DE" smtClean="0"/>
              <a:t>19.08.2025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0A00A-16CF-4890-8298-2E8AC29C629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170997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9208B-25F6-455D-901D-546DCB43F64A}" type="datetimeFigureOut">
              <a:rPr lang="de-DE" smtClean="0"/>
              <a:t>19.08.2025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0A00A-16CF-4890-8298-2E8AC29C629A}" type="slidenum">
              <a:rPr lang="de-DE" smtClean="0"/>
              <a:t>‹Nr.›</a:t>
            </a:fld>
            <a:endParaRPr lang="de-DE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1441507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9208B-25F6-455D-901D-546DCB43F64A}" type="datetimeFigureOut">
              <a:rPr lang="de-DE" smtClean="0"/>
              <a:t>19.08.2025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0A00A-16CF-4890-8298-2E8AC29C629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975110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9208B-25F6-455D-901D-546DCB43F64A}" type="datetimeFigureOut">
              <a:rPr lang="de-DE" smtClean="0"/>
              <a:t>19.08.2025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0A00A-16CF-4890-8298-2E8AC29C629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324363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9208B-25F6-455D-901D-546DCB43F64A}" type="datetimeFigureOut">
              <a:rPr lang="de-DE" smtClean="0"/>
              <a:t>19.08.2025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0A00A-16CF-4890-8298-2E8AC29C629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632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D09BCE-1539-1810-1227-AF0103BEA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608BE39-E824-5796-91D3-CDDA270BBA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2FD7FC5-7F52-422C-F2C8-EB27C0117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9208B-25F6-455D-901D-546DCB43F64A}" type="datetimeFigureOut">
              <a:rPr lang="de-DE" smtClean="0"/>
              <a:t>19.08.2025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2D8D268-9CDA-414B-F482-406FCC649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5453AEA-ACFE-971F-3F31-37D9926FD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0A00A-16CF-4890-8298-2E8AC29C629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387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8F5B29-91E7-68F4-6B85-E8775E32A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5D71A18-B263-D34A-FADD-8C08F7121F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D240944-D928-6BDF-6608-845AA84271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CDE66CA-3017-0E8C-5E11-5C6BF8DF3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9208B-25F6-455D-901D-546DCB43F64A}" type="datetimeFigureOut">
              <a:rPr lang="de-DE" smtClean="0"/>
              <a:t>19.08.2025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267C7E0-B025-DE50-AFA4-D2D4FBF25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7BB9DD7-EC36-47C4-9A2A-C987AED98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0A00A-16CF-4890-8298-2E8AC29C629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2139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58BCA8-5A15-271A-80B9-EC53BDB25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02B12DC-BC25-9D0A-9641-EB280146A7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65BD967-25E2-AC14-10B1-B8B621FFFC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EFB5D32-0F13-63AB-7F41-3BCFE2987E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311E927-7A3E-92C9-3AAD-EF5084A253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72FC9DA-D43D-3286-5AB9-B707D04C1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9208B-25F6-455D-901D-546DCB43F64A}" type="datetimeFigureOut">
              <a:rPr lang="de-DE" smtClean="0"/>
              <a:t>19.08.2025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15D9704-B4BD-2425-514D-74C812884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8F810583-2D8C-607A-996D-19D34E0A5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0A00A-16CF-4890-8298-2E8AC29C629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1368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D30B14-74ED-A640-2AB4-EAE3B28E5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D776986-7F10-9959-345F-C4AF5733E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9208B-25F6-455D-901D-546DCB43F64A}" type="datetimeFigureOut">
              <a:rPr lang="de-DE" smtClean="0"/>
              <a:t>19.08.2025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1A26686-1B5B-4EE1-C6A4-84A728BFF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11C8D20-9A5B-DF3B-BF2A-9EB96B069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0A00A-16CF-4890-8298-2E8AC29C629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7051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FBDADEC-A279-1B68-A6D8-7FED50CED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9208B-25F6-455D-901D-546DCB43F64A}" type="datetimeFigureOut">
              <a:rPr lang="de-DE" smtClean="0"/>
              <a:t>19.08.2025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58AFAC8-20C8-A1E6-14B0-89BE93831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BBCF63C-557F-B00D-B846-9C3EE368E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0A00A-16CF-4890-8298-2E8AC29C629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6780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66FFB0-B50F-A6FE-FC55-0FFF6D36E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0FD0F5A-1B3C-B926-4F4D-6DE9B43AFC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08C9ABA-893C-141D-AD4A-667124427C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9712817-3161-9167-2CBD-E990CB4AB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9208B-25F6-455D-901D-546DCB43F64A}" type="datetimeFigureOut">
              <a:rPr lang="de-DE" smtClean="0"/>
              <a:t>19.08.2025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EC49009-BAA6-0BFB-438E-93AC320A5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42295CF-25A1-E998-28A9-8749A1BB9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0A00A-16CF-4890-8298-2E8AC29C629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8897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4AB644-DF37-013B-084B-308F8B02A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2E2C366-5D14-37E2-8E32-E0B8BFC5FA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D7DEBA0-FCED-6822-B66A-2747D8B1C6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68E7546-54C8-EF1C-D933-3D1795C8E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9208B-25F6-455D-901D-546DCB43F64A}" type="datetimeFigureOut">
              <a:rPr lang="de-DE" smtClean="0"/>
              <a:t>19.08.2025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4BB3A0D-BC04-E487-2B8C-DD04E71FE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4D0B98E-3A19-7408-E332-B798A6E95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0A00A-16CF-4890-8298-2E8AC29C629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309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072998C-4D02-9FE0-5AA0-611BE51FE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229CE18-B8B5-C8F1-96A1-DFC389B612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4BD6C4F-8207-7057-BF1F-738EA904A6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B99208B-25F6-455D-901D-546DCB43F64A}" type="datetimeFigureOut">
              <a:rPr lang="de-DE" smtClean="0"/>
              <a:t>19.08.2025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1F4055F-8A0B-282E-E8F6-4202CF3493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39EE51D-05EF-1D80-2B90-F88F797255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560A00A-16CF-4890-8298-2E8AC29C629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3914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99208B-25F6-455D-901D-546DCB43F64A}" type="datetimeFigureOut">
              <a:rPr lang="de-DE" smtClean="0"/>
              <a:t>19.08.2025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560A00A-16CF-4890-8298-2E8AC29C629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2838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  <p:sldLayoutId id="2147483737" r:id="rId13"/>
    <p:sldLayoutId id="2147483738" r:id="rId14"/>
    <p:sldLayoutId id="2147483739" r:id="rId15"/>
    <p:sldLayoutId id="214748374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1ABA28D-8765-A34C-7972-DD6848956B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feld 94">
            <a:extLst>
              <a:ext uri="{FF2B5EF4-FFF2-40B4-BE49-F238E27FC236}">
                <a16:creationId xmlns:a16="http://schemas.microsoft.com/office/drawing/2014/main" id="{4AA0A21A-B988-BF29-79D0-3BBCA7859549}"/>
              </a:ext>
            </a:extLst>
          </p:cNvPr>
          <p:cNvSpPr txBox="1"/>
          <p:nvPr/>
        </p:nvSpPr>
        <p:spPr>
          <a:xfrm>
            <a:off x="5791200" y="1680201"/>
            <a:ext cx="3482802" cy="236755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r" defTabSz="4572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8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ROLLING </a:t>
            </a:r>
            <a:r>
              <a:rPr lang="en-US" sz="38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VERWALTUNGS-SOFTWARE</a:t>
            </a:r>
          </a:p>
        </p:txBody>
      </p:sp>
      <p:sp>
        <p:nvSpPr>
          <p:cNvPr id="96" name="Textfeld 95">
            <a:extLst>
              <a:ext uri="{FF2B5EF4-FFF2-40B4-BE49-F238E27FC236}">
                <a16:creationId xmlns:a16="http://schemas.microsoft.com/office/drawing/2014/main" id="{3303EB11-1CD8-4D15-F057-C26CFD928FAF}"/>
              </a:ext>
            </a:extLst>
          </p:cNvPr>
          <p:cNvSpPr txBox="1"/>
          <p:nvPr/>
        </p:nvSpPr>
        <p:spPr>
          <a:xfrm>
            <a:off x="6094375" y="4047760"/>
            <a:ext cx="3179628" cy="10968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r" defTabSz="457200"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dirty="0">
                <a:solidFill>
                  <a:srgbClr val="1E578A"/>
                </a:solidFill>
              </a:rPr>
              <a:t>by Marko Begovic</a:t>
            </a:r>
          </a:p>
        </p:txBody>
      </p:sp>
      <p:pic>
        <p:nvPicPr>
          <p:cNvPr id="101" name="Grafik 100" descr="Ein Bild, das Logo, Symbol, Markenzeichen, Emblem enthält.&#10;&#10;KI-generierte Inhalte können fehlerhaft sein.">
            <a:extLst>
              <a:ext uri="{FF2B5EF4-FFF2-40B4-BE49-F238E27FC236}">
                <a16:creationId xmlns:a16="http://schemas.microsoft.com/office/drawing/2014/main" id="{1BDDEBDE-E2B8-F31E-8F5C-951718A6FB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90" b="9636"/>
          <a:stretch>
            <a:fillRect/>
          </a:stretch>
        </p:blipFill>
        <p:spPr>
          <a:xfrm>
            <a:off x="279002" y="504246"/>
            <a:ext cx="5974313" cy="5208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160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71C484BE-7BAC-A5E3-F3E5-AF2BE148FBC9}"/>
              </a:ext>
            </a:extLst>
          </p:cNvPr>
          <p:cNvSpPr/>
          <p:nvPr/>
        </p:nvSpPr>
        <p:spPr>
          <a:xfrm>
            <a:off x="0" y="0"/>
            <a:ext cx="12192000" cy="953729"/>
          </a:xfrm>
          <a:prstGeom prst="rect">
            <a:avLst/>
          </a:prstGeom>
          <a:solidFill>
            <a:srgbClr val="7AB0E2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AT" sz="3200" b="1" i="1" dirty="0"/>
              <a:t>          Basket Rolling Vereinssoftware</a:t>
            </a:r>
            <a:endParaRPr lang="de-DE" sz="3200" b="1" i="1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C2A3FC59-B70A-A4A3-EDF2-7E7896C254D6}"/>
              </a:ext>
            </a:extLst>
          </p:cNvPr>
          <p:cNvSpPr/>
          <p:nvPr/>
        </p:nvSpPr>
        <p:spPr>
          <a:xfrm>
            <a:off x="0" y="953729"/>
            <a:ext cx="1828800" cy="5904271"/>
          </a:xfrm>
          <a:prstGeom prst="rect">
            <a:avLst/>
          </a:prstGeom>
          <a:solidFill>
            <a:srgbClr val="ACDCF2"/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7" name="Grafik 6" descr="Ein Bild, das Symbol, Logo, Emblem, Markenzeichen enthält.&#10;&#10;KI-generierte Inhalte können fehlerhaft sein.">
            <a:extLst>
              <a:ext uri="{FF2B5EF4-FFF2-40B4-BE49-F238E27FC236}">
                <a16:creationId xmlns:a16="http://schemas.microsoft.com/office/drawing/2014/main" id="{51C4EDD5-0451-44EA-DA12-582FB7F86E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338" y="0"/>
            <a:ext cx="777062" cy="876129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01AAB08E-1D09-13E0-4267-528B97D12E5F}"/>
              </a:ext>
            </a:extLst>
          </p:cNvPr>
          <p:cNvSpPr/>
          <p:nvPr/>
        </p:nvSpPr>
        <p:spPr>
          <a:xfrm>
            <a:off x="0" y="953728"/>
            <a:ext cx="1828800" cy="403123"/>
          </a:xfrm>
          <a:prstGeom prst="rect">
            <a:avLst/>
          </a:prstGeom>
          <a:solidFill>
            <a:srgbClr val="81CAEB"/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300" dirty="0">
                <a:solidFill>
                  <a:srgbClr val="1E578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Projektbeschreibung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761E33EB-23ED-A48A-A658-1E6EE5047EB6}"/>
              </a:ext>
            </a:extLst>
          </p:cNvPr>
          <p:cNvSpPr/>
          <p:nvPr/>
        </p:nvSpPr>
        <p:spPr>
          <a:xfrm>
            <a:off x="0" y="1356852"/>
            <a:ext cx="1828800" cy="501446"/>
          </a:xfrm>
          <a:prstGeom prst="rect">
            <a:avLst/>
          </a:prstGeom>
          <a:noFill/>
          <a:ln w="63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3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Besonderheiten &amp; Nutzen</a:t>
            </a:r>
          </a:p>
        </p:txBody>
      </p:sp>
      <p:grpSp>
        <p:nvGrpSpPr>
          <p:cNvPr id="33" name="Gruppieren 32">
            <a:extLst>
              <a:ext uri="{FF2B5EF4-FFF2-40B4-BE49-F238E27FC236}">
                <a16:creationId xmlns:a16="http://schemas.microsoft.com/office/drawing/2014/main" id="{FA6568DB-4996-6C96-7542-01561647CE05}"/>
              </a:ext>
            </a:extLst>
          </p:cNvPr>
          <p:cNvGrpSpPr/>
          <p:nvPr/>
        </p:nvGrpSpPr>
        <p:grpSpPr>
          <a:xfrm>
            <a:off x="2305049" y="1769343"/>
            <a:ext cx="6809454" cy="4685535"/>
            <a:chOff x="2305049" y="1769343"/>
            <a:chExt cx="6809454" cy="4685535"/>
          </a:xfrm>
        </p:grpSpPr>
        <p:sp>
          <p:nvSpPr>
            <p:cNvPr id="12" name="Rechteck: abgerundete Ecken 11">
              <a:extLst>
                <a:ext uri="{FF2B5EF4-FFF2-40B4-BE49-F238E27FC236}">
                  <a16:creationId xmlns:a16="http://schemas.microsoft.com/office/drawing/2014/main" id="{0DFE340E-F7FF-EA02-119C-DBD881C82A04}"/>
                </a:ext>
              </a:extLst>
            </p:cNvPr>
            <p:cNvSpPr/>
            <p:nvPr/>
          </p:nvSpPr>
          <p:spPr>
            <a:xfrm>
              <a:off x="2305049" y="2172466"/>
              <a:ext cx="6809454" cy="1769344"/>
            </a:xfrm>
            <a:prstGeom prst="roundRect">
              <a:avLst/>
            </a:prstGeom>
            <a:solidFill>
              <a:srgbClr val="ACDCF2"/>
            </a:solidFill>
            <a:ln w="3175">
              <a:solidFill>
                <a:schemeClr val="accent1">
                  <a:shade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2">
                      <a:lumMod val="75000"/>
                      <a:lumOff val="25000"/>
                    </a:schemeClr>
                  </a:solidFill>
                </a:rPr>
                <a:t>Java-basierte Verwaltungssoftware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2">
                      <a:lumMod val="75000"/>
                      <a:lumOff val="25000"/>
                    </a:schemeClr>
                  </a:solidFill>
                </a:rPr>
                <a:t>3-Schichten-Modell (GUI – Service – DAO)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2">
                      <a:lumMod val="75000"/>
                      <a:lumOff val="25000"/>
                    </a:schemeClr>
                  </a:solidFill>
                </a:rPr>
                <a:t>Java 21, JavaFX, PostgreSQL, Hibernate, Maven</a:t>
              </a:r>
            </a:p>
          </p:txBody>
        </p:sp>
        <p:sp>
          <p:nvSpPr>
            <p:cNvPr id="13" name="Rechteck: abgerundete Ecken 12">
              <a:extLst>
                <a:ext uri="{FF2B5EF4-FFF2-40B4-BE49-F238E27FC236}">
                  <a16:creationId xmlns:a16="http://schemas.microsoft.com/office/drawing/2014/main" id="{CBFD016F-D701-C4FA-CAE6-BFA5442BA69B}"/>
                </a:ext>
              </a:extLst>
            </p:cNvPr>
            <p:cNvSpPr/>
            <p:nvPr/>
          </p:nvSpPr>
          <p:spPr>
            <a:xfrm>
              <a:off x="2305049" y="4685534"/>
              <a:ext cx="6809454" cy="1769344"/>
            </a:xfrm>
            <a:prstGeom prst="roundRect">
              <a:avLst/>
            </a:prstGeom>
            <a:solidFill>
              <a:srgbClr val="ACDCF2"/>
            </a:solidFill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2">
                      <a:lumMod val="75000"/>
                      <a:lumOff val="25000"/>
                    </a:schemeClr>
                  </a:solidFill>
                </a:rPr>
                <a:t>Login mit Berechtigungen (Admin: CRUD) / (User: Read-</a:t>
              </a:r>
              <a:r>
                <a:rPr lang="de-DE" dirty="0" err="1">
                  <a:solidFill>
                    <a:schemeClr val="tx2">
                      <a:lumMod val="75000"/>
                      <a:lumOff val="25000"/>
                    </a:schemeClr>
                  </a:solidFill>
                </a:rPr>
                <a:t>only</a:t>
              </a:r>
              <a:r>
                <a:rPr lang="de-DE" dirty="0">
                  <a:solidFill>
                    <a:schemeClr val="tx2">
                      <a:lumMod val="75000"/>
                      <a:lumOff val="25000"/>
                    </a:schemeClr>
                  </a:solidFill>
                </a:rPr>
                <a:t>)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2">
                      <a:lumMod val="75000"/>
                      <a:lumOff val="25000"/>
                    </a:schemeClr>
                  </a:solidFill>
                </a:rPr>
                <a:t>Verwaltung von Spielern, Trainern, Teams, Spielen, Hallen, Ligen, Training, Mitgliedsbeiträgen, Statistiken</a:t>
              </a:r>
            </a:p>
          </p:txBody>
        </p:sp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id="{15EDF73C-26B5-F237-3731-5A651C1E2B12}"/>
                </a:ext>
              </a:extLst>
            </p:cNvPr>
            <p:cNvSpPr/>
            <p:nvPr/>
          </p:nvSpPr>
          <p:spPr>
            <a:xfrm>
              <a:off x="2305049" y="1769343"/>
              <a:ext cx="4943475" cy="403123"/>
            </a:xfrm>
            <a:prstGeom prst="rect">
              <a:avLst/>
            </a:prstGeom>
            <a:noFill/>
            <a:ln w="158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dirty="0">
                  <a:solidFill>
                    <a:schemeClr val="tx2">
                      <a:lumMod val="75000"/>
                      <a:lumOff val="25000"/>
                    </a:schemeClr>
                  </a:solidFill>
                </a:rPr>
                <a:t>Architektur / Technologie Stack:</a:t>
              </a:r>
            </a:p>
          </p:txBody>
        </p:sp>
        <p:sp>
          <p:nvSpPr>
            <p:cNvPr id="17" name="Rechteck 16">
              <a:extLst>
                <a:ext uri="{FF2B5EF4-FFF2-40B4-BE49-F238E27FC236}">
                  <a16:creationId xmlns:a16="http://schemas.microsoft.com/office/drawing/2014/main" id="{971D78E0-2512-A001-1F2E-82BC8BD578A4}"/>
                </a:ext>
              </a:extLst>
            </p:cNvPr>
            <p:cNvSpPr/>
            <p:nvPr/>
          </p:nvSpPr>
          <p:spPr>
            <a:xfrm>
              <a:off x="2305050" y="4282411"/>
              <a:ext cx="4943475" cy="403123"/>
            </a:xfrm>
            <a:prstGeom prst="rect">
              <a:avLst/>
            </a:prstGeom>
            <a:noFill/>
            <a:ln w="158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dirty="0">
                  <a:solidFill>
                    <a:schemeClr val="tx2">
                      <a:lumMod val="75000"/>
                      <a:lumOff val="25000"/>
                    </a:schemeClr>
                  </a:solidFill>
                </a:rPr>
                <a:t>Funktionen:</a:t>
              </a:r>
            </a:p>
          </p:txBody>
        </p:sp>
      </p:grpSp>
      <p:sp>
        <p:nvSpPr>
          <p:cNvPr id="18" name="Rechteck 17">
            <a:extLst>
              <a:ext uri="{FF2B5EF4-FFF2-40B4-BE49-F238E27FC236}">
                <a16:creationId xmlns:a16="http://schemas.microsoft.com/office/drawing/2014/main" id="{523BB77D-AECD-7C51-8216-A04DE19C80CD}"/>
              </a:ext>
            </a:extLst>
          </p:cNvPr>
          <p:cNvSpPr/>
          <p:nvPr/>
        </p:nvSpPr>
        <p:spPr>
          <a:xfrm>
            <a:off x="0" y="6430297"/>
            <a:ext cx="1828800" cy="427703"/>
          </a:xfrm>
          <a:prstGeom prst="rect">
            <a:avLst/>
          </a:prstGeom>
          <a:noFill/>
          <a:ln w="63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3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Beenden</a:t>
            </a:r>
          </a:p>
        </p:txBody>
      </p:sp>
      <p:grpSp>
        <p:nvGrpSpPr>
          <p:cNvPr id="32" name="Gruppieren 31">
            <a:extLst>
              <a:ext uri="{FF2B5EF4-FFF2-40B4-BE49-F238E27FC236}">
                <a16:creationId xmlns:a16="http://schemas.microsoft.com/office/drawing/2014/main" id="{75B3A66C-E313-B811-A45D-61E228494877}"/>
              </a:ext>
            </a:extLst>
          </p:cNvPr>
          <p:cNvGrpSpPr/>
          <p:nvPr/>
        </p:nvGrpSpPr>
        <p:grpSpPr>
          <a:xfrm>
            <a:off x="1828801" y="953728"/>
            <a:ext cx="10363199" cy="589938"/>
            <a:chOff x="1828801" y="953728"/>
            <a:chExt cx="10363199" cy="589938"/>
          </a:xfrm>
        </p:grpSpPr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96D846BD-072C-F11D-989C-F2535B767E51}"/>
                </a:ext>
              </a:extLst>
            </p:cNvPr>
            <p:cNvSpPr/>
            <p:nvPr/>
          </p:nvSpPr>
          <p:spPr>
            <a:xfrm>
              <a:off x="1828801" y="953728"/>
              <a:ext cx="10363199" cy="5899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2400" dirty="0">
                  <a:solidFill>
                    <a:srgbClr val="1E578A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Projektbeschreibung</a:t>
              </a:r>
              <a:endParaRPr lang="de-DE" dirty="0">
                <a:solidFill>
                  <a:srgbClr val="1E578A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Pfeil: nach rechts 28">
              <a:extLst>
                <a:ext uri="{FF2B5EF4-FFF2-40B4-BE49-F238E27FC236}">
                  <a16:creationId xmlns:a16="http://schemas.microsoft.com/office/drawing/2014/main" id="{FCDD1B65-91BE-FD10-2F9A-3C8D418997A5}"/>
                </a:ext>
              </a:extLst>
            </p:cNvPr>
            <p:cNvSpPr/>
            <p:nvPr/>
          </p:nvSpPr>
          <p:spPr>
            <a:xfrm flipH="1">
              <a:off x="1955002" y="1164884"/>
              <a:ext cx="273847" cy="167625"/>
            </a:xfrm>
            <a:prstGeom prst="rightArrow">
              <a:avLst>
                <a:gd name="adj1" fmla="val 21588"/>
                <a:gd name="adj2" fmla="val 50000"/>
              </a:avLst>
            </a:prstGeom>
            <a:solidFill>
              <a:srgbClr val="1E578A"/>
            </a:solidFill>
            <a:ln w="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989023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E5F680-561A-F6D0-7B37-A837BE8E46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B8549193-8D9E-E2DF-22A6-175B8809292D}"/>
              </a:ext>
            </a:extLst>
          </p:cNvPr>
          <p:cNvSpPr/>
          <p:nvPr/>
        </p:nvSpPr>
        <p:spPr>
          <a:xfrm>
            <a:off x="0" y="0"/>
            <a:ext cx="12192000" cy="953729"/>
          </a:xfrm>
          <a:prstGeom prst="rect">
            <a:avLst/>
          </a:prstGeom>
          <a:solidFill>
            <a:srgbClr val="7AB0E2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AT" sz="3200" b="1" i="1" dirty="0"/>
              <a:t>          Basket Rolling Vereinssoftware</a:t>
            </a:r>
            <a:endParaRPr lang="de-DE" sz="3200" b="1" i="1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1EC179B7-FB17-B337-2AB5-95EE50681624}"/>
              </a:ext>
            </a:extLst>
          </p:cNvPr>
          <p:cNvSpPr/>
          <p:nvPr/>
        </p:nvSpPr>
        <p:spPr>
          <a:xfrm>
            <a:off x="0" y="953729"/>
            <a:ext cx="1828800" cy="5904271"/>
          </a:xfrm>
          <a:prstGeom prst="rect">
            <a:avLst/>
          </a:prstGeom>
          <a:solidFill>
            <a:srgbClr val="ACDCF2"/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7" name="Grafik 6" descr="Ein Bild, das Symbol, Logo, Emblem, Markenzeichen enthält.&#10;&#10;KI-generierte Inhalte können fehlerhaft sein.">
            <a:extLst>
              <a:ext uri="{FF2B5EF4-FFF2-40B4-BE49-F238E27FC236}">
                <a16:creationId xmlns:a16="http://schemas.microsoft.com/office/drawing/2014/main" id="{1FFD4B35-CBEE-E77E-D2AC-EEC3CD4C2A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338" y="0"/>
            <a:ext cx="777062" cy="876129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479CC860-7922-6191-DBB6-5DC86D846AD7}"/>
              </a:ext>
            </a:extLst>
          </p:cNvPr>
          <p:cNvSpPr/>
          <p:nvPr/>
        </p:nvSpPr>
        <p:spPr>
          <a:xfrm>
            <a:off x="0" y="953728"/>
            <a:ext cx="1828800" cy="403123"/>
          </a:xfrm>
          <a:prstGeom prst="rect">
            <a:avLst/>
          </a:prstGeom>
          <a:noFill/>
          <a:ln w="63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300" dirty="0">
                <a:solidFill>
                  <a:srgbClr val="1E578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Projektbeschreibung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7DF5CCCD-9132-337E-345A-A87C92165FF7}"/>
              </a:ext>
            </a:extLst>
          </p:cNvPr>
          <p:cNvSpPr/>
          <p:nvPr/>
        </p:nvSpPr>
        <p:spPr>
          <a:xfrm>
            <a:off x="0" y="1356852"/>
            <a:ext cx="1828800" cy="501446"/>
          </a:xfrm>
          <a:prstGeom prst="rect">
            <a:avLst/>
          </a:prstGeom>
          <a:solidFill>
            <a:srgbClr val="81CAEB"/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3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Besonderheiten &amp; Nutzen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354B3BC2-298B-4822-33E1-C5B191886039}"/>
              </a:ext>
            </a:extLst>
          </p:cNvPr>
          <p:cNvSpPr/>
          <p:nvPr/>
        </p:nvSpPr>
        <p:spPr>
          <a:xfrm>
            <a:off x="0" y="6430297"/>
            <a:ext cx="1828800" cy="427703"/>
          </a:xfrm>
          <a:prstGeom prst="rect">
            <a:avLst/>
          </a:prstGeom>
          <a:noFill/>
          <a:ln w="63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3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Beenden</a:t>
            </a:r>
          </a:p>
        </p:txBody>
      </p:sp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F327904F-40EE-AE3D-7AC2-F17D649234C6}"/>
              </a:ext>
            </a:extLst>
          </p:cNvPr>
          <p:cNvGrpSpPr/>
          <p:nvPr/>
        </p:nvGrpSpPr>
        <p:grpSpPr>
          <a:xfrm>
            <a:off x="1828801" y="953728"/>
            <a:ext cx="10363199" cy="5551305"/>
            <a:chOff x="1828801" y="953728"/>
            <a:chExt cx="10363199" cy="5551305"/>
          </a:xfrm>
        </p:grpSpPr>
        <p:sp>
          <p:nvSpPr>
            <p:cNvPr id="3" name="Rechteck 2">
              <a:extLst>
                <a:ext uri="{FF2B5EF4-FFF2-40B4-BE49-F238E27FC236}">
                  <a16:creationId xmlns:a16="http://schemas.microsoft.com/office/drawing/2014/main" id="{D1019CEE-AE87-3A60-835C-5552DCADFFCC}"/>
                </a:ext>
              </a:extLst>
            </p:cNvPr>
            <p:cNvSpPr/>
            <p:nvPr/>
          </p:nvSpPr>
          <p:spPr>
            <a:xfrm>
              <a:off x="1828801" y="953728"/>
              <a:ext cx="10363199" cy="5899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2400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Besonderheiten &amp; Nutzen</a:t>
              </a:r>
            </a:p>
          </p:txBody>
        </p:sp>
        <p:sp>
          <p:nvSpPr>
            <p:cNvPr id="6" name="Pfeil: nach rechts 5">
              <a:extLst>
                <a:ext uri="{FF2B5EF4-FFF2-40B4-BE49-F238E27FC236}">
                  <a16:creationId xmlns:a16="http://schemas.microsoft.com/office/drawing/2014/main" id="{E13A351C-79D0-B1EC-D483-3C83B115532E}"/>
                </a:ext>
              </a:extLst>
            </p:cNvPr>
            <p:cNvSpPr/>
            <p:nvPr/>
          </p:nvSpPr>
          <p:spPr>
            <a:xfrm flipH="1">
              <a:off x="1955002" y="1164884"/>
              <a:ext cx="273847" cy="167625"/>
            </a:xfrm>
            <a:prstGeom prst="rightArrow">
              <a:avLst>
                <a:gd name="adj1" fmla="val 21588"/>
                <a:gd name="adj2" fmla="val 50000"/>
              </a:avLst>
            </a:prstGeom>
            <a:solidFill>
              <a:srgbClr val="1E578A"/>
            </a:solidFill>
            <a:ln w="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D69100AB-63FA-85BB-A8CD-E5530969C9A1}"/>
                </a:ext>
              </a:extLst>
            </p:cNvPr>
            <p:cNvSpPr/>
            <p:nvPr/>
          </p:nvSpPr>
          <p:spPr>
            <a:xfrm>
              <a:off x="2305049" y="1769343"/>
              <a:ext cx="4943475" cy="403123"/>
            </a:xfrm>
            <a:prstGeom prst="rect">
              <a:avLst/>
            </a:prstGeom>
            <a:noFill/>
            <a:ln w="158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dirty="0">
                  <a:solidFill>
                    <a:schemeClr val="tx2">
                      <a:lumMod val="75000"/>
                      <a:lumOff val="25000"/>
                    </a:schemeClr>
                  </a:solidFill>
                </a:rPr>
                <a:t>Besonderheiten:</a:t>
              </a:r>
            </a:p>
          </p:txBody>
        </p:sp>
        <p:sp>
          <p:nvSpPr>
            <p:cNvPr id="11" name="Rechteck: abgerundete Ecken 10">
              <a:extLst>
                <a:ext uri="{FF2B5EF4-FFF2-40B4-BE49-F238E27FC236}">
                  <a16:creationId xmlns:a16="http://schemas.microsoft.com/office/drawing/2014/main" id="{6D5C9DA2-FCD5-5195-6A0F-5B16BB560149}"/>
                </a:ext>
              </a:extLst>
            </p:cNvPr>
            <p:cNvSpPr/>
            <p:nvPr/>
          </p:nvSpPr>
          <p:spPr>
            <a:xfrm>
              <a:off x="2305048" y="2172465"/>
              <a:ext cx="7156451" cy="2513069"/>
            </a:xfrm>
            <a:prstGeom prst="roundRect">
              <a:avLst/>
            </a:prstGeom>
            <a:solidFill>
              <a:srgbClr val="ACDCF2"/>
            </a:solidFill>
            <a:ln w="3175">
              <a:solidFill>
                <a:schemeClr val="accent1">
                  <a:shade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i="1" u="sng" dirty="0">
                  <a:solidFill>
                    <a:schemeClr val="tx2">
                      <a:lumMod val="75000"/>
                      <a:lumOff val="25000"/>
                    </a:schemeClr>
                  </a:solidFill>
                </a:rPr>
                <a:t>Rollenmodell: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tx2">
                      <a:lumMod val="75000"/>
                      <a:lumOff val="25000"/>
                    </a:schemeClr>
                  </a:solidFill>
                </a:rPr>
                <a:t>Admin: CRUD (Create, Read, Update, Delete)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2">
                      <a:lumMod val="75000"/>
                      <a:lumOff val="25000"/>
                    </a:schemeClr>
                  </a:solidFill>
                </a:rPr>
                <a:t>User: nur Leserechte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i="1" u="sng" dirty="0">
                  <a:solidFill>
                    <a:schemeClr val="tx2">
                      <a:lumMod val="75000"/>
                      <a:lumOff val="25000"/>
                    </a:schemeClr>
                  </a:solidFill>
                </a:rPr>
                <a:t>GUI-Konzept: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2">
                      <a:lumMod val="75000"/>
                      <a:lumOff val="25000"/>
                    </a:schemeClr>
                  </a:solidFill>
                </a:rPr>
                <a:t>Zentrales Hauptmenü (Dashboard)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2">
                      <a:lumMod val="75000"/>
                      <a:lumOff val="25000"/>
                    </a:schemeClr>
                  </a:solidFill>
                </a:rPr>
                <a:t>Übersichtliche Masken für Spieler, Trainer, Teams, Spiele, etc…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2">
                      <a:lumMod val="75000"/>
                      <a:lumOff val="25000"/>
                    </a:schemeClr>
                  </a:solidFill>
                </a:rPr>
                <a:t>Konsistenter Aufbau für schnelle Erlernbarkeit</a:t>
              </a:r>
            </a:p>
          </p:txBody>
        </p:sp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62C4FAEE-11ED-8044-7E2E-28FFC3A6A616}"/>
                </a:ext>
              </a:extLst>
            </p:cNvPr>
            <p:cNvSpPr/>
            <p:nvPr/>
          </p:nvSpPr>
          <p:spPr>
            <a:xfrm>
              <a:off x="2305049" y="4911210"/>
              <a:ext cx="4943475" cy="403123"/>
            </a:xfrm>
            <a:prstGeom prst="rect">
              <a:avLst/>
            </a:prstGeom>
            <a:noFill/>
            <a:ln w="158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dirty="0">
                  <a:solidFill>
                    <a:schemeClr val="tx2">
                      <a:lumMod val="75000"/>
                      <a:lumOff val="25000"/>
                    </a:schemeClr>
                  </a:solidFill>
                </a:rPr>
                <a:t>Nutzen:</a:t>
              </a:r>
            </a:p>
          </p:txBody>
        </p:sp>
        <p:sp>
          <p:nvSpPr>
            <p:cNvPr id="16" name="Rechteck: abgerundete Ecken 15">
              <a:extLst>
                <a:ext uri="{FF2B5EF4-FFF2-40B4-BE49-F238E27FC236}">
                  <a16:creationId xmlns:a16="http://schemas.microsoft.com/office/drawing/2014/main" id="{110899BA-084C-8748-E217-7F2C43347ACB}"/>
                </a:ext>
              </a:extLst>
            </p:cNvPr>
            <p:cNvSpPr/>
            <p:nvPr/>
          </p:nvSpPr>
          <p:spPr>
            <a:xfrm>
              <a:off x="2305048" y="5314333"/>
              <a:ext cx="7156450" cy="1190700"/>
            </a:xfrm>
            <a:prstGeom prst="roundRect">
              <a:avLst/>
            </a:prstGeom>
            <a:solidFill>
              <a:srgbClr val="ACDCF2"/>
            </a:solidFill>
            <a:ln w="3175">
              <a:solidFill>
                <a:schemeClr val="accent1">
                  <a:shade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2">
                      <a:lumMod val="75000"/>
                      <a:lumOff val="25000"/>
                    </a:schemeClr>
                  </a:solidFill>
                </a:rPr>
                <a:t>zentrale Verwaltung aller Daten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2">
                      <a:lumMod val="75000"/>
                      <a:lumOff val="25000"/>
                    </a:schemeClr>
                  </a:solidFill>
                </a:rPr>
                <a:t>weniger Fehler, mehr Transparenz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2">
                      <a:lumMod val="75000"/>
                      <a:lumOff val="25000"/>
                    </a:schemeClr>
                  </a:solidFill>
                </a:rPr>
                <a:t>leicht erweiterbar (z. B. Spielpläne, Liga-System implementieren)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49734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6E8D8A-D7E2-064D-01D2-D037D32BD3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D3D2B91F-BD38-801E-26F1-81A470941A9F}"/>
              </a:ext>
            </a:extLst>
          </p:cNvPr>
          <p:cNvSpPr/>
          <p:nvPr/>
        </p:nvSpPr>
        <p:spPr>
          <a:xfrm>
            <a:off x="0" y="0"/>
            <a:ext cx="12192000" cy="953729"/>
          </a:xfrm>
          <a:prstGeom prst="rect">
            <a:avLst/>
          </a:prstGeom>
          <a:solidFill>
            <a:srgbClr val="7AB0E2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AT" sz="3200" b="1" i="1" dirty="0"/>
              <a:t>          Basket Rolling Vereinssoftware</a:t>
            </a:r>
            <a:endParaRPr lang="de-DE" sz="3200" b="1" i="1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5353C4BD-8432-6949-0F40-48C24715006C}"/>
              </a:ext>
            </a:extLst>
          </p:cNvPr>
          <p:cNvSpPr/>
          <p:nvPr/>
        </p:nvSpPr>
        <p:spPr>
          <a:xfrm>
            <a:off x="0" y="953729"/>
            <a:ext cx="1828800" cy="5904271"/>
          </a:xfrm>
          <a:prstGeom prst="rect">
            <a:avLst/>
          </a:prstGeom>
          <a:solidFill>
            <a:srgbClr val="ACDCF2"/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7" name="Grafik 6" descr="Ein Bild, das Symbol, Logo, Emblem, Markenzeichen enthält.&#10;&#10;KI-generierte Inhalte können fehlerhaft sein.">
            <a:extLst>
              <a:ext uri="{FF2B5EF4-FFF2-40B4-BE49-F238E27FC236}">
                <a16:creationId xmlns:a16="http://schemas.microsoft.com/office/drawing/2014/main" id="{877BB6ED-C4E1-6B4C-CC7A-82714872EF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338" y="0"/>
            <a:ext cx="777062" cy="876129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8A215ADB-013A-DAA1-61E8-A7BA0DD519AC}"/>
              </a:ext>
            </a:extLst>
          </p:cNvPr>
          <p:cNvSpPr/>
          <p:nvPr/>
        </p:nvSpPr>
        <p:spPr>
          <a:xfrm>
            <a:off x="0" y="953728"/>
            <a:ext cx="1828800" cy="403123"/>
          </a:xfrm>
          <a:prstGeom prst="rect">
            <a:avLst/>
          </a:prstGeom>
          <a:solidFill>
            <a:srgbClr val="ACDCF2"/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300" dirty="0">
                <a:solidFill>
                  <a:srgbClr val="1E578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Projektbeschreibung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538D4CE9-C6DD-6C59-511F-63D8628035C8}"/>
              </a:ext>
            </a:extLst>
          </p:cNvPr>
          <p:cNvSpPr/>
          <p:nvPr/>
        </p:nvSpPr>
        <p:spPr>
          <a:xfrm>
            <a:off x="0" y="1356852"/>
            <a:ext cx="1828800" cy="501446"/>
          </a:xfrm>
          <a:prstGeom prst="rect">
            <a:avLst/>
          </a:prstGeom>
          <a:noFill/>
          <a:ln w="63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3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Besonderheiten &amp; Nutzen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2696E605-8D86-4555-C88A-DADC092F0814}"/>
              </a:ext>
            </a:extLst>
          </p:cNvPr>
          <p:cNvSpPr/>
          <p:nvPr/>
        </p:nvSpPr>
        <p:spPr>
          <a:xfrm>
            <a:off x="0" y="6430297"/>
            <a:ext cx="1828800" cy="427703"/>
          </a:xfrm>
          <a:prstGeom prst="rect">
            <a:avLst/>
          </a:prstGeom>
          <a:solidFill>
            <a:srgbClr val="81CAEB"/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3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Beenden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505E835C-AECA-82CA-F0E9-05632E35CB0E}"/>
              </a:ext>
            </a:extLst>
          </p:cNvPr>
          <p:cNvSpPr/>
          <p:nvPr/>
        </p:nvSpPr>
        <p:spPr>
          <a:xfrm>
            <a:off x="1828801" y="953728"/>
            <a:ext cx="10363199" cy="58993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400" dirty="0">
                <a:solidFill>
                  <a:srgbClr val="1E578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Beenden</a:t>
            </a:r>
            <a:endParaRPr lang="de-DE" dirty="0">
              <a:solidFill>
                <a:srgbClr val="1E578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Pfeil: nach rechts 28">
            <a:extLst>
              <a:ext uri="{FF2B5EF4-FFF2-40B4-BE49-F238E27FC236}">
                <a16:creationId xmlns:a16="http://schemas.microsoft.com/office/drawing/2014/main" id="{DA3B0014-D735-B3BA-5CAE-77D55AF3F421}"/>
              </a:ext>
            </a:extLst>
          </p:cNvPr>
          <p:cNvSpPr/>
          <p:nvPr/>
        </p:nvSpPr>
        <p:spPr>
          <a:xfrm flipH="1">
            <a:off x="1955002" y="1164884"/>
            <a:ext cx="273847" cy="167625"/>
          </a:xfrm>
          <a:prstGeom prst="rightArrow">
            <a:avLst>
              <a:gd name="adj1" fmla="val 21588"/>
              <a:gd name="adj2" fmla="val 50000"/>
            </a:avLst>
          </a:prstGeom>
          <a:solidFill>
            <a:srgbClr val="1E578A"/>
          </a:solidFill>
          <a:ln w="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51ADBDBF-D345-33BA-B9E2-34C861C0F52D}"/>
              </a:ext>
            </a:extLst>
          </p:cNvPr>
          <p:cNvSpPr/>
          <p:nvPr/>
        </p:nvSpPr>
        <p:spPr>
          <a:xfrm>
            <a:off x="1828800" y="1543666"/>
            <a:ext cx="10363200" cy="53143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85D5BECD-9603-0715-728B-C0BC88173F8D}"/>
              </a:ext>
            </a:extLst>
          </p:cNvPr>
          <p:cNvSpPr txBox="1"/>
          <p:nvPr/>
        </p:nvSpPr>
        <p:spPr>
          <a:xfrm>
            <a:off x="2965450" y="1858298"/>
            <a:ext cx="80899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4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Danke für Ihre Aufmerksamkeit! </a:t>
            </a:r>
            <a:endParaRPr lang="de-DE" sz="44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9" name="Grafik 18" descr="Ein Bild, das Logo, Symbol, Markenzeichen, Emblem enthält.&#10;&#10;KI-generierte Inhalte können fehlerhaft sein.">
            <a:extLst>
              <a:ext uri="{FF2B5EF4-FFF2-40B4-BE49-F238E27FC236}">
                <a16:creationId xmlns:a16="http://schemas.microsoft.com/office/drawing/2014/main" id="{FC541070-AEE6-B1BE-2A4B-7E752B837E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3899" y="1155289"/>
            <a:ext cx="685964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8037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173</Words>
  <Application>Microsoft Office PowerPoint</Application>
  <PresentationFormat>Breitbild</PresentationFormat>
  <Paragraphs>37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4</vt:i4>
      </vt:variant>
    </vt:vector>
  </HeadingPairs>
  <TitlesOfParts>
    <vt:vector size="11" baseType="lpstr">
      <vt:lpstr>Aptos</vt:lpstr>
      <vt:lpstr>Aptos Display</vt:lpstr>
      <vt:lpstr>Arial</vt:lpstr>
      <vt:lpstr>Trebuchet MS</vt:lpstr>
      <vt:lpstr>Wingdings 3</vt:lpstr>
      <vt:lpstr>Office</vt:lpstr>
      <vt:lpstr>Facette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Marko Begovic</dc:creator>
  <cp:lastModifiedBy>Marko Begovic</cp:lastModifiedBy>
  <cp:revision>2</cp:revision>
  <dcterms:created xsi:type="dcterms:W3CDTF">2025-08-19T16:15:41Z</dcterms:created>
  <dcterms:modified xsi:type="dcterms:W3CDTF">2025-08-19T18:49:53Z</dcterms:modified>
</cp:coreProperties>
</file>