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84" r:id="rId3"/>
    <p:sldId id="318" r:id="rId4"/>
    <p:sldId id="320" r:id="rId5"/>
    <p:sldId id="321" r:id="rId6"/>
    <p:sldId id="319" r:id="rId7"/>
    <p:sldId id="322" r:id="rId8"/>
    <p:sldId id="324" r:id="rId9"/>
    <p:sldId id="323" r:id="rId10"/>
    <p:sldId id="326" r:id="rId11"/>
    <p:sldId id="325" r:id="rId12"/>
    <p:sldId id="327" r:id="rId13"/>
    <p:sldId id="328" r:id="rId14"/>
    <p:sldId id="289" r:id="rId15"/>
    <p:sldId id="26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D46"/>
    <a:srgbClr val="FF8687"/>
    <a:srgbClr val="FEAC86"/>
    <a:srgbClr val="FFAB94"/>
    <a:srgbClr val="FEDECE"/>
    <a:srgbClr val="DCB6C7"/>
    <a:srgbClr val="9CA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90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DAAE67-22F6-4ADF-80EC-4F9D4DD53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80E6A0F-DBF1-4BE3-9199-3F90AFD38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D598936-129F-48F2-91C5-5D169A90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F0971B7-99EB-4FF0-BB35-FA4E37E0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7A0825A-B44C-4512-A9C1-99897D37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5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00B5B0-CA73-4AB9-9363-84B34D2C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90CD513-67DE-45F5-B1D7-7BC9187E3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6EB3ED7-98B7-4D8F-B7FF-C74F88230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4DE9D2E-CDE4-4609-8D93-523FFE7C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07488AB-1AC0-447F-9C76-716B7B3E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A1537FB-036A-42A6-A7F4-444DC856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7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ED2522-1272-4A5B-BE2D-5B899AC8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1781B17-1597-489E-9FF2-31E06EBA4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CAEF630-E0E5-4DEC-AD56-9ED7A2E9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48B9886-DFFA-4B0D-AEE4-527BD486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E789BB4-DD4E-42B2-8266-CE6225F0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95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2B9B4A7-DDC3-489B-93D9-B87257DBB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EF79CB2-9144-49C0-84FB-31A1C4EE5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18A0D0-A672-4CAC-9C8A-72ACB339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ED2B559-314C-415F-AA52-D252099C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B76E69-9183-49E6-81AD-132568C9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9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CAAA0B-596C-4DAC-9EF3-FFAD421C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E725B30-21C6-458C-99FB-F980F542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7BFFEB-77C6-4450-8D13-C3546E0B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2A78F29-1D2A-4DF8-9EAA-5701DD16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801A2EE-D7C6-450D-8EC0-9D7B83D2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6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E111FB-8866-4664-A5D8-0969FAF86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1840534-BF46-4E34-9535-2A8D8CE63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7A92103-152E-4592-A37A-0999C2CA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698D135-F83F-4D21-B73A-3B2720E4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B4BEE37-1BA2-4638-99C3-671B3EFE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5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D12452D-F725-43F2-891B-8F3C5640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A653978-81FD-433D-97B3-0B2AFD1F7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357DDD5-734A-4B4D-99CD-BD8C9A714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1CC40B9-130D-40B8-83D2-34217A9D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1719A89-6F80-4ECA-A34C-FAA27D65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1D5BD0A-B3A9-4583-A056-E98D0E9A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26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EDEB464-BC80-46C6-9B13-3B724FB6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57C4A98-047A-4726-AA6D-4D9CA1092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18EE444-2ED4-45DB-A3BD-5C546C5DF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B065BAB-03D6-4315-9D2B-928DD93BB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D3DBDC4-E396-4A61-B420-1143BAB63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27D9A71D-E3EE-4AAD-8E6C-C42E3153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4A99E69E-B885-40C5-A4F1-EC049C5B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84B36A8-8839-4C3F-9BEA-0BDE44F8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4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4B1AFB7-9F62-4B3F-A5EC-2188D29F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DCD68F9-DEA6-4C4B-8ACE-FD1D00D0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4CB8C55-EEFE-4A76-8891-27071B40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1846D7F-551B-4A91-8ABC-15AFC8B5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9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7B8C449C-F7F5-4C68-B11D-9D1E7BEB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111CA38B-7E8E-4233-985C-172443E7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C89776E-5DAB-42E1-937C-2CECD64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5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578682-B652-42E6-813A-80E3744D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83F64BE-FAA1-49D1-8EDF-56A72747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3A4A9A9-FE6C-4BE6-9B41-D876C88A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088F0E-F684-4BBE-9154-12266C3C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1950" y="6356350"/>
            <a:ext cx="2743200" cy="365125"/>
          </a:xfrm>
        </p:spPr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957E20D8-70EB-438A-AED0-5E6450E39835}"/>
              </a:ext>
            </a:extLst>
          </p:cNvPr>
          <p:cNvCxnSpPr>
            <a:cxnSpLocks/>
          </p:cNvCxnSpPr>
          <p:nvPr userDrawn="1"/>
        </p:nvCxnSpPr>
        <p:spPr>
          <a:xfrm>
            <a:off x="165100" y="177800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0A88A988-7029-4D30-8C13-0ECDF0D34440}"/>
              </a:ext>
            </a:extLst>
          </p:cNvPr>
          <p:cNvCxnSpPr>
            <a:cxnSpLocks/>
          </p:cNvCxnSpPr>
          <p:nvPr userDrawn="1"/>
        </p:nvCxnSpPr>
        <p:spPr>
          <a:xfrm>
            <a:off x="196850" y="6721475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54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BBCC2E-2453-4BC3-AE52-B745E37F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3766565-E894-41F8-AB78-BA944CDCA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9E97440-40ED-4FA4-823C-1DB64874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91BF1E0-F1AB-4FF4-922B-E4F604D7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AA2713C-E48C-406A-AA7F-874F21E2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835D3A5-00AA-4ECF-A3EC-9FC1A567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1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DAD8A5C-40E5-4218-82CF-CC64D543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C12D53C-FF21-45A1-A0D8-60CBEB136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9A1C4F6-3E23-4DAB-A6D8-1FAAE910B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0E3F-AEE4-44D8-A5DC-964B026AD4C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DDCB679-6D2B-4FA4-ADB1-F01E85282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75ED24F-35AD-4051-80FF-FD8125BA5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4000">
              <a:srgbClr val="DCB6C7"/>
            </a:gs>
            <a:gs pos="49000">
              <a:srgbClr val="FEDECE"/>
            </a:gs>
            <a:gs pos="97409">
              <a:srgbClr val="FF8687"/>
            </a:gs>
            <a:gs pos="74000">
              <a:srgbClr val="FFAB9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F623C6BB-E97C-4ACE-9CBE-FA67262611AA}"/>
              </a:ext>
            </a:extLst>
          </p:cNvPr>
          <p:cNvGrpSpPr/>
          <p:nvPr/>
        </p:nvGrpSpPr>
        <p:grpSpPr>
          <a:xfrm>
            <a:off x="4116000" y="1449000"/>
            <a:ext cx="3960000" cy="3960000"/>
            <a:chOff x="4116000" y="1449000"/>
            <a:chExt cx="3960000" cy="39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xmlns="" id="{14AFCF8C-4FA2-4927-8553-CE5939993963}"/>
                </a:ext>
              </a:extLst>
            </p:cNvPr>
            <p:cNvSpPr/>
            <p:nvPr/>
          </p:nvSpPr>
          <p:spPr>
            <a:xfrm>
              <a:off x="4116000" y="1449000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27BCED4-FE5C-455B-9D6D-A12DE0E08097}"/>
                </a:ext>
              </a:extLst>
            </p:cNvPr>
            <p:cNvSpPr txBox="1"/>
            <p:nvPr/>
          </p:nvSpPr>
          <p:spPr>
            <a:xfrm>
              <a:off x="4629514" y="2767280"/>
              <a:ext cx="293297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/>
                <a:t>인천 관광</a:t>
              </a:r>
              <a:endParaRPr lang="en-US" altLang="ko-KR" sz="4000" b="1" dirty="0"/>
            </a:p>
            <a:p>
              <a:pPr algn="ctr"/>
              <a:r>
                <a:rPr lang="ko-KR" altLang="en-US" sz="4000" b="1" dirty="0"/>
                <a:t>시스템</a:t>
              </a:r>
              <a:endParaRPr lang="en-US" altLang="ko-KR" sz="4000" b="1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1451ACC-277C-4033-9F50-30C11754D788}"/>
              </a:ext>
            </a:extLst>
          </p:cNvPr>
          <p:cNvSpPr txBox="1"/>
          <p:nvPr/>
        </p:nvSpPr>
        <p:spPr>
          <a:xfrm>
            <a:off x="9805858" y="5924438"/>
            <a:ext cx="293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201644008</a:t>
            </a: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박규민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401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JPA-</a:t>
            </a:r>
            <a:r>
              <a:rPr lang="en-US" altLang="ko-KR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Mysql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01" y="429819"/>
            <a:ext cx="7171554" cy="596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246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5A7F83-B01B-40D7-AE06-63A497239845}"/>
              </a:ext>
            </a:extLst>
          </p:cNvPr>
          <p:cNvSpPr txBox="1"/>
          <p:nvPr/>
        </p:nvSpPr>
        <p:spPr>
          <a:xfrm>
            <a:off x="746237" y="8870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JPA-</a:t>
            </a:r>
            <a:r>
              <a:rPr lang="en-US" altLang="ko-KR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Mysql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52498" y="1525848"/>
            <a:ext cx="7861301" cy="4186985"/>
          </a:xfrm>
          <a:prstGeom prst="rect">
            <a:avLst/>
          </a:prstGeom>
          <a:solidFill>
            <a:srgbClr val="FDFD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2046" rIns="0" bIns="92046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Arial" panose="020B0604020202020204" pitchFamily="34" charset="0"/>
              </a:rPr>
              <a:t># BoardController.java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Arial" panose="020B0604020202020204" pitchFamily="34" charset="0"/>
              </a:rPr>
              <a:t>@</a:t>
            </a:r>
            <a:r>
              <a:rPr lang="en-US" altLang="ko-KR" sz="2000" dirty="0" err="1" smtClean="0">
                <a:latin typeface="Arial" panose="020B0604020202020204" pitchFamily="34" charset="0"/>
              </a:rPr>
              <a:t>Autowired</a:t>
            </a:r>
            <a:endParaRPr lang="en-US" altLang="ko-KR" sz="2000" dirty="0" smtClean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Arial" panose="020B0604020202020204" pitchFamily="34" charset="0"/>
              </a:rPr>
              <a:t>Private </a:t>
            </a:r>
            <a:r>
              <a:rPr lang="en-US" altLang="ko-KR" sz="2000" dirty="0" err="1" smtClean="0">
                <a:latin typeface="Arial" panose="020B0604020202020204" pitchFamily="34" charset="0"/>
              </a:rPr>
              <a:t>BoardService</a:t>
            </a:r>
            <a:r>
              <a:rPr lang="en-US" altLang="ko-KR" sz="2000" dirty="0" smtClean="0"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latin typeface="Arial" panose="020B0604020202020204" pitchFamily="34" charset="0"/>
              </a:rPr>
              <a:t>boardservice</a:t>
            </a:r>
            <a:r>
              <a:rPr lang="en-US" altLang="ko-KR" sz="2000" dirty="0" smtClean="0">
                <a:latin typeface="Arial" panose="020B0604020202020204" pitchFamily="34" charset="0"/>
              </a:rPr>
              <a:t>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Arial" panose="020B0604020202020204" pitchFamily="34" charset="0"/>
              </a:rPr>
              <a:t>@</a:t>
            </a:r>
            <a:r>
              <a:rPr lang="en-US" altLang="ko-KR" sz="2000" dirty="0" err="1" smtClean="0">
                <a:latin typeface="Arial" panose="020B0604020202020204" pitchFamily="34" charset="0"/>
              </a:rPr>
              <a:t>RequestMapping</a:t>
            </a:r>
            <a:r>
              <a:rPr lang="en-US" altLang="ko-KR" sz="2000" dirty="0" smtClean="0">
                <a:latin typeface="Arial" panose="020B0604020202020204" pitchFamily="34" charset="0"/>
              </a:rPr>
              <a:t>(“/</a:t>
            </a:r>
            <a:r>
              <a:rPr lang="en-US" altLang="ko-KR" sz="2000" dirty="0" err="1" smtClean="0">
                <a:latin typeface="Arial" panose="020B0604020202020204" pitchFamily="34" charset="0"/>
              </a:rPr>
              <a:t>getBoardList</a:t>
            </a:r>
            <a:r>
              <a:rPr lang="en-US" altLang="ko-KR" sz="2000" dirty="0" smtClean="0">
                <a:latin typeface="Arial" panose="020B0604020202020204" pitchFamily="34" charset="0"/>
              </a:rPr>
              <a:t>”)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Arial" panose="020B0604020202020204" pitchFamily="34" charset="0"/>
              </a:rPr>
              <a:t>Public String </a:t>
            </a:r>
            <a:r>
              <a:rPr lang="en-US" altLang="ko-KR" sz="2000" dirty="0" err="1" smtClean="0">
                <a:latin typeface="Arial" panose="020B0604020202020204" pitchFamily="34" charset="0"/>
              </a:rPr>
              <a:t>getBoardList</a:t>
            </a:r>
            <a:r>
              <a:rPr lang="en-US" altLang="ko-KR" sz="2000" dirty="0" smtClean="0">
                <a:latin typeface="Arial" panose="020B0604020202020204" pitchFamily="34" charset="0"/>
              </a:rPr>
              <a:t>(Model </a:t>
            </a:r>
            <a:r>
              <a:rPr lang="en-US" altLang="ko-KR" sz="2000" dirty="0" err="1" smtClean="0">
                <a:latin typeface="Arial" panose="020B0604020202020204" pitchFamily="34" charset="0"/>
              </a:rPr>
              <a:t>model</a:t>
            </a:r>
            <a:r>
              <a:rPr lang="en-US" altLang="ko-KR" sz="2000" dirty="0" smtClean="0">
                <a:latin typeface="Arial" panose="020B0604020202020204" pitchFamily="34" charset="0"/>
              </a:rPr>
              <a:t>, Board board){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Arial" panose="020B0604020202020204" pitchFamily="34" charset="0"/>
              </a:rPr>
              <a:t>List&lt;Board&gt; </a:t>
            </a:r>
            <a:r>
              <a:rPr lang="en-US" altLang="ko-KR" sz="2000" dirty="0" err="1" smtClean="0">
                <a:latin typeface="Arial" panose="020B0604020202020204" pitchFamily="34" charset="0"/>
              </a:rPr>
              <a:t>boardList</a:t>
            </a:r>
            <a:r>
              <a:rPr lang="en-US" altLang="ko-KR" sz="2000" dirty="0" smtClean="0">
                <a:latin typeface="Arial" panose="020B0604020202020204" pitchFamily="34" charset="0"/>
              </a:rPr>
              <a:t> = </a:t>
            </a:r>
            <a:r>
              <a:rPr lang="en-US" altLang="ko-KR" sz="2000" dirty="0" err="1" smtClean="0">
                <a:latin typeface="Arial" panose="020B0604020202020204" pitchFamily="34" charset="0"/>
              </a:rPr>
              <a:t>boardService.getBoardList</a:t>
            </a:r>
            <a:r>
              <a:rPr lang="en-US" altLang="ko-KR" sz="2000" dirty="0" smtClean="0">
                <a:latin typeface="Arial" panose="020B0604020202020204" pitchFamily="34" charset="0"/>
              </a:rPr>
              <a:t>(board);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err="1" smtClean="0">
                <a:latin typeface="Arial" panose="020B0604020202020204" pitchFamily="34" charset="0"/>
              </a:rPr>
              <a:t>Model.addAttribute</a:t>
            </a:r>
            <a:r>
              <a:rPr lang="en-US" altLang="ko-KR" sz="2000" dirty="0" smtClean="0">
                <a:latin typeface="Arial" panose="020B0604020202020204" pitchFamily="34" charset="0"/>
              </a:rPr>
              <a:t>(“</a:t>
            </a:r>
            <a:r>
              <a:rPr lang="en-US" altLang="ko-KR" sz="2000" dirty="0" err="1" smtClean="0">
                <a:latin typeface="Arial" panose="020B0604020202020204" pitchFamily="34" charset="0"/>
              </a:rPr>
              <a:t>boardList</a:t>
            </a:r>
            <a:r>
              <a:rPr lang="en-US" altLang="ko-KR" sz="2000" dirty="0" smtClean="0">
                <a:latin typeface="Arial" panose="020B0604020202020204" pitchFamily="34" charset="0"/>
              </a:rPr>
              <a:t>”, </a:t>
            </a:r>
            <a:r>
              <a:rPr lang="en-US" altLang="ko-KR" sz="2000" dirty="0" err="1" smtClean="0">
                <a:latin typeface="Arial" panose="020B0604020202020204" pitchFamily="34" charset="0"/>
              </a:rPr>
              <a:t>boardList</a:t>
            </a:r>
            <a:r>
              <a:rPr lang="en-US" altLang="ko-KR" sz="2000" dirty="0" smtClean="0">
                <a:latin typeface="Arial" panose="020B0604020202020204" pitchFamily="34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Arial" panose="020B0604020202020204" pitchFamily="34" charset="0"/>
              </a:rPr>
              <a:t>Return “</a:t>
            </a:r>
            <a:r>
              <a:rPr lang="en-US" altLang="ko-KR" sz="2000" dirty="0" err="1" smtClean="0">
                <a:latin typeface="Arial" panose="020B0604020202020204" pitchFamily="34" charset="0"/>
              </a:rPr>
              <a:t>getBoardList</a:t>
            </a:r>
            <a:r>
              <a:rPr lang="en-US" altLang="ko-KR" sz="2000" dirty="0" smtClean="0">
                <a:latin typeface="Arial" panose="020B0604020202020204" pitchFamily="34" charset="0"/>
              </a:rPr>
              <a:t>”;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latin typeface="Arial" panose="020B0604020202020204" pitchFamily="34" charset="0"/>
              </a:rPr>
              <a:t>}</a:t>
            </a:r>
            <a:r>
              <a:rPr lang="en-US" altLang="ko-KR" sz="2000" dirty="0" smtClean="0">
                <a:latin typeface="Arial" panose="020B0604020202020204" pitchFamily="34" charset="0"/>
              </a:rPr>
              <a:t> 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Arial" panose="020B0604020202020204" pitchFamily="34" charset="0"/>
              </a:rPr>
              <a:t>- Component set</a:t>
            </a:r>
          </a:p>
        </p:txBody>
      </p:sp>
    </p:spTree>
    <p:extLst>
      <p:ext uri="{BB962C8B-B14F-4D97-AF65-F5344CB8AC3E}">
        <p14:creationId xmlns:p14="http://schemas.microsoft.com/office/powerpoint/2010/main" val="3604684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840"/>
            <a:ext cx="12192000" cy="57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56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5A7F83-B01B-40D7-AE06-63A497239845}"/>
              </a:ext>
            </a:extLst>
          </p:cNvPr>
          <p:cNvSpPr txBox="1"/>
          <p:nvPr/>
        </p:nvSpPr>
        <p:spPr>
          <a:xfrm>
            <a:off x="746236" y="887076"/>
            <a:ext cx="10645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access 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denied for user ''@'localhost' (using password: no)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746237" y="2912576"/>
            <a:ext cx="2149363" cy="1109219"/>
          </a:xfrm>
          <a:prstGeom prst="rect">
            <a:avLst/>
          </a:prstGeom>
          <a:solidFill>
            <a:srgbClr val="FDFD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2046" rIns="0" bIns="92046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err="1" smtClean="0">
                <a:latin typeface="Arial" panose="020B0604020202020204" pitchFamily="34" charset="0"/>
              </a:rPr>
              <a:t>Mysql</a:t>
            </a:r>
            <a:endParaRPr lang="en-US" altLang="ko-KR" sz="2000" dirty="0" smtClean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Arial" panose="020B0604020202020204" pitchFamily="34" charset="0"/>
              </a:rPr>
              <a:t>User, </a:t>
            </a:r>
            <a:r>
              <a:rPr lang="en-US" altLang="ko-KR" sz="2000" dirty="0" err="1" smtClean="0">
                <a:latin typeface="Arial" panose="020B0604020202020204" pitchFamily="34" charset="0"/>
              </a:rPr>
              <a:t>Auth</a:t>
            </a:r>
            <a:r>
              <a:rPr lang="en-US" altLang="ko-KR" sz="2000" dirty="0" smtClean="0">
                <a:latin typeface="Arial" panose="020B0604020202020204" pitchFamily="34" charset="0"/>
              </a:rPr>
              <a:t> </a:t>
            </a:r>
            <a:r>
              <a:rPr lang="ko-KR" altLang="en-US" sz="2000" dirty="0" smtClean="0">
                <a:latin typeface="Arial" panose="020B0604020202020204" pitchFamily="34" charset="0"/>
              </a:rPr>
              <a:t>설정</a:t>
            </a:r>
            <a:endParaRPr lang="en-US" altLang="ko-KR" sz="2000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737" y="1736952"/>
            <a:ext cx="8403590" cy="43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8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85DCB0B9-F406-4303-80D9-795C8C2D576F}"/>
              </a:ext>
            </a:extLst>
          </p:cNvPr>
          <p:cNvGrpSpPr/>
          <p:nvPr/>
        </p:nvGrpSpPr>
        <p:grpSpPr>
          <a:xfrm>
            <a:off x="876784" y="2772629"/>
            <a:ext cx="265869" cy="2682240"/>
            <a:chOff x="396240" y="2448560"/>
            <a:chExt cx="265869" cy="268224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xmlns="" id="{053316FF-DED2-4ADB-93F6-600758CC3A53}"/>
                </a:ext>
              </a:extLst>
            </p:cNvPr>
            <p:cNvSpPr/>
            <p:nvPr/>
          </p:nvSpPr>
          <p:spPr>
            <a:xfrm>
              <a:off x="396240" y="2448560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xmlns="" id="{9BC15923-DFAA-41CF-A14B-C12BD157E17B}"/>
                </a:ext>
              </a:extLst>
            </p:cNvPr>
            <p:cNvSpPr/>
            <p:nvPr/>
          </p:nvSpPr>
          <p:spPr>
            <a:xfrm>
              <a:off x="396240" y="3656746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2FA75BEA-D8FA-4D80-8632-9E5C4FFAB67E}"/>
                </a:ext>
              </a:extLst>
            </p:cNvPr>
            <p:cNvSpPr/>
            <p:nvPr/>
          </p:nvSpPr>
          <p:spPr>
            <a:xfrm>
              <a:off x="396240" y="4864931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D181403-7959-46FE-8FF5-5A0ACA130389}"/>
              </a:ext>
            </a:extLst>
          </p:cNvPr>
          <p:cNvSpPr txBox="1"/>
          <p:nvPr/>
        </p:nvSpPr>
        <p:spPr>
          <a:xfrm>
            <a:off x="1460938" y="2705236"/>
            <a:ext cx="820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 smtClean="0"/>
              <a:t>시험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0EE63BC-A4D2-46BB-AC0B-CCD9B69EACF8}"/>
              </a:ext>
            </a:extLst>
          </p:cNvPr>
          <p:cNvSpPr txBox="1"/>
          <p:nvPr/>
        </p:nvSpPr>
        <p:spPr>
          <a:xfrm>
            <a:off x="1460938" y="3877352"/>
            <a:ext cx="820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/>
              <a:t>DB </a:t>
            </a:r>
            <a:r>
              <a:rPr lang="ko-KR" altLang="en-US" sz="2000" dirty="0" smtClean="0"/>
              <a:t>해결</a:t>
            </a:r>
            <a:endParaRPr lang="en-US" altLang="ko-KR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95C00803-5D62-4DDC-8F66-5127BD603C56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차주 계획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214C167-9300-497A-8F1D-36F46AECB747}"/>
              </a:ext>
            </a:extLst>
          </p:cNvPr>
          <p:cNvSpPr/>
          <p:nvPr/>
        </p:nvSpPr>
        <p:spPr>
          <a:xfrm>
            <a:off x="441438" y="4887686"/>
            <a:ext cx="1169648" cy="1164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091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4000">
              <a:srgbClr val="DCB6C7"/>
            </a:gs>
            <a:gs pos="49000">
              <a:srgbClr val="FEDECE"/>
            </a:gs>
            <a:gs pos="97409">
              <a:srgbClr val="FF8687"/>
            </a:gs>
            <a:gs pos="74000">
              <a:srgbClr val="FFAB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D71BC1-3E47-4870-8BD3-65E9C58E25CC}"/>
              </a:ext>
            </a:extLst>
          </p:cNvPr>
          <p:cNvSpPr txBox="1"/>
          <p:nvPr/>
        </p:nvSpPr>
        <p:spPr>
          <a:xfrm>
            <a:off x="3329516" y="2921168"/>
            <a:ext cx="553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rgbClr val="3C3D46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260233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xmlns="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xmlns="" id="{3F63DE3B-D3A6-4673-9DDF-BCD6DFD2780A}"/>
              </a:ext>
            </a:extLst>
          </p:cNvPr>
          <p:cNvSpPr txBox="1"/>
          <p:nvPr/>
        </p:nvSpPr>
        <p:spPr>
          <a:xfrm>
            <a:off x="404425" y="251785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일정</a:t>
            </a:r>
          </a:p>
        </p:txBody>
      </p: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xmlns="" id="{46A6E6ED-B32C-4C80-889E-D9E6C4F31E3B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621869A1-3582-4924-8251-166738D77B71}"/>
              </a:ext>
            </a:extLst>
          </p:cNvPr>
          <p:cNvCxnSpPr>
            <a:cxnSpLocks/>
          </p:cNvCxnSpPr>
          <p:nvPr/>
        </p:nvCxnSpPr>
        <p:spPr>
          <a:xfrm>
            <a:off x="11999710" y="611632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09926B7-CB0C-4F85-9C3F-E3362B398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1" y="1705216"/>
            <a:ext cx="12138217" cy="321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94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JPA-</a:t>
            </a:r>
            <a:r>
              <a:rPr lang="en-US" altLang="ko-KR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Mysql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825" y="370840"/>
            <a:ext cx="4691605" cy="5925821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49300" y="2243968"/>
            <a:ext cx="5188245" cy="2678880"/>
          </a:xfrm>
          <a:prstGeom prst="rect">
            <a:avLst/>
          </a:prstGeom>
          <a:solidFill>
            <a:srgbClr val="FDFD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2046" rIns="0" bIns="92046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333333"/>
                </a:solidFill>
                <a:latin typeface="Arial Unicode MS" panose="020B0604020202020204" pitchFamily="50" charset="-127"/>
              </a:rPr>
              <a:t>&lt;</a:t>
            </a:r>
            <a:r>
              <a:rPr lang="ko-KR" altLang="ko-KR" dirty="0">
                <a:solidFill>
                  <a:srgbClr val="63A35C"/>
                </a:solidFill>
                <a:latin typeface="Arial Unicode MS" panose="020B0604020202020204" pitchFamily="50" charset="-127"/>
              </a:rPr>
              <a:t>dependency</a:t>
            </a:r>
            <a:r>
              <a:rPr lang="ko-KR" altLang="ko-KR" dirty="0">
                <a:solidFill>
                  <a:srgbClr val="333333"/>
                </a:solidFill>
                <a:latin typeface="Arial Unicode MS" panose="020B0604020202020204" pitchFamily="50" charset="-127"/>
              </a:rPr>
              <a:t>&gt;</a:t>
            </a:r>
            <a:br>
              <a:rPr lang="ko-KR" altLang="ko-KR" dirty="0">
                <a:solidFill>
                  <a:srgbClr val="333333"/>
                </a:solidFill>
                <a:latin typeface="Arial Unicode MS" panose="020B0604020202020204" pitchFamily="50" charset="-127"/>
              </a:rPr>
            </a:br>
            <a:r>
              <a:rPr lang="ko-KR" altLang="ko-KR" dirty="0" smtClean="0">
                <a:solidFill>
                  <a:srgbClr val="333333"/>
                </a:solidFill>
                <a:latin typeface="Arial Unicode MS" panose="020B0604020202020204" pitchFamily="50" charset="-127"/>
              </a:rPr>
              <a:t>&lt;</a:t>
            </a:r>
            <a:r>
              <a:rPr lang="ko-KR" altLang="ko-KR" dirty="0">
                <a:solidFill>
                  <a:srgbClr val="63A35C"/>
                </a:solidFill>
                <a:latin typeface="Arial Unicode MS" panose="020B0604020202020204" pitchFamily="50" charset="-127"/>
              </a:rPr>
              <a:t>groupId</a:t>
            </a:r>
            <a:r>
              <a:rPr lang="ko-KR" altLang="ko-KR" dirty="0">
                <a:solidFill>
                  <a:srgbClr val="333333"/>
                </a:solidFill>
                <a:latin typeface="Arial Unicode MS" panose="020B0604020202020204" pitchFamily="50" charset="-127"/>
              </a:rPr>
              <a:t>&gt;org.apache.tomcat.embed&lt;/</a:t>
            </a:r>
            <a:r>
              <a:rPr lang="ko-KR" altLang="ko-KR" dirty="0">
                <a:solidFill>
                  <a:srgbClr val="63A35C"/>
                </a:solidFill>
                <a:latin typeface="Arial Unicode MS" panose="020B0604020202020204" pitchFamily="50" charset="-127"/>
              </a:rPr>
              <a:t>groupId</a:t>
            </a:r>
            <a:r>
              <a:rPr lang="ko-KR" altLang="ko-KR" dirty="0">
                <a:solidFill>
                  <a:srgbClr val="333333"/>
                </a:solidFill>
                <a:latin typeface="Arial Unicode MS" panose="020B0604020202020204" pitchFamily="50" charset="-127"/>
              </a:rPr>
              <a:t>&gt;</a:t>
            </a:r>
            <a:br>
              <a:rPr lang="ko-KR" altLang="ko-KR" dirty="0">
                <a:solidFill>
                  <a:srgbClr val="333333"/>
                </a:solidFill>
                <a:latin typeface="Arial Unicode MS" panose="020B0604020202020204" pitchFamily="50" charset="-127"/>
              </a:rPr>
            </a:br>
            <a:r>
              <a:rPr lang="ko-KR" altLang="ko-KR" dirty="0">
                <a:solidFill>
                  <a:srgbClr val="333333"/>
                </a:solidFill>
                <a:latin typeface="Arial Unicode MS" panose="020B0604020202020204" pitchFamily="50" charset="-127"/>
              </a:rPr>
              <a:t>&lt;</a:t>
            </a:r>
            <a:r>
              <a:rPr lang="ko-KR" altLang="ko-KR" dirty="0">
                <a:solidFill>
                  <a:srgbClr val="63A35C"/>
                </a:solidFill>
                <a:latin typeface="Arial Unicode MS" panose="020B0604020202020204" pitchFamily="50" charset="-127"/>
              </a:rPr>
              <a:t>artifactId</a:t>
            </a:r>
            <a:r>
              <a:rPr lang="ko-KR" altLang="ko-KR" dirty="0">
                <a:solidFill>
                  <a:srgbClr val="333333"/>
                </a:solidFill>
                <a:latin typeface="Arial Unicode MS" panose="020B0604020202020204" pitchFamily="50" charset="-127"/>
              </a:rPr>
              <a:t>&gt;tomcat-embed-jasper&lt;/</a:t>
            </a:r>
            <a:r>
              <a:rPr lang="ko-KR" altLang="ko-KR" dirty="0">
                <a:solidFill>
                  <a:srgbClr val="63A35C"/>
                </a:solidFill>
                <a:latin typeface="Arial Unicode MS" panose="020B0604020202020204" pitchFamily="50" charset="-127"/>
              </a:rPr>
              <a:t>artifactId</a:t>
            </a:r>
            <a:r>
              <a:rPr lang="ko-KR" altLang="ko-KR" dirty="0">
                <a:solidFill>
                  <a:srgbClr val="333333"/>
                </a:solidFill>
                <a:latin typeface="Arial Unicode MS" panose="020B0604020202020204" pitchFamily="50" charset="-127"/>
              </a:rPr>
              <a:t>&gt;</a:t>
            </a:r>
            <a:br>
              <a:rPr lang="ko-KR" altLang="ko-KR" dirty="0">
                <a:solidFill>
                  <a:srgbClr val="333333"/>
                </a:solidFill>
                <a:latin typeface="Arial Unicode MS" panose="020B0604020202020204" pitchFamily="50" charset="-127"/>
              </a:rPr>
            </a:br>
            <a:r>
              <a:rPr lang="ko-KR" altLang="ko-KR" dirty="0">
                <a:solidFill>
                  <a:srgbClr val="333333"/>
                </a:solidFill>
                <a:latin typeface="Arial Unicode MS" panose="020B0604020202020204" pitchFamily="50" charset="-127"/>
              </a:rPr>
              <a:t>&lt;</a:t>
            </a:r>
            <a:r>
              <a:rPr lang="ko-KR" altLang="ko-KR" dirty="0">
                <a:solidFill>
                  <a:srgbClr val="63A35C"/>
                </a:solidFill>
                <a:latin typeface="Arial Unicode MS" panose="020B0604020202020204" pitchFamily="50" charset="-127"/>
              </a:rPr>
              <a:t>scope</a:t>
            </a:r>
            <a:r>
              <a:rPr lang="ko-KR" altLang="ko-KR" dirty="0">
                <a:solidFill>
                  <a:srgbClr val="333333"/>
                </a:solidFill>
                <a:latin typeface="Arial Unicode MS" panose="020B0604020202020204" pitchFamily="50" charset="-127"/>
              </a:rPr>
              <a:t>&gt;provided&lt;/</a:t>
            </a:r>
            <a:r>
              <a:rPr lang="ko-KR" altLang="ko-KR" dirty="0">
                <a:solidFill>
                  <a:srgbClr val="63A35C"/>
                </a:solidFill>
                <a:latin typeface="Arial Unicode MS" panose="020B0604020202020204" pitchFamily="50" charset="-127"/>
              </a:rPr>
              <a:t>scope</a:t>
            </a:r>
            <a:r>
              <a:rPr lang="ko-KR" altLang="ko-KR" dirty="0">
                <a:solidFill>
                  <a:srgbClr val="333333"/>
                </a:solidFill>
                <a:latin typeface="Arial Unicode MS" panose="020B0604020202020204" pitchFamily="50" charset="-127"/>
              </a:rPr>
              <a:t>&gt;</a:t>
            </a:r>
            <a:br>
              <a:rPr lang="ko-KR" altLang="ko-KR" dirty="0">
                <a:solidFill>
                  <a:srgbClr val="333333"/>
                </a:solidFill>
                <a:latin typeface="Arial Unicode MS" panose="020B0604020202020204" pitchFamily="50" charset="-127"/>
              </a:rPr>
            </a:br>
            <a:r>
              <a:rPr lang="ko-KR" altLang="ko-KR" dirty="0">
                <a:solidFill>
                  <a:srgbClr val="333333"/>
                </a:solidFill>
                <a:latin typeface="Arial Unicode MS" panose="020B0604020202020204" pitchFamily="50" charset="-127"/>
              </a:rPr>
              <a:t>&lt;/</a:t>
            </a:r>
            <a:r>
              <a:rPr lang="ko-KR" altLang="ko-KR" dirty="0">
                <a:solidFill>
                  <a:srgbClr val="63A35C"/>
                </a:solidFill>
                <a:latin typeface="Arial Unicode MS" panose="020B0604020202020204" pitchFamily="50" charset="-127"/>
              </a:rPr>
              <a:t>dependency</a:t>
            </a:r>
            <a:r>
              <a:rPr lang="ko-KR" altLang="ko-KR" dirty="0">
                <a:solidFill>
                  <a:srgbClr val="333333"/>
                </a:solidFill>
                <a:latin typeface="Arial Unicode MS" panose="020B0604020202020204" pitchFamily="50" charset="-127"/>
              </a:rPr>
              <a:t>&gt;</a:t>
            </a:r>
            <a:br>
              <a:rPr lang="ko-KR" altLang="ko-KR" dirty="0">
                <a:solidFill>
                  <a:srgbClr val="333333"/>
                </a:solidFill>
                <a:latin typeface="Arial Unicode MS" panose="020B0604020202020204" pitchFamily="50" charset="-127"/>
              </a:rPr>
            </a:br>
            <a:r>
              <a:rPr lang="ko-KR" altLang="ko-KR" dirty="0">
                <a:solidFill>
                  <a:srgbClr val="333333"/>
                </a:solidFill>
                <a:latin typeface="Arial Unicode MS" panose="020B0604020202020204" pitchFamily="50" charset="-127"/>
              </a:rPr>
              <a:t>&lt;</a:t>
            </a:r>
            <a:r>
              <a:rPr lang="ko-KR" altLang="ko-KR" dirty="0">
                <a:solidFill>
                  <a:srgbClr val="63A35C"/>
                </a:solidFill>
                <a:latin typeface="Arial Unicode MS" panose="020B0604020202020204" pitchFamily="50" charset="-127"/>
              </a:rPr>
              <a:t>dependency</a:t>
            </a:r>
            <a:r>
              <a:rPr lang="ko-KR" altLang="ko-KR" dirty="0">
                <a:solidFill>
                  <a:srgbClr val="333333"/>
                </a:solidFill>
                <a:latin typeface="Arial Unicode MS" panose="020B0604020202020204" pitchFamily="50" charset="-127"/>
              </a:rPr>
              <a:t>&gt;</a:t>
            </a:r>
            <a:br>
              <a:rPr lang="ko-KR" altLang="ko-KR" dirty="0">
                <a:solidFill>
                  <a:srgbClr val="333333"/>
                </a:solidFill>
                <a:latin typeface="Arial Unicode MS" panose="020B0604020202020204" pitchFamily="50" charset="-127"/>
              </a:rPr>
            </a:br>
            <a:r>
              <a:rPr lang="ko-KR" altLang="ko-KR" dirty="0">
                <a:solidFill>
                  <a:srgbClr val="333333"/>
                </a:solidFill>
                <a:latin typeface="Arial Unicode MS" panose="020B0604020202020204" pitchFamily="50" charset="-127"/>
              </a:rPr>
              <a:t>&lt;</a:t>
            </a:r>
            <a:r>
              <a:rPr lang="ko-KR" altLang="ko-KR" dirty="0">
                <a:solidFill>
                  <a:srgbClr val="63A35C"/>
                </a:solidFill>
                <a:latin typeface="Arial Unicode MS" panose="020B0604020202020204" pitchFamily="50" charset="-127"/>
              </a:rPr>
              <a:t>groupId</a:t>
            </a:r>
            <a:r>
              <a:rPr lang="ko-KR" altLang="ko-KR" dirty="0">
                <a:solidFill>
                  <a:srgbClr val="333333"/>
                </a:solidFill>
                <a:latin typeface="Arial Unicode MS" panose="020B0604020202020204" pitchFamily="50" charset="-127"/>
              </a:rPr>
              <a:t>&gt;javax.servlet&lt;/</a:t>
            </a:r>
            <a:r>
              <a:rPr lang="ko-KR" altLang="ko-KR" dirty="0">
                <a:solidFill>
                  <a:srgbClr val="63A35C"/>
                </a:solidFill>
                <a:latin typeface="Arial Unicode MS" panose="020B0604020202020204" pitchFamily="50" charset="-127"/>
              </a:rPr>
              <a:t>groupId</a:t>
            </a:r>
            <a:r>
              <a:rPr lang="ko-KR" altLang="ko-KR" dirty="0">
                <a:solidFill>
                  <a:srgbClr val="333333"/>
                </a:solidFill>
                <a:latin typeface="Arial Unicode MS" panose="020B0604020202020204" pitchFamily="50" charset="-127"/>
              </a:rPr>
              <a:t>&gt;</a:t>
            </a:r>
            <a:br>
              <a:rPr lang="ko-KR" altLang="ko-KR" dirty="0">
                <a:solidFill>
                  <a:srgbClr val="333333"/>
                </a:solidFill>
                <a:latin typeface="Arial Unicode MS" panose="020B0604020202020204" pitchFamily="50" charset="-127"/>
              </a:rPr>
            </a:br>
            <a:r>
              <a:rPr lang="ko-KR" altLang="ko-KR" dirty="0">
                <a:solidFill>
                  <a:srgbClr val="333333"/>
                </a:solidFill>
                <a:latin typeface="Arial Unicode MS" panose="020B0604020202020204" pitchFamily="50" charset="-127"/>
              </a:rPr>
              <a:t>&lt;</a:t>
            </a:r>
            <a:r>
              <a:rPr lang="ko-KR" altLang="ko-KR" dirty="0">
                <a:solidFill>
                  <a:srgbClr val="63A35C"/>
                </a:solidFill>
                <a:latin typeface="Arial Unicode MS" panose="020B0604020202020204" pitchFamily="50" charset="-127"/>
              </a:rPr>
              <a:t>artifactId</a:t>
            </a:r>
            <a:r>
              <a:rPr lang="ko-KR" altLang="ko-KR" dirty="0">
                <a:solidFill>
                  <a:srgbClr val="333333"/>
                </a:solidFill>
                <a:latin typeface="Arial Unicode MS" panose="020B0604020202020204" pitchFamily="50" charset="-127"/>
              </a:rPr>
              <a:t>&gt;jstl&lt;/</a:t>
            </a:r>
            <a:r>
              <a:rPr lang="ko-KR" altLang="ko-KR" dirty="0">
                <a:solidFill>
                  <a:srgbClr val="63A35C"/>
                </a:solidFill>
                <a:latin typeface="Arial Unicode MS" panose="020B0604020202020204" pitchFamily="50" charset="-127"/>
              </a:rPr>
              <a:t>artifactId</a:t>
            </a:r>
            <a:r>
              <a:rPr lang="ko-KR" altLang="ko-KR" dirty="0">
                <a:solidFill>
                  <a:srgbClr val="333333"/>
                </a:solidFill>
                <a:latin typeface="Arial Unicode MS" panose="020B0604020202020204" pitchFamily="50" charset="-127"/>
              </a:rPr>
              <a:t>&gt;</a:t>
            </a:r>
            <a:br>
              <a:rPr lang="ko-KR" altLang="ko-KR" dirty="0">
                <a:solidFill>
                  <a:srgbClr val="333333"/>
                </a:solidFill>
                <a:latin typeface="Arial Unicode MS" panose="020B0604020202020204" pitchFamily="50" charset="-127"/>
              </a:rPr>
            </a:br>
            <a:r>
              <a:rPr lang="ko-KR" altLang="ko-KR" dirty="0">
                <a:solidFill>
                  <a:srgbClr val="333333"/>
                </a:solidFill>
                <a:latin typeface="Arial Unicode MS" panose="020B0604020202020204" pitchFamily="50" charset="-127"/>
              </a:rPr>
              <a:t>&lt;/</a:t>
            </a:r>
            <a:r>
              <a:rPr lang="ko-KR" altLang="ko-KR" dirty="0">
                <a:solidFill>
                  <a:srgbClr val="63A35C"/>
                </a:solidFill>
                <a:latin typeface="Arial Unicode MS" panose="020B0604020202020204" pitchFamily="50" charset="-127"/>
              </a:rPr>
              <a:t>dependency</a:t>
            </a:r>
            <a:r>
              <a:rPr lang="ko-KR" altLang="ko-KR" dirty="0">
                <a:solidFill>
                  <a:srgbClr val="333333"/>
                </a:solidFill>
                <a:latin typeface="Arial Unicode MS" panose="020B0604020202020204" pitchFamily="50" charset="-127"/>
              </a:rPr>
              <a:t>&gt;</a:t>
            </a:r>
            <a:r>
              <a:rPr lang="ko-KR" altLang="ko-KR" sz="1600" dirty="0"/>
              <a:t> 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102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JPA-</a:t>
            </a:r>
            <a:r>
              <a:rPr lang="en-US" altLang="ko-KR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Mysql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057" y="3239158"/>
            <a:ext cx="3689755" cy="7644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968" y="1196341"/>
            <a:ext cx="5374142" cy="485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115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JPA-</a:t>
            </a:r>
            <a:r>
              <a:rPr lang="en-US" altLang="ko-KR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Mysql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01" y="429819"/>
            <a:ext cx="7171554" cy="596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218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JPA-</a:t>
            </a:r>
            <a:r>
              <a:rPr lang="en-US" altLang="ko-KR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Mysql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55" y="1348741"/>
            <a:ext cx="8320655" cy="448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42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JPA-</a:t>
            </a:r>
            <a:r>
              <a:rPr lang="en-US" altLang="ko-KR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Mysql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990" y="965508"/>
            <a:ext cx="8313420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302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JPA-</a:t>
            </a:r>
            <a:r>
              <a:rPr lang="en-US" altLang="ko-KR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Mysql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49300" y="1643806"/>
            <a:ext cx="5207000" cy="3879209"/>
          </a:xfrm>
          <a:prstGeom prst="rect">
            <a:avLst/>
          </a:prstGeom>
          <a:solidFill>
            <a:srgbClr val="FDFD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2046" rIns="0" bIns="92046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Arial" panose="020B0604020202020204" pitchFamily="34" charset="0"/>
              </a:rPr>
              <a:t># </a:t>
            </a:r>
            <a:r>
              <a:rPr lang="en-US" altLang="ko-KR" sz="2000" dirty="0" err="1" smtClean="0">
                <a:latin typeface="Arial" panose="020B0604020202020204" pitchFamily="34" charset="0"/>
              </a:rPr>
              <a:t>application.properties</a:t>
            </a:r>
            <a:endParaRPr lang="en-US" altLang="ko-KR" sz="2000" dirty="0" smtClean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err="1" smtClean="0">
                <a:latin typeface="Arial" panose="020B0604020202020204" pitchFamily="34" charset="0"/>
              </a:rPr>
              <a:t>Spring.jpa.hibernate.ddl</a:t>
            </a:r>
            <a:r>
              <a:rPr lang="en-US" altLang="ko-KR" sz="2000" dirty="0" smtClean="0">
                <a:latin typeface="Arial" panose="020B0604020202020204" pitchFamily="34" charset="0"/>
              </a:rPr>
              <a:t>-auto=create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err="1" smtClean="0">
                <a:latin typeface="Arial" panose="020B0604020202020204" pitchFamily="34" charset="0"/>
              </a:rPr>
              <a:t>Spring.jpa.generate-ddl</a:t>
            </a:r>
            <a:r>
              <a:rPr lang="en-US" altLang="ko-KR" sz="2000" dirty="0" smtClean="0">
                <a:latin typeface="Arial" panose="020B0604020202020204" pitchFamily="34" charset="0"/>
              </a:rPr>
              <a:t>=false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err="1" smtClean="0">
                <a:latin typeface="Arial" panose="020B0604020202020204" pitchFamily="34" charset="0"/>
              </a:rPr>
              <a:t>Spring.jpa.show-sql</a:t>
            </a:r>
            <a:r>
              <a:rPr lang="en-US" altLang="ko-KR" sz="2000" dirty="0" smtClean="0">
                <a:latin typeface="Arial" panose="020B0604020202020204" pitchFamily="34" charset="0"/>
              </a:rPr>
              <a:t>=true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Arial" panose="020B0604020202020204" pitchFamily="34" charset="0"/>
              </a:rPr>
              <a:t>…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Arial" panose="020B0604020202020204" pitchFamily="34" charset="0"/>
              </a:rPr>
              <a:t>- JPA </a:t>
            </a:r>
            <a:r>
              <a:rPr lang="ko-KR" altLang="en-US" sz="2000" dirty="0" smtClean="0">
                <a:latin typeface="Arial" panose="020B0604020202020204" pitchFamily="34" charset="0"/>
              </a:rPr>
              <a:t>설정</a:t>
            </a:r>
            <a:endParaRPr lang="en-US" altLang="ko-KR" sz="2000" dirty="0" smtClean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Arial" panose="020B0604020202020204" pitchFamily="34" charset="0"/>
              </a:rPr>
              <a:t>#BoardRepository.java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Arial" panose="020B0604020202020204" pitchFamily="34" charset="0"/>
              </a:rPr>
              <a:t>Public interface </a:t>
            </a:r>
            <a:r>
              <a:rPr lang="en-US" altLang="ko-KR" sz="2000" dirty="0" err="1" smtClean="0">
                <a:latin typeface="Arial" panose="020B0604020202020204" pitchFamily="34" charset="0"/>
              </a:rPr>
              <a:t>BoardRepository</a:t>
            </a:r>
            <a:r>
              <a:rPr lang="en-US" altLang="ko-KR" sz="2000" dirty="0" smtClean="0">
                <a:latin typeface="Arial" panose="020B0604020202020204" pitchFamily="34" charset="0"/>
              </a:rPr>
              <a:t> extends </a:t>
            </a:r>
            <a:r>
              <a:rPr lang="en-US" altLang="ko-KR" sz="2000" dirty="0" err="1" smtClean="0">
                <a:latin typeface="Arial" panose="020B0604020202020204" pitchFamily="34" charset="0"/>
              </a:rPr>
              <a:t>CrudRepository</a:t>
            </a:r>
            <a:r>
              <a:rPr lang="en-US" altLang="ko-KR" sz="2000" dirty="0" smtClean="0">
                <a:latin typeface="Arial" panose="020B0604020202020204" pitchFamily="34" charset="0"/>
              </a:rPr>
              <a:t>&lt;Board, Long&gt;{  }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Arial" panose="020B0604020202020204" pitchFamily="34" charset="0"/>
              </a:rPr>
              <a:t>- Repository interface(DB</a:t>
            </a:r>
            <a:r>
              <a:rPr lang="ko-KR" altLang="en-US" sz="2000" dirty="0" smtClean="0">
                <a:latin typeface="Arial" panose="020B0604020202020204" pitchFamily="34" charset="0"/>
              </a:rPr>
              <a:t>와 관련 표시</a:t>
            </a:r>
            <a:r>
              <a:rPr lang="en-US" altLang="ko-KR" sz="2000" dirty="0" smtClean="0">
                <a:latin typeface="Arial" panose="020B0604020202020204" pitchFamily="34" charset="0"/>
              </a:rPr>
              <a:t>)</a:t>
            </a:r>
            <a:endParaRPr lang="ko-KR" altLang="ko-KR" sz="2000" dirty="0"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72200" y="1444625"/>
            <a:ext cx="5207000" cy="4186985"/>
          </a:xfrm>
          <a:prstGeom prst="rect">
            <a:avLst/>
          </a:prstGeom>
          <a:solidFill>
            <a:srgbClr val="FDFD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2046" rIns="0" bIns="92046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Arial" panose="020B0604020202020204" pitchFamily="34" charset="0"/>
              </a:rPr>
              <a:t># BoardServicelmpl.java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Arial" panose="020B0604020202020204" pitchFamily="34" charset="0"/>
              </a:rPr>
              <a:t>@Service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Arial" panose="020B0604020202020204" pitchFamily="34" charset="0"/>
              </a:rPr>
              <a:t>Public class </a:t>
            </a:r>
            <a:r>
              <a:rPr lang="en-US" altLang="ko-KR" sz="2000" dirty="0" err="1" smtClean="0">
                <a:latin typeface="Arial" panose="020B0604020202020204" pitchFamily="34" charset="0"/>
              </a:rPr>
              <a:t>BoardServicelmpl</a:t>
            </a:r>
            <a:r>
              <a:rPr lang="en-US" altLang="ko-KR" sz="2000" dirty="0" smtClean="0">
                <a:latin typeface="Arial" panose="020B0604020202020204" pitchFamily="34" charset="0"/>
              </a:rPr>
              <a:t>{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Arial" panose="020B0604020202020204" pitchFamily="34" charset="0"/>
              </a:rPr>
              <a:t>@</a:t>
            </a:r>
            <a:r>
              <a:rPr lang="en-US" altLang="ko-KR" sz="2000" dirty="0" err="1" smtClean="0">
                <a:latin typeface="Arial" panose="020B0604020202020204" pitchFamily="34" charset="0"/>
              </a:rPr>
              <a:t>Autowired</a:t>
            </a:r>
            <a:endParaRPr lang="en-US" altLang="ko-KR" sz="2000" dirty="0" smtClean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Arial" panose="020B0604020202020204" pitchFamily="34" charset="0"/>
              </a:rPr>
              <a:t>Private </a:t>
            </a:r>
            <a:r>
              <a:rPr lang="en-US" altLang="ko-KR" sz="2000" dirty="0" err="1" smtClean="0">
                <a:latin typeface="Arial" panose="020B0604020202020204" pitchFamily="34" charset="0"/>
              </a:rPr>
              <a:t>BoardRepository</a:t>
            </a:r>
            <a:r>
              <a:rPr lang="en-US" altLang="ko-KR" sz="2000" dirty="0" smtClean="0"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latin typeface="Arial" panose="020B0604020202020204" pitchFamily="34" charset="0"/>
              </a:rPr>
              <a:t>boardRepo</a:t>
            </a:r>
            <a:r>
              <a:rPr lang="en-US" altLang="ko-KR" sz="2000" dirty="0" smtClean="0">
                <a:latin typeface="Arial" panose="020B0604020202020204" pitchFamily="34" charset="0"/>
              </a:rPr>
              <a:t>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Arial" panose="020B0604020202020204" pitchFamily="34" charset="0"/>
              </a:rPr>
              <a:t>Public List&lt;Board&gt; </a:t>
            </a:r>
            <a:r>
              <a:rPr lang="en-US" altLang="ko-KR" sz="2000" dirty="0" err="1" smtClean="0">
                <a:latin typeface="Arial" panose="020B0604020202020204" pitchFamily="34" charset="0"/>
              </a:rPr>
              <a:t>getBoardList</a:t>
            </a:r>
            <a:r>
              <a:rPr lang="en-US" altLang="ko-KR" sz="2000" dirty="0" smtClean="0">
                <a:latin typeface="Arial" panose="020B0604020202020204" pitchFamily="34" charset="0"/>
              </a:rPr>
              <a:t>(Board board)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Arial" panose="020B0604020202020204" pitchFamily="34" charset="0"/>
              </a:rPr>
              <a:t>     return (List&lt;Board&gt; </a:t>
            </a:r>
            <a:r>
              <a:rPr lang="en-US" altLang="ko-KR" sz="2000" dirty="0" err="1" smtClean="0">
                <a:latin typeface="Arial" panose="020B0604020202020204" pitchFamily="34" charset="0"/>
              </a:rPr>
              <a:t>boardRepo.findAll</a:t>
            </a:r>
            <a:r>
              <a:rPr lang="en-US" altLang="ko-KR" sz="2000" dirty="0" smtClean="0">
                <a:latin typeface="Arial" panose="020B0604020202020204" pitchFamily="34" charset="0"/>
              </a:rPr>
              <a:t>();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dirty="0" smtClean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Arial" panose="020B0604020202020204" pitchFamily="34" charset="0"/>
              </a:rPr>
              <a:t>…</a:t>
            </a:r>
            <a:r>
              <a:rPr lang="ko-KR" altLang="en-US" sz="2000" dirty="0" smtClean="0">
                <a:latin typeface="Arial" panose="020B0604020202020204" pitchFamily="34" charset="0"/>
              </a:rPr>
              <a:t>이후 </a:t>
            </a:r>
            <a:r>
              <a:rPr lang="en-US" altLang="ko-KR" sz="2000" dirty="0" smtClean="0">
                <a:latin typeface="Arial" panose="020B0604020202020204" pitchFamily="34" charset="0"/>
              </a:rPr>
              <a:t>CRUD Define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dirty="0" smtClean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Arial" panose="020B0604020202020204" pitchFamily="34" charset="0"/>
              </a:rPr>
              <a:t>- DB Query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33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95A7F83-B01B-40D7-AE06-63A497239845}"/>
              </a:ext>
            </a:extLst>
          </p:cNvPr>
          <p:cNvSpPr txBox="1"/>
          <p:nvPr/>
        </p:nvSpPr>
        <p:spPr>
          <a:xfrm>
            <a:off x="7337537" y="59543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Class -&gt; Service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370840"/>
            <a:ext cx="5020310" cy="54498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5A7F83-B01B-40D7-AE06-63A497239845}"/>
              </a:ext>
            </a:extLst>
          </p:cNvPr>
          <p:cNvSpPr txBox="1"/>
          <p:nvPr/>
        </p:nvSpPr>
        <p:spPr>
          <a:xfrm>
            <a:off x="746237" y="8870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JPA-</a:t>
            </a:r>
            <a:r>
              <a:rPr lang="en-US" altLang="ko-KR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Mysql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746237" y="1921281"/>
            <a:ext cx="5207000" cy="3879209"/>
          </a:xfrm>
          <a:prstGeom prst="rect">
            <a:avLst/>
          </a:prstGeom>
          <a:solidFill>
            <a:srgbClr val="FDFD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2046" rIns="0" bIns="92046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Arial" panose="020B0604020202020204" pitchFamily="34" charset="0"/>
              </a:rPr>
              <a:t># BoardService.java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Arial" panose="020B0604020202020204" pitchFamily="34" charset="0"/>
              </a:rPr>
              <a:t>Public interface </a:t>
            </a:r>
            <a:r>
              <a:rPr lang="en-US" altLang="ko-KR" sz="2000" dirty="0" err="1" smtClean="0">
                <a:latin typeface="Arial" panose="020B0604020202020204" pitchFamily="34" charset="0"/>
              </a:rPr>
              <a:t>BoardService</a:t>
            </a:r>
            <a:r>
              <a:rPr lang="en-US" altLang="ko-KR" sz="2000" dirty="0" smtClean="0">
                <a:latin typeface="Arial" panose="020B0604020202020204" pitchFamily="34" charset="0"/>
              </a:rPr>
              <a:t>{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Arial" panose="020B0604020202020204" pitchFamily="34" charset="0"/>
              </a:rPr>
              <a:t>List&lt;Board&gt; </a:t>
            </a:r>
            <a:r>
              <a:rPr lang="en-US" altLang="ko-KR" sz="2000" dirty="0" err="1" smtClean="0">
                <a:latin typeface="Arial" panose="020B0604020202020204" pitchFamily="34" charset="0"/>
              </a:rPr>
              <a:t>getBoardList</a:t>
            </a:r>
            <a:r>
              <a:rPr lang="en-US" altLang="ko-KR" sz="2000" dirty="0" smtClean="0">
                <a:latin typeface="Arial" panose="020B0604020202020204" pitchFamily="34" charset="0"/>
              </a:rPr>
              <a:t>(Board board);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Arial" panose="020B0604020202020204" pitchFamily="34" charset="0"/>
              </a:rPr>
              <a:t>Void </a:t>
            </a:r>
            <a:r>
              <a:rPr lang="en-US" altLang="ko-KR" sz="2000" dirty="0" err="1" smtClean="0">
                <a:latin typeface="Arial" panose="020B0604020202020204" pitchFamily="34" charset="0"/>
              </a:rPr>
              <a:t>insertBoard</a:t>
            </a:r>
            <a:r>
              <a:rPr lang="en-US" altLang="ko-KR" sz="2000" dirty="0" smtClean="0">
                <a:latin typeface="Arial" panose="020B0604020202020204" pitchFamily="34" charset="0"/>
              </a:rPr>
              <a:t>(</a:t>
            </a:r>
            <a:r>
              <a:rPr lang="en-US" altLang="ko-KR" sz="2000" dirty="0">
                <a:latin typeface="Arial" panose="020B0604020202020204" pitchFamily="34" charset="0"/>
              </a:rPr>
              <a:t>Board board</a:t>
            </a:r>
            <a:r>
              <a:rPr lang="en-US" altLang="ko-KR" sz="2000" dirty="0" smtClean="0">
                <a:latin typeface="Arial" panose="020B0604020202020204" pitchFamily="34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Arial" panose="020B0604020202020204" pitchFamily="34" charset="0"/>
              </a:rPr>
              <a:t>Board </a:t>
            </a:r>
            <a:r>
              <a:rPr lang="en-US" altLang="ko-KR" sz="2000" dirty="0" err="1" smtClean="0">
                <a:latin typeface="Arial" panose="020B0604020202020204" pitchFamily="34" charset="0"/>
              </a:rPr>
              <a:t>getBoard</a:t>
            </a:r>
            <a:r>
              <a:rPr lang="en-US" altLang="ko-KR" sz="2000" dirty="0" smtClean="0">
                <a:latin typeface="Arial" panose="020B0604020202020204" pitchFamily="34" charset="0"/>
              </a:rPr>
              <a:t>(</a:t>
            </a:r>
            <a:r>
              <a:rPr lang="en-US" altLang="ko-KR" sz="2000" dirty="0">
                <a:latin typeface="Arial" panose="020B0604020202020204" pitchFamily="34" charset="0"/>
              </a:rPr>
              <a:t>Board board</a:t>
            </a:r>
            <a:r>
              <a:rPr lang="en-US" altLang="ko-KR" sz="2000" dirty="0" smtClean="0">
                <a:latin typeface="Arial" panose="020B0604020202020204" pitchFamily="34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Arial" panose="020B0604020202020204" pitchFamily="34" charset="0"/>
              </a:rPr>
              <a:t>Void </a:t>
            </a:r>
            <a:r>
              <a:rPr lang="en-US" altLang="ko-KR" sz="2000" dirty="0" err="1" smtClean="0">
                <a:latin typeface="Arial" panose="020B0604020202020204" pitchFamily="34" charset="0"/>
              </a:rPr>
              <a:t>updateBoard</a:t>
            </a:r>
            <a:r>
              <a:rPr lang="en-US" altLang="ko-KR" sz="2000" dirty="0" smtClean="0">
                <a:latin typeface="Arial" panose="020B0604020202020204" pitchFamily="34" charset="0"/>
              </a:rPr>
              <a:t>(</a:t>
            </a:r>
            <a:r>
              <a:rPr lang="en-US" altLang="ko-KR" sz="2000" dirty="0">
                <a:latin typeface="Arial" panose="020B0604020202020204" pitchFamily="34" charset="0"/>
              </a:rPr>
              <a:t>Board board</a:t>
            </a:r>
            <a:r>
              <a:rPr lang="en-US" altLang="ko-KR" sz="2000" dirty="0" smtClean="0">
                <a:latin typeface="Arial" panose="020B0604020202020204" pitchFamily="34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Arial" panose="020B0604020202020204" pitchFamily="34" charset="0"/>
              </a:rPr>
              <a:t>Void </a:t>
            </a:r>
            <a:r>
              <a:rPr lang="en-US" altLang="ko-KR" sz="2000" dirty="0" err="1" smtClean="0">
                <a:latin typeface="Arial" panose="020B0604020202020204" pitchFamily="34" charset="0"/>
              </a:rPr>
              <a:t>deleteBoard</a:t>
            </a:r>
            <a:r>
              <a:rPr lang="en-US" altLang="ko-KR" sz="2000" dirty="0" smtClean="0">
                <a:latin typeface="Arial" panose="020B0604020202020204" pitchFamily="34" charset="0"/>
              </a:rPr>
              <a:t>(</a:t>
            </a:r>
            <a:r>
              <a:rPr lang="en-US" altLang="ko-KR" sz="2000" dirty="0">
                <a:latin typeface="Arial" panose="020B0604020202020204" pitchFamily="34" charset="0"/>
              </a:rPr>
              <a:t>Board board);</a:t>
            </a:r>
            <a:endParaRPr lang="en-US" altLang="ko-KR" sz="2000" dirty="0" smtClean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Arial" panose="020B0604020202020204" pitchFamily="34" charset="0"/>
              </a:rPr>
              <a:t>}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dirty="0" smtClean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latin typeface="Arial" panose="020B0604020202020204" pitchFamily="34" charset="0"/>
              </a:rPr>
              <a:t>- Service interface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540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90505">
      <a:dk1>
        <a:sysClr val="windowText" lastClr="000000"/>
      </a:dk1>
      <a:lt1>
        <a:sysClr val="window" lastClr="FFFFFF"/>
      </a:lt1>
      <a:dk2>
        <a:srgbClr val="8496B0"/>
      </a:dk2>
      <a:lt2>
        <a:srgbClr val="E7E6E6"/>
      </a:lt2>
      <a:accent1>
        <a:srgbClr val="9CA1CC"/>
      </a:accent1>
      <a:accent2>
        <a:srgbClr val="DCB6C7"/>
      </a:accent2>
      <a:accent3>
        <a:srgbClr val="FF8687"/>
      </a:accent3>
      <a:accent4>
        <a:srgbClr val="FFC000"/>
      </a:accent4>
      <a:accent5>
        <a:srgbClr val="FEAC86"/>
      </a:accent5>
      <a:accent6>
        <a:srgbClr val="7A7C8E"/>
      </a:accent6>
      <a:hlink>
        <a:srgbClr val="3C3D46"/>
      </a:hlink>
      <a:folHlink>
        <a:srgbClr val="3C3D46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178</Words>
  <Application>Microsoft Office PowerPoint</Application>
  <PresentationFormat>와이드스크린</PresentationFormat>
  <Paragraphs>71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Arial Unicode MS</vt:lpstr>
      <vt:lpstr>나눔스퀘어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Windows 사용자</cp:lastModifiedBy>
  <cp:revision>123</cp:revision>
  <dcterms:created xsi:type="dcterms:W3CDTF">2019-05-05T04:26:09Z</dcterms:created>
  <dcterms:modified xsi:type="dcterms:W3CDTF">2019-10-16T04:57:39Z</dcterms:modified>
</cp:coreProperties>
</file>