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4" r:id="rId9"/>
    <p:sldId id="268" r:id="rId10"/>
    <p:sldId id="265" r:id="rId11"/>
    <p:sldId id="269"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04" autoAdjust="0"/>
  </p:normalViewPr>
  <p:slideViewPr>
    <p:cSldViewPr>
      <p:cViewPr varScale="1">
        <p:scale>
          <a:sx n="111" d="100"/>
          <a:sy n="111" d="100"/>
        </p:scale>
        <p:origin x="55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MAREESWARAN M</a:t>
            </a:r>
            <a:endParaRPr spc="15" dirty="0"/>
          </a:p>
        </p:txBody>
      </p:sp>
      <p:sp>
        <p:nvSpPr>
          <p:cNvPr id="8" name="object 8"/>
          <p:cNvSpPr txBox="1"/>
          <p:nvPr/>
        </p:nvSpPr>
        <p:spPr>
          <a:xfrm>
            <a:off x="6934200" y="27432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457200" y="1371600"/>
            <a:ext cx="5105400" cy="2606675"/>
          </a:xfrm>
          <a:prstGeom prst="rect">
            <a:avLst/>
          </a:prstGeom>
        </p:spPr>
      </p:pic>
      <p:pic>
        <p:nvPicPr>
          <p:cNvPr id="11" name="Picture 10"/>
          <p:cNvPicPr>
            <a:picLocks noChangeAspect="1"/>
          </p:cNvPicPr>
          <p:nvPr/>
        </p:nvPicPr>
        <p:blipFill>
          <a:blip r:embed="rId4"/>
          <a:stretch>
            <a:fillRect/>
          </a:stretch>
        </p:blipFill>
        <p:spPr>
          <a:xfrm>
            <a:off x="5791200" y="914400"/>
            <a:ext cx="3096057" cy="5372850"/>
          </a:xfrm>
          <a:prstGeom prst="rect">
            <a:avLst/>
          </a:prstGeom>
        </p:spPr>
      </p:pic>
      <p:pic>
        <p:nvPicPr>
          <p:cNvPr id="12" name="Picture 11"/>
          <p:cNvPicPr>
            <a:picLocks noChangeAspect="1"/>
          </p:cNvPicPr>
          <p:nvPr/>
        </p:nvPicPr>
        <p:blipFill>
          <a:blip r:embed="rId5"/>
          <a:stretch>
            <a:fillRect/>
          </a:stretch>
        </p:blipFill>
        <p:spPr>
          <a:xfrm>
            <a:off x="644967" y="3996837"/>
            <a:ext cx="4729866" cy="213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359468"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Rectangle 9"/>
          <p:cNvSpPr/>
          <p:nvPr/>
        </p:nvSpPr>
        <p:spPr>
          <a:xfrm>
            <a:off x="1743075" y="2438400"/>
            <a:ext cx="6629400" cy="1477328"/>
          </a:xfrm>
          <a:prstGeom prst="rect">
            <a:avLst/>
          </a:prstGeom>
        </p:spPr>
        <p:txBody>
          <a:bodyPr wrap="square">
            <a:spAutoFit/>
          </a:bodyPr>
          <a:lstStyle/>
          <a:p>
            <a:r>
              <a:rPr lang="en-IN" dirty="0" smtClean="0">
                <a:latin typeface="Times New Roman" panose="02020603050405020304" pitchFamily="18" charset="0"/>
                <a:cs typeface="Times New Roman" panose="02020603050405020304" pitchFamily="18" charset="0"/>
              </a:rPr>
              <a:t>The AI-powered poetry generator project utilizing Notorious B.I.G.'s lyrics offers a novel intersection of hip-hop culture and artificial intelligence. Through data-driven exploration, it celebrates the lyrical legacy of the iconic rapper while showcasing the potential of AI to engage and inspire creativity in diverse artistic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2512275" y="3707631"/>
            <a:ext cx="5733451" cy="646331"/>
          </a:xfrm>
          <a:prstGeom prst="rect">
            <a:avLst/>
          </a:prstGeom>
        </p:spPr>
        <p:txBody>
          <a:bodyPr wrap="square">
            <a:spAutoFit/>
          </a:bodyPr>
          <a:lstStyle/>
          <a:p>
            <a:pPr fontAlgn="base"/>
            <a:r>
              <a:rPr lang="en-IN" sz="3600" i="0" dirty="0" smtClean="0">
                <a:solidFill>
                  <a:srgbClr val="202124"/>
                </a:solidFill>
                <a:effectLst/>
                <a:latin typeface="Times New Roman" panose="02020603050405020304" pitchFamily="18" charset="0"/>
                <a:cs typeface="Times New Roman" panose="02020603050405020304" pitchFamily="18" charset="0"/>
              </a:rPr>
              <a:t>Poetry Generator Using RNN </a:t>
            </a:r>
            <a:endParaRPr lang="en-IN" sz="3600" i="0" dirty="0">
              <a:solidFill>
                <a:srgbClr val="20212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77" y="-2931"/>
            <a:ext cx="12333410" cy="712496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937186"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2562227"/>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3994912" y="1571237"/>
            <a:ext cx="2952812" cy="4247317"/>
          </a:xfrm>
          <a:prstGeom prst="rect">
            <a:avLst/>
          </a:prstGeom>
        </p:spPr>
        <p:txBody>
          <a:bodyPr wrap="square">
            <a:spAutoFit/>
          </a:bodyPr>
          <a:lstStyle/>
          <a:p>
            <a:pPr marL="342900" indent="-342900" fontAlgn="base">
              <a:buFont typeface="Wingdings" panose="05000000000000000000" pitchFamily="2" charset="2"/>
              <a:buChar char="v"/>
            </a:pPr>
            <a:r>
              <a:rPr lang="en-IN" i="0" dirty="0" smtClean="0">
                <a:solidFill>
                  <a:srgbClr val="202124"/>
                </a:solidFill>
                <a:effectLst/>
                <a:latin typeface="Times New Roman" panose="02020603050405020304" pitchFamily="18" charset="0"/>
                <a:cs typeface="Times New Roman" panose="02020603050405020304" pitchFamily="18" charset="0"/>
              </a:rPr>
              <a:t>Problem statement</a:t>
            </a:r>
          </a:p>
          <a:p>
            <a:pPr fontAlgn="base"/>
            <a:endParaRPr lang="en-IN" i="0" dirty="0" smtClean="0">
              <a:solidFill>
                <a:srgbClr val="202124"/>
              </a:solidFill>
              <a:effectLst/>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IN" dirty="0" smtClean="0">
                <a:solidFill>
                  <a:srgbClr val="202124"/>
                </a:solidFill>
                <a:latin typeface="Times New Roman" panose="02020603050405020304" pitchFamily="18" charset="0"/>
                <a:cs typeface="Times New Roman" panose="02020603050405020304" pitchFamily="18" charset="0"/>
              </a:rPr>
              <a:t>Objective</a:t>
            </a:r>
          </a:p>
          <a:p>
            <a:pPr fontAlgn="base"/>
            <a:endParaRPr lang="en-IN" dirty="0" smtClean="0">
              <a:solidFill>
                <a:srgbClr val="202124"/>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IN" i="0" dirty="0" smtClean="0">
                <a:solidFill>
                  <a:srgbClr val="202124"/>
                </a:solidFill>
                <a:effectLst/>
                <a:latin typeface="Times New Roman" panose="02020603050405020304" pitchFamily="18" charset="0"/>
                <a:cs typeface="Times New Roman" panose="02020603050405020304" pitchFamily="18" charset="0"/>
              </a:rPr>
              <a:t>Project overview</a:t>
            </a:r>
          </a:p>
          <a:p>
            <a:pPr fontAlgn="base"/>
            <a:endParaRPr lang="en-IN" i="0" dirty="0" smtClean="0">
              <a:solidFill>
                <a:srgbClr val="202124"/>
              </a:solidFill>
              <a:effectLst/>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dirty="0" smtClean="0">
                <a:solidFill>
                  <a:srgbClr val="202124"/>
                </a:solidFill>
                <a:latin typeface="Times New Roman" panose="02020603050405020304" pitchFamily="18" charset="0"/>
                <a:cs typeface="Times New Roman" panose="02020603050405020304" pitchFamily="18" charset="0"/>
              </a:rPr>
              <a:t>Who is the end user</a:t>
            </a:r>
          </a:p>
          <a:p>
            <a:pPr fontAlgn="base"/>
            <a:endParaRPr lang="en-US" dirty="0" smtClean="0">
              <a:solidFill>
                <a:srgbClr val="202124"/>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dirty="0" smtClean="0">
                <a:solidFill>
                  <a:srgbClr val="202124"/>
                </a:solidFill>
                <a:latin typeface="Times New Roman" panose="02020603050405020304" pitchFamily="18" charset="0"/>
                <a:cs typeface="Times New Roman" panose="02020603050405020304" pitchFamily="18" charset="0"/>
              </a:rPr>
              <a:t>Model used</a:t>
            </a:r>
          </a:p>
          <a:p>
            <a:pPr fontAlgn="base"/>
            <a:endParaRPr lang="en-US" dirty="0" smtClean="0">
              <a:solidFill>
                <a:srgbClr val="202124"/>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dirty="0" smtClean="0">
                <a:solidFill>
                  <a:srgbClr val="202124"/>
                </a:solidFill>
                <a:latin typeface="Times New Roman" panose="02020603050405020304" pitchFamily="18" charset="0"/>
                <a:cs typeface="Times New Roman" panose="02020603050405020304" pitchFamily="18" charset="0"/>
              </a:rPr>
              <a:t>Dataset</a:t>
            </a:r>
          </a:p>
          <a:p>
            <a:pPr fontAlgn="base"/>
            <a:endParaRPr lang="en-US" dirty="0" smtClean="0">
              <a:solidFill>
                <a:srgbClr val="202124"/>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dirty="0" smtClean="0">
                <a:solidFill>
                  <a:srgbClr val="202124"/>
                </a:solidFill>
                <a:latin typeface="Times New Roman" panose="02020603050405020304" pitchFamily="18" charset="0"/>
                <a:cs typeface="Times New Roman" panose="02020603050405020304" pitchFamily="18" charset="0"/>
              </a:rPr>
              <a:t>Result</a:t>
            </a:r>
          </a:p>
          <a:p>
            <a:pPr fontAlgn="base"/>
            <a:endParaRPr lang="en-US" dirty="0" smtClean="0">
              <a:solidFill>
                <a:srgbClr val="202124"/>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dirty="0" smtClean="0">
                <a:solidFill>
                  <a:srgbClr val="202124"/>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371600" y="2531150"/>
            <a:ext cx="6096000" cy="2031325"/>
          </a:xfrm>
          <a:prstGeom prst="rect">
            <a:avLst/>
          </a:prstGeom>
        </p:spPr>
        <p:txBody>
          <a:bodyPr>
            <a:spAutoFit/>
          </a:bodyPr>
          <a:lstStyle/>
          <a:p>
            <a:r>
              <a:rPr lang="en-IN" dirty="0" smtClean="0">
                <a:latin typeface="Times New Roman" panose="02020603050405020304" pitchFamily="18" charset="0"/>
                <a:cs typeface="Times New Roman" panose="02020603050405020304" pitchFamily="18" charset="0"/>
              </a:rPr>
              <a:t>Developing a poetry generator involves creating an AI model capable of producing coherent and expressive poems. This requires collecting and </a:t>
            </a:r>
            <a:r>
              <a:rPr lang="en-IN" dirty="0" err="1" smtClean="0">
                <a:latin typeface="Times New Roman" panose="02020603050405020304" pitchFamily="18" charset="0"/>
                <a:cs typeface="Times New Roman" panose="02020603050405020304" pitchFamily="18" charset="0"/>
              </a:rPr>
              <a:t>preprocessing</a:t>
            </a:r>
            <a:r>
              <a:rPr lang="en-IN" dirty="0" smtClean="0">
                <a:latin typeface="Times New Roman" panose="02020603050405020304" pitchFamily="18" charset="0"/>
                <a:cs typeface="Times New Roman" panose="02020603050405020304" pitchFamily="18" charset="0"/>
              </a:rPr>
              <a:t> a dataset of poetry, designing and training an RNN-based architecture, evaluating the model's performance, and refining it for deployment. Success is measured by the quality and creativity of the generated poems.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139687" y="1676400"/>
            <a:ext cx="10210800" cy="2862322"/>
          </a:xfrm>
          <a:prstGeom prst="rect">
            <a:avLst/>
          </a:prstGeom>
        </p:spPr>
        <p:txBody>
          <a:bodyPr wrap="square">
            <a:spAutoFit/>
          </a:bodyPr>
          <a:lstStyle/>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Data Acquisition and Preprocessing</a:t>
            </a:r>
            <a:r>
              <a:rPr lang="en-US" b="0" i="0" dirty="0" smtClean="0">
                <a:solidFill>
                  <a:srgbClr val="0D0D0D"/>
                </a:solidFill>
                <a:effectLst/>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Collect a diverse dataset of poetry spanning different styles, themes, and authors.</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Preprocess the dataset by tokenizing, cleaning, and formatting the text for model training.</a:t>
            </a: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Model Architecture Selection</a:t>
            </a:r>
            <a:r>
              <a:rPr lang="en-US" b="0" i="0" dirty="0" smtClean="0">
                <a:solidFill>
                  <a:srgbClr val="0D0D0D"/>
                </a:solidFill>
                <a:effectLst/>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Choose an appropriate neural network architecture for sequence generation tasks, such as Recurrent Neural Networks (RNNs) or Transformer models.</a:t>
            </a: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Training Process</a:t>
            </a:r>
            <a:r>
              <a:rPr lang="en-US" b="0" i="0" dirty="0" smtClean="0">
                <a:solidFill>
                  <a:srgbClr val="0D0D0D"/>
                </a:solidFill>
                <a:effectLst/>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Train the selected model architecture on the preprocessed poetry dataset.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Utilize techniques like teacher forcing, gradient clipping, and learning rate scheduling to stabilize training and improve convergence.</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10"/>
          <p:cNvSpPr/>
          <p:nvPr/>
        </p:nvSpPr>
        <p:spPr>
          <a:xfrm>
            <a:off x="1143000" y="1371600"/>
            <a:ext cx="9296400" cy="3693319"/>
          </a:xfrm>
          <a:prstGeom prst="rect">
            <a:avLst/>
          </a:prstGeom>
        </p:spPr>
        <p:txBody>
          <a:bodyPr wrap="square">
            <a:spAutoFit/>
          </a:bodyPr>
          <a:lstStyle/>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Evaluation Metrics</a:t>
            </a:r>
            <a:r>
              <a:rPr lang="en-US" b="0" i="0" dirty="0" smtClean="0">
                <a:solidFill>
                  <a:srgbClr val="0D0D0D"/>
                </a:solidFill>
                <a:effectLst/>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Evaluate the generated poems using metrics like coherence, creativity, and adherence to poetic conventions.</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Consider human judgment through subjective evaluation by experts or crowdsourcing.</a:t>
            </a: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Fine-Tuning and Refinement</a:t>
            </a:r>
            <a:r>
              <a:rPr lang="en-US" b="0" i="0" dirty="0" smtClean="0">
                <a:solidFill>
                  <a:srgbClr val="0D0D0D"/>
                </a:solidFill>
                <a:effectLst/>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Fine-tune the model based on evaluation feedback to improve the quality of generated poems.</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Experiment with </a:t>
            </a:r>
            <a:r>
              <a:rPr lang="en-US" b="0" i="0" dirty="0" err="1" smtClean="0">
                <a:solidFill>
                  <a:srgbClr val="0D0D0D"/>
                </a:solidFill>
                <a:effectLst/>
                <a:latin typeface="Times New Roman" panose="02020603050405020304" pitchFamily="18" charset="0"/>
                <a:cs typeface="Times New Roman" panose="02020603050405020304" pitchFamily="18" charset="0"/>
              </a:rPr>
              <a:t>hyperparameter</a:t>
            </a:r>
            <a:r>
              <a:rPr lang="en-US" b="0" i="0" dirty="0" smtClean="0">
                <a:solidFill>
                  <a:srgbClr val="0D0D0D"/>
                </a:solidFill>
                <a:effectLst/>
                <a:latin typeface="Times New Roman" panose="02020603050405020304" pitchFamily="18" charset="0"/>
                <a:cs typeface="Times New Roman" panose="02020603050405020304" pitchFamily="18" charset="0"/>
              </a:rPr>
              <a:t> tuning, architectural modifications, and training strategies.</a:t>
            </a: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User Interface and Deployment</a:t>
            </a:r>
            <a:r>
              <a:rPr lang="en-US" b="0" i="0" dirty="0" smtClean="0">
                <a:solidFill>
                  <a:srgbClr val="0D0D0D"/>
                </a:solidFill>
                <a:effectLst/>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Develop a user-friendly interface for users to interact with the poetry generator.</a:t>
            </a:r>
          </a:p>
          <a:p>
            <a:pPr marL="742950" lvl="1" indent="-285750">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Deploy the trained model as a web application or API, allowing users to input preferences and receive generated poems.</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37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Rectangle 8"/>
          <p:cNvSpPr/>
          <p:nvPr/>
        </p:nvSpPr>
        <p:spPr>
          <a:xfrm>
            <a:off x="1524000" y="1905000"/>
            <a:ext cx="7821539" cy="3139321"/>
          </a:xfrm>
          <a:prstGeom prst="rect">
            <a:avLst/>
          </a:prstGeom>
        </p:spPr>
        <p:txBody>
          <a:bodyPr wrap="square">
            <a:spAutoFit/>
          </a:bodyPr>
          <a:lstStyle/>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Poetry Enthusiasts</a:t>
            </a:r>
            <a:r>
              <a:rPr lang="en-US" b="0" i="0" dirty="0" smtClean="0">
                <a:solidFill>
                  <a:srgbClr val="0D0D0D"/>
                </a:solidFill>
                <a:effectLst/>
                <a:latin typeface="Times New Roman" panose="02020603050405020304" pitchFamily="18" charset="0"/>
                <a:cs typeface="Times New Roman" panose="02020603050405020304" pitchFamily="18" charset="0"/>
              </a:rPr>
              <a:t>: Individuals who have a passion for poetry and enjoy reading and exploring different styles, themes, and forms of poetry. They may use the generator to discover new poems or seek inspiration for their own writing.</a:t>
            </a:r>
          </a:p>
          <a:p>
            <a:pPr>
              <a:buFont typeface="+mj-lt"/>
              <a:buAutoNum type="arabicPeriod"/>
            </a:pP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Writers and Poets</a:t>
            </a:r>
            <a:r>
              <a:rPr lang="en-US" b="0" i="0" dirty="0" smtClean="0">
                <a:solidFill>
                  <a:srgbClr val="0D0D0D"/>
                </a:solidFill>
                <a:effectLst/>
                <a:latin typeface="Times New Roman" panose="02020603050405020304" pitchFamily="18" charset="0"/>
                <a:cs typeface="Times New Roman" panose="02020603050405020304" pitchFamily="18" charset="0"/>
              </a:rPr>
              <a:t>: Authors and poets looking for creative prompts or seeking to explore new styles and techniques. They could use the generator as a tool for brainstorming ideas or overcoming writer's block.</a:t>
            </a:r>
          </a:p>
          <a:p>
            <a:pPr>
              <a:buFont typeface="+mj-lt"/>
              <a:buAutoNum type="arabicPeriod"/>
            </a:pP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Educators and Students</a:t>
            </a:r>
            <a:r>
              <a:rPr lang="en-US" b="0" i="0" dirty="0" smtClean="0">
                <a:solidFill>
                  <a:srgbClr val="0D0D0D"/>
                </a:solidFill>
                <a:effectLst/>
                <a:latin typeface="Times New Roman" panose="02020603050405020304" pitchFamily="18" charset="0"/>
                <a:cs typeface="Times New Roman" panose="02020603050405020304" pitchFamily="18" charset="0"/>
              </a:rPr>
              <a:t>: Teachers and students in literature and creative writing classes who could use the generator for educational purposes, such as studying poetic forms, analyzing style, or generating examples for discussion.</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1743075" y="1749213"/>
            <a:ext cx="7391400" cy="3139321"/>
          </a:xfrm>
          <a:prstGeom prst="rect">
            <a:avLst/>
          </a:prstGeom>
        </p:spPr>
        <p:txBody>
          <a:bodyPr wrap="square">
            <a:spAutoFit/>
          </a:bodyPr>
          <a:lstStyle/>
          <a:p>
            <a:r>
              <a:rPr lang="en-US" b="1" i="0" dirty="0" smtClean="0">
                <a:solidFill>
                  <a:srgbClr val="0D0D0D"/>
                </a:solidFill>
                <a:effectLst/>
                <a:latin typeface="Times New Roman" panose="02020603050405020304" pitchFamily="18" charset="0"/>
                <a:cs typeface="Times New Roman" panose="02020603050405020304" pitchFamily="18" charset="0"/>
              </a:rPr>
              <a:t>Recurrent Neural Networks (RNNs)</a:t>
            </a:r>
            <a:r>
              <a:rPr lang="en-US" b="0" i="0" dirty="0" smtClean="0">
                <a:solidFill>
                  <a:srgbClr val="0D0D0D"/>
                </a:solidFill>
                <a:effectLst/>
                <a:latin typeface="Times New Roman" panose="02020603050405020304" pitchFamily="18" charset="0"/>
                <a:cs typeface="Times New Roman" panose="02020603050405020304" pitchFamily="18" charset="0"/>
              </a:rPr>
              <a:t>:</a:t>
            </a:r>
          </a:p>
          <a:p>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smtClean="0">
                <a:solidFill>
                  <a:srgbClr val="0D0D0D"/>
                </a:solidFill>
                <a:effectLst/>
                <a:latin typeface="Times New Roman" panose="02020603050405020304" pitchFamily="18" charset="0"/>
                <a:cs typeface="Times New Roman" panose="02020603050405020304" pitchFamily="18" charset="0"/>
              </a:rPr>
              <a:t>RNNs are a type of neural network architecture well-suited for sequence modeling tasks like text generation.</a:t>
            </a:r>
          </a:p>
          <a:p>
            <a:pPr>
              <a:buFont typeface="Arial" panose="020B0604020202020204" pitchFamily="34" charset="0"/>
              <a:buChar char="•"/>
            </a:pP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smtClean="0">
                <a:solidFill>
                  <a:srgbClr val="0D0D0D"/>
                </a:solidFill>
                <a:effectLst/>
                <a:latin typeface="Times New Roman" panose="02020603050405020304" pitchFamily="18" charset="0"/>
                <a:cs typeface="Times New Roman" panose="02020603050405020304" pitchFamily="18" charset="0"/>
              </a:rPr>
              <a:t>Variants of RNNs such as Long Short-Term Memory (LSTM) and Gated Recurrent Unit (GRU) are often used due to their ability to capture long-range dependencies in sequential data.</a:t>
            </a:r>
          </a:p>
          <a:p>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smtClean="0">
                <a:solidFill>
                  <a:srgbClr val="0D0D0D"/>
                </a:solidFill>
                <a:effectLst/>
                <a:latin typeface="Times New Roman" panose="02020603050405020304" pitchFamily="18" charset="0"/>
                <a:cs typeface="Times New Roman" panose="02020603050405020304" pitchFamily="18" charset="0"/>
              </a:rPr>
              <a:t>RNNs can generate poems word by word, with each word's probability distribution conditioned on the preceding words.</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DATASET</a:t>
            </a:r>
            <a:endParaRPr sz="4800" dirty="0">
              <a:latin typeface="Trebuchet MS"/>
              <a:cs typeface="Trebuchet MS"/>
            </a:endParaRPr>
          </a:p>
        </p:txBody>
      </p:sp>
      <p:sp>
        <p:nvSpPr>
          <p:cNvPr id="3" name="Rectangle 2"/>
          <p:cNvSpPr/>
          <p:nvPr/>
        </p:nvSpPr>
        <p:spPr>
          <a:xfrm>
            <a:off x="1143000" y="1371600"/>
            <a:ext cx="9372218" cy="3970318"/>
          </a:xfrm>
          <a:prstGeom prst="rect">
            <a:avLst/>
          </a:prstGeom>
        </p:spPr>
        <p:txBody>
          <a:bodyPr wrap="square">
            <a:spAutoFit/>
          </a:bodyPr>
          <a:lstStyle/>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Data Collection</a:t>
            </a:r>
            <a:r>
              <a:rPr lang="en-US" b="0" i="0" dirty="0" smtClean="0">
                <a:solidFill>
                  <a:srgbClr val="0D0D0D"/>
                </a:solidFill>
                <a:effectLst/>
                <a:latin typeface="Times New Roman" panose="02020603050405020304" pitchFamily="18" charset="0"/>
                <a:cs typeface="Times New Roman" panose="02020603050405020304" pitchFamily="18" charset="0"/>
              </a:rPr>
              <a:t>: Gather a dataset of Notorious B.I.G.'s lyrics. You may find these lyrics available on various lyric websites, music databases, or through API access to lyric databases.</a:t>
            </a:r>
          </a:p>
          <a:p>
            <a:pPr>
              <a:buFont typeface="+mj-lt"/>
              <a:buAutoNum type="arabicPeriod"/>
            </a:pP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Data Preprocessing</a:t>
            </a:r>
            <a:r>
              <a:rPr lang="en-US" b="0" i="0" dirty="0" smtClean="0">
                <a:solidFill>
                  <a:srgbClr val="0D0D0D"/>
                </a:solidFill>
                <a:effectLst/>
                <a:latin typeface="Times New Roman" panose="02020603050405020304" pitchFamily="18" charset="0"/>
                <a:cs typeface="Times New Roman" panose="02020603050405020304" pitchFamily="18" charset="0"/>
              </a:rPr>
              <a:t>: Preprocess the lyrics dataset to clean the text, remove any irrelevant information (such as metadata or song titles), and tokenize the text into words or characters. You may also want to convert the text to lowercase for consistency.</a:t>
            </a:r>
          </a:p>
          <a:p>
            <a:pPr>
              <a:buFont typeface="+mj-lt"/>
              <a:buAutoNum type="arabicPeriod"/>
            </a:pP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Model Training</a:t>
            </a:r>
            <a:r>
              <a:rPr lang="en-US" b="0" i="0" dirty="0" smtClean="0">
                <a:solidFill>
                  <a:srgbClr val="0D0D0D"/>
                </a:solidFill>
                <a:effectLst/>
                <a:latin typeface="Times New Roman" panose="02020603050405020304" pitchFamily="18" charset="0"/>
                <a:cs typeface="Times New Roman" panose="02020603050405020304" pitchFamily="18" charset="0"/>
              </a:rPr>
              <a:t>: Choose a suitable model architecture (such as an RNN or Transformer) and train it on the preprocessed lyrics dataset. During training, the model learns the patterns and structure of the lyrics to generate new text.</a:t>
            </a:r>
          </a:p>
          <a:p>
            <a:pPr>
              <a:buFont typeface="+mj-lt"/>
              <a:buAutoNum type="arabicPeriod"/>
            </a:pP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1" i="0" dirty="0" smtClean="0">
                <a:solidFill>
                  <a:srgbClr val="0D0D0D"/>
                </a:solidFill>
                <a:effectLst/>
                <a:latin typeface="Times New Roman" panose="02020603050405020304" pitchFamily="18" charset="0"/>
                <a:cs typeface="Times New Roman" panose="02020603050405020304" pitchFamily="18" charset="0"/>
              </a:rPr>
              <a:t>Poetry Generation</a:t>
            </a:r>
            <a:r>
              <a:rPr lang="en-US" b="0" i="0" dirty="0" smtClean="0">
                <a:solidFill>
                  <a:srgbClr val="0D0D0D"/>
                </a:solidFill>
                <a:effectLst/>
                <a:latin typeface="Times New Roman" panose="02020603050405020304" pitchFamily="18" charset="0"/>
                <a:cs typeface="Times New Roman" panose="02020603050405020304" pitchFamily="18" charset="0"/>
              </a:rPr>
              <a:t>: Use the trained model to generate new poetry in the style of Notorious B.I.G.'s lyrics. You can provide a starting seed or prompt to the model and let it generate the subsequent lines of poetry.</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95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746</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MAREESWARAN M</vt:lpstr>
      <vt:lpstr>PROJECT TITLE</vt:lpstr>
      <vt:lpstr>AGENDA</vt:lpstr>
      <vt:lpstr>PROBLEM STATEMENT</vt:lpstr>
      <vt:lpstr>PROJECT OVERVIEW</vt:lpstr>
      <vt:lpstr>PROJECT OVERVIEW</vt:lpstr>
      <vt:lpstr>WHO ARE THE END USERS?</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MAREESWARAN M</dc:title>
  <cp:lastModifiedBy>Administrator</cp:lastModifiedBy>
  <cp:revision>5</cp:revision>
  <dcterms:created xsi:type="dcterms:W3CDTF">2024-04-05T09:56:44Z</dcterms:created>
  <dcterms:modified xsi:type="dcterms:W3CDTF">2024-04-05T10:40:34Z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