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01" r:id="rId5"/>
    <p:sldId id="306" r:id="rId6"/>
    <p:sldId id="289" r:id="rId7"/>
    <p:sldId id="292" r:id="rId8"/>
    <p:sldId id="261" r:id="rId9"/>
    <p:sldId id="302" r:id="rId10"/>
    <p:sldId id="305" r:id="rId11"/>
    <p:sldId id="304" r:id="rId12"/>
    <p:sldId id="303" r:id="rId13"/>
    <p:sldId id="295" r:id="rId14"/>
    <p:sldId id="307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18F34-9806-4CE1-AD76-1694407C5422}" v="1032" dt="2025-03-06T14:27:31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52A77B-D33C-49B3-A83C-450AA2ED72B3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8D8F9A-F5CB-4EF8-A859-ED5E107B9763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3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endParaRPr lang="en-US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32" name="Fußzeilenplatzhalt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33" name="Foliennummernplatzhalt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Jahr</a:t>
            </a:r>
            <a:endParaRPr lang="en-ZA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Jahr</a:t>
            </a:r>
            <a:endParaRPr lang="en-ZA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hyperlink" Target="https://aqicn.org/data-platform/covid19/de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hyperlink" Target="https://dev.meteostat.net/python/" TargetMode="External"/><Relationship Id="rId4" Type="http://schemas.openxmlformats.org/officeDocument/2006/relationships/hyperlink" Target="https://datahub.io/core/population-city#unsd-citypopulation-year-both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162E-D3F5-75C0-9B5D-A9ED663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E409B-ED64-B652-804D-04F04967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8CC5AF-2AB2-8ABC-2030-3E7359364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521FF-2D74-AF51-0174-5AF97CFF42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6BE36D6-1866-E05E-C768-6A59A3F4D0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5C14E37-DF74-534E-8D45-991C6728A5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2E3F236-9DEA-EF22-357F-01C1E6358A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977DFC8-4994-7605-5AD6-14CEC31FE9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04929E9-58FF-8965-25EB-3282DE5759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E253599-9FD8-5959-EE37-4A6E3D97363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6AB53F-7354-F268-705A-72662367FE6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91D11D8-40EC-9267-C3C2-1C1E3B09F03A}"/>
              </a:ext>
            </a:extLst>
          </p:cNvPr>
          <p:cNvSpPr/>
          <p:nvPr/>
        </p:nvSpPr>
        <p:spPr>
          <a:xfrm>
            <a:off x="1344080" y="1020820"/>
            <a:ext cx="8149550" cy="461070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Folienmaster nur in der Desktopversion!!!!</a:t>
            </a:r>
          </a:p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Untertitel muss noch weg</a:t>
            </a:r>
          </a:p>
        </p:txBody>
      </p:sp>
    </p:spTree>
    <p:extLst>
      <p:ext uri="{BB962C8B-B14F-4D97-AF65-F5344CB8AC3E}">
        <p14:creationId xmlns:p14="http://schemas.microsoft.com/office/powerpoint/2010/main" val="168089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artArt-Platzhalter 12">
            <a:extLst>
              <a:ext uri="{FF2B5EF4-FFF2-40B4-BE49-F238E27FC236}">
                <a16:creationId xmlns:a16="http://schemas.microsoft.com/office/drawing/2014/main" id="{ED363302-BBF2-9349-03CE-1F9CF2257BA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E0037E-21D0-7C44-0E09-A98915C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Finaler Datensatz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F57F5B2-9BD8-B509-E74D-88684C3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 dirty="0"/>
              <a:t>Verkaufspräsentation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DFF1915-87B3-5B59-5F04-7496956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D8FF8B71-9D52-E332-EBD7-1AC901D35BF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95829-378F-8F61-C661-519897C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115D1-D25F-C07A-A9EA-8BA98AF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58DB1C-F093-D605-C057-81DBFA39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fik 5" descr="Theater in NRW: 8 Premieren, die Sie in den Bann ziehen">
            <a:extLst>
              <a:ext uri="{FF2B5EF4-FFF2-40B4-BE49-F238E27FC236}">
                <a16:creationId xmlns:a16="http://schemas.microsoft.com/office/drawing/2014/main" id="{0613C7F7-D471-4A11-D096-7A4E1EC9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751" y="3859"/>
            <a:ext cx="13768085" cy="69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2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081DC-ABCC-B862-24CE-B2A86A5DE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6BCD2-B416-3CD3-46B5-F68827EEA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51D6ACB-2A4B-ECB5-D856-58C4131FB5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947150" y="6356350"/>
            <a:ext cx="3244850" cy="365125"/>
          </a:xfrm>
        </p:spPr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6C5D5BA-8B10-7222-9709-1571D3B591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538" y="6356350"/>
            <a:ext cx="652462" cy="365125"/>
          </a:xfrm>
        </p:spPr>
        <p:txBody>
          <a:bodyPr/>
          <a:lstStyle/>
          <a:p>
            <a:pPr rtl="0"/>
            <a:fld id="{B5CEABB6-07DC-46E8-9B57-56EC44A396E5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59" y="4156405"/>
            <a:ext cx="4264511" cy="1325563"/>
          </a:xfrm>
        </p:spPr>
        <p:txBody>
          <a:bodyPr rtlCol="0"/>
          <a:lstStyle/>
          <a:p>
            <a:pPr rtl="0"/>
            <a:r>
              <a:rPr lang="de-DE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LERNEN, LERNEN, LERNEN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Erlerntes anwenden und Wissen erweitern</a:t>
            </a:r>
            <a:br>
              <a:rPr lang="de-DE" dirty="0"/>
            </a:br>
            <a:r>
              <a:rPr lang="de-DE" dirty="0"/>
              <a:t>Maximale Praxisnähe 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FRAGESTELLUNG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Hat die Pandemie eine Auswirkung auf die Schadstoffbelastung in (ausgewählten) Städten weltweit gehabt?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UNSER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Selbständig, </a:t>
            </a:r>
            <a:r>
              <a:rPr lang="de-DE" dirty="0" err="1"/>
              <a:t>iterrativ</a:t>
            </a:r>
            <a:r>
              <a:rPr lang="de-DE" dirty="0"/>
              <a:t> und agil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AUTHENTISCH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Maximale Praxisnähe: weißes Papier und kein fertiges Datensatz! 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de-DE"/>
              <a:t>Datenquellen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516" y="2823690"/>
            <a:ext cx="2638724" cy="1109662"/>
          </a:xfrm>
        </p:spPr>
        <p:txBody>
          <a:bodyPr rtlCol="0"/>
          <a:lstStyle/>
          <a:p>
            <a:r>
              <a:rPr lang="de-DE" sz="2300">
                <a:solidFill>
                  <a:srgbClr val="404040"/>
                </a:solidFill>
                <a:latin typeface="Tenorite"/>
              </a:rPr>
              <a:t>26 Dateien</a:t>
            </a:r>
          </a:p>
          <a:p>
            <a:r>
              <a:rPr lang="de-DE" sz="2300"/>
              <a:t>&gt;380Städte</a:t>
            </a:r>
          </a:p>
          <a:p>
            <a:r>
              <a:rPr lang="de-DE" sz="2300"/>
              <a:t>&gt;500 MB Daten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54174" y="2973369"/>
            <a:ext cx="2897259" cy="1340982"/>
          </a:xfrm>
        </p:spPr>
        <p:txBody>
          <a:bodyPr rtlCol="0"/>
          <a:lstStyle/>
          <a:p>
            <a:r>
              <a:rPr lang="de-DE" sz="2300">
                <a:solidFill>
                  <a:srgbClr val="404040"/>
                </a:solidFill>
                <a:latin typeface="Tenorite"/>
              </a:rPr>
              <a:t>1 Datei</a:t>
            </a:r>
          </a:p>
          <a:p>
            <a:r>
              <a:rPr lang="de-DE" sz="2300"/>
              <a:t>5.156 Städte</a:t>
            </a:r>
          </a:p>
          <a:p>
            <a:r>
              <a:rPr lang="de-DE" sz="2300"/>
              <a:t>&gt;30k Datensätze</a:t>
            </a:r>
          </a:p>
          <a:p>
            <a:endParaRPr lang="de-DE" sz="23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147477" y="2973369"/>
            <a:ext cx="2733973" cy="959983"/>
          </a:xfrm>
        </p:spPr>
        <p:txBody>
          <a:bodyPr rtlCol="0"/>
          <a:lstStyle/>
          <a:p>
            <a:r>
              <a:rPr lang="de-DE" sz="2300">
                <a:solidFill>
                  <a:srgbClr val="404040"/>
                </a:solidFill>
                <a:latin typeface="Tenorite"/>
              </a:rPr>
              <a:t>4.353 </a:t>
            </a:r>
            <a:r>
              <a:rPr lang="de-DE" sz="2300" dirty="0">
                <a:solidFill>
                  <a:srgbClr val="404040"/>
                </a:solidFill>
                <a:latin typeface="Tenorite"/>
              </a:rPr>
              <a:t>Stationen</a:t>
            </a:r>
          </a:p>
          <a:p>
            <a:r>
              <a:rPr lang="de-DE" sz="2300" dirty="0"/>
              <a:t>10 Features</a:t>
            </a:r>
          </a:p>
          <a:p>
            <a:r>
              <a:rPr lang="de-DE" sz="2300" dirty="0"/>
              <a:t>Daten/ tag</a:t>
            </a:r>
            <a:endParaRPr lang="de-DE" dirty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700" dirty="0"/>
              <a:t>2015-2025: Schadstoffe, Stationsdaten, Wetter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sz="1700" dirty="0"/>
              <a:t>Städtepopulation seit 1995</a:t>
            </a:r>
            <a:endParaRPr lang="de-DE" dirty="0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700" dirty="0"/>
              <a:t>Historische Klimadaten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de-DE" dirty="0">
                <a:ea typeface="+mn-lt"/>
                <a:cs typeface="+mn-lt"/>
                <a:hlinkClick r:id="rId3"/>
              </a:rPr>
              <a:t>Offene Datenplattform für Luftqualität: Weltweiter COVID-19-Datensatz</a:t>
            </a:r>
            <a:endParaRPr lang="de-DE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100" dirty="0">
                <a:solidFill>
                  <a:srgbClr val="3B3B3B"/>
                </a:solidFill>
                <a:latin typeface="Consolas"/>
                <a:hlinkClick r:id="rId4"/>
              </a:rPr>
              <a:t>https://datahub.io/core/population-city#unsd-citypopulation-year-both</a:t>
            </a:r>
            <a:endParaRPr lang="de-DE"/>
          </a:p>
          <a:p>
            <a:endParaRPr lang="de-DE" dirty="0"/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>
                <a:ea typeface="+mn-lt"/>
                <a:cs typeface="+mn-lt"/>
                <a:hlinkClick r:id="rId5"/>
              </a:rPr>
              <a:t>Python Library | Meteostat Developers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3" name="Grafik 2" descr="Ein Bild, das Screenshot, Farbigkeit enthält.&#10;&#10;KI-generierte Inhalte können fehlerhaft sein.">
            <a:extLst>
              <a:ext uri="{FF2B5EF4-FFF2-40B4-BE49-F238E27FC236}">
                <a16:creationId xmlns:a16="http://schemas.microsoft.com/office/drawing/2014/main" id="{B35B4F54-32A9-D3F4-F3B1-906880DE2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421" y="1896008"/>
            <a:ext cx="739335" cy="739335"/>
          </a:xfrm>
          <a:prstGeom prst="rect">
            <a:avLst/>
          </a:prstGeom>
        </p:spPr>
      </p:pic>
      <p:pic>
        <p:nvPicPr>
          <p:cNvPr id="4" name="Grafik 3" descr="Logo">
            <a:extLst>
              <a:ext uri="{FF2B5EF4-FFF2-40B4-BE49-F238E27FC236}">
                <a16:creationId xmlns:a16="http://schemas.microsoft.com/office/drawing/2014/main" id="{356588B8-178C-7E53-E14D-B48EE8B6E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9220" y="1894751"/>
            <a:ext cx="753562" cy="734270"/>
          </a:xfrm>
          <a:prstGeom prst="rect">
            <a:avLst/>
          </a:prstGeom>
        </p:spPr>
      </p:pic>
      <p:pic>
        <p:nvPicPr>
          <p:cNvPr id="5" name="Grafik 4" descr="Meteostat · GitHub">
            <a:extLst>
              <a:ext uri="{FF2B5EF4-FFF2-40B4-BE49-F238E27FC236}">
                <a16:creationId xmlns:a16="http://schemas.microsoft.com/office/drawing/2014/main" id="{04340A1D-B324-435D-BBD0-59565C846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7360" y="1897283"/>
            <a:ext cx="747051" cy="7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r>
              <a:rPr lang="de-DE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de-DE" dirty="0"/>
              <a:t>Download und Import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5" y="2666319"/>
            <a:ext cx="2876548" cy="527958"/>
          </a:xfrm>
        </p:spPr>
        <p:txBody>
          <a:bodyPr rtlCol="0"/>
          <a:lstStyle/>
          <a:p>
            <a:r>
              <a:rPr lang="de-DE" dirty="0"/>
              <a:t>Bereinigen und Ergänzen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300" y="3674609"/>
            <a:ext cx="2713264" cy="582386"/>
          </a:xfrm>
        </p:spPr>
        <p:txBody>
          <a:bodyPr rtlCol="0"/>
          <a:lstStyle/>
          <a:p>
            <a:r>
              <a:rPr lang="de-DE" dirty="0"/>
              <a:t>Scripts und Tests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7108" y="4750935"/>
            <a:ext cx="2699656" cy="609600"/>
          </a:xfrm>
        </p:spPr>
        <p:txBody>
          <a:bodyPr rtlCol="0"/>
          <a:lstStyle/>
          <a:p>
            <a:r>
              <a:rPr lang="de-DE" dirty="0"/>
              <a:t>Glossar und </a:t>
            </a:r>
            <a:r>
              <a:rPr lang="de-DE" dirty="0" err="1"/>
              <a:t>READMe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67392" y="1594478"/>
            <a:ext cx="5539095" cy="1010842"/>
          </a:xfrm>
        </p:spPr>
        <p:txBody>
          <a:bodyPr rtlCol="0"/>
          <a:lstStyle/>
          <a:p>
            <a:r>
              <a:rPr lang="de-DE" dirty="0"/>
              <a:t>Automatisierter Download der Kern-Daten und Import in das Projekt: über 1,5 Mio. Datensätze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1885" y="2682564"/>
            <a:ext cx="5539095" cy="1010842"/>
          </a:xfrm>
        </p:spPr>
        <p:txBody>
          <a:bodyPr rtlCol="0"/>
          <a:lstStyle/>
          <a:p>
            <a:r>
              <a:rPr lang="de-DE" dirty="0"/>
              <a:t>Ergänzen der Daten durch Geo-, Populations- und Klimadaten </a:t>
            </a:r>
          </a:p>
          <a:p>
            <a:r>
              <a:rPr lang="de-DE" dirty="0"/>
              <a:t>Bereinigung um redundante Daten (z.B. Wetter)</a:t>
            </a:r>
          </a:p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2794" y="3755394"/>
            <a:ext cx="5539095" cy="1010842"/>
          </a:xfrm>
        </p:spPr>
        <p:txBody>
          <a:bodyPr rtlCol="0"/>
          <a:lstStyle/>
          <a:p>
            <a:r>
              <a:rPr lang="de-DE" dirty="0"/>
              <a:t>Komplette Automatisierung aller Downloads, Import, Bereinigungen und Ergänzungen.</a:t>
            </a:r>
          </a:p>
          <a:p>
            <a:r>
              <a:rPr lang="de-DE" dirty="0"/>
              <a:t>Anlage von Tests für die </a:t>
            </a:r>
            <a:r>
              <a:rPr lang="de-DE" dirty="0" err="1"/>
              <a:t>Scripte</a:t>
            </a:r>
          </a:p>
          <a:p>
            <a:pPr rtl="0"/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1136" y="4824430"/>
            <a:ext cx="5539095" cy="1010842"/>
          </a:xfrm>
        </p:spPr>
        <p:txBody>
          <a:bodyPr rtlCol="0"/>
          <a:lstStyle/>
          <a:p>
            <a:r>
              <a:rPr lang="de-DE" dirty="0"/>
              <a:t>Anlage eines Glossars und einer </a:t>
            </a:r>
            <a:r>
              <a:rPr lang="de-DE" dirty="0" err="1"/>
              <a:t>ReadMe</a:t>
            </a:r>
            <a:r>
              <a:rPr lang="de-DE" dirty="0"/>
              <a:t>-Datei als Support für die Nutzung des Projekts</a:t>
            </a:r>
          </a:p>
          <a:p>
            <a:pPr rtl="0"/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14" name="Bildplatzhalter 2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3CEC361F-8A81-9272-E9DD-38EAB367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44" r="6644"/>
          <a:stretch/>
        </p:blipFill>
        <p:spPr>
          <a:xfrm>
            <a:off x="10814194" y="1279236"/>
            <a:ext cx="1066800" cy="925037"/>
          </a:xfrm>
          <a:prstGeom prst="rect">
            <a:avLst/>
          </a:prstGeom>
        </p:spPr>
      </p:pic>
      <p:pic>
        <p:nvPicPr>
          <p:cNvPr id="16" name="Bildplatzhalter 29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DBA761E6-A77E-C5EC-DBCA-FA98BD754D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7" r="837"/>
          <a:stretch/>
        </p:blipFill>
        <p:spPr>
          <a:xfrm>
            <a:off x="10816301" y="3410527"/>
            <a:ext cx="1066800" cy="1048931"/>
          </a:xfrm>
          <a:prstGeom prst="rect">
            <a:avLst/>
          </a:prstGeom>
        </p:spPr>
      </p:pic>
      <p:pic>
        <p:nvPicPr>
          <p:cNvPr id="18" name="Bildplatzhalter 35" descr="Ein Bild, das Text, Screenshot, Schrift, Dokument enthält.&#10;&#10;KI-generierte Inhalte können fehlerhaft sein.">
            <a:extLst>
              <a:ext uri="{FF2B5EF4-FFF2-40B4-BE49-F238E27FC236}">
                <a16:creationId xmlns:a16="http://schemas.microsoft.com/office/drawing/2014/main" id="{4078EAE9-FF12-1751-74FC-4A93EACD32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95" r="4595"/>
          <a:stretch/>
        </p:blipFill>
        <p:spPr>
          <a:xfrm>
            <a:off x="10831522" y="4574309"/>
            <a:ext cx="1066800" cy="971227"/>
          </a:xfrm>
          <a:prstGeom prst="rect">
            <a:avLst/>
          </a:prstGeom>
        </p:spPr>
      </p:pic>
      <p:pic>
        <p:nvPicPr>
          <p:cNvPr id="20" name="Grafik 19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639C1F80-020C-39AD-9519-25D2262E84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98" r="11290" b="2931"/>
          <a:stretch/>
        </p:blipFill>
        <p:spPr>
          <a:xfrm>
            <a:off x="10828560" y="2316018"/>
            <a:ext cx="1057506" cy="9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6A6349-2436-3B2A-F303-61376625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6807" y="667829"/>
            <a:ext cx="3924300" cy="823912"/>
          </a:xfrm>
        </p:spPr>
        <p:txBody>
          <a:bodyPr/>
          <a:lstStyle/>
          <a:p>
            <a:r>
              <a:rPr lang="de-DE"/>
              <a:t>Download und Import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08B326-F183-BB77-64B0-1F0A0BA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ED9D6B-6B9D-284A-C8F7-493BB9FB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45" name="Grafik 44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3CFB4DCA-B893-9D72-CA58-19F10EBB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3" r="19371" b="23204"/>
          <a:stretch/>
        </p:blipFill>
        <p:spPr>
          <a:xfrm>
            <a:off x="2756049" y="1716401"/>
            <a:ext cx="9150045" cy="44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129C9-5577-A03B-C2B7-DC395F21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2EEC5E6-7620-CCAD-D1FC-CBD518F2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6807" y="667829"/>
            <a:ext cx="3924300" cy="823912"/>
          </a:xfrm>
        </p:spPr>
        <p:txBody>
          <a:bodyPr/>
          <a:lstStyle/>
          <a:p>
            <a:r>
              <a:rPr lang="de-DE"/>
              <a:t>Bereinigen und Ergänzen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F5FE5D-DBEC-5E46-A8AD-C5644075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9A6E1A-1582-849F-0C45-9C2D906F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41" name="Grafik 4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4028E3C9-B18C-0A80-B3EC-71C801B0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98" r="11290" b="2931"/>
          <a:stretch/>
        </p:blipFill>
        <p:spPr>
          <a:xfrm>
            <a:off x="2758288" y="1717572"/>
            <a:ext cx="4244052" cy="3987441"/>
          </a:xfrm>
          <a:prstGeom prst="rect">
            <a:avLst/>
          </a:prstGeom>
        </p:spPr>
      </p:pic>
      <p:pic>
        <p:nvPicPr>
          <p:cNvPr id="43" name="Grafik 42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6A26C61-F111-BBC8-B4EF-42840899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" t="-48" r="52948" b="30068"/>
          <a:stretch/>
        </p:blipFill>
        <p:spPr>
          <a:xfrm>
            <a:off x="7216679" y="1717572"/>
            <a:ext cx="4409875" cy="39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3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94B11-91B9-23C7-6AE7-839FFE22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46FF433E-D475-FDE5-81D6-C7CF73F8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67" t="-1636" r="23353" b="4279"/>
          <a:stretch/>
        </p:blipFill>
        <p:spPr>
          <a:xfrm>
            <a:off x="2759200" y="1717592"/>
            <a:ext cx="3910387" cy="39742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41D2D5-A1F9-0922-09A3-46371ECDC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6807" y="667829"/>
            <a:ext cx="3924300" cy="823912"/>
          </a:xfrm>
        </p:spPr>
        <p:txBody>
          <a:bodyPr/>
          <a:lstStyle/>
          <a:p>
            <a:r>
              <a:rPr lang="de-DE"/>
              <a:t>Glossar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ECB7A8-6E58-CC1E-7237-A63108D1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68CF74-EB30-7202-301B-94C4381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39" name="Grafik 3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303EB1B0-E80B-DD96-E61D-EFC5210241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10" t="-482" r="45544" b="602"/>
          <a:stretch/>
        </p:blipFill>
        <p:spPr>
          <a:xfrm>
            <a:off x="7234383" y="1730828"/>
            <a:ext cx="3938478" cy="39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2BEC-2801-A87A-1357-4912660D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4B02140-09AE-ABF3-87F4-C3A39CBB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" r="35660" b="-323"/>
          <a:stretch/>
        </p:blipFill>
        <p:spPr>
          <a:xfrm>
            <a:off x="7232299" y="1726555"/>
            <a:ext cx="3933990" cy="358295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81F15B-15A3-A648-4A04-A97B85BF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6807" y="667829"/>
            <a:ext cx="3924300" cy="823912"/>
          </a:xfrm>
        </p:spPr>
        <p:txBody>
          <a:bodyPr/>
          <a:lstStyle/>
          <a:p>
            <a:r>
              <a:rPr lang="de-DE" err="1"/>
              <a:t>ReadMe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5794D-EA57-7084-ADAF-77759FE0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2F246F-F876-B839-D454-258B7F17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Grafik 1" descr="Ein Bild, das Text, Screenshot, Schrift, Dokument enthält.&#10;&#10;KI-generierte Inhalte können fehlerhaft sein.">
            <a:extLst>
              <a:ext uri="{FF2B5EF4-FFF2-40B4-BE49-F238E27FC236}">
                <a16:creationId xmlns:a16="http://schemas.microsoft.com/office/drawing/2014/main" id="{C7E4AAC4-670A-E39A-C696-7E96581E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55" y="1726556"/>
            <a:ext cx="3939149" cy="35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263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755</Words>
  <Application>Microsoft Office PowerPoint</Application>
  <PresentationFormat>Breitbild</PresentationFormat>
  <Paragraphs>262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Monoline</vt:lpstr>
      <vt:lpstr>PowerPoint-Präsentation</vt:lpstr>
      <vt:lpstr>PowerPoint-Präsentation</vt:lpstr>
      <vt:lpstr>Ziel</vt:lpstr>
      <vt:lpstr>Datenquellen</vt:lpstr>
      <vt:lpstr>Datenaufbereitung</vt:lpstr>
      <vt:lpstr>PowerPoint-Präsentation</vt:lpstr>
      <vt:lpstr>PowerPoint-Präsentation</vt:lpstr>
      <vt:lpstr>PowerPoint-Präsentation</vt:lpstr>
      <vt:lpstr>PowerPoint-Präsentation</vt:lpstr>
      <vt:lpstr>Finaler Datensatz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321</cp:revision>
  <dcterms:created xsi:type="dcterms:W3CDTF">2025-03-06T10:02:49Z</dcterms:created>
  <dcterms:modified xsi:type="dcterms:W3CDTF">2025-03-06T14:28:15Z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