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é rozloženie 2">
  <p:cSld name="AUTOLAYOUT_2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é rozloženie">
  <p:cSld name="AUTOLAYOUT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é rozloženie 1">
  <p:cSld name="AUTOLAYOUT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6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trontium-90" TargetMode="External"/><Relationship Id="rId10" Type="http://schemas.openxmlformats.org/officeDocument/2006/relationships/hyperlink" Target="https://en.wikipedia.org/wiki/Plutonium" TargetMode="External"/><Relationship Id="rId12" Type="http://schemas.openxmlformats.org/officeDocument/2006/relationships/hyperlink" Target="https://www.duckduckg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hemie.falconis.cz/polocas-rozpadu.php" TargetMode="External"/><Relationship Id="rId4" Type="http://schemas.openxmlformats.org/officeDocument/2006/relationships/hyperlink" Target="https://cs.wikipedia.org/wiki/Polo%C4%8Das_p%C5%99em%C4%9Bny" TargetMode="External"/><Relationship Id="rId9" Type="http://schemas.openxmlformats.org/officeDocument/2006/relationships/hyperlink" Target="https://en.wikipedia.org/wiki/Iodine-131" TargetMode="External"/><Relationship Id="rId5" Type="http://schemas.openxmlformats.org/officeDocument/2006/relationships/hyperlink" Target="https://cs.wikipedia.org/wiki/Thorium" TargetMode="External"/><Relationship Id="rId6" Type="http://schemas.openxmlformats.org/officeDocument/2006/relationships/hyperlink" Target="https://www.deepl.com/translator" TargetMode="External"/><Relationship Id="rId7" Type="http://schemas.openxmlformats.org/officeDocument/2006/relationships/hyperlink" Target="https://www.cez.cz/edee/content/file/static/encyklopedie/encyklopedie-energetiky/03/palivo_4.html" TargetMode="External"/><Relationship Id="rId8" Type="http://schemas.openxmlformats.org/officeDocument/2006/relationships/hyperlink" Target="https://www.cez.cz/edee/content/file/static/encyklopedie/vykladovy-slovnik-energetiky/hesla/palivo_ja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k">
                <a:latin typeface="Comic Sans MS"/>
                <a:ea typeface="Comic Sans MS"/>
                <a:cs typeface="Comic Sans MS"/>
                <a:sym typeface="Comic Sans MS"/>
              </a:rPr>
              <a:t>Chernobyl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Marek Chyra, Lukáš Hvizdoš,</a:t>
            </a:r>
            <a:r>
              <a:rPr lang="sk" sz="3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sk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Marek Horňák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3020">
                <a:latin typeface="Comic Sans MS"/>
                <a:ea typeface="Comic Sans MS"/>
                <a:cs typeface="Comic Sans MS"/>
                <a:sym typeface="Comic Sans MS"/>
              </a:rPr>
              <a:t>Content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sk" sz="1600">
                <a:solidFill>
                  <a:schemeClr val="dk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Impact on nature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sk" sz="1600">
                <a:solidFill>
                  <a:schemeClr val="dk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Impact on land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sk" sz="1600">
                <a:solidFill>
                  <a:schemeClr val="dk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Air pollution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sk" sz="1600">
                <a:solidFill>
                  <a:schemeClr val="dk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Gamma rays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sk" sz="1600">
                <a:solidFill>
                  <a:schemeClr val="dk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Half-life of elements in reactor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3020">
                <a:latin typeface="Comic Sans MS"/>
                <a:ea typeface="Comic Sans MS"/>
                <a:cs typeface="Comic Sans MS"/>
                <a:sym typeface="Comic Sans MS"/>
              </a:rPr>
              <a:t>Impact on nature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●"/>
            </a:pPr>
            <a:r>
              <a:rPr lang="sk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explosion caused the death of wildlife, basically the death of e.g. pigeons.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●"/>
            </a:pPr>
            <a:r>
              <a:rPr lang="sk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According to reports by Soviet scientists, the Chernobyl accident (September 1990) reached radioactive fallout levels of up to 4.81 GBq/m² in a 10 km zone around the plant.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●"/>
            </a:pPr>
            <a:r>
              <a:rPr lang="sk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"red forest" of pine trees destroyed by the strong radioactive fallout lies in this 10 km zone, starting just behind the reactor complex.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●"/>
            </a:pPr>
            <a:r>
              <a:rPr lang="sk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name of the forest comes from the days after the accident, when the trees appeared dark red as they died from the effects of radiation.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●"/>
            </a:pPr>
            <a:r>
              <a:rPr lang="sk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Red Forest area has remained one of the most contaminated areas in the world.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7800" y="0"/>
            <a:ext cx="4436201" cy="24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3130" r="3129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Impact on land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toxic/radioactive substances have leaked into the soil and drinking water supplies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within a radius of 10 km, plants began to die and within a wider radius they began to mutate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landscapes affected by the accident: Belarus, Ukraine, Russia, Sweden, Finland, Austria, Norway, Bulgaria, Switzerland, Greece, Slovenia, Italy and Moldova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8738" r="8746" t="0"/>
          <a:stretch/>
        </p:blipFill>
        <p:spPr>
          <a:xfrm>
            <a:off x="3047650" y="0"/>
            <a:ext cx="6096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Air pollution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sk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 concentration of these elements: Iodine-131 (I-131), Caesium-134 (Cs-134), and Caesium-137 (Cs-137) were present in air currents of Europe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7235" r="7235" t="0"/>
          <a:stretch/>
        </p:blipFill>
        <p:spPr>
          <a:xfrm>
            <a:off x="3278400" y="0"/>
            <a:ext cx="5865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sk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Gamma rays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lang="sk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high energy particles which can pass through biological material and disrupt its structure (DNA). it is dangerous and the lethal radiation is stronger than X-rays. They are found freely in space and are also produced by the death of stars (supernova)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ic Sans MS"/>
              <a:buChar char="●"/>
            </a:pPr>
            <a:r>
              <a:rPr lang="sk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rays were found after the Chernobyl reactor explosion. these rays were damaging the surrounding nature and all living things 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3020">
                <a:latin typeface="Comic Sans MS"/>
                <a:ea typeface="Comic Sans MS"/>
                <a:cs typeface="Comic Sans MS"/>
                <a:sym typeface="Comic Sans MS"/>
              </a:rPr>
              <a:t>Half-life of elements in reactor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half-life is how long it takes for half of the nuclei in an atomic nucleus to decay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takes 10 cycles to almost completely decay elements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235-Uran - half-life 710 million years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239-Plutonium - half-life 24 400 years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137-Ceasium - half-life 30 years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90-Stroncium - half-life 29 years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sk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take more than 300 years to chernobyl become habitable again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3020">
                <a:latin typeface="Comic Sans MS"/>
                <a:ea typeface="Comic Sans MS"/>
                <a:cs typeface="Comic Sans MS"/>
                <a:sym typeface="Comic Sans MS"/>
              </a:rPr>
              <a:t>Sources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http://chemie.falconis.cz/polocas-rozpadu.php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https://cs.wikipedia.org/wiki/Polo%C4%8Das_p%C5%99em%C4%9Bny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https://cs.wikipedia.org/wiki/Thorium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https://www.deepl.com/translator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https://www.cez.cz/edee/content/file/static/encyklopedie/encyklopedie-energetiky/03/palivo_4.html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https://www.cez.cz/edee/content/file/static/encyklopedie/vykladovy-slovnik-energetiky/hesla/palivo_jader.html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https://en.wikipedia.org/wiki/Iodine-131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https://en.wikipedia.org/wiki/Plutonium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https://en.wikipedia.org/wiki/Strontium-90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https://www.duckduckgo.com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rPr lang="sk" u="sng">
                <a:solidFill>
                  <a:srgbClr val="4DD0E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Peter Dupkanič</a:t>
            </a:r>
            <a:endParaRPr u="sng">
              <a:solidFill>
                <a:srgbClr val="4DD0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