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E57C2-CE9B-42ED-A327-F763261A9815}" type="datetimeFigureOut">
              <a:rPr lang="sk-SK" smtClean="0"/>
              <a:t>2. 12. 2022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CC7D-A935-4CA2-8EE4-26EC1AA4C8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963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Železiar, Hornád, Borievka, </a:t>
            </a:r>
            <a:r>
              <a:rPr lang="sk-SK" dirty="0" err="1" smtClean="0"/>
              <a:t>Čarnica</a:t>
            </a:r>
            <a:r>
              <a:rPr lang="sk-SK" dirty="0" smtClean="0"/>
              <a:t>, Jahodná,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CC7D-A935-4CA2-8EE4-26EC1AA4C8F4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822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60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5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4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24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40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2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83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37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71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92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27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1A11-0515-458B-B7B4-8B4C22E1C318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752C-B86F-4B80-9A57-3EBCE29B9EA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26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4" y="4021431"/>
            <a:ext cx="2037804" cy="210504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1025" y="791766"/>
            <a:ext cx="2466975" cy="1847850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876697" y="11374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b="1" dirty="0" smtClean="0"/>
              <a:t>ĽUDOVÁ KULTÚRA</a:t>
            </a:r>
            <a:endParaRPr lang="sk-SK" sz="3600" b="1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162" y="885484"/>
            <a:ext cx="3086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3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817721"/>
          </a:xfrm>
        </p:spPr>
        <p:txBody>
          <a:bodyPr/>
          <a:lstStyle/>
          <a:p>
            <a:pPr lvl="0"/>
            <a:r>
              <a:rPr lang="sk-SK" b="1" dirty="0"/>
              <a:t>Systém </a:t>
            </a:r>
            <a:r>
              <a:rPr lang="sk-SK" b="1" dirty="0" smtClean="0"/>
              <a:t>hodnôt / vedomostí, zručností,/, </a:t>
            </a:r>
            <a:r>
              <a:rPr lang="sk-SK" b="1" dirty="0"/>
              <a:t>kde sa uchovávajú praktické </a:t>
            </a:r>
            <a:r>
              <a:rPr lang="sk-SK" b="1" dirty="0" smtClean="0"/>
              <a:t>skúsenosti národa</a:t>
            </a:r>
            <a:endParaRPr lang="sk-SK" b="1" dirty="0"/>
          </a:p>
          <a:p>
            <a:pPr lvl="0"/>
            <a:r>
              <a:rPr lang="sk-SK" b="1" dirty="0"/>
              <a:t>Odovzdáva sa z generácie na generáciu ústnym podaním</a:t>
            </a:r>
          </a:p>
          <a:p>
            <a:pPr lvl="0"/>
            <a:r>
              <a:rPr lang="sk-SK" dirty="0"/>
              <a:t>Pri ĽK nepociťujeme prísnu deliacu čiaru medzi hmotnými a duchovnými </a:t>
            </a:r>
            <a:r>
              <a:rPr lang="sk-SK" dirty="0" smtClean="0"/>
              <a:t>prejavmi.</a:t>
            </a:r>
          </a:p>
          <a:p>
            <a:pPr lvl="0"/>
            <a:r>
              <a:rPr lang="sk-SK" dirty="0" smtClean="0"/>
              <a:t> </a:t>
            </a:r>
            <a:r>
              <a:rPr lang="sk-SK" b="1" dirty="0"/>
              <a:t>ĽK je jednota hmotných a duchovných prejavov</a:t>
            </a:r>
          </a:p>
          <a:p>
            <a:r>
              <a:rPr lang="sk-SK" dirty="0"/>
              <a:t>Napr. zvyky, obyčaje zaraďujeme do duchovnej kultúry- ale oni sú tiež spojené s rozličnými zvykoslovnými predmetmi (maľované vajíčka, adventný veniec, masky, </a:t>
            </a:r>
            <a:r>
              <a:rPr lang="sk-SK" dirty="0" err="1"/>
              <a:t>morena</a:t>
            </a:r>
            <a:r>
              <a:rPr lang="sk-SK" dirty="0"/>
              <a:t> ap. 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465" y="5122952"/>
            <a:ext cx="2905125" cy="14192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3795" y="5029200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959428"/>
            <a:ext cx="10515600" cy="4767943"/>
          </a:xfrm>
        </p:spPr>
        <p:txBody>
          <a:bodyPr/>
          <a:lstStyle/>
          <a:p>
            <a:r>
              <a:rPr lang="sk-SK" b="1" dirty="0"/>
              <a:t>Ľudová kultúra tvorí samostatnú časť kultúry každého národa. Prejavy každého národa sa vyvíjali s národom. </a:t>
            </a:r>
            <a:endParaRPr lang="sk-SK" b="1" dirty="0" smtClean="0"/>
          </a:p>
          <a:p>
            <a:r>
              <a:rPr lang="sk-SK" dirty="0" smtClean="0"/>
              <a:t>Svedkami </a:t>
            </a:r>
            <a:r>
              <a:rPr lang="sk-SK" dirty="0"/>
              <a:t>sú staroslovanské, pohanské, kresťanské, </a:t>
            </a:r>
            <a:r>
              <a:rPr lang="sk-SK" dirty="0" smtClean="0"/>
              <a:t>germánske, </a:t>
            </a:r>
            <a:r>
              <a:rPr lang="sk-SK" dirty="0"/>
              <a:t>či uhorské prvky v nasej ľudovej kultúre. </a:t>
            </a:r>
            <a:endParaRPr lang="sk-SK" dirty="0" smtClean="0"/>
          </a:p>
          <a:p>
            <a:r>
              <a:rPr lang="sk-SK" b="1" dirty="0" smtClean="0"/>
              <a:t>Slovenská </a:t>
            </a:r>
            <a:r>
              <a:rPr lang="sk-SK" b="1" dirty="0"/>
              <a:t>ľudová kultúra predstavuje hodnoty, ktoré vznikli v určitom čase a území, v závislosti od konkrétnych </a:t>
            </a:r>
            <a:r>
              <a:rPr lang="sk-SK" b="1" dirty="0" err="1"/>
              <a:t>geograficko</a:t>
            </a:r>
            <a:r>
              <a:rPr lang="sk-SK" b="1" dirty="0"/>
              <a:t> - prírodných, historických, hospodárskych a kultúrnych podmienok. </a:t>
            </a:r>
            <a:endParaRPr lang="sk-SK" b="1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Výtvory </a:t>
            </a:r>
            <a:r>
              <a:rPr lang="sk-SK" dirty="0">
                <a:solidFill>
                  <a:srgbClr val="FF0000"/>
                </a:solidFill>
              </a:rPr>
              <a:t>ľudových majstrov sú dokladom vyspelosti a zručnosti národa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7130" y="11157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/>
              <a:t>Funkcie Ľ K</a:t>
            </a:r>
            <a:endParaRPr lang="sk-SK" sz="3600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94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1.Úžitkovosť - praktická funkcia</a:t>
            </a:r>
          </a:p>
          <a:p>
            <a:pPr>
              <a:buNone/>
            </a:pPr>
            <a:r>
              <a:rPr lang="sk-SK" dirty="0"/>
              <a:t>Prečo úžitkovosť ? Pretože východiskom vzniku ĽK boli hlavne potreby všedného dňa (rôzne udalosti zo života človeka)- ak ľudia potrebovali k práci hrable- urobili si ich, košík- urobili si ich </a:t>
            </a:r>
            <a:r>
              <a:rPr lang="sk-SK" dirty="0" smtClean="0"/>
              <a:t>sami a</a:t>
            </a:r>
            <a:r>
              <a:rPr lang="sk-SK" dirty="0"/>
              <a:t> tak vznikli </a:t>
            </a:r>
            <a:r>
              <a:rPr lang="sk-SK" dirty="0">
                <a:solidFill>
                  <a:srgbClr val="FF0000"/>
                </a:solidFill>
              </a:rPr>
              <a:t>zvykoslovné predmety</a:t>
            </a:r>
            <a:r>
              <a:rPr lang="sk-SK" dirty="0"/>
              <a:t>- košík a tiež spôsoby ako ich pliesť ,</a:t>
            </a:r>
            <a:r>
              <a:rPr lang="sk-SK" dirty="0" smtClean="0"/>
              <a:t> korbáče,....</a:t>
            </a:r>
            <a:endParaRPr lang="sk-SK" dirty="0"/>
          </a:p>
          <a:p>
            <a:pPr lvl="0">
              <a:buNone/>
            </a:pPr>
            <a:endParaRPr lang="sk-SK" b="1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2.Krása - estetická funkcia</a:t>
            </a:r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existujú predmety, ktoré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vyvolávajú </a:t>
            </a:r>
            <a:r>
              <a:rPr lang="sk-SK" dirty="0"/>
              <a:t>estetický </a:t>
            </a:r>
            <a:r>
              <a:rPr lang="sk-SK" dirty="0" smtClean="0"/>
              <a:t>zážitok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3. zábavná funkcia / svadobná hostina, fašiangy,... /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5276" y="4101162"/>
            <a:ext cx="2888524" cy="18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5172891"/>
          </a:xfrm>
        </p:spPr>
        <p:txBody>
          <a:bodyPr/>
          <a:lstStyle/>
          <a:p>
            <a:pPr lvl="0">
              <a:buNone/>
            </a:pPr>
            <a:r>
              <a:rPr lang="sk-SK" sz="3600" b="1" dirty="0" smtClean="0">
                <a:solidFill>
                  <a:srgbClr val="FF0000"/>
                </a:solidFill>
              </a:rPr>
              <a:t>Druhy ľudovej kultúry</a:t>
            </a:r>
            <a:endParaRPr lang="sk-SK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Tradičná hmotná </a:t>
            </a:r>
            <a:r>
              <a:rPr lang="sk-SK" b="1" dirty="0" smtClean="0">
                <a:solidFill>
                  <a:srgbClr val="FF0000"/>
                </a:solidFill>
              </a:rPr>
              <a:t>kultúra</a:t>
            </a:r>
            <a:endParaRPr lang="sk-SK" dirty="0" smtClean="0"/>
          </a:p>
          <a:p>
            <a:pPr lvl="0"/>
            <a:r>
              <a:rPr lang="sk-SK" dirty="0" smtClean="0"/>
              <a:t>Umelecké </a:t>
            </a:r>
            <a:r>
              <a:rPr lang="sk-SK" dirty="0"/>
              <a:t>výtvory</a:t>
            </a:r>
          </a:p>
          <a:p>
            <a:pPr lvl="0"/>
            <a:r>
              <a:rPr lang="sk-SK" dirty="0" smtClean="0"/>
              <a:t>Odev / kroje /</a:t>
            </a:r>
            <a:endParaRPr lang="sk-SK" dirty="0"/>
          </a:p>
          <a:p>
            <a:pPr lvl="0"/>
            <a:r>
              <a:rPr lang="sk-SK" dirty="0" smtClean="0"/>
              <a:t>Ľudová architektúra</a:t>
            </a:r>
            <a:endParaRPr lang="sk-SK" dirty="0"/>
          </a:p>
          <a:p>
            <a:pPr lvl="0"/>
            <a:r>
              <a:rPr lang="sk-SK" dirty="0" smtClean="0"/>
              <a:t>Strava/typické ľudové jedlá /</a:t>
            </a:r>
            <a:endParaRPr lang="sk-SK" dirty="0" smtClean="0"/>
          </a:p>
          <a:p>
            <a:r>
              <a:rPr lang="sk-SK" dirty="0" smtClean="0"/>
              <a:t>Ľudové remeslá : </a:t>
            </a:r>
            <a:r>
              <a:rPr lang="sk-SK" dirty="0"/>
              <a:t>roľníctvo, pastierstvo a doplnková domáca výroba ako drotárstvo, plátenníctvo a </a:t>
            </a:r>
            <a:r>
              <a:rPr lang="sk-SK" dirty="0" err="1" smtClean="0"/>
              <a:t>voskárstvo</a:t>
            </a:r>
            <a:r>
              <a:rPr lang="sk-SK" dirty="0" smtClean="0"/>
              <a:t>,</a:t>
            </a:r>
          </a:p>
          <a:p>
            <a:pPr>
              <a:buNone/>
            </a:pPr>
            <a:r>
              <a:rPr lang="sk-SK" dirty="0" smtClean="0"/>
              <a:t>    včelárstvo, garbiarstvo, hrnčiarstvo,...</a:t>
            </a:r>
            <a:endParaRPr lang="sk-SK" dirty="0"/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7678" y="1048566"/>
            <a:ext cx="2466975" cy="18478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1261" y="1952829"/>
            <a:ext cx="2619375" cy="17430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65" y="4744316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Druhy ľudovej kultúry</a:t>
            </a:r>
            <a:br>
              <a:rPr lang="sk-SK" b="1" dirty="0">
                <a:solidFill>
                  <a:srgbClr val="FF0000"/>
                </a:solidFill>
              </a:rPr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sk-SK" dirty="0">
                <a:solidFill>
                  <a:srgbClr val="FF0000"/>
                </a:solidFill>
              </a:rPr>
              <a:t>Tradičná nehmotná- duchovná kultúra</a:t>
            </a:r>
          </a:p>
          <a:p>
            <a:pPr lvl="0"/>
            <a:r>
              <a:rPr lang="sk-SK" dirty="0"/>
              <a:t>Sviatky, obyčaje, zvyky</a:t>
            </a:r>
          </a:p>
          <a:p>
            <a:pPr lvl="0"/>
            <a:r>
              <a:rPr lang="sk-SK" dirty="0"/>
              <a:t>Náboženský život</a:t>
            </a:r>
          </a:p>
          <a:p>
            <a:pPr lvl="0"/>
            <a:r>
              <a:rPr lang="sk-SK" dirty="0"/>
              <a:t>Spoločnosť </a:t>
            </a:r>
            <a:r>
              <a:rPr lang="sk-SK" dirty="0" smtClean="0"/>
              <a:t>rodiny/hodnoty /</a:t>
            </a:r>
            <a:endParaRPr lang="sk-SK" dirty="0"/>
          </a:p>
          <a:p>
            <a:pPr lvl="0"/>
            <a:r>
              <a:rPr lang="sk-SK" dirty="0"/>
              <a:t>Spoločenská </a:t>
            </a:r>
            <a:r>
              <a:rPr lang="sk-SK" dirty="0" smtClean="0"/>
              <a:t>etiketa</a:t>
            </a:r>
          </a:p>
          <a:p>
            <a:pPr marL="0" lvl="0" indent="0">
              <a:buNone/>
            </a:pPr>
            <a:endParaRPr lang="sk-SK" dirty="0" smtClean="0"/>
          </a:p>
          <a:p>
            <a:r>
              <a:rPr lang="sk-SK" dirty="0" smtClean="0"/>
              <a:t>Druhy </a:t>
            </a:r>
            <a:r>
              <a:rPr lang="sk-SK" dirty="0"/>
              <a:t>umeleckého prejavu: ľudová architektúra, ľudový odev, ľudová slovesnosť sú </a:t>
            </a:r>
            <a:r>
              <a:rPr lang="sk-SK" b="1" dirty="0"/>
              <a:t>dokladmi o živote ľudu, o jeho schopnostiach a miere estetického vzťahu k skutočnosti.</a:t>
            </a:r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4770" y="18256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Tradičná nehmotná- duchovná kultúra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095"/>
          </a:xfrm>
        </p:spPr>
        <p:txBody>
          <a:bodyPr/>
          <a:lstStyle/>
          <a:p>
            <a:pPr marL="0" lvl="0" indent="0">
              <a:buNone/>
            </a:pPr>
            <a:r>
              <a:rPr lang="sk-SK" dirty="0"/>
              <a:t>Umelecká </a:t>
            </a:r>
            <a:r>
              <a:rPr lang="sk-SK" dirty="0" smtClean="0"/>
              <a:t>kultúra: </a:t>
            </a:r>
            <a:r>
              <a:rPr lang="sk-SK" b="1" dirty="0" smtClean="0"/>
              <a:t>folklór / vedomosti a zručnosti ľudu </a:t>
            </a:r>
            <a:r>
              <a:rPr lang="sk-SK" b="1" dirty="0" smtClean="0"/>
              <a:t>/</a:t>
            </a:r>
          </a:p>
          <a:p>
            <a:pPr marL="0" lvl="0" indent="0">
              <a:buNone/>
            </a:pPr>
            <a:r>
              <a:rPr lang="sk-SK" b="1" dirty="0" smtClean="0"/>
              <a:t>Druhy folklóru</a:t>
            </a:r>
            <a:endParaRPr lang="sk-SK" b="1" dirty="0"/>
          </a:p>
          <a:p>
            <a:pPr lvl="0"/>
            <a:r>
              <a:rPr lang="sk-SK" dirty="0"/>
              <a:t>Ľudová slovesnosť- piesne, pranostiky, zaklínania, rozprávky, poviedky</a:t>
            </a:r>
          </a:p>
          <a:p>
            <a:pPr lvl="0"/>
            <a:r>
              <a:rPr lang="sk-SK" dirty="0"/>
              <a:t>Spev, </a:t>
            </a:r>
            <a:r>
              <a:rPr lang="sk-SK" dirty="0" smtClean="0"/>
              <a:t>hudba/ľudové hudobné nástroje </a:t>
            </a:r>
            <a:r>
              <a:rPr lang="sk-SK" dirty="0" smtClean="0"/>
              <a:t>/ </a:t>
            </a:r>
            <a:endParaRPr lang="sk-SK" dirty="0"/>
          </a:p>
          <a:p>
            <a:pPr lvl="0"/>
            <a:r>
              <a:rPr lang="sk-SK" dirty="0"/>
              <a:t>Tanečný folklór </a:t>
            </a:r>
            <a:r>
              <a:rPr lang="sk-SK" dirty="0" smtClean="0"/>
              <a:t>/ </a:t>
            </a:r>
            <a:r>
              <a:rPr lang="sk-SK" dirty="0"/>
              <a:t>kde</a:t>
            </a:r>
            <a:r>
              <a:rPr lang="sk-SK" dirty="0" smtClean="0"/>
              <a:t>? : </a:t>
            </a:r>
            <a:r>
              <a:rPr lang="sk-SK" dirty="0"/>
              <a:t>n</a:t>
            </a:r>
            <a:r>
              <a:rPr lang="sk-SK" dirty="0" smtClean="0"/>
              <a:t>a svadbe </a:t>
            </a:r>
            <a:r>
              <a:rPr lang="sk-SK" dirty="0"/>
              <a:t>, krstiny, </a:t>
            </a:r>
            <a:r>
              <a:rPr lang="sk-SK" dirty="0" err="1"/>
              <a:t>štefánska</a:t>
            </a:r>
            <a:r>
              <a:rPr lang="sk-SK" dirty="0"/>
              <a:t> </a:t>
            </a:r>
            <a:r>
              <a:rPr lang="sk-SK" dirty="0" smtClean="0"/>
              <a:t>zábava,/</a:t>
            </a:r>
          </a:p>
          <a:p>
            <a:pPr lvl="0"/>
            <a:r>
              <a:rPr lang="sk-SK" dirty="0" smtClean="0"/>
              <a:t>Ľudové / folklórne /súbory v </a:t>
            </a:r>
            <a:r>
              <a:rPr lang="sk-SK" dirty="0" err="1" smtClean="0"/>
              <a:t>Ke</a:t>
            </a:r>
            <a:r>
              <a:rPr lang="sk-SK" dirty="0" smtClean="0"/>
              <a:t> : ?</a:t>
            </a:r>
          </a:p>
          <a:p>
            <a:pPr lvl="0"/>
            <a:r>
              <a:rPr lang="sk-SK" dirty="0" smtClean="0"/>
              <a:t>Lúčnica, SĽUK,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38072" y="4493623"/>
            <a:ext cx="2907711" cy="19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397</Words>
  <Application>Microsoft Office PowerPoint</Application>
  <PresentationFormat>Širokouhlá</PresentationFormat>
  <Paragraphs>45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Funkcie Ľ K</vt:lpstr>
      <vt:lpstr>Prezentácia programu PowerPoint</vt:lpstr>
      <vt:lpstr>Druhy ľudovej kultúry </vt:lpstr>
      <vt:lpstr>Tradičná nehmotná- duchovná kultúra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ĽUDOVÁ KULTÚRA</dc:title>
  <dc:creator>pedagog</dc:creator>
  <cp:lastModifiedBy>pedagog</cp:lastModifiedBy>
  <cp:revision>36</cp:revision>
  <dcterms:created xsi:type="dcterms:W3CDTF">2020-09-25T07:41:53Z</dcterms:created>
  <dcterms:modified xsi:type="dcterms:W3CDTF">2022-12-02T09:15:53Z</dcterms:modified>
</cp:coreProperties>
</file>