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88434-FC3D-41C3-A6A4-445CA0B12F14}" type="datetimeFigureOut">
              <a:rPr lang="sk-SK" smtClean="0"/>
              <a:t>2. 12. 2022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B085D-18C1-4985-B9B1-4CF3D82E32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01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130_pred_Kr.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k.wikipedia.org/w/index.php?title=Alexander_z_Antiochie&amp;action=edit&amp;redlink=1" TargetMode="External"/><Relationship Id="rId5" Type="http://schemas.openxmlformats.org/officeDocument/2006/relationships/hyperlink" Target="https://sk.wikipedia.org/wiki/Praxiteles" TargetMode="External"/><Relationship Id="rId4" Type="http://schemas.openxmlformats.org/officeDocument/2006/relationships/hyperlink" Target="https://sk.wikipedia.org/wiki/100_pred_Kr.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/index.php?title=Gernika-Lumo&amp;action=edit&amp;redlink=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k.wikipedia.org/wiki/%C5%A0panielska_ob%C4%8Dianska_vojna_(1936)" TargetMode="External"/><Relationship Id="rId5" Type="http://schemas.openxmlformats.org/officeDocument/2006/relationships/hyperlink" Target="https://sk.wikipedia.org/wiki/1937" TargetMode="External"/><Relationship Id="rId4" Type="http://schemas.openxmlformats.org/officeDocument/2006/relationships/hyperlink" Target="https://sk.wikipedia.org/wiki/26._apr%C3%AD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Hudba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k.wikipedia.org/wiki/Kostol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Spev" TargetMode="External"/><Relationship Id="rId3" Type="http://schemas.openxmlformats.org/officeDocument/2006/relationships/hyperlink" Target="https://sk.wikipedia.org/wiki/Angli%C4%8Dtina" TargetMode="External"/><Relationship Id="rId7" Type="http://schemas.openxmlformats.org/officeDocument/2006/relationships/hyperlink" Target="https://sk.wikipedia.org/wiki/Slovo_(jazykoveda)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k.wikipedia.org/w/index.php?title=%C4%8C%C3%ADslo_(divadlo)&amp;action=edit&amp;redlink=1" TargetMode="External"/><Relationship Id="rId5" Type="http://schemas.openxmlformats.org/officeDocument/2006/relationships/hyperlink" Target="https://sk.wikipedia.org/wiki/Humor" TargetMode="External"/><Relationship Id="rId4" Type="http://schemas.openxmlformats.org/officeDocument/2006/relationships/hyperlink" Target="https://sk.wikipedia.org/w/index.php?title=Revue&amp;action=edit&amp;redlink=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 err="1" smtClean="0"/>
              <a:t>Méloská</a:t>
            </a:r>
            <a:r>
              <a:rPr lang="sk-SK" b="1" dirty="0" smtClean="0"/>
              <a:t> Venuša</a:t>
            </a:r>
            <a:r>
              <a:rPr lang="sk-SK" dirty="0" smtClean="0"/>
              <a:t> alebo </a:t>
            </a:r>
            <a:r>
              <a:rPr lang="sk-SK" b="1" dirty="0" err="1" smtClean="0"/>
              <a:t>méloská</a:t>
            </a:r>
            <a:r>
              <a:rPr lang="sk-SK" b="1" dirty="0" smtClean="0"/>
              <a:t> Afrodita,</a:t>
            </a:r>
            <a:r>
              <a:rPr lang="pl-PL" dirty="0" smtClean="0"/>
              <a:t> socha ženy pochádzajúca z obdobia medzi rokmi </a:t>
            </a:r>
            <a:r>
              <a:rPr lang="pl-PL" dirty="0" smtClean="0">
                <a:hlinkClick r:id="rId3" tooltip="130 pred Kr."/>
              </a:rPr>
              <a:t>130</a:t>
            </a:r>
            <a:r>
              <a:rPr lang="pl-PL" dirty="0" smtClean="0"/>
              <a:t> až </a:t>
            </a:r>
            <a:r>
              <a:rPr lang="pl-PL" dirty="0" smtClean="0">
                <a:hlinkClick r:id="rId4" tooltip="100 pred Kr."/>
              </a:rPr>
              <a:t>100 pred Kr</a:t>
            </a:r>
            <a:r>
              <a:rPr lang="pl-PL" dirty="0" smtClean="0"/>
              <a:t>, helenistické obdobie,</a:t>
            </a:r>
            <a:r>
              <a:rPr lang="sk-SK" dirty="0" smtClean="0">
                <a:hlinkClick r:id="rId5" tooltip="Praxiteles"/>
              </a:rPr>
              <a:t> </a:t>
            </a:r>
            <a:r>
              <a:rPr lang="sk-SK" dirty="0" err="1" smtClean="0">
                <a:hlinkClick r:id="rId5" tooltip="Praxiteles"/>
              </a:rPr>
              <a:t>Praxitelesovi</a:t>
            </a:r>
            <a:r>
              <a:rPr lang="sk-SK" dirty="0" smtClean="0"/>
              <a:t>, ale pravdepodobnejším autorom je </a:t>
            </a:r>
            <a:r>
              <a:rPr lang="sk-SK" dirty="0" smtClean="0">
                <a:hlinkClick r:id="rId6" tooltip="Alexander z Antiochie (stránka neexistuje)"/>
              </a:rPr>
              <a:t>Alexander z </a:t>
            </a:r>
            <a:r>
              <a:rPr lang="sk-SK" dirty="0" err="1" smtClean="0">
                <a:hlinkClick r:id="rId6" tooltip="Alexander z Antiochie (stránka neexistuje)"/>
              </a:rPr>
              <a:t>Antiochie</a:t>
            </a:r>
            <a:r>
              <a:rPr lang="sk-SK" dirty="0" smtClean="0"/>
              <a:t>. 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B085D-18C1-4985-B9B1-4CF3D82E32B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566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inšpirovaný svedectvom </a:t>
            </a:r>
            <a:r>
              <a:rPr lang="sk-SK" dirty="0" err="1" smtClean="0"/>
              <a:t>Picassa</a:t>
            </a:r>
            <a:r>
              <a:rPr lang="sk-SK" dirty="0" smtClean="0"/>
              <a:t> pri bombardovaní španielskeho mesta </a:t>
            </a:r>
            <a:r>
              <a:rPr lang="sk-SK" dirty="0" err="1" smtClean="0">
                <a:hlinkClick r:id="rId3" tooltip="Gernika-Lumo (stránka neexistuje)"/>
              </a:rPr>
              <a:t>Guernica</a:t>
            </a:r>
            <a:r>
              <a:rPr lang="sk-SK" dirty="0" smtClean="0"/>
              <a:t> nacistickým Nemeckom </a:t>
            </a:r>
            <a:r>
              <a:rPr lang="sk-SK" dirty="0" smtClean="0">
                <a:hlinkClick r:id="rId4" tooltip="26. apríl"/>
              </a:rPr>
              <a:t>26. apríla</a:t>
            </a:r>
            <a:r>
              <a:rPr lang="sk-SK" dirty="0" smtClean="0"/>
              <a:t> </a:t>
            </a:r>
            <a:r>
              <a:rPr lang="sk-SK" dirty="0" smtClean="0">
                <a:hlinkClick r:id="rId5" tooltip="1937"/>
              </a:rPr>
              <a:t>1937</a:t>
            </a:r>
            <a:r>
              <a:rPr lang="sk-SK" dirty="0" smtClean="0"/>
              <a:t> počas </a:t>
            </a:r>
            <a:r>
              <a:rPr lang="sk-SK" dirty="0" smtClean="0">
                <a:hlinkClick r:id="rId6" tooltip="Španielska občianska vojna (1936)"/>
              </a:rPr>
              <a:t>Španielskej občianskej vojny</a:t>
            </a:r>
            <a:r>
              <a:rPr lang="sk-SK" dirty="0" smtClean="0"/>
              <a:t>. 3,49 m x 7,77 m 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B085D-18C1-4985-B9B1-4CF3D82E32B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435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Guernica</a:t>
            </a:r>
            <a:r>
              <a:rPr lang="sk-SK" dirty="0" smtClean="0"/>
              <a:t> je obraz </a:t>
            </a:r>
            <a:r>
              <a:rPr lang="sk-SK" dirty="0" err="1" smtClean="0"/>
              <a:t>Pabla</a:t>
            </a:r>
            <a:r>
              <a:rPr lang="sk-SK" dirty="0" smtClean="0"/>
              <a:t> </a:t>
            </a:r>
            <a:r>
              <a:rPr lang="sk-SK" dirty="0" err="1" smtClean="0"/>
              <a:t>Picassa</a:t>
            </a:r>
            <a:r>
              <a:rPr lang="sk-SK" dirty="0" smtClean="0"/>
              <a:t>, inšpirovaný svedectvom </a:t>
            </a:r>
            <a:r>
              <a:rPr lang="sk-SK" dirty="0" err="1" smtClean="0"/>
              <a:t>Picassa</a:t>
            </a:r>
            <a:r>
              <a:rPr lang="sk-SK" dirty="0" smtClean="0"/>
              <a:t> pri bombardovaní španielskeho mesta </a:t>
            </a:r>
            <a:r>
              <a:rPr lang="sk-SK" dirty="0" err="1" smtClean="0"/>
              <a:t>Guernica</a:t>
            </a:r>
            <a:r>
              <a:rPr lang="sk-SK" dirty="0" smtClean="0"/>
              <a:t> nacistickým Nemeckom 26. apríla 1937 počas Španielskej občianskej vojny. Je vysoký 349 cm a široký 777 cm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B085D-18C1-4985-B9B1-4CF3D82E32B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443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 smtClean="0"/>
              <a:t>Výtvarné riešenie priemyselného výrobku, Druhy :</a:t>
            </a:r>
            <a:r>
              <a:rPr lang="sk-SK" dirty="0" smtClean="0"/>
              <a:t>grafický dizajnér</a:t>
            </a:r>
          </a:p>
          <a:p>
            <a:r>
              <a:rPr lang="sk-SK" dirty="0" smtClean="0"/>
              <a:t>web dizajnér</a:t>
            </a:r>
          </a:p>
          <a:p>
            <a:r>
              <a:rPr lang="sk-SK" dirty="0" smtClean="0"/>
              <a:t>interiérový dizajnér</a:t>
            </a:r>
          </a:p>
          <a:p>
            <a:r>
              <a:rPr lang="sk-SK" dirty="0" smtClean="0"/>
              <a:t>architekt</a:t>
            </a:r>
          </a:p>
          <a:p>
            <a:r>
              <a:rPr lang="sk-SK" dirty="0" smtClean="0"/>
              <a:t>priemyselný dizajnér</a:t>
            </a:r>
          </a:p>
          <a:p>
            <a:r>
              <a:rPr lang="sk-SK" smtClean="0"/>
              <a:t>módny dizajnér</a:t>
            </a:r>
          </a:p>
          <a:p>
            <a:endParaRPr lang="sk-SK" b="1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B085D-18C1-4985-B9B1-4CF3D82E32B7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46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Socha  Klementa </a:t>
            </a:r>
            <a:r>
              <a:rPr lang="sk-SK" dirty="0" err="1" smtClean="0"/>
              <a:t>Gotvalda</a:t>
            </a:r>
            <a:r>
              <a:rPr lang="sk-SK" dirty="0" smtClean="0"/>
              <a:t> pri hlavnej bráne v </a:t>
            </a:r>
            <a:r>
              <a:rPr lang="sk-SK" dirty="0" err="1" smtClean="0"/>
              <a:t>Ke,sochársky</a:t>
            </a:r>
            <a:r>
              <a:rPr lang="sk-SK" dirty="0" smtClean="0"/>
              <a:t> portrét-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B085D-18C1-4985-B9B1-4CF3D82E32B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55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i="1" dirty="0" smtClean="0"/>
              <a:t>Libreto</a:t>
            </a:r>
            <a:r>
              <a:rPr lang="sk-SK" dirty="0" smtClean="0"/>
              <a:t> je kompletný literárny podklad (väčšinou) hudobného umeleckého diela (hlavne opery, operety, muzikálu prípadne oratória).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B085D-18C1-4985-B9B1-4CF3D82E32B7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026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Horehronský viachlasný spev, terchovská muzika</a:t>
            </a:r>
          </a:p>
          <a:p>
            <a:r>
              <a:rPr lang="sk-SK" b="1" dirty="0" err="1" smtClean="0"/>
              <a:t>Gospel</a:t>
            </a:r>
            <a:r>
              <a:rPr lang="sk-SK" dirty="0" smtClean="0"/>
              <a:t> je náboženská </a:t>
            </a:r>
            <a:r>
              <a:rPr lang="sk-SK" dirty="0" smtClean="0">
                <a:hlinkClick r:id="rId3" tooltip="Hudba"/>
              </a:rPr>
              <a:t>hudba</a:t>
            </a:r>
            <a:r>
              <a:rPr lang="sk-SK" dirty="0" smtClean="0"/>
              <a:t>, ktorá má pôvod v afroamerických </a:t>
            </a:r>
            <a:r>
              <a:rPr lang="sk-SK" dirty="0" smtClean="0">
                <a:hlinkClick r:id="rId4" tooltip="Kostol"/>
              </a:rPr>
              <a:t>kostoloch</a:t>
            </a:r>
            <a:r>
              <a:rPr lang="sk-SK" dirty="0" smtClean="0"/>
              <a:t> v prvej polovici 20. storočia alebo v čiernej </a:t>
            </a:r>
            <a:r>
              <a:rPr lang="sk-SK" dirty="0" err="1" smtClean="0"/>
              <a:t>gospelovej</a:t>
            </a:r>
            <a:r>
              <a:rPr lang="sk-SK" dirty="0" smtClean="0"/>
              <a:t> hudbe a náboženskej hudbe, ktorí komponovali a spievali hlavne južní </a:t>
            </a:r>
            <a:r>
              <a:rPr lang="sk-SK" dirty="0" err="1" smtClean="0"/>
              <a:t>gospeloví</a:t>
            </a:r>
            <a:r>
              <a:rPr lang="sk-SK" dirty="0" smtClean="0"/>
              <a:t> umelci. </a:t>
            </a:r>
            <a:r>
              <a:rPr lang="sk-SK" dirty="0" err="1" smtClean="0"/>
              <a:t>Sima</a:t>
            </a:r>
            <a:r>
              <a:rPr lang="sk-SK" dirty="0" smtClean="0"/>
              <a:t> </a:t>
            </a:r>
            <a:r>
              <a:rPr lang="sk-SK" dirty="0" err="1" smtClean="0"/>
              <a:t>Martausová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B085D-18C1-4985-B9B1-4CF3D82E32B7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065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Slovo muzikál pochádza zo skráteného </a:t>
            </a:r>
            <a:r>
              <a:rPr lang="sk-SK" dirty="0" smtClean="0">
                <a:hlinkClick r:id="rId3" tooltip="Angličtina"/>
              </a:rPr>
              <a:t>anglického</a:t>
            </a:r>
            <a:r>
              <a:rPr lang="sk-SK" dirty="0" smtClean="0"/>
              <a:t> slovného spojenia </a:t>
            </a:r>
            <a:r>
              <a:rPr lang="sk-SK" i="1" dirty="0" err="1" smtClean="0"/>
              <a:t>the</a:t>
            </a:r>
            <a:r>
              <a:rPr lang="sk-SK" i="1" dirty="0" smtClean="0"/>
              <a:t> </a:t>
            </a:r>
            <a:r>
              <a:rPr lang="sk-SK" i="1" dirty="0" err="1" smtClean="0"/>
              <a:t>musical</a:t>
            </a:r>
            <a:r>
              <a:rPr lang="sk-SK" i="1" dirty="0" smtClean="0"/>
              <a:t> </a:t>
            </a:r>
            <a:r>
              <a:rPr lang="sk-SK" i="1" dirty="0" err="1" smtClean="0"/>
              <a:t>comedy</a:t>
            </a:r>
            <a:r>
              <a:rPr lang="sk-SK" dirty="0" smtClean="0"/>
              <a:t>, ktoré označovalo v 1. polovici 20. storočia </a:t>
            </a:r>
            <a:r>
              <a:rPr lang="sk-SK" dirty="0" smtClean="0">
                <a:hlinkClick r:id="rId4" tooltip="Revue (stránka neexistuje)"/>
              </a:rPr>
              <a:t>revue</a:t>
            </a:r>
            <a:r>
              <a:rPr lang="sk-SK" dirty="0" smtClean="0"/>
              <a:t> s </a:t>
            </a:r>
            <a:r>
              <a:rPr lang="sk-SK" dirty="0" smtClean="0">
                <a:hlinkClick r:id="rId5" tooltip="Humor"/>
              </a:rPr>
              <a:t>humoristickými</a:t>
            </a:r>
            <a:r>
              <a:rPr lang="sk-SK" dirty="0" smtClean="0"/>
              <a:t> a speváckymi </a:t>
            </a:r>
            <a:r>
              <a:rPr lang="sk-SK" dirty="0" smtClean="0">
                <a:hlinkClick r:id="rId6" tooltip="Číslo (divadlo) (stránka neexistuje)"/>
              </a:rPr>
              <a:t>číslami</a:t>
            </a:r>
            <a:r>
              <a:rPr lang="sk-SK" dirty="0" smtClean="0"/>
              <a:t>, ktoré spravidla nemali súvislý dej. Žánrovo typický je teda muzikál, v ktorom sa strieda hovorené </a:t>
            </a:r>
            <a:r>
              <a:rPr lang="sk-SK" dirty="0" smtClean="0">
                <a:hlinkClick r:id="rId7" tooltip="Slovo (jazykoveda)"/>
              </a:rPr>
              <a:t>slovo</a:t>
            </a:r>
            <a:r>
              <a:rPr lang="sk-SK" dirty="0" smtClean="0"/>
              <a:t>, </a:t>
            </a:r>
            <a:r>
              <a:rPr lang="sk-SK" dirty="0" smtClean="0">
                <a:hlinkClick r:id="rId8" tooltip="Spev"/>
              </a:rPr>
              <a:t>spev</a:t>
            </a:r>
            <a:r>
              <a:rPr lang="sk-SK" dirty="0" smtClean="0"/>
              <a:t> a tanec.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B085D-18C1-4985-B9B1-4CF3D82E32B7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91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8D6F-74A7-40CA-8AC2-BBA0BB58F641}" type="datetimeFigureOut">
              <a:rPr lang="sk-SK" smtClean="0"/>
              <a:pPr/>
              <a:t>2. 12. 2022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C936-9F73-483C-B7B0-69EA3B8F3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1571635"/>
          </a:xfrm>
        </p:spPr>
        <p:txBody>
          <a:bodyPr/>
          <a:lstStyle/>
          <a:p>
            <a:r>
              <a:rPr lang="sk-SK" dirty="0" smtClean="0"/>
              <a:t>UMENIE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C:\Documents and Settings\ada\Plocha\indexU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163636"/>
            <a:ext cx="6429420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tx2"/>
                </a:solidFill>
              </a:rPr>
              <a:t>SOCHÁRSTVO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sk-SK" dirty="0"/>
              <a:t>Umelecký obraz vytvorený z kameňa, dreva, hliny, kovu. </a:t>
            </a:r>
            <a:endParaRPr lang="sk-SK" dirty="0" smtClean="0"/>
          </a:p>
          <a:p>
            <a:pPr lvl="0"/>
            <a:r>
              <a:rPr lang="sk-SK" dirty="0" smtClean="0"/>
              <a:t>základným </a:t>
            </a:r>
            <a:r>
              <a:rPr lang="sk-SK" dirty="0"/>
              <a:t>znakom je hmatateľnosť </a:t>
            </a:r>
            <a:r>
              <a:rPr lang="sk-SK" dirty="0" smtClean="0"/>
              <a:t>diela</a:t>
            </a:r>
          </a:p>
          <a:p>
            <a:pPr lvl="0">
              <a:buNone/>
            </a:pPr>
            <a:endParaRPr lang="sk-SK" dirty="0"/>
          </a:p>
          <a:p>
            <a:pPr lvl="0"/>
            <a:r>
              <a:rPr lang="sk-SK" b="1" dirty="0">
                <a:solidFill>
                  <a:schemeClr val="tx2"/>
                </a:solidFill>
              </a:rPr>
              <a:t>Komorné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smtClean="0"/>
              <a:t>- </a:t>
            </a:r>
            <a:r>
              <a:rPr lang="sk-SK" dirty="0"/>
              <a:t>busta, </a:t>
            </a:r>
            <a:endParaRPr lang="sk-SK" dirty="0" smtClean="0"/>
          </a:p>
          <a:p>
            <a:pPr marL="0" lvl="0" indent="0">
              <a:buNone/>
            </a:pPr>
            <a:r>
              <a:rPr lang="sk-SK" dirty="0" smtClean="0"/>
              <a:t>sošky</a:t>
            </a:r>
          </a:p>
          <a:p>
            <a:pPr marL="0" lvl="0" indent="0">
              <a:buNone/>
            </a:pPr>
            <a:endParaRPr lang="sk-SK" dirty="0"/>
          </a:p>
          <a:p>
            <a:pPr lvl="0"/>
            <a:r>
              <a:rPr lang="sk-SK" b="1" dirty="0">
                <a:solidFill>
                  <a:schemeClr val="tx2"/>
                </a:solidFill>
              </a:rPr>
              <a:t>Monumentálne</a:t>
            </a:r>
            <a:r>
              <a:rPr lang="sk-SK" dirty="0"/>
              <a:t>- sochy na námestiach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4077073"/>
            <a:ext cx="1915666" cy="27599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solidFill>
                  <a:srgbClr val="00B050"/>
                </a:solidFill>
              </a:rPr>
              <a:t>MALIARSTVO</a:t>
            </a:r>
            <a:br>
              <a:rPr lang="sk-SK" dirty="0">
                <a:solidFill>
                  <a:srgbClr val="00B050"/>
                </a:solidFill>
              </a:rPr>
            </a:b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sk-SK" dirty="0"/>
              <a:t>Ústredné miesto v rámci výtvarného umenia. Vyjadrovacími prostriedkami sú farby- </a:t>
            </a:r>
            <a:r>
              <a:rPr lang="sk-SK" dirty="0" smtClean="0"/>
              <a:t>pigmenty.</a:t>
            </a:r>
            <a:endParaRPr lang="sk-SK" dirty="0"/>
          </a:p>
          <a:p>
            <a:pPr marL="0" indent="0">
              <a:buNone/>
            </a:pPr>
            <a:r>
              <a:rPr lang="sk-SK" b="1" dirty="0" smtClean="0"/>
              <a:t>Poznáme tieto </a:t>
            </a:r>
            <a:r>
              <a:rPr lang="sk-SK" b="1" smtClean="0"/>
              <a:t>druhy maliarstva : </a:t>
            </a:r>
            <a:endParaRPr lang="sk-SK" dirty="0"/>
          </a:p>
          <a:p>
            <a:pPr lvl="0"/>
            <a:r>
              <a:rPr lang="sk-SK" sz="3500" dirty="0">
                <a:solidFill>
                  <a:srgbClr val="FF0000"/>
                </a:solidFill>
              </a:rPr>
              <a:t>Nástenná maľba</a:t>
            </a:r>
          </a:p>
          <a:p>
            <a:pPr lvl="0"/>
            <a:r>
              <a:rPr lang="sk-SK" sz="3500" dirty="0">
                <a:solidFill>
                  <a:srgbClr val="FF0000"/>
                </a:solidFill>
              </a:rPr>
              <a:t>Vitráž- maľba na skle</a:t>
            </a:r>
          </a:p>
          <a:p>
            <a:pPr lvl="0"/>
            <a:r>
              <a:rPr lang="sk-SK" sz="3500" dirty="0">
                <a:solidFill>
                  <a:srgbClr val="FF0000"/>
                </a:solidFill>
              </a:rPr>
              <a:t>Mozaika</a:t>
            </a:r>
            <a:r>
              <a:rPr lang="sk-SK" sz="3500" dirty="0"/>
              <a:t>- spájanie farebných kúskov kameňa alebo skla</a:t>
            </a:r>
          </a:p>
          <a:p>
            <a:pPr lvl="0"/>
            <a:r>
              <a:rPr lang="sk-SK" sz="3500" dirty="0">
                <a:solidFill>
                  <a:srgbClr val="FF0000"/>
                </a:solidFill>
              </a:rPr>
              <a:t>Portrét</a:t>
            </a:r>
            <a:r>
              <a:rPr lang="sk-SK" sz="3500" dirty="0"/>
              <a:t>- zachytáva individuálne črty </a:t>
            </a:r>
            <a:r>
              <a:rPr lang="sk-SK" sz="3500" dirty="0" smtClean="0"/>
              <a:t>osôb</a:t>
            </a:r>
          </a:p>
          <a:p>
            <a:pPr lvl="0"/>
            <a:r>
              <a:rPr lang="sk-SK" sz="3500" dirty="0" smtClean="0">
                <a:solidFill>
                  <a:srgbClr val="FF0000"/>
                </a:solidFill>
              </a:rPr>
              <a:t>Zátišie</a:t>
            </a:r>
          </a:p>
          <a:p>
            <a:pPr lvl="0"/>
            <a:r>
              <a:rPr lang="sk-SK" sz="3500" dirty="0" smtClean="0">
                <a:solidFill>
                  <a:srgbClr val="FF0000"/>
                </a:solidFill>
              </a:rPr>
              <a:t>Krajinomaľba</a:t>
            </a:r>
            <a:endParaRPr lang="sk-SK" sz="3500" dirty="0">
              <a:solidFill>
                <a:srgbClr val="FF0000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Hudobné umenie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b="1" dirty="0" smtClean="0"/>
          </a:p>
          <a:p>
            <a:pPr lvl="0"/>
            <a:r>
              <a:rPr lang="sk-SK" dirty="0"/>
              <a:t>je špecifická ľudská aktivita, ktorá sa usiluje o komunikáciu pomocou zoskupených tónov a zvukov v priestore a </a:t>
            </a:r>
            <a:r>
              <a:rPr lang="sk-SK" dirty="0" smtClean="0"/>
              <a:t>čase </a:t>
            </a:r>
            <a:endParaRPr lang="sk-SK" dirty="0"/>
          </a:p>
          <a:p>
            <a:pPr lvl="0"/>
            <a:r>
              <a:rPr lang="sk-SK" b="1" dirty="0"/>
              <a:t>v</a:t>
            </a:r>
            <a:r>
              <a:rPr lang="sk-SK" b="1" dirty="0" smtClean="0"/>
              <a:t>ýrazové </a:t>
            </a:r>
            <a:r>
              <a:rPr lang="sk-SK" b="1" dirty="0"/>
              <a:t>prostriedky sú tóny</a:t>
            </a:r>
          </a:p>
          <a:p>
            <a:pPr lvl="0"/>
            <a:r>
              <a:rPr lang="sk-SK" b="1" dirty="0" smtClean="0"/>
              <a:t>základné </a:t>
            </a:r>
            <a:r>
              <a:rPr lang="sk-SK" b="1" dirty="0"/>
              <a:t>komponenty: melódia, harmónia, rytmus</a:t>
            </a:r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Delenie</a:t>
            </a:r>
            <a:r>
              <a:rPr lang="sk-SK" b="1" dirty="0" smtClean="0"/>
              <a:t>:</a:t>
            </a:r>
          </a:p>
          <a:p>
            <a:r>
              <a:rPr lang="sk-SK" b="1" dirty="0" smtClean="0"/>
              <a:t>vokálna</a:t>
            </a:r>
            <a:r>
              <a:rPr lang="sk-SK" dirty="0" smtClean="0"/>
              <a:t>/ľudský </a:t>
            </a:r>
            <a:r>
              <a:rPr lang="sk-SK" dirty="0"/>
              <a:t>hlas</a:t>
            </a:r>
            <a:r>
              <a:rPr lang="sk-SK" dirty="0" smtClean="0"/>
              <a:t>,/    </a:t>
            </a:r>
            <a:r>
              <a:rPr lang="sk-SK" b="1" dirty="0" smtClean="0"/>
              <a:t>inštrumentálna</a:t>
            </a:r>
            <a:r>
              <a:rPr lang="sk-SK" dirty="0" smtClean="0"/>
              <a:t>/hudobný </a:t>
            </a:r>
            <a:r>
              <a:rPr lang="sk-SK" dirty="0"/>
              <a:t>nástroj, symfonická, komorná, </a:t>
            </a:r>
            <a:r>
              <a:rPr lang="sk-SK" dirty="0" smtClean="0"/>
              <a:t>pochodová /</a:t>
            </a:r>
            <a:endParaRPr lang="sk-SK" dirty="0"/>
          </a:p>
          <a:p>
            <a:pPr lvl="0"/>
            <a:r>
              <a:rPr lang="sk-SK" b="1" dirty="0"/>
              <a:t>Populárna, umelecká, ľudová</a:t>
            </a:r>
          </a:p>
          <a:p>
            <a:pPr lvl="0"/>
            <a:r>
              <a:rPr lang="sk-SK" b="1" dirty="0"/>
              <a:t>Náboženská, svetská</a:t>
            </a:r>
          </a:p>
          <a:p>
            <a:r>
              <a:rPr lang="sk-SK" b="1" dirty="0"/>
              <a:t>Žánre dnešnej populárnej hudby</a:t>
            </a:r>
            <a:r>
              <a:rPr lang="sk-SK" dirty="0"/>
              <a:t>: blues, country, </a:t>
            </a:r>
            <a:r>
              <a:rPr lang="sk-SK" dirty="0" err="1"/>
              <a:t>heavy</a:t>
            </a:r>
            <a:r>
              <a:rPr lang="sk-SK" dirty="0"/>
              <a:t> metal, </a:t>
            </a:r>
            <a:r>
              <a:rPr lang="sk-SK" dirty="0" err="1"/>
              <a:t>hip</a:t>
            </a:r>
            <a:r>
              <a:rPr lang="sk-SK" dirty="0"/>
              <a:t>- hop, </a:t>
            </a:r>
            <a:r>
              <a:rPr lang="sk-SK" dirty="0" err="1"/>
              <a:t>soul</a:t>
            </a:r>
            <a:r>
              <a:rPr lang="sk-SK" dirty="0"/>
              <a:t>, džez, rock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Divadelné umenie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sk-SK" b="1" dirty="0"/>
              <a:t>je druh umenia </a:t>
            </a:r>
            <a:r>
              <a:rPr lang="sk-SK" dirty="0"/>
              <a:t>pri ktorom herci stvárňujú určitý </a:t>
            </a:r>
            <a:r>
              <a:rPr lang="sk-SK" dirty="0" smtClean="0"/>
              <a:t>dej</a:t>
            </a:r>
          </a:p>
          <a:p>
            <a:pPr lvl="0"/>
            <a:r>
              <a:rPr lang="sk-SK" b="1" dirty="0" smtClean="0"/>
              <a:t>divadlo </a:t>
            </a:r>
            <a:r>
              <a:rPr lang="sk-SK" b="1" dirty="0"/>
              <a:t>je kolektívnym umením </a:t>
            </a:r>
            <a:r>
              <a:rPr lang="sk-SK" dirty="0"/>
              <a:t>– spoločné dielo </a:t>
            </a:r>
            <a:r>
              <a:rPr lang="sk-SK" dirty="0" smtClean="0"/>
              <a:t>niekoľkých </a:t>
            </a:r>
            <a:r>
              <a:rPr lang="sk-SK" dirty="0"/>
              <a:t>tvorcov ( herci, režiséri, zvukári, choreografi, osvetľovači)- tým sa odlišuje od literatúry (nie je kolektívnym umením- vníma sa dokončené umelecké dielo </a:t>
            </a:r>
            <a:endParaRPr lang="sk-SK" dirty="0" smtClean="0"/>
          </a:p>
          <a:p>
            <a:pPr lvl="0"/>
            <a:r>
              <a:rPr lang="sk-SK" dirty="0" smtClean="0"/>
              <a:t>pri </a:t>
            </a:r>
            <a:r>
              <a:rPr lang="sk-SK" dirty="0"/>
              <a:t>divadle sa divák priamo zúčastňuje pri jeho stvárnení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k-SK" b="1" dirty="0"/>
              <a:t>v divadelnom umení</a:t>
            </a:r>
            <a:r>
              <a:rPr lang="sk-SK" dirty="0"/>
              <a:t> sa vyskytujú aj iné zložky umenia- hudba, architektúra, maliarstvo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Druhy divadelného umenia</a:t>
            </a:r>
            <a:endParaRPr lang="sk-SK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sk-SK" b="1" dirty="0" smtClean="0"/>
              <a:t>Javiskové :</a:t>
            </a:r>
            <a:endParaRPr lang="sk-SK" b="1" dirty="0"/>
          </a:p>
          <a:p>
            <a:pPr lvl="0"/>
            <a:r>
              <a:rPr lang="sk-SK" dirty="0"/>
              <a:t>činohra</a:t>
            </a:r>
          </a:p>
          <a:p>
            <a:pPr lvl="0"/>
            <a:r>
              <a:rPr lang="sk-SK" dirty="0"/>
              <a:t>hudobné divadlo (opera, opereta, muzikál)</a:t>
            </a:r>
          </a:p>
          <a:p>
            <a:pPr lvl="0"/>
            <a:r>
              <a:rPr lang="sk-SK" dirty="0"/>
              <a:t>pohybové (balet, pantomíma, tanec)</a:t>
            </a:r>
          </a:p>
          <a:p>
            <a:pPr marL="0" lvl="0" indent="0">
              <a:buNone/>
            </a:pPr>
            <a:r>
              <a:rPr lang="sk-SK" b="1" dirty="0" smtClean="0"/>
              <a:t>Nejaviskové:</a:t>
            </a:r>
            <a:endParaRPr lang="sk-SK" b="1" dirty="0"/>
          </a:p>
          <a:p>
            <a:pPr lvl="0"/>
            <a:r>
              <a:rPr lang="sk-SK" dirty="0"/>
              <a:t>rozhlasová hra</a:t>
            </a:r>
          </a:p>
          <a:p>
            <a:pPr lvl="0"/>
            <a:r>
              <a:rPr lang="sk-SK" dirty="0"/>
              <a:t>film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Ďalšie druhy umenia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lang="sk-SK" b="1" dirty="0" smtClean="0"/>
              <a:t>Tanečné umenie</a:t>
            </a:r>
          </a:p>
          <a:p>
            <a:r>
              <a:rPr lang="sk-SK" b="1" dirty="0" smtClean="0"/>
              <a:t>Filmové umenie</a:t>
            </a:r>
          </a:p>
          <a:p>
            <a:r>
              <a:rPr lang="sk-SK" b="1" dirty="0" smtClean="0"/>
              <a:t>Multimédiá /audiovízia </a:t>
            </a:r>
            <a:r>
              <a:rPr lang="sk-SK" dirty="0" smtClean="0"/>
              <a:t>/sú kombináciou textu, zvuku, grafiky, animácie, interaktivity a videa;  </a:t>
            </a:r>
          </a:p>
          <a:p>
            <a:pPr>
              <a:buNone/>
            </a:pPr>
            <a:r>
              <a:rPr lang="sk-SK" dirty="0" smtClean="0"/>
              <a:t>    Sú určené na informovanie a zábavu publika. </a:t>
            </a:r>
          </a:p>
          <a:p>
            <a:r>
              <a:rPr lang="sk-SK" b="1" dirty="0" smtClean="0"/>
              <a:t>Kurátorstvo /opatrovník, ale aj správca umenia /</a:t>
            </a:r>
          </a:p>
          <a:p>
            <a:r>
              <a:rPr lang="sk-SK" b="1" dirty="0" smtClean="0"/>
              <a:t>Kritici umenia</a:t>
            </a:r>
            <a:endParaRPr lang="sk-SK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Filmové umenie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Druhy filmov na základe použitých </a:t>
            </a:r>
            <a:r>
              <a:rPr lang="sk-SK" dirty="0" smtClean="0"/>
              <a:t>metód:</a:t>
            </a:r>
          </a:p>
          <a:p>
            <a:r>
              <a:rPr lang="sk-SK" b="1" dirty="0" smtClean="0"/>
              <a:t>Hraný </a:t>
            </a:r>
            <a:r>
              <a:rPr lang="sk-SK" b="1" dirty="0"/>
              <a:t>film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Charakteristický </a:t>
            </a:r>
            <a:r>
              <a:rPr lang="sk-SK" dirty="0"/>
              <a:t>znak - umelecká štylizácia deja hercami</a:t>
            </a:r>
            <a:br>
              <a:rPr lang="sk-SK" dirty="0"/>
            </a:br>
            <a:r>
              <a:rPr lang="sk-SK" b="1" dirty="0" smtClean="0">
                <a:solidFill>
                  <a:srgbClr val="FF0000"/>
                </a:solidFill>
              </a:rPr>
              <a:t>Námet</a:t>
            </a:r>
            <a:r>
              <a:rPr lang="sk-SK" dirty="0" smtClean="0"/>
              <a:t> </a:t>
            </a:r>
            <a:r>
              <a:rPr lang="sk-SK" dirty="0"/>
              <a:t>- literárna predloha, realita, </a:t>
            </a:r>
            <a:r>
              <a:rPr lang="sk-SK" dirty="0" smtClean="0"/>
              <a:t>predstavy</a:t>
            </a:r>
          </a:p>
          <a:p>
            <a:pPr marL="0" indent="0">
              <a:buNone/>
            </a:pPr>
            <a:r>
              <a:rPr lang="sk-SK" dirty="0"/>
              <a:t/>
            </a:r>
            <a:br>
              <a:rPr lang="sk-SK" dirty="0"/>
            </a:br>
            <a:r>
              <a:rPr lang="sk-SK" b="1" dirty="0" smtClean="0">
                <a:solidFill>
                  <a:srgbClr val="FF0000"/>
                </a:solidFill>
              </a:rPr>
              <a:t>Žánrové </a:t>
            </a:r>
            <a:r>
              <a:rPr lang="sk-SK" b="1" dirty="0">
                <a:solidFill>
                  <a:srgbClr val="FF0000"/>
                </a:solidFill>
              </a:rPr>
              <a:t>delenie </a:t>
            </a:r>
            <a:r>
              <a:rPr lang="sk-SK" dirty="0"/>
              <a:t>- tragédia, dráma, </a:t>
            </a:r>
            <a:r>
              <a:rPr lang="sk-SK" dirty="0" smtClean="0"/>
              <a:t>komédia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r>
              <a:rPr lang="sk-SK" dirty="0"/>
              <a:t/>
            </a:r>
            <a:br>
              <a:rPr lang="sk-SK" dirty="0"/>
            </a:br>
            <a:r>
              <a:rPr lang="sk-SK" b="1" dirty="0" smtClean="0">
                <a:solidFill>
                  <a:srgbClr val="FF0000"/>
                </a:solidFill>
              </a:rPr>
              <a:t>Tematické </a:t>
            </a:r>
            <a:r>
              <a:rPr lang="sk-SK" b="1" dirty="0">
                <a:solidFill>
                  <a:srgbClr val="FF0000"/>
                </a:solidFill>
              </a:rPr>
              <a:t>delenie </a:t>
            </a:r>
            <a:r>
              <a:rPr lang="sk-SK" dirty="0"/>
              <a:t>- vojnový, historický, psychologický, sociálny, kriminálny, dobrodružný, životopisný,... </a:t>
            </a:r>
            <a:br>
              <a:rPr lang="sk-SK" dirty="0"/>
            </a:br>
            <a:r>
              <a:rPr lang="sk-SK" dirty="0"/>
              <a:t> 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0170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/>
              <a:t>Dokumentárny film 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</a:t>
            </a:r>
            <a:r>
              <a:rPr lang="sk-SK" dirty="0"/>
              <a:t>Charakteristický znak - verná reprodukcia skutočnosti </a:t>
            </a:r>
            <a:br>
              <a:rPr lang="sk-SK" dirty="0"/>
            </a:br>
            <a:r>
              <a:rPr lang="sk-SK" dirty="0"/>
              <a:t>- Typy:</a:t>
            </a:r>
            <a:br>
              <a:rPr lang="sk-SK" dirty="0"/>
            </a:br>
            <a:r>
              <a:rPr lang="sk-SK" dirty="0"/>
              <a:t>a)  </a:t>
            </a:r>
            <a:r>
              <a:rPr lang="sk-SK" dirty="0">
                <a:solidFill>
                  <a:srgbClr val="FF0000"/>
                </a:solidFill>
              </a:rPr>
              <a:t>reportážny</a:t>
            </a:r>
            <a:r>
              <a:rPr lang="sk-SK" dirty="0"/>
              <a:t> - sníma sa bez prípravy v bezprostrednej realite </a:t>
            </a:r>
            <a:br>
              <a:rPr lang="sk-SK" dirty="0"/>
            </a:br>
            <a:r>
              <a:rPr lang="sk-SK" dirty="0"/>
              <a:t>b)  </a:t>
            </a:r>
            <a:r>
              <a:rPr lang="sk-SK" dirty="0">
                <a:solidFill>
                  <a:srgbClr val="FF0000"/>
                </a:solidFill>
              </a:rPr>
              <a:t>upravený </a:t>
            </a:r>
            <a:r>
              <a:rPr lang="sk-SK" dirty="0"/>
              <a:t>- s predchádzajúcou prípravou, zostrihaný</a:t>
            </a:r>
            <a:br>
              <a:rPr lang="sk-SK" dirty="0"/>
            </a:br>
            <a:r>
              <a:rPr lang="sk-SK" dirty="0"/>
              <a:t> 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304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Animovaný film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- Charakteristický znak - pohyb sa netvorí pred kamerou, vytvára sa ilúzia pohybu, prevláda výtvarná stránka</a:t>
            </a:r>
            <a:br>
              <a:rPr lang="sk-SK" dirty="0"/>
            </a:br>
            <a:r>
              <a:rPr lang="sk-SK" dirty="0"/>
              <a:t>- Typy:</a:t>
            </a:r>
            <a:br>
              <a:rPr lang="sk-SK" dirty="0"/>
            </a:br>
            <a:r>
              <a:rPr lang="sk-SK" dirty="0"/>
              <a:t>a)  kreslený </a:t>
            </a:r>
            <a:br>
              <a:rPr lang="sk-SK" dirty="0"/>
            </a:br>
            <a:r>
              <a:rPr lang="sk-SK" dirty="0"/>
              <a:t>b)  bábkový 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01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sk-SK" b="1" dirty="0" smtClean="0"/>
              <a:t>Je individuálnym prejavom kreatívnej schopnosti človeka</a:t>
            </a:r>
          </a:p>
          <a:p>
            <a:r>
              <a:rPr lang="sk-SK" b="1" dirty="0" smtClean="0"/>
              <a:t>Umelec svojim dielom </a:t>
            </a:r>
            <a:r>
              <a:rPr lang="sk-SK" b="1" dirty="0"/>
              <a:t>odráža vzťah k okolitému </a:t>
            </a:r>
            <a:r>
              <a:rPr lang="sk-SK" b="1" dirty="0" smtClean="0"/>
              <a:t>svetu </a:t>
            </a:r>
            <a:endParaRPr lang="sk-SK" dirty="0" smtClean="0"/>
          </a:p>
          <a:p>
            <a:r>
              <a:rPr lang="sk-SK" b="1" i="1" dirty="0"/>
              <a:t>c</a:t>
            </a:r>
            <a:r>
              <a:rPr lang="sk-SK" b="1" i="1" dirty="0" smtClean="0"/>
              <a:t>ieľ</a:t>
            </a:r>
            <a:r>
              <a:rPr lang="sk-SK" b="1" dirty="0" smtClean="0"/>
              <a:t> </a:t>
            </a:r>
            <a:r>
              <a:rPr lang="sk-SK" dirty="0"/>
              <a:t>každého umenia je vytvoriť niečo </a:t>
            </a:r>
            <a:r>
              <a:rPr lang="sk-SK" dirty="0" smtClean="0"/>
              <a:t>krásne</a:t>
            </a:r>
          </a:p>
          <a:p>
            <a:pPr marL="0" indent="0">
              <a:buNone/>
            </a:pPr>
            <a:r>
              <a:rPr lang="sk-SK" dirty="0" smtClean="0"/>
              <a:t> </a:t>
            </a:r>
          </a:p>
          <a:p>
            <a:r>
              <a:rPr lang="sk-SK" dirty="0" smtClean="0"/>
              <a:t>http://nacoumenie.sk/video-hodnota-umenia-podla-mariana-chudovskeho/2014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Predmet umenia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sk-SK" dirty="0"/>
              <a:t>(</a:t>
            </a:r>
            <a:r>
              <a:rPr lang="sk-SK" dirty="0" smtClean="0"/>
              <a:t>ľudský a spoločenský</a:t>
            </a:r>
            <a:r>
              <a:rPr lang="sk-SK" dirty="0"/>
              <a:t>)- predmety, ktoré človek vytvoril (sekera, stôl, </a:t>
            </a:r>
            <a:r>
              <a:rPr lang="sk-SK" dirty="0" smtClean="0"/>
              <a:t>obraz)- </a:t>
            </a:r>
            <a:r>
              <a:rPr lang="sk-SK" b="1" dirty="0"/>
              <a:t>sú poznačené jeho fyzickým úsilím, ale aj určitou ľudskou </a:t>
            </a:r>
            <a:r>
              <a:rPr lang="sk-SK" b="1" dirty="0" smtClean="0"/>
              <a:t>myšlienkou, kreativitou, emóciou, zážitkom,</a:t>
            </a:r>
          </a:p>
          <a:p>
            <a:r>
              <a:rPr lang="sk-SK" dirty="0" smtClean="0"/>
              <a:t> </a:t>
            </a:r>
            <a:r>
              <a:rPr lang="sk-SK" b="1" dirty="0"/>
              <a:t>Na každej veci je tiež pečať doby</a:t>
            </a:r>
            <a:r>
              <a:rPr lang="sk-SK" dirty="0"/>
              <a:t>, v ktorej vec vznikla- vytvára nám tak obraz života ľudí určitého </a:t>
            </a:r>
            <a:r>
              <a:rPr lang="sk-SK" dirty="0" smtClean="0"/>
              <a:t>obdobia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653136"/>
            <a:ext cx="1440160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Umelecké dielo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teda predmet, ktorý človek vytvorí, je viditeľným vyjadrením </a:t>
            </a:r>
            <a:r>
              <a:rPr lang="sk-SK" b="1" dirty="0">
                <a:solidFill>
                  <a:srgbClr val="FF0000"/>
                </a:solidFill>
              </a:rPr>
              <a:t>tvorivých schopností človeka</a:t>
            </a:r>
            <a:r>
              <a:rPr lang="sk-SK" b="1" dirty="0"/>
              <a:t>- pôsobí na </a:t>
            </a:r>
            <a:r>
              <a:rPr lang="sk-SK" b="1" dirty="0" smtClean="0"/>
              <a:t>city a </a:t>
            </a:r>
            <a:r>
              <a:rPr lang="sk-SK" b="1" dirty="0"/>
              <a:t>rozum, vyvoláva v ľuďoch obdiv, hrdosť, radosť</a:t>
            </a:r>
          </a:p>
          <a:p>
            <a:endParaRPr lang="sk-SK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9" y="3911561"/>
            <a:ext cx="3456384" cy="219310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436" y="3913687"/>
            <a:ext cx="3354988" cy="2212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P. PICASSO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3665"/>
            <a:ext cx="8229600" cy="3579032"/>
          </a:xfrm>
        </p:spPr>
      </p:pic>
    </p:spTree>
    <p:extLst>
      <p:ext uri="{BB962C8B-B14F-4D97-AF65-F5344CB8AC3E}">
        <p14:creationId xmlns:p14="http://schemas.microsoft.com/office/powerpoint/2010/main" val="174715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Funkcie umenia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lnSpcReduction="10000"/>
          </a:bodyPr>
          <a:lstStyle/>
          <a:p>
            <a:pPr lvl="0"/>
            <a:r>
              <a:rPr lang="sk-SK" b="1" dirty="0" smtClean="0"/>
              <a:t>Plní </a:t>
            </a:r>
            <a:r>
              <a:rPr lang="sk-SK" b="1" u="sng" dirty="0" smtClean="0">
                <a:solidFill>
                  <a:srgbClr val="FF0000"/>
                </a:solidFill>
              </a:rPr>
              <a:t>humanistické poslanie</a:t>
            </a:r>
            <a:r>
              <a:rPr lang="sk-SK" b="1" dirty="0" smtClean="0"/>
              <a:t>- slúžilo a slúži dobru</a:t>
            </a:r>
          </a:p>
          <a:p>
            <a:r>
              <a:rPr lang="sk-SK" b="1" u="sng" dirty="0" smtClean="0">
                <a:solidFill>
                  <a:srgbClr val="FF0000"/>
                </a:solidFill>
              </a:rPr>
              <a:t>Pretvárajúca</a:t>
            </a:r>
            <a:r>
              <a:rPr lang="sk-SK" b="1" dirty="0" smtClean="0"/>
              <a:t> </a:t>
            </a:r>
            <a:r>
              <a:rPr lang="sk-SK" b="1" dirty="0"/>
              <a:t>(výchovne pôsobí na človeka</a:t>
            </a:r>
            <a:r>
              <a:rPr lang="sk-SK" b="1" dirty="0" smtClean="0"/>
              <a:t>) Oslobodzuje – ponúka reflexiu- premýšľanie, zahĺbenie, sebapoznanie</a:t>
            </a:r>
            <a:endParaRPr lang="sk-SK" dirty="0" smtClean="0"/>
          </a:p>
          <a:p>
            <a:pPr lvl="0"/>
            <a:r>
              <a:rPr lang="sk-SK" b="1" u="sng" dirty="0" smtClean="0">
                <a:solidFill>
                  <a:srgbClr val="FF0000"/>
                </a:solidFill>
              </a:rPr>
              <a:t>Komunikuje</a:t>
            </a:r>
            <a:r>
              <a:rPr lang="sk-SK" b="1" dirty="0" smtClean="0"/>
              <a:t>, prináša nové názory, je nositeľom kritických postojov voči negatívnym spoločenským javom</a:t>
            </a:r>
            <a:endParaRPr lang="sk-SK" b="1" dirty="0"/>
          </a:p>
          <a:p>
            <a:pPr lvl="0"/>
            <a:r>
              <a:rPr lang="sk-SK" b="1" u="sng" dirty="0" err="1">
                <a:solidFill>
                  <a:srgbClr val="FF0000"/>
                </a:solidFill>
              </a:rPr>
              <a:t>Umelecko</a:t>
            </a:r>
            <a:r>
              <a:rPr lang="sk-SK" b="1" u="sng" dirty="0">
                <a:solidFill>
                  <a:srgbClr val="FF0000"/>
                </a:solidFill>
              </a:rPr>
              <a:t> - estetická </a:t>
            </a:r>
            <a:r>
              <a:rPr lang="sk-SK" b="1" dirty="0"/>
              <a:t>(máme príjemný zážitok</a:t>
            </a:r>
            <a:r>
              <a:rPr lang="sk-SK" b="1" dirty="0" smtClean="0"/>
              <a:t>)</a:t>
            </a:r>
          </a:p>
          <a:p>
            <a:pPr lvl="0"/>
            <a:r>
              <a:rPr lang="sk-SK" b="1" u="sng" dirty="0" smtClean="0">
                <a:solidFill>
                  <a:srgbClr val="FF0000"/>
                </a:solidFill>
              </a:rPr>
              <a:t>Zábavná</a:t>
            </a:r>
            <a:r>
              <a:rPr lang="sk-SK" b="1" u="sng" dirty="0">
                <a:solidFill>
                  <a:srgbClr val="FF0000"/>
                </a:solidFill>
              </a:rPr>
              <a:t>, relaxačná </a:t>
            </a:r>
            <a:endParaRPr lang="sk-SK" u="sng" dirty="0">
              <a:solidFill>
                <a:srgbClr val="FF0000"/>
              </a:solidFill>
            </a:endParaRPr>
          </a:p>
          <a:p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Druhy umenia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4929411"/>
          </a:xfrm>
        </p:spPr>
        <p:txBody>
          <a:bodyPr/>
          <a:lstStyle/>
          <a:p>
            <a:pPr lvl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Výtvarné umenie</a:t>
            </a:r>
          </a:p>
          <a:p>
            <a:pPr lvl="0"/>
            <a:r>
              <a:rPr lang="sk-SK" b="1" dirty="0" smtClean="0"/>
              <a:t>maliarstvo, sochárstvo, kresba, grafika,</a:t>
            </a:r>
            <a:r>
              <a:rPr lang="sk-SK" dirty="0" smtClean="0"/>
              <a:t> knižná, návrhy bankoviek, známok, tvorba plagátov, propagačná tlač/</a:t>
            </a:r>
            <a:r>
              <a:rPr lang="sk-SK" b="1" dirty="0" smtClean="0"/>
              <a:t> fotografia, ilustrácia, </a:t>
            </a:r>
            <a:r>
              <a:rPr lang="sk-SK" b="1" dirty="0" err="1" smtClean="0"/>
              <a:t>intermédiá</a:t>
            </a:r>
            <a:r>
              <a:rPr lang="sk-SK" b="1" dirty="0" smtClean="0"/>
              <a:t> /</a:t>
            </a:r>
            <a:r>
              <a:rPr lang="sk-SK" sz="2800" b="1" dirty="0" smtClean="0"/>
              <a:t>digitálne, audiovizuálne</a:t>
            </a:r>
            <a:r>
              <a:rPr lang="sk-SK" b="1" dirty="0" smtClean="0"/>
              <a:t> /,</a:t>
            </a:r>
            <a:r>
              <a:rPr lang="sk-SK" dirty="0" smtClean="0"/>
              <a:t> </a:t>
            </a:r>
            <a:r>
              <a:rPr lang="sk-SK" b="1" dirty="0" smtClean="0"/>
              <a:t>úžitkové umenie </a:t>
            </a:r>
            <a:r>
              <a:rPr lang="sk-SK" dirty="0"/>
              <a:t>/</a:t>
            </a:r>
            <a:r>
              <a:rPr lang="sk-SK" dirty="0" smtClean="0"/>
              <a:t>umelecké remeslá/, </a:t>
            </a:r>
            <a:r>
              <a:rPr lang="sk-SK" b="1" dirty="0" smtClean="0"/>
              <a:t>architektúra,</a:t>
            </a:r>
            <a:r>
              <a:rPr lang="sk-SK" dirty="0" smtClean="0"/>
              <a:t>  </a:t>
            </a:r>
            <a:r>
              <a:rPr lang="sk-SK" b="1" dirty="0" smtClean="0"/>
              <a:t>dizajn,</a:t>
            </a:r>
          </a:p>
          <a:p>
            <a:pPr lvl="0">
              <a:buNone/>
            </a:pPr>
            <a:r>
              <a:rPr lang="sk-SK" b="1" dirty="0" smtClean="0"/>
              <a:t>   / </a:t>
            </a:r>
            <a:r>
              <a:rPr lang="sk-SK" dirty="0" smtClean="0"/>
              <a:t>priemyselný, odevný, textilný, grafický</a:t>
            </a:r>
            <a:r>
              <a:rPr lang="sk-SK" b="1" dirty="0" smtClean="0"/>
              <a:t> / a reštaurovanie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Výtvarné umenie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Definícia:</a:t>
            </a:r>
            <a:r>
              <a:rPr lang="sk-SK" dirty="0" smtClean="0"/>
              <a:t> oblasť umeleckej tvorby, </a:t>
            </a:r>
          </a:p>
          <a:p>
            <a:pPr marL="0" indent="0">
              <a:buNone/>
            </a:pPr>
            <a:r>
              <a:rPr lang="sk-SK" b="1" dirty="0" smtClean="0"/>
              <a:t>vizuálne umenie</a:t>
            </a:r>
            <a:r>
              <a:rPr lang="sk-SK" dirty="0" smtClean="0"/>
              <a:t>, ktorého základom je opticky vnímateľné zobrazenie</a:t>
            </a:r>
          </a:p>
          <a:p>
            <a:r>
              <a:rPr lang="sk-SK" dirty="0" smtClean="0"/>
              <a:t> </a:t>
            </a:r>
            <a:r>
              <a:rPr lang="sk-SK" b="1" dirty="0"/>
              <a:t>i</a:t>
            </a:r>
            <a:r>
              <a:rPr lang="sk-SK" b="1" dirty="0" smtClean="0"/>
              <a:t>de teda o umenie, ktoré sa rozvíja v ploche a v priestore</a:t>
            </a:r>
          </a:p>
          <a:p>
            <a:r>
              <a:rPr lang="sk-SK" dirty="0" smtClean="0"/>
              <a:t> základné výrazové línie: tvar a farba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ARCHITEKTÚRA</a:t>
            </a:r>
            <a:r>
              <a:rPr lang="sk-SK" b="1" dirty="0">
                <a:solidFill>
                  <a:srgbClr val="FF0000"/>
                </a:solidFill>
              </a:rPr>
              <a:t/>
            </a:r>
            <a:br>
              <a:rPr lang="sk-SK" b="1" dirty="0">
                <a:solidFill>
                  <a:srgbClr val="FF0000"/>
                </a:solidFill>
              </a:rPr>
            </a:b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Náročné, priemyselné staviteľské dielo, ktoré má funkčnú a technickú </a:t>
            </a:r>
            <a:r>
              <a:rPr lang="sk-SK" dirty="0" smtClean="0"/>
              <a:t>stránku, </a:t>
            </a:r>
            <a:r>
              <a:rPr lang="sk-SK" dirty="0"/>
              <a:t>ale je aj výtvarným prejavom</a:t>
            </a:r>
          </a:p>
          <a:p>
            <a:pPr marL="0" indent="0">
              <a:buNone/>
            </a:pPr>
            <a:r>
              <a:rPr lang="sk-SK" dirty="0"/>
              <a:t>Druhy:</a:t>
            </a:r>
          </a:p>
          <a:p>
            <a:pPr marL="0" lv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Náboženská </a:t>
            </a:r>
            <a:r>
              <a:rPr lang="sk-SK" b="1" smtClean="0">
                <a:solidFill>
                  <a:srgbClr val="FF0000"/>
                </a:solidFill>
              </a:rPr>
              <a:t>/ sakrálna /</a:t>
            </a:r>
            <a:r>
              <a:rPr lang="sk-SK" smtClean="0"/>
              <a:t>- </a:t>
            </a:r>
            <a:r>
              <a:rPr lang="sk-SK" dirty="0"/>
              <a:t>chrámy, kláštory</a:t>
            </a:r>
          </a:p>
          <a:p>
            <a:pPr marL="0" lvl="0" indent="0">
              <a:buNone/>
            </a:pPr>
            <a:r>
              <a:rPr lang="sk-SK" b="1" dirty="0">
                <a:solidFill>
                  <a:srgbClr val="FF0000"/>
                </a:solidFill>
              </a:rPr>
              <a:t>Svetská</a:t>
            </a:r>
            <a:r>
              <a:rPr lang="sk-SK" dirty="0"/>
              <a:t> </a:t>
            </a:r>
            <a:r>
              <a:rPr lang="sk-SK" dirty="0" smtClean="0"/>
              <a:t>-hrady</a:t>
            </a:r>
            <a:r>
              <a:rPr lang="sk-SK" dirty="0"/>
              <a:t>, zámky, múzeá, </a:t>
            </a:r>
            <a:r>
              <a:rPr lang="sk-SK" dirty="0" smtClean="0"/>
              <a:t>divadlá</a:t>
            </a:r>
            <a:endParaRPr lang="sk-SK" dirty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986</Words>
  <Application>Microsoft Office PowerPoint</Application>
  <PresentationFormat>Prezentácia na obrazovke (4:3)</PresentationFormat>
  <Paragraphs>109</Paragraphs>
  <Slides>19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2" baseType="lpstr">
      <vt:lpstr>Arial</vt:lpstr>
      <vt:lpstr>Calibri</vt:lpstr>
      <vt:lpstr>Motív Office</vt:lpstr>
      <vt:lpstr>UMENIE</vt:lpstr>
      <vt:lpstr>Prezentácia programu PowerPoint</vt:lpstr>
      <vt:lpstr>Predmet umenia</vt:lpstr>
      <vt:lpstr>Umelecké dielo</vt:lpstr>
      <vt:lpstr>P. PICASSO</vt:lpstr>
      <vt:lpstr>Funkcie umenia</vt:lpstr>
      <vt:lpstr>Druhy umenia</vt:lpstr>
      <vt:lpstr>Výtvarné umenie</vt:lpstr>
      <vt:lpstr>ARCHITEKTÚRA </vt:lpstr>
      <vt:lpstr>SOCHÁRSTVO </vt:lpstr>
      <vt:lpstr>MALIARSTVO </vt:lpstr>
      <vt:lpstr>Hudobné umenie</vt:lpstr>
      <vt:lpstr>Prezentácia programu PowerPoint</vt:lpstr>
      <vt:lpstr>Divadelné umenie</vt:lpstr>
      <vt:lpstr>Prezentácia programu PowerPoint</vt:lpstr>
      <vt:lpstr>Ďalšie druhy umenia</vt:lpstr>
      <vt:lpstr>Filmové umenie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UMENIE</dc:title>
  <dc:creator>ada</dc:creator>
  <cp:lastModifiedBy>pedagog</cp:lastModifiedBy>
  <cp:revision>75</cp:revision>
  <dcterms:created xsi:type="dcterms:W3CDTF">2016-11-20T14:22:29Z</dcterms:created>
  <dcterms:modified xsi:type="dcterms:W3CDTF">2022-12-02T09:28:48Z</dcterms:modified>
</cp:coreProperties>
</file>