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 bwMode="auto">
          <a:xfrm>
            <a:off x="6098378" y="5"/>
            <a:ext cx="3045625" cy="2030569"/>
            <a:chOff x="6098378" y="5"/>
            <a:chExt cx="3045625" cy="2030569"/>
          </a:xfrm>
        </p:grpSpPr>
        <p:sp>
          <p:nvSpPr>
            <p:cNvPr id="11" name="Google Shape;11;p2"/>
            <p:cNvSpPr/>
            <p:nvPr/>
          </p:nvSpPr>
          <p:spPr bwMode="auto"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 bwMode="auto"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 bwMode="auto"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 bwMode="auto"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 bwMode="auto"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 bwMode="auto">
          <a:xfrm>
            <a:off x="598099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7" name="Google Shape;17;p2"/>
          <p:cNvSpPr txBox="1"/>
          <p:nvPr>
            <p:ph type="subTitle" idx="1"/>
          </p:nvPr>
        </p:nvSpPr>
        <p:spPr bwMode="auto"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8" name="Google Shape;18;p2"/>
          <p:cNvSpPr txBox="1"/>
          <p:nvPr>
            <p:ph type="sldNum" idx="12"/>
          </p:nvPr>
        </p:nvSpPr>
        <p:spPr bwMode="auto"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sk"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 bwMode="auto">
          <a:xfrm>
            <a:off x="6098378" y="5"/>
            <a:ext cx="3045625" cy="2030569"/>
            <a:chOff x="6098378" y="5"/>
            <a:chExt cx="3045625" cy="2030569"/>
          </a:xfrm>
        </p:grpSpPr>
        <p:sp>
          <p:nvSpPr>
            <p:cNvPr id="71" name="Google Shape;71;p11"/>
            <p:cNvSpPr/>
            <p:nvPr/>
          </p:nvSpPr>
          <p:spPr bwMode="auto"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2" name="Google Shape;72;p11"/>
            <p:cNvSpPr/>
            <p:nvPr/>
          </p:nvSpPr>
          <p:spPr bwMode="auto"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3" name="Google Shape;73;p11"/>
            <p:cNvSpPr/>
            <p:nvPr/>
          </p:nvSpPr>
          <p:spPr bwMode="auto"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4" name="Google Shape;74;p11"/>
            <p:cNvSpPr/>
            <p:nvPr/>
          </p:nvSpPr>
          <p:spPr bwMode="auto"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5" name="Google Shape;75;p11"/>
            <p:cNvSpPr/>
            <p:nvPr/>
          </p:nvSpPr>
          <p:spPr bwMode="auto"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76" name="Google Shape;76;p11"/>
          <p:cNvSpPr txBox="1"/>
          <p:nvPr>
            <p:ph type="title" hasCustomPrompt="1"/>
          </p:nvPr>
        </p:nvSpPr>
        <p:spPr bwMode="auto"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77" name="Google Shape;77;p11"/>
          <p:cNvSpPr txBox="1"/>
          <p:nvPr>
            <p:ph type="body" idx="1"/>
          </p:nvPr>
        </p:nvSpPr>
        <p:spPr bwMode="auto"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8" name="Google Shape;78;p11"/>
          <p:cNvSpPr txBox="1"/>
          <p:nvPr>
            <p:ph type="sldNum" idx="12"/>
          </p:nvPr>
        </p:nvSpPr>
        <p:spPr bwMode="auto"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sk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sldNum" idx="12"/>
          </p:nvPr>
        </p:nvSpPr>
        <p:spPr bwMode="auto"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sk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 bwMode="auto"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21" name="Google Shape;21;p3"/>
            <p:cNvSpPr/>
            <p:nvPr/>
          </p:nvSpPr>
          <p:spPr bwMode="auto"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 bwMode="auto"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 bwMode="auto"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 bwMode="auto"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 bwMode="auto"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 bwMode="auto"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" name="Google Shape;27;p3"/>
          <p:cNvSpPr txBox="1"/>
          <p:nvPr>
            <p:ph type="body" idx="1"/>
          </p:nvPr>
        </p:nvSpPr>
        <p:spPr bwMode="auto"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" name="Google Shape;28;p3"/>
          <p:cNvSpPr txBox="1"/>
          <p:nvPr>
            <p:ph type="sldNum" idx="12"/>
          </p:nvPr>
        </p:nvSpPr>
        <p:spPr bwMode="auto"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sk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 bwMode="auto"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1" name="Google Shape;31;p4"/>
          <p:cNvSpPr txBox="1"/>
          <p:nvPr>
            <p:ph type="body" idx="1"/>
          </p:nvPr>
        </p:nvSpPr>
        <p:spPr bwMode="auto"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32" name="Google Shape;32;p4"/>
          <p:cNvSpPr txBox="1"/>
          <p:nvPr>
            <p:ph type="body" idx="2"/>
          </p:nvPr>
        </p:nvSpPr>
        <p:spPr bwMode="auto">
          <a:xfrm>
            <a:off x="4832399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33" name="Google Shape;33;p4"/>
          <p:cNvSpPr txBox="1"/>
          <p:nvPr>
            <p:ph type="sldNum" idx="12"/>
          </p:nvPr>
        </p:nvSpPr>
        <p:spPr bwMode="auto"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sk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 bwMode="auto">
          <a:xfrm>
            <a:off x="6098378" y="5"/>
            <a:ext cx="3045625" cy="2030569"/>
            <a:chOff x="6098378" y="5"/>
            <a:chExt cx="3045625" cy="2030569"/>
          </a:xfrm>
        </p:grpSpPr>
        <p:sp>
          <p:nvSpPr>
            <p:cNvPr id="36" name="Google Shape;36;p5"/>
            <p:cNvSpPr/>
            <p:nvPr/>
          </p:nvSpPr>
          <p:spPr bwMode="auto"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7" name="Google Shape;37;p5"/>
            <p:cNvSpPr/>
            <p:nvPr/>
          </p:nvSpPr>
          <p:spPr bwMode="auto"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8" name="Google Shape;38;p5"/>
            <p:cNvSpPr/>
            <p:nvPr/>
          </p:nvSpPr>
          <p:spPr bwMode="auto"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9" name="Google Shape;39;p5"/>
            <p:cNvSpPr/>
            <p:nvPr/>
          </p:nvSpPr>
          <p:spPr bwMode="auto"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0" name="Google Shape;40;p5"/>
            <p:cNvSpPr/>
            <p:nvPr/>
          </p:nvSpPr>
          <p:spPr bwMode="auto"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41" name="Google Shape;41;p5"/>
          <p:cNvSpPr txBox="1"/>
          <p:nvPr>
            <p:ph type="title"/>
          </p:nvPr>
        </p:nvSpPr>
        <p:spPr bwMode="auto">
          <a:xfrm>
            <a:off x="598099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2" name="Google Shape;42;p5"/>
          <p:cNvSpPr txBox="1"/>
          <p:nvPr>
            <p:ph type="sldNum" idx="12"/>
          </p:nvPr>
        </p:nvSpPr>
        <p:spPr bwMode="auto"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sk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 bwMode="auto"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5" name="Google Shape;45;p6"/>
          <p:cNvSpPr txBox="1"/>
          <p:nvPr>
            <p:ph type="sldNum" idx="12"/>
          </p:nvPr>
        </p:nvSpPr>
        <p:spPr bwMode="auto"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sk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 bwMode="auto"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48" name="Google Shape;48;p7"/>
          <p:cNvSpPr txBox="1"/>
          <p:nvPr>
            <p:ph type="body" idx="1"/>
          </p:nvPr>
        </p:nvSpPr>
        <p:spPr bwMode="auto"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49" name="Google Shape;49;p7"/>
          <p:cNvSpPr txBox="1"/>
          <p:nvPr>
            <p:ph type="sldNum" idx="12"/>
          </p:nvPr>
        </p:nvSpPr>
        <p:spPr bwMode="auto"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sk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bg>
      <p:bgPr shadeToTitle="0">
        <a:solidFill>
          <a:schemeClr val="accent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 bwMode="auto">
          <a:xfrm>
            <a:off x="6098378" y="5"/>
            <a:ext cx="3045625" cy="2030569"/>
            <a:chOff x="6098378" y="5"/>
            <a:chExt cx="3045625" cy="2030569"/>
          </a:xfrm>
        </p:grpSpPr>
        <p:sp>
          <p:nvSpPr>
            <p:cNvPr id="52" name="Google Shape;52;p8"/>
            <p:cNvSpPr/>
            <p:nvPr/>
          </p:nvSpPr>
          <p:spPr bwMode="auto"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3" name="Google Shape;53;p8"/>
            <p:cNvSpPr/>
            <p:nvPr/>
          </p:nvSpPr>
          <p:spPr bwMode="auto"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4" name="Google Shape;54;p8"/>
            <p:cNvSpPr/>
            <p:nvPr/>
          </p:nvSpPr>
          <p:spPr bwMode="auto"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5" name="Google Shape;55;p8"/>
            <p:cNvSpPr/>
            <p:nvPr/>
          </p:nvSpPr>
          <p:spPr bwMode="auto"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" name="Google Shape;56;p8"/>
            <p:cNvSpPr/>
            <p:nvPr/>
          </p:nvSpPr>
          <p:spPr bwMode="auto"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 bwMode="auto"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8" name="Google Shape;58;p8"/>
          <p:cNvSpPr txBox="1"/>
          <p:nvPr>
            <p:ph type="sldNum" idx="12"/>
          </p:nvPr>
        </p:nvSpPr>
        <p:spPr bwMode="auto"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sk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 bwMode="auto"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61" name="Google Shape;61;p9"/>
          <p:cNvCxnSpPr>
            <a:cxnSpLocks/>
          </p:cNvCxnSpPr>
          <p:nvPr/>
        </p:nvCxnSpPr>
        <p:spPr bwMode="auto"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 bwMode="auto">
          <a:xfrm>
            <a:off x="265500" y="1151100"/>
            <a:ext cx="4045199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63" name="Google Shape;63;p9"/>
          <p:cNvSpPr txBox="1"/>
          <p:nvPr>
            <p:ph type="subTitle" idx="1"/>
          </p:nvPr>
        </p:nvSpPr>
        <p:spPr bwMode="auto">
          <a:xfrm>
            <a:off x="265500" y="2769001"/>
            <a:ext cx="4045199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64" name="Google Shape;64;p9"/>
          <p:cNvSpPr txBox="1"/>
          <p:nvPr>
            <p:ph type="body" idx="2"/>
          </p:nvPr>
        </p:nvSpPr>
        <p:spPr bwMode="auto"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5" name="Google Shape;65;p9"/>
          <p:cNvSpPr txBox="1"/>
          <p:nvPr>
            <p:ph type="sldNum" idx="12"/>
          </p:nvPr>
        </p:nvSpPr>
        <p:spPr bwMode="auto"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sk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body" idx="1"/>
          </p:nvPr>
        </p:nvSpPr>
        <p:spPr bwMode="auto"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8" name="Google Shape;68;p10"/>
          <p:cNvSpPr txBox="1"/>
          <p:nvPr>
            <p:ph type="sldNum" idx="12"/>
          </p:nvPr>
        </p:nvSpPr>
        <p:spPr bwMode="auto"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sk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geometric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 bwMode="auto"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/>
          <p:nvPr>
            <p:ph type="body" idx="1"/>
          </p:nvPr>
        </p:nvSpPr>
        <p:spPr bwMode="auto"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1pPr>
            <a:lvl2pPr marL="914400" marR="0" lvl="1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2pPr>
            <a:lvl3pPr marL="1371600" marR="0" lvl="2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3pPr>
            <a:lvl4pPr marL="1828800" marR="0" lvl="3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4pPr>
            <a:lvl5pPr marL="2286000" marR="0" lvl="4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5pPr>
            <a:lvl6pPr marL="2743200" marR="0" lvl="5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6pPr>
            <a:lvl7pPr marL="3200400" marR="0" lvl="6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7pPr>
            <a:lvl8pPr marL="3657600" marR="0" lvl="7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8pPr>
            <a:lvl9pPr marL="4114800" marR="0" lvl="8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/>
          <p:cNvSpPr txBox="1"/>
          <p:nvPr>
            <p:ph type="sldNum" idx="12"/>
          </p:nvPr>
        </p:nvSpPr>
        <p:spPr bwMode="auto"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sk"/>
              <a:t/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k.wikipedia.org/wiki/32-bit" TargetMode="External"/><Relationship Id="rId3" Type="http://schemas.openxmlformats.org/officeDocument/2006/relationships/hyperlink" Target="https://sk.wikipedia.org/wiki/64-bit" TargetMode="External"/><Relationship Id="rId4" Type="http://schemas.openxmlformats.org/officeDocument/2006/relationships/hyperlink" Target="https://sk.wikipedia.org/wiki/IA-64" TargetMode="External"/><Relationship Id="rId5" Type="http://schemas.openxmlformats.org/officeDocument/2006/relationships/hyperlink" Target="https://sk.wikipedia.org/wiki/AMD64" TargetMode="External"/><Relationship Id="rId6" Type="http://schemas.openxmlformats.org/officeDocument/2006/relationships/hyperlink" Target="https://sk.wikipedia.org/w/index.php?title=Windows_XP_64&amp;action=edit&amp;redlink=1" TargetMode="External"/><Relationship Id="rId7" Type="http://schemas.openxmlformats.org/officeDocument/2006/relationships/hyperlink" Target="https://sk.wikipedia.org/wiki/Windows_Server_2003" TargetMode="External"/><Relationship Id="rId8" Type="http://schemas.openxmlformats.org/officeDocument/2006/relationships/hyperlink" Target="https://sk.wikipedia.org/wiki/Windows_Vista" TargetMode="External"/><Relationship Id="rId9" Type="http://schemas.openxmlformats.org/officeDocument/2006/relationships/hyperlink" Target="https://sk.wikipedia.org/wiki/Windows_Server_2008" TargetMode="External"/><Relationship Id="rId10" Type="http://schemas.openxmlformats.org/officeDocument/2006/relationships/hyperlink" Target="https://sk.wikipedia.org/wiki/Windows_7" TargetMode="External"/><Relationship Id="rId11" Type="http://schemas.openxmlformats.org/officeDocument/2006/relationships/hyperlink" Target="https://sk.wikipedia.org/wiki/Windows_8" TargetMode="External"/><Relationship Id="rId12" Type="http://schemas.openxmlformats.org/officeDocument/2006/relationships/hyperlink" Target="https://sk.wikipedia.org/wiki/Windows_8.1" TargetMode="External"/><Relationship Id="rId13" Type="http://schemas.openxmlformats.org/officeDocument/2006/relationships/hyperlink" Target="https://sk.wikipedia.org/wiki/Windows_10" TargetMode="External"/><Relationship Id="rId14" Type="http://schemas.openxmlformats.org/officeDocument/2006/relationships/hyperlink" Target="https://sk.wikipedia.org/wiki/Windows_11" TargetMode="Externa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uckduckgo.com/?q=windows&amp;t=brave&amp;iar=images&amp;iax=images&amp;ia=images" TargetMode="External"/><Relationship Id="rId3" Type="http://schemas.openxmlformats.org/officeDocument/2006/relationships/hyperlink" Target="https://external-content.duckduckgo.com/iu/?u=http%3A%2F%2Fpichicola.net%2Fwp-content%2Fuploads%2F2014%2F09%2Fbrain4.jpg&amp;f=1&amp;nofb=1" TargetMode="External"/><Relationship Id="rId4" Type="http://schemas.openxmlformats.org/officeDocument/2006/relationships/hyperlink" Target="https://external-content.duckduckgo.com/iu/?u=https%3A%2F%2Fget.wallhere.com%2Fphoto%2FLinux-Windows-10-1920873.jpg&amp;f=1&amp;nofb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 bwMode="auto">
          <a:xfrm>
            <a:off x="598099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pPr>
            <a:r>
              <a:rPr lang="sk"/>
              <a:t>Windows 10</a:t>
            </a:r>
            <a:endParaRPr/>
          </a:p>
        </p:txBody>
      </p:sp>
      <p:sp>
        <p:nvSpPr>
          <p:cNvPr id="86" name="Google Shape;86;p13"/>
          <p:cNvSpPr txBox="1"/>
          <p:nvPr>
            <p:ph type="subTitle" idx="1"/>
          </p:nvPr>
        </p:nvSpPr>
        <p:spPr bwMode="auto"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  <a:defRPr/>
            </a:pPr>
            <a:r>
              <a:rPr lang="sk"/>
              <a:t>Marek Chyra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 bwMode="auto">
          <a:xfrm>
            <a:off x="598099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pPr>
            <a:r>
              <a:rPr lang="sk">
                <a:latin typeface="Comic Sans MS"/>
                <a:ea typeface="Comic Sans MS"/>
                <a:cs typeface="Comic Sans MS"/>
              </a:rPr>
              <a:t>Ďakujem za pozornosť</a:t>
            </a:r>
            <a:endParaRPr>
              <a:latin typeface="Comic Sans MS"/>
              <a:ea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 bwMode="auto"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  <a:defRPr/>
            </a:pPr>
            <a:r>
              <a:rPr lang="sk">
                <a:latin typeface="Comic Sans MS"/>
                <a:ea typeface="Comic Sans MS"/>
                <a:cs typeface="Comic Sans MS"/>
              </a:rPr>
              <a:t>Obsah</a:t>
            </a:r>
            <a:endParaRPr>
              <a:latin typeface="Comic Sans MS"/>
              <a:ea typeface="Comic Sans MS"/>
              <a:cs typeface="Comic Sans MS"/>
            </a:endParaRPr>
          </a:p>
        </p:txBody>
      </p:sp>
      <p:sp>
        <p:nvSpPr>
          <p:cNvPr id="92" name="Google Shape;92;p14"/>
          <p:cNvSpPr txBox="1"/>
          <p:nvPr>
            <p:ph type="body" idx="1"/>
          </p:nvPr>
        </p:nvSpPr>
        <p:spPr bwMode="auto">
          <a:xfrm>
            <a:off x="311700" y="1152475"/>
            <a:ext cx="85206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76237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●"/>
              <a:defRPr/>
            </a:pPr>
            <a:r>
              <a:rPr lang="sk" sz="30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</a:rPr>
              <a:t>O systéme Windows</a:t>
            </a:r>
            <a:endParaRPr sz="3000">
              <a:solidFill>
                <a:schemeClr val="dk1"/>
              </a:solidFill>
              <a:latin typeface="Comic Sans MS"/>
              <a:ea typeface="Comic Sans MS"/>
              <a:cs typeface="Comic Sans MS"/>
            </a:endParaRPr>
          </a:p>
          <a:p>
            <a:pPr marL="457200" lvl="0" indent="-376237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●"/>
              <a:defRPr/>
            </a:pPr>
            <a:r>
              <a:rPr lang="sk" sz="30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</a:rPr>
              <a:t>Aktuálne verzie systému Windows</a:t>
            </a:r>
            <a:endParaRPr sz="3000">
              <a:solidFill>
                <a:schemeClr val="dk1"/>
              </a:solidFill>
              <a:latin typeface="Comic Sans MS"/>
              <a:ea typeface="Comic Sans MS"/>
              <a:cs typeface="Comic Sans MS"/>
            </a:endParaRPr>
          </a:p>
          <a:p>
            <a:pPr marL="457200" lvl="0" indent="-376237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●"/>
              <a:defRPr/>
            </a:pPr>
            <a:r>
              <a:rPr lang="sk" sz="30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</a:rPr>
              <a:t>Popularita</a:t>
            </a:r>
            <a:endParaRPr sz="3000">
              <a:solidFill>
                <a:schemeClr val="dk1"/>
              </a:solidFill>
              <a:latin typeface="Comic Sans MS"/>
              <a:ea typeface="Comic Sans MS"/>
              <a:cs typeface="Comic Sans MS"/>
            </a:endParaRPr>
          </a:p>
          <a:p>
            <a:pPr marL="457200" lvl="0" indent="-376237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●"/>
              <a:defRPr/>
            </a:pPr>
            <a:r>
              <a:rPr lang="sk" sz="30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</a:rPr>
              <a:t>Rozhranie</a:t>
            </a:r>
            <a:endParaRPr sz="3000">
              <a:solidFill>
                <a:schemeClr val="dk1"/>
              </a:solidFill>
              <a:latin typeface="Comic Sans MS"/>
              <a:ea typeface="Comic Sans MS"/>
              <a:cs typeface="Comic Sans MS"/>
            </a:endParaRPr>
          </a:p>
          <a:p>
            <a:pPr marL="457200" lvl="0" indent="-376237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●"/>
              <a:defRPr/>
            </a:pPr>
            <a:r>
              <a:rPr lang="sk" sz="30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</a:rPr>
              <a:t>Bezpečnosť</a:t>
            </a:r>
            <a:endParaRPr sz="3000">
              <a:solidFill>
                <a:schemeClr val="dk1"/>
              </a:solidFill>
              <a:latin typeface="Comic Sans MS"/>
              <a:ea typeface="Comic Sans MS"/>
              <a:cs typeface="Comic Sans MS"/>
            </a:endParaRPr>
          </a:p>
          <a:p>
            <a:pPr marL="457200" lvl="0" indent="-376237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●"/>
              <a:defRPr/>
            </a:pPr>
            <a:r>
              <a:rPr lang="sk" sz="30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</a:rPr>
              <a:t>Rozdelenie operačných systémov a prostredí</a:t>
            </a:r>
            <a:endParaRPr sz="3000">
              <a:solidFill>
                <a:schemeClr val="dk1"/>
              </a:solidFill>
              <a:latin typeface="Comic Sans MS"/>
              <a:ea typeface="Comic Sans MS"/>
              <a:cs typeface="Comic Sans MS"/>
            </a:endParaRPr>
          </a:p>
          <a:p>
            <a:pPr marL="457200" lvl="0" indent="-376237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●"/>
              <a:defRPr/>
            </a:pPr>
            <a:r>
              <a:rPr lang="sk" sz="30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</a:rPr>
              <a:t>Zdroje</a:t>
            </a:r>
            <a:endParaRPr sz="3000">
              <a:solidFill>
                <a:schemeClr val="dk1"/>
              </a:solidFill>
              <a:latin typeface="Comic Sans MS"/>
              <a:ea typeface="Comic Sans MS"/>
              <a:cs typeface="Comic Sans MS"/>
            </a:endParaRPr>
          </a:p>
        </p:txBody>
      </p:sp>
      <p:pic>
        <p:nvPicPr>
          <p:cNvPr id="93" name="Google Shape;93;p14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5624100" y="0"/>
            <a:ext cx="3519900" cy="197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 bwMode="auto"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  <a:defRPr/>
            </a:pPr>
            <a:r>
              <a:rPr lang="sk">
                <a:latin typeface="Comic Sans MS"/>
                <a:ea typeface="Comic Sans MS"/>
                <a:cs typeface="Comic Sans MS"/>
              </a:rPr>
              <a:t>O systéme Windows</a:t>
            </a:r>
            <a:endParaRPr>
              <a:latin typeface="Comic Sans MS"/>
              <a:ea typeface="Comic Sans MS"/>
              <a:cs typeface="Comic Sans MS"/>
            </a:endParaRPr>
          </a:p>
        </p:txBody>
      </p:sp>
      <p:sp>
        <p:nvSpPr>
          <p:cNvPr id="99" name="Google Shape;99;p15"/>
          <p:cNvSpPr txBox="1"/>
          <p:nvPr>
            <p:ph type="body" idx="1"/>
          </p:nvPr>
        </p:nvSpPr>
        <p:spPr bwMode="auto"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sk" sz="2050">
                <a:solidFill>
                  <a:srgbClr val="2021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</a:rPr>
              <a:t>Microsoft prvýkrát uviedol pod názvom Windows operačné prostredie v novembri 1985 ako nadstavbu pre operačný systém MS-DOS v snahe odpovedať na narastajúcu popularitu grafických používateľských rozhraní</a:t>
            </a:r>
            <a:endParaRPr sz="2050">
              <a:solidFill>
                <a:srgbClr val="202122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sk" sz="2050">
                <a:solidFill>
                  <a:srgbClr val="2021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</a:rPr>
              <a:t>Microsoft Windows časom získal dominantné postavenie na celosvetovom trhu osobných počítačov.</a:t>
            </a:r>
            <a:endParaRPr sz="2050">
              <a:solidFill>
                <a:srgbClr val="202122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sk" sz="2050">
                <a:solidFill>
                  <a:srgbClr val="2021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</a:rPr>
              <a:t>V súčasnosti je jeho podiel na tomto trhu okolo 88 %.</a:t>
            </a:r>
            <a:endParaRPr sz="2050">
              <a:solidFill>
                <a:srgbClr val="202122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  <a:defRPr/>
            </a:pPr>
            <a:r>
              <a:rPr lang="sk" sz="2050">
                <a:solidFill>
                  <a:srgbClr val="2021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</a:rPr>
              <a:t>Aktuálna klientská verzia operačného systému Windows je Windows 11</a:t>
            </a:r>
            <a:endParaRPr sz="2050">
              <a:solidFill>
                <a:srgbClr val="202122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 bwMode="auto"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lnSpc>
                <a:spcPct val="130000"/>
              </a:lnSpc>
              <a:spcBef>
                <a:spcPts val="1700"/>
              </a:spcBef>
              <a:spcAft>
                <a:spcPts val="400"/>
              </a:spcAft>
              <a:buSzPts val="3000"/>
              <a:buNone/>
              <a:defRPr/>
            </a:pPr>
            <a:r>
              <a:rPr lang="sk" sz="2500">
                <a:highlight>
                  <a:srgbClr val="FFFFFF"/>
                </a:highlight>
                <a:latin typeface="Comic Sans MS"/>
                <a:ea typeface="Comic Sans MS"/>
                <a:cs typeface="Comic Sans MS"/>
              </a:rPr>
              <a:t>Aktuálne verzie systému Windows</a:t>
            </a:r>
            <a:endParaRPr sz="2500">
              <a:latin typeface="Comic Sans MS"/>
              <a:ea typeface="Comic Sans MS"/>
              <a:cs typeface="Comic Sans MS"/>
            </a:endParaRPr>
          </a:p>
        </p:txBody>
      </p:sp>
      <p:sp>
        <p:nvSpPr>
          <p:cNvPr id="105" name="Google Shape;105;p16"/>
          <p:cNvSpPr txBox="1"/>
          <p:nvPr>
            <p:ph type="body" idx="1"/>
          </p:nvPr>
        </p:nvSpPr>
        <p:spPr bwMode="auto"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685800" lvl="0" indent="-295274" algn="l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omic Sans MS"/>
              <a:buChar char="●"/>
              <a:defRPr/>
            </a:pPr>
            <a:r>
              <a:rPr lang="sk" sz="1050" b="1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</a:rPr>
              <a:t>Založené na DOS</a:t>
            </a:r>
            <a:endParaRPr sz="1050" b="1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</a:endParaRPr>
          </a:p>
          <a:p>
            <a:pPr marL="1358900" lvl="1" indent="-295274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omic Sans MS"/>
              <a:buChar char="○"/>
              <a:defRPr/>
            </a:pPr>
            <a:r>
              <a:rPr lang="sk" sz="105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</a:rPr>
              <a:t>Windows 1.0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</a:endParaRPr>
          </a:p>
          <a:p>
            <a:pPr marL="1358900" lvl="1" indent="-295274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omic Sans MS"/>
              <a:buChar char="○"/>
              <a:defRPr/>
            </a:pPr>
            <a:r>
              <a:rPr lang="sk" sz="105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</a:rPr>
              <a:t>Windows 2.0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</a:endParaRPr>
          </a:p>
          <a:p>
            <a:pPr marL="1358900" lvl="1" indent="-295274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omic Sans MS"/>
              <a:buChar char="○"/>
              <a:defRPr/>
            </a:pPr>
            <a:r>
              <a:rPr lang="sk" sz="105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</a:rPr>
              <a:t>Windows 3.0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</a:endParaRPr>
          </a:p>
          <a:p>
            <a:pPr marL="1358900" lvl="1" indent="-295274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omic Sans MS"/>
              <a:buChar char="○"/>
              <a:defRPr/>
            </a:pPr>
            <a:r>
              <a:rPr lang="sk" sz="105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</a:rPr>
              <a:t>Windows 3.1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</a:endParaRPr>
          </a:p>
          <a:p>
            <a:pPr marL="1358900" lvl="1" indent="-295274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omic Sans MS"/>
              <a:buChar char="○"/>
              <a:defRPr/>
            </a:pPr>
            <a:r>
              <a:rPr lang="sk" sz="105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</a:rPr>
              <a:t>Windows 95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</a:endParaRPr>
          </a:p>
          <a:p>
            <a:pPr marL="1358900" lvl="1" indent="-295274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omic Sans MS"/>
              <a:buChar char="○"/>
              <a:defRPr/>
            </a:pPr>
            <a:r>
              <a:rPr lang="sk" sz="105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</a:rPr>
              <a:t>Windows 98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</a:endParaRPr>
          </a:p>
          <a:p>
            <a:pPr marL="1358900" lvl="1" indent="-295274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omic Sans MS"/>
              <a:buChar char="○"/>
              <a:defRPr/>
            </a:pPr>
            <a:r>
              <a:rPr lang="sk" sz="105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</a:rPr>
              <a:t>Windows 98 Druhé vydanie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</a:endParaRPr>
          </a:p>
          <a:p>
            <a:pPr marL="1358900" lvl="1" indent="-295274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omic Sans MS"/>
              <a:buChar char="○"/>
              <a:defRPr/>
            </a:pPr>
            <a:r>
              <a:rPr lang="sk" sz="105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</a:rPr>
              <a:t>Windows Edícia Millennium (Me)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</a:endParaRPr>
          </a:p>
        </p:txBody>
      </p:sp>
      <p:sp>
        <p:nvSpPr>
          <p:cNvPr id="106" name="Google Shape;106;p16"/>
          <p:cNvSpPr txBox="1"/>
          <p:nvPr>
            <p:ph type="body" idx="2"/>
          </p:nvPr>
        </p:nvSpPr>
        <p:spPr bwMode="auto">
          <a:xfrm>
            <a:off x="4832399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lvl="0" indent="-304800" algn="l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Char char="●"/>
              <a:defRPr/>
            </a:pPr>
            <a:r>
              <a:rPr lang="sk" sz="1200" b="1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</a:rPr>
              <a:t>Založené na jadre NT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</a:endParaRPr>
          </a:p>
          <a:p>
            <a:pPr marL="1358900" lvl="1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Char char="○"/>
              <a:defRPr/>
            </a:pPr>
            <a:r>
              <a:rPr lang="sk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</a:rPr>
              <a:t>Windows NT 3.1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</a:endParaRPr>
          </a:p>
          <a:p>
            <a:pPr marL="1358900" lvl="1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Char char="○"/>
              <a:defRPr/>
            </a:pPr>
            <a:r>
              <a:rPr lang="sk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</a:rPr>
              <a:t>Windows NT 3.5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</a:endParaRPr>
          </a:p>
          <a:p>
            <a:pPr marL="1358900" lvl="1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Char char="○"/>
              <a:defRPr/>
            </a:pPr>
            <a:r>
              <a:rPr lang="sk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</a:rPr>
              <a:t>Windows NT 3.51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</a:endParaRPr>
          </a:p>
          <a:p>
            <a:pPr marL="1358900" lvl="1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Char char="○"/>
              <a:defRPr/>
            </a:pPr>
            <a:r>
              <a:rPr lang="sk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</a:rPr>
              <a:t>Windows NT 4.0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</a:endParaRPr>
          </a:p>
          <a:p>
            <a:pPr marL="1358900" lvl="1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Char char="○"/>
              <a:defRPr/>
            </a:pPr>
            <a:r>
              <a:rPr lang="sk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</a:rPr>
              <a:t>Windows 2000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</a:endParaRPr>
          </a:p>
          <a:p>
            <a:pPr marL="1358900" lvl="1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Char char="○"/>
              <a:defRPr/>
            </a:pPr>
            <a:r>
              <a:rPr lang="sk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</a:rPr>
              <a:t>Windows XP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</a:endParaRPr>
          </a:p>
          <a:p>
            <a:pPr marL="1358900" lvl="1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Char char="○"/>
              <a:defRPr/>
            </a:pPr>
            <a:r>
              <a:rPr lang="sk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</a:rPr>
              <a:t>Windows Server 2003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</a:endParaRPr>
          </a:p>
          <a:p>
            <a:pPr marL="1358900" lvl="1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Char char="○"/>
              <a:defRPr/>
            </a:pPr>
            <a:r>
              <a:rPr lang="sk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</a:rPr>
              <a:t>Windows Vista Enterprise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</a:endParaRPr>
          </a:p>
          <a:p>
            <a:pPr marL="1358900" lvl="1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Char char="○"/>
              <a:defRPr/>
            </a:pPr>
            <a:r>
              <a:rPr lang="sk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</a:rPr>
              <a:t>Windows Vista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</a:endParaRPr>
          </a:p>
          <a:p>
            <a:pPr marL="1358900" lvl="1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Char char="○"/>
              <a:defRPr/>
            </a:pPr>
            <a:r>
              <a:rPr lang="sk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</a:rPr>
              <a:t>Windows 7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</a:endParaRPr>
          </a:p>
          <a:p>
            <a:pPr marL="1358900" lvl="1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Char char="○"/>
              <a:defRPr/>
            </a:pPr>
            <a:r>
              <a:rPr lang="sk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</a:rPr>
              <a:t>Windows 8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</a:endParaRPr>
          </a:p>
          <a:p>
            <a:pPr marL="1358900" lvl="1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Char char="○"/>
              <a:defRPr/>
            </a:pPr>
            <a:r>
              <a:rPr lang="sk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</a:rPr>
              <a:t>Windows 8.1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</a:endParaRPr>
          </a:p>
          <a:p>
            <a:pPr marL="1358900" lvl="1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Char char="○"/>
              <a:defRPr/>
            </a:pPr>
            <a:r>
              <a:rPr lang="sk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</a:rPr>
              <a:t>Windows 10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</a:endParaRPr>
          </a:p>
          <a:p>
            <a:pPr marL="1358900" lvl="1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Char char="○"/>
              <a:defRPr/>
            </a:pPr>
            <a:r>
              <a:rPr lang="sk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</a:rPr>
              <a:t>Windows 11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</a:endParaRPr>
          </a:p>
        </p:txBody>
      </p:sp>
      <p:pic>
        <p:nvPicPr>
          <p:cNvPr id="140136451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38545" y="3265252"/>
            <a:ext cx="5031149" cy="10612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 bwMode="auto">
          <a:xfrm>
            <a:off x="311700" y="445025"/>
            <a:ext cx="8520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  <a:defRPr/>
            </a:pPr>
            <a:r>
              <a:rPr lang="sk">
                <a:latin typeface="Comic Sans MS"/>
                <a:ea typeface="Comic Sans MS"/>
                <a:cs typeface="Comic Sans MS"/>
              </a:rPr>
              <a:t>Popularita</a:t>
            </a:r>
            <a:endParaRPr>
              <a:latin typeface="Comic Sans MS"/>
              <a:ea typeface="Comic Sans MS"/>
              <a:cs typeface="Comic Sans MS"/>
            </a:endParaRPr>
          </a:p>
        </p:txBody>
      </p:sp>
      <p:sp>
        <p:nvSpPr>
          <p:cNvPr id="113" name="Google Shape;113;p17"/>
          <p:cNvSpPr txBox="1"/>
          <p:nvPr>
            <p:ph type="body" idx="1"/>
          </p:nvPr>
        </p:nvSpPr>
        <p:spPr bwMode="auto"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ct val="86486"/>
              <a:buNone/>
              <a:defRPr/>
            </a:pPr>
            <a:r>
              <a:rPr lang="sk" sz="2250">
                <a:solidFill>
                  <a:srgbClr val="2021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</a:rPr>
              <a:t>V súčasnosti sa odhaduje, že až viac ako 90% všetkých osobných počítačov má nainštalovanú niektorú verziu systému Microsoft Windows </a:t>
            </a:r>
            <a:endParaRPr sz="2250">
              <a:solidFill>
                <a:srgbClr val="202122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ct val="86486"/>
              <a:buNone/>
              <a:defRPr/>
            </a:pPr>
            <a:r>
              <a:rPr lang="sk" sz="2250">
                <a:solidFill>
                  <a:srgbClr val="2021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</a:rPr>
              <a:t>Windows dosiahol túto enormnú penetráciu trhu čiastočne vďaka dominancii operačného systému MS-DOS v minulosti, čiastočne taktiež z dôvodu, že je primárnou platformou populárneho balíka Microsoft Office.</a:t>
            </a:r>
            <a:endParaRPr sz="2250">
              <a:solidFill>
                <a:srgbClr val="202122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SzPct val="86486"/>
              <a:buNone/>
              <a:defRPr/>
            </a:pPr>
            <a:r>
              <a:rPr lang="sk" sz="2250">
                <a:solidFill>
                  <a:srgbClr val="2021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</a:rPr>
              <a:t>Windows prichádza dnes predinštalovaný na väčšine počítačov (ako tzv. OEM edícia), čo z neho robí prvotnú voľbu pre používateľov</a:t>
            </a:r>
            <a:endParaRPr sz="2250">
              <a:solidFill>
                <a:srgbClr val="202122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 bwMode="auto"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pPr>
            <a:r>
              <a:rPr lang="sk" sz="2500">
                <a:solidFill>
                  <a:srgbClr val="2021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</a:rPr>
              <a:t>Rozhranie</a:t>
            </a:r>
            <a:endParaRPr sz="2500">
              <a:latin typeface="Comic Sans MS"/>
              <a:ea typeface="Comic Sans MS"/>
              <a:cs typeface="Comic Sans MS"/>
            </a:endParaRPr>
          </a:p>
        </p:txBody>
      </p:sp>
      <p:sp>
        <p:nvSpPr>
          <p:cNvPr id="119" name="Google Shape;119;p18"/>
          <p:cNvSpPr txBox="1"/>
          <p:nvPr>
            <p:ph type="body" idx="1"/>
          </p:nvPr>
        </p:nvSpPr>
        <p:spPr bwMode="auto"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SzPct val="88452"/>
              <a:buNone/>
              <a:defRPr/>
            </a:pPr>
            <a:r>
              <a:rPr lang="sk" sz="22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</a:rPr>
              <a:t>Najviditeľnejší rys ostatných verzií systému Windows je tzv. pracovná plocha (desktop) a typické používateľské rozhranie (shell), ktoré sú podobné prostrediu „Workplace Shell“ uvedenom pre operačný systém OS/2 2.0 v roku 1992 od spoločnosti IBM, čo je objektovo-orientované grafické používateľské rozhranie (GUI) bežiace na OS/2 Presentation Manager. 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</a:endParaRPr>
          </a:p>
          <a:p>
            <a:pPr marL="0" lvl="0" indent="0" algn="l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SzPct val="88452"/>
              <a:buNone/>
              <a:defRPr/>
            </a:pPr>
            <a:r>
              <a:rPr lang="sk" sz="22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</a:rPr>
              <a:t>Rozhranie systému Windows však umožnilo obrovskú zmenu v spôsobe, akým ľudia a počítače navzájom komunikujú. 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</a:endParaRPr>
          </a:p>
          <a:p>
            <a:pPr marL="0" lvl="0" indent="0" algn="l">
              <a:lnSpc>
                <a:spcPct val="114999"/>
              </a:lnSpc>
              <a:spcBef>
                <a:spcPts val="600"/>
              </a:spcBef>
              <a:spcAft>
                <a:spcPts val="100"/>
              </a:spcAft>
              <a:buSzPct val="88452"/>
              <a:buNone/>
              <a:defRPr/>
            </a:pPr>
            <a:r>
              <a:rPr lang="sk" sz="22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</a:rPr>
              <a:t>Aj ľudia, ktorí majú len veľmi málo skúseností s počítačmi, dokážu vykonávať veľmi veľa úloh, a to aj vrátane tých zložitejších.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 bwMode="auto"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  <a:defRPr/>
            </a:pPr>
            <a:r>
              <a:rPr lang="sk">
                <a:latin typeface="Comic Sans MS"/>
                <a:ea typeface="Comic Sans MS"/>
                <a:cs typeface="Comic Sans MS"/>
              </a:rPr>
              <a:t>Bezpečnosť</a:t>
            </a:r>
            <a:endParaRPr>
              <a:latin typeface="Comic Sans MS"/>
              <a:ea typeface="Comic Sans MS"/>
              <a:cs typeface="Comic Sans MS"/>
            </a:endParaRPr>
          </a:p>
        </p:txBody>
      </p:sp>
      <p:sp>
        <p:nvSpPr>
          <p:cNvPr id="125" name="Google Shape;125;p19"/>
          <p:cNvSpPr txBox="1"/>
          <p:nvPr>
            <p:ph type="body" idx="1"/>
          </p:nvPr>
        </p:nvSpPr>
        <p:spPr bwMode="auto"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pPr>
            <a:r>
              <a:rPr lang="sk" sz="12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</a:rPr>
              <a:t>Počas mnohých rokov bola práve bezpečnosť systémov rodiny Windows dôležitou otázkou.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pPr>
            <a:r>
              <a:rPr lang="sk" sz="12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</a:rPr>
              <a:t>Väčšina dnešných operačných systémov bola navrhnutá s veľkým zreteľom na bezpečnosť vo viacpoužívateľských a/alebo sieťových prostrediach.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pPr>
            <a:r>
              <a:rPr lang="sk" sz="12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</a:rPr>
              <a:t>Windows, hlavne jeho spotrebiteľské verzie (Windows 16 bit, Windows 95/98/ME), však boli pôvodne navrhované pre ľahké používanie na jednom počítači bez sieťového pripojenia a nemali bezpečnostné prvky zabudované natívne.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pPr>
            <a:r>
              <a:rPr lang="sk" sz="12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</a:rPr>
              <a:t>V kombinácii s občasným chybným kódom (ako napr. pretečenia zásobníkov či dátových oblastí) a hlavne s obrovskou popularitou a enormným množstvom používateľov, sa systémy Windows stávajú úspešnými terčami rôznych červov a vírusov.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pPr>
            <a:r>
              <a:rPr lang="sk" sz="12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</a:rPr>
              <a:t>Microsoft uvoľňuje bezpečnostné updaty (tzv. záplaty) cez vlastnú službu Windows Update približne raz za mesiac, pričom kritické update sú dostupné, prirodzene, v kratších intervaloch.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  <a:defRPr/>
            </a:pPr>
            <a:r>
              <a:rPr lang="sk" sz="12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</a:rPr>
              <a:t>Na systémoch Windows 2000 a XP môžu byť updaty automaticky stiahnuté a nainštalované, pokiaľ sa používateľ tak rozhodne.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 bwMode="auto"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  <a:defRPr/>
            </a:pPr>
            <a:r>
              <a:rPr lang="sk">
                <a:latin typeface="Comic Sans MS"/>
                <a:ea typeface="Comic Sans MS"/>
                <a:cs typeface="Comic Sans MS"/>
              </a:rPr>
              <a:t>Rozdelenie operačných systémov a prostredí</a:t>
            </a:r>
            <a:endParaRPr>
              <a:latin typeface="Comic Sans MS"/>
              <a:ea typeface="Comic Sans MS"/>
              <a:cs typeface="Comic Sans MS"/>
            </a:endParaRPr>
          </a:p>
        </p:txBody>
      </p:sp>
      <p:sp>
        <p:nvSpPr>
          <p:cNvPr id="131" name="Google Shape;131;p20"/>
          <p:cNvSpPr txBox="1"/>
          <p:nvPr>
            <p:ph type="body" idx="1"/>
          </p:nvPr>
        </p:nvSpPr>
        <p:spPr bwMode="auto"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ct val="114467"/>
              <a:buNone/>
              <a:defRPr/>
            </a:pPr>
            <a:r>
              <a:rPr lang="sk" sz="1700" b="1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</a:rPr>
              <a:t>16-bitové operačné prostredia</a:t>
            </a:r>
            <a:r>
              <a:rPr lang="sk" sz="17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</a:rPr>
              <a:t>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ct val="114467"/>
              <a:buNone/>
              <a:defRPr/>
            </a:pPr>
            <a:r>
              <a:rPr lang="sk" sz="1700" b="1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</a:rPr>
              <a:t>Hybridné 16/</a:t>
            </a:r>
            <a:r>
              <a:rPr lang="sk" sz="1700" b="1" u="sng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hlinkClick r:id="rId2" tooltip="https://sk.wikipedia.org/wiki/32-bit"/>
              </a:rPr>
              <a:t>32-bitové</a:t>
            </a:r>
            <a:r>
              <a:rPr lang="sk" sz="1700" b="1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</a:rPr>
              <a:t> operačné prostredia</a:t>
            </a:r>
            <a:r>
              <a:rPr lang="sk" sz="17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</a:rPr>
              <a:t>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ct val="114467"/>
              <a:buNone/>
              <a:defRPr/>
            </a:pPr>
            <a:r>
              <a:rPr lang="sk" sz="1700" b="1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</a:rPr>
              <a:t>Hybridné 16/32-bitové operačné systémy</a:t>
            </a:r>
            <a:endParaRPr sz="1700" b="1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ct val="114467"/>
              <a:buNone/>
              <a:defRPr/>
            </a:pPr>
            <a:r>
              <a:rPr lang="sk" sz="1700" b="1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</a:rPr>
              <a:t>32-bitové operačné systémy</a:t>
            </a:r>
            <a:endParaRPr sz="1700" b="1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ct val="114467"/>
              <a:buNone/>
              <a:defRPr/>
            </a:pPr>
            <a:r>
              <a:rPr lang="sk" sz="1700" b="1" u="sng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hlinkClick r:id="rId3" tooltip="https://sk.wikipedia.org/wiki/64-bit"/>
              </a:rPr>
              <a:t>64-bitové</a:t>
            </a:r>
            <a:r>
              <a:rPr lang="sk" sz="1700" b="1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</a:rPr>
              <a:t> operačné systémy</a:t>
            </a:r>
            <a:r>
              <a:rPr lang="sk" sz="17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</a:rPr>
              <a:t>, najnovšia kategória pre architektúru </a:t>
            </a:r>
            <a:r>
              <a:rPr lang="sk" sz="1700" u="sng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hlinkClick r:id="rId4" tooltip="https://sk.wikipedia.org/wiki/IA-64"/>
              </a:rPr>
              <a:t>Intel 64-bit</a:t>
            </a:r>
            <a:r>
              <a:rPr lang="sk" sz="17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</a:rPr>
              <a:t> a </a:t>
            </a:r>
            <a:r>
              <a:rPr lang="sk" sz="1700" u="sng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hlinkClick r:id="rId5" tooltip="https://sk.wikipedia.org/wiki/AMD64"/>
              </a:rPr>
              <a:t>AMD64</a:t>
            </a:r>
            <a:r>
              <a:rPr lang="sk" sz="17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</a:rPr>
              <a:t>. Do 64-bitovej rodiny systémov Windows patrí: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</a:endParaRPr>
          </a:p>
          <a:p>
            <a:pPr marL="457200" lvl="0" indent="-328484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●"/>
              <a:defRPr/>
            </a:pPr>
            <a:r>
              <a:rPr lang="sk" sz="1700" u="sng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hlinkClick r:id="rId6" tooltip="https://sk.wikipedia.org/w/index.php?title=Windows_XP_64&amp;action=edit&amp;redlink=1"/>
              </a:rPr>
              <a:t>Windows XP 64</a:t>
            </a:r>
            <a:endParaRPr sz="1700">
              <a:solidFill>
                <a:schemeClr val="dk1"/>
              </a:solidFill>
              <a:latin typeface="Comic Sans MS"/>
              <a:ea typeface="Comic Sans MS"/>
              <a:cs typeface="Comic Sans MS"/>
            </a:endParaRPr>
          </a:p>
          <a:p>
            <a:pPr marL="914400" lvl="1" indent="-328484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○"/>
              <a:defRPr/>
            </a:pPr>
            <a:r>
              <a:rPr lang="sk" sz="1700" u="sng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hlinkClick r:id="rId7" tooltip="https://sk.wikipedia.org/wiki/Windows_Server_2003"/>
              </a:rPr>
              <a:t>Windows Server 2003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</a:endParaRPr>
          </a:p>
          <a:p>
            <a:pPr marL="914400" lvl="1" indent="-328484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○"/>
              <a:defRPr/>
            </a:pPr>
            <a:r>
              <a:rPr lang="sk" sz="17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</a:rPr>
              <a:t>64-bitové edície </a:t>
            </a:r>
            <a:r>
              <a:rPr lang="sk" sz="1700" u="sng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hlinkClick r:id="rId8" tooltip="https://sk.wikipedia.org/wiki/Windows_Vista"/>
              </a:rPr>
              <a:t>Windows Vista</a:t>
            </a:r>
            <a:r>
              <a:rPr lang="sk" sz="17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</a:rPr>
              <a:t>, </a:t>
            </a:r>
            <a:r>
              <a:rPr lang="sk" sz="1700" u="sng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hlinkClick r:id="rId9" tooltip="https://sk.wikipedia.org/wiki/Windows_Server_2008"/>
              </a:rPr>
              <a:t>Windows Server 2008</a:t>
            </a:r>
            <a:r>
              <a:rPr lang="sk" sz="17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</a:rPr>
              <a:t>, </a:t>
            </a:r>
            <a:r>
              <a:rPr lang="sk" sz="1700" u="sng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hlinkClick r:id="rId10" tooltip="https://sk.wikipedia.org/wiki/Windows_7"/>
              </a:rPr>
              <a:t>Windows 7</a:t>
            </a:r>
            <a:r>
              <a:rPr lang="sk" sz="17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</a:rPr>
              <a:t>, </a:t>
            </a:r>
            <a:r>
              <a:rPr lang="sk" sz="1700" u="sng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hlinkClick r:id="rId11" tooltip="https://sk.wikipedia.org/wiki/Windows_8"/>
              </a:rPr>
              <a:t>Windows 8</a:t>
            </a:r>
            <a:r>
              <a:rPr lang="sk" sz="17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</a:rPr>
              <a:t> </a:t>
            </a:r>
            <a:r>
              <a:rPr lang="sk" sz="1700" u="sng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hlinkClick r:id="rId12" tooltip="https://sk.wikipedia.org/wiki/Windows_8.1"/>
              </a:rPr>
              <a:t>Windows 8.1</a:t>
            </a:r>
            <a:r>
              <a:rPr lang="sk" sz="17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</a:rPr>
              <a:t> </a:t>
            </a:r>
            <a:r>
              <a:rPr lang="sk" sz="1700" u="sng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hlinkClick r:id="rId13" tooltip="https://sk.wikipedia.org/wiki/Windows_10"/>
              </a:rPr>
              <a:t>Windows 10</a:t>
            </a:r>
            <a:r>
              <a:rPr lang="sk" sz="17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</a:rPr>
              <a:t> a </a:t>
            </a:r>
            <a:r>
              <a:rPr lang="sk" sz="1700" u="sng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hlinkClick r:id="rId14" tooltip="https://sk.wikipedia.org/wiki/Windows_11"/>
              </a:rPr>
              <a:t>Windows 11</a:t>
            </a:r>
            <a:r>
              <a:rPr lang="sk" sz="17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</a:rPr>
              <a:t>.</a:t>
            </a:r>
            <a:endParaRPr sz="1700" b="1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 bwMode="auto"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  <a:defRPr/>
            </a:pPr>
            <a:r>
              <a:rPr lang="sk">
                <a:latin typeface="Comic Sans MS"/>
                <a:ea typeface="Comic Sans MS"/>
                <a:cs typeface="Comic Sans MS"/>
              </a:rPr>
              <a:t>Zdroje</a:t>
            </a:r>
            <a:endParaRPr>
              <a:latin typeface="Comic Sans MS"/>
              <a:ea typeface="Comic Sans MS"/>
              <a:cs typeface="Comic Sans MS"/>
            </a:endParaRPr>
          </a:p>
        </p:txBody>
      </p:sp>
      <p:sp>
        <p:nvSpPr>
          <p:cNvPr id="137" name="Google Shape;137;p21"/>
          <p:cNvSpPr txBox="1"/>
          <p:nvPr>
            <p:ph type="body" idx="1"/>
          </p:nvPr>
        </p:nvSpPr>
        <p:spPr bwMode="auto"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pPr>
            <a:r>
              <a:rPr lang="sk" sz="23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hlinkClick r:id="rId2" tooltip="https://duckduckgo.com/?q=windows&amp;t=brave&amp;iar=images&amp;iax=images&amp;ia=images"/>
              </a:rPr>
              <a:t>https://duckduckgo.com/?q=windows&amp;t=brave&amp;iar=images&amp;iax=images&amp;ia=images</a:t>
            </a:r>
            <a:endParaRPr sz="2300">
              <a:latin typeface="Comic Sans MS"/>
              <a:ea typeface="Comic Sans MS"/>
              <a:cs typeface="Comic Sans MS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pPr>
            <a:r>
              <a:rPr lang="sk" sz="23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hlinkClick r:id="rId3" tooltip="https://external-content.duckduckgo.com/iu/?u=http%3A%2F%2Fpichicola.net%2Fwp-content%2Fuploads%2F2014%2F09%2Fbrain4.jpg&amp;f=1&amp;nofb=1"/>
              </a:rPr>
              <a:t>https://external-content.duckduckgo.com/iu/?u=http%3A%2F%2Fpichicola.net%2Fwp-content%2Fuploads%2F2014%2F09%2Fbrain4.jpg&amp;f=1&amp;nofb=1</a:t>
            </a:r>
            <a:endParaRPr sz="2300">
              <a:latin typeface="Comic Sans MS"/>
              <a:ea typeface="Comic Sans MS"/>
              <a:cs typeface="Comic Sans MS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  <a:defRPr/>
            </a:pPr>
            <a:r>
              <a:rPr lang="sk" sz="23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hlinkClick r:id="rId4" tooltip="https://external-content.duckduckgo.com/iu/?u=https%3A%2F%2Fget.wallhere.com%2Fphoto%2FLinux-Windows-10-1920873.jpg&amp;f=1&amp;nofb=1"/>
              </a:rPr>
              <a:t>https://external-content.duckduckgo.com/iu/?u=https%3A%2F%2Fget.wallhere.com%2Fphoto%2FLinux-Windows-10-1920873.jpg&amp;f=1&amp;nofb=1</a:t>
            </a:r>
            <a:endParaRPr sz="2300">
              <a:latin typeface="Comic Sans MS"/>
              <a:ea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ONLYOFFICE/7.3.3.50</Application>
  <PresentationFormat>On-screen Show (4:3)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</cp:coreProperties>
</file>