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85800" y="3355920"/>
            <a:ext cx="8076960" cy="775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85800" y="3355920"/>
            <a:ext cx="8076960" cy="775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436040"/>
            <a:ext cx="914364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750" dir="5400000" dist="1016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640" cy="51350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rIns="45720" tIns="0" bIns="0">
            <a:normAutofit/>
          </a:bodyPr>
          <a:p>
            <a:pPr>
              <a:lnSpc>
                <a:spcPct val="100000"/>
              </a:lnSpc>
            </a:pPr>
            <a:r>
              <a:rPr b="1" lang="it-IT" sz="4700" spc="-1" strike="noStrike">
                <a:solidFill>
                  <a:srgbClr val="f0ad00"/>
                </a:solidFill>
                <a:latin typeface="Corbel"/>
              </a:rPr>
              <a:t>Fare clic per modificare lo stile del titolo</a:t>
            </a:r>
            <a:endParaRPr b="0" lang="it-IT" sz="47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457200" y="6477120"/>
            <a:ext cx="2133360" cy="273960"/>
          </a:xfrm>
          <a:prstGeom prst="rect">
            <a:avLst/>
          </a:prstGeom>
        </p:spPr>
        <p:txBody>
          <a:bodyPr lIns="109800" rIns="45720" tIns="45000" bIns="0" anchor="b"/>
          <a:p>
            <a:pPr>
              <a:lnSpc>
                <a:spcPct val="100000"/>
              </a:lnSpc>
            </a:pPr>
            <a:fld id="{BCC00B80-A28E-435A-A1BF-E4F7C6C50758}" type="datetime">
              <a:rPr b="0" lang="cs-CZ" sz="1200" spc="-1" strike="noStrike">
                <a:solidFill>
                  <a:srgbClr val="ffffff"/>
                </a:solidFill>
                <a:latin typeface="Corbel"/>
              </a:rPr>
              <a:t>11. 4. 2018</a:t>
            </a:fld>
            <a:endParaRPr b="0" lang="cs-CZ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2640600" y="6477120"/>
            <a:ext cx="5507280" cy="273960"/>
          </a:xfrm>
          <a:prstGeom prst="rect">
            <a:avLst/>
          </a:prstGeom>
        </p:spPr>
        <p:txBody>
          <a:bodyPr lIns="45720" rIns="45720" tIns="45000" bIns="0" anchor="b"/>
          <a:p>
            <a:endParaRPr b="0" lang="cs-CZ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204400" y="6477120"/>
            <a:ext cx="733680" cy="273960"/>
          </a:xfrm>
          <a:prstGeom prst="rect">
            <a:avLst/>
          </a:prstGeom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1949EFB0-163C-48F8-9BA8-8DBBE8FAB834}" type="slidenum">
              <a:rPr b="0" lang="cs-CZ" sz="1200" spc="-1" strike="noStrike">
                <a:solidFill>
                  <a:srgbClr val="ffffff"/>
                </a:solidFill>
                <a:latin typeface="Corbel"/>
              </a:rPr>
              <a:t>&lt;číslo&gt;</a:t>
            </a:fld>
            <a:endParaRPr b="0" lang="cs-CZ" sz="1200" spc="-1" strike="noStrike"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0" y="5128200"/>
            <a:ext cx="914364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750" dir="5400000" dist="1016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ffffff"/>
                </a:solidFill>
                <a:latin typeface="Corbel"/>
              </a:rPr>
              <a:t>Klikněte pro úpravu formátu textu osnovy</a:t>
            </a:r>
            <a:endParaRPr b="0" lang="it-IT" sz="3200" spc="-1" strike="noStrike">
              <a:solidFill>
                <a:srgbClr val="ffffff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400" spc="-1" strike="noStrike">
                <a:solidFill>
                  <a:srgbClr val="ffffff"/>
                </a:solidFill>
                <a:latin typeface="Corbel"/>
              </a:rPr>
              <a:t>Druhá úroveň</a:t>
            </a:r>
            <a:endParaRPr b="0" lang="it-IT" sz="2400" spc="-1" strike="noStrike">
              <a:solidFill>
                <a:srgbClr val="ffffff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ffffff"/>
                </a:solidFill>
                <a:latin typeface="Corbel"/>
              </a:rPr>
              <a:t>Třetí úroveň</a:t>
            </a:r>
            <a:endParaRPr b="0" lang="it-IT" sz="2000" spc="-1" strike="noStrike">
              <a:solidFill>
                <a:srgbClr val="ffffff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Čtvrtá úroveň osnovy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Pátá úroveň osnovy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Šestá úroveň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Sedmá úroveň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1436040"/>
            <a:ext cx="914364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750" dir="5400000" dist="1016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0"/>
            <a:ext cx="9143640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it-IT" sz="4500" spc="-1" strike="noStrike">
                <a:solidFill>
                  <a:srgbClr val="f0ad00"/>
                </a:solidFill>
                <a:latin typeface="Corbel"/>
              </a:rPr>
              <a:t>Fare clic per modificare lo stile del titolo</a:t>
            </a:r>
            <a:endParaRPr b="0" lang="it-IT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Fare clic per modificare stili del testo dello schema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it-IT" sz="2800" spc="-1" strike="noStrike">
                <a:solidFill>
                  <a:srgbClr val="000000"/>
                </a:solidFill>
                <a:latin typeface="Corbel"/>
              </a:rPr>
              <a:t>Secondo livello</a:t>
            </a:r>
            <a:endParaRPr b="0" lang="it-IT" sz="2800" spc="-1" strike="noStrike">
              <a:solidFill>
                <a:srgbClr val="000000"/>
              </a:solidFill>
              <a:latin typeface="Corbel"/>
            </a:endParaRPr>
          </a:p>
          <a:p>
            <a:pPr lvl="2" marL="996840" indent="-228240">
              <a:lnSpc>
                <a:spcPct val="100000"/>
              </a:lnSpc>
              <a:spcBef>
                <a:spcPts val="479"/>
              </a:spcBef>
              <a:buClr>
                <a:srgbClr val="e66c7d"/>
              </a:buClr>
              <a:buFont typeface="Arial"/>
              <a:buChar char="▪"/>
            </a:pPr>
            <a:r>
              <a:rPr b="0" lang="it-IT" sz="2400" spc="-1" strike="noStrike">
                <a:solidFill>
                  <a:srgbClr val="000000"/>
                </a:solidFill>
                <a:latin typeface="Corbel"/>
              </a:rPr>
              <a:t>Terzo livello</a:t>
            </a:r>
            <a:endParaRPr b="0" lang="it-IT" sz="2400" spc="-1" strike="noStrike">
              <a:solidFill>
                <a:srgbClr val="000000"/>
              </a:solidFill>
              <a:latin typeface="Corbel"/>
            </a:endParaRPr>
          </a:p>
          <a:p>
            <a:pPr lvl="3" marL="1216080" indent="-182520">
              <a:lnSpc>
                <a:spcPct val="100000"/>
              </a:lnSpc>
              <a:spcBef>
                <a:spcPts val="400"/>
              </a:spcBef>
              <a:buClr>
                <a:srgbClr val="6bb76d"/>
              </a:buClr>
              <a:buFont typeface="Aria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Quarto livello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4" marL="1426320" indent="-182520">
              <a:lnSpc>
                <a:spcPct val="100000"/>
              </a:lnSpc>
              <a:spcBef>
                <a:spcPts val="400"/>
              </a:spcBef>
              <a:buClr>
                <a:srgbClr val="e88651"/>
              </a:buClr>
              <a:buFont typeface="Wingdings 3" charset="2"/>
              <a:buChar char="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Quinto livello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457200" y="6477120"/>
            <a:ext cx="2133360" cy="273960"/>
          </a:xfrm>
          <a:prstGeom prst="rect">
            <a:avLst/>
          </a:prstGeom>
        </p:spPr>
        <p:txBody>
          <a:bodyPr lIns="109800" rIns="45720" tIns="45000" bIns="0" anchor="b"/>
          <a:p>
            <a:pPr>
              <a:lnSpc>
                <a:spcPct val="100000"/>
              </a:lnSpc>
            </a:pPr>
            <a:fld id="{01B8ACD0-EFC7-4851-A7E8-513D0078B00E}" type="datetime">
              <a:rPr b="0" lang="cs-CZ" sz="1200" spc="-1" strike="noStrike">
                <a:solidFill>
                  <a:srgbClr val="454545"/>
                </a:solidFill>
                <a:latin typeface="Corbel"/>
              </a:rPr>
              <a:t>11. 4. 2018</a:t>
            </a:fld>
            <a:endParaRPr b="0" lang="cs-CZ" sz="12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2640600" y="6477120"/>
            <a:ext cx="5507280" cy="273960"/>
          </a:xfrm>
          <a:prstGeom prst="rect">
            <a:avLst/>
          </a:prstGeom>
        </p:spPr>
        <p:txBody>
          <a:bodyPr lIns="45720" rIns="45720" tIns="45000" bIns="0" anchor="b"/>
          <a:p>
            <a:endParaRPr b="0" lang="cs-CZ" sz="24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8204400" y="6477120"/>
            <a:ext cx="733680" cy="273960"/>
          </a:xfrm>
          <a:prstGeom prst="rect">
            <a:avLst/>
          </a:prstGeom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76FDFBD2-F756-46DC-9D02-FE9BCBCE2FC7}" type="slidenum">
              <a:rPr b="0" lang="cs-CZ" sz="1200" spc="-1" strike="noStrike">
                <a:solidFill>
                  <a:srgbClr val="454545"/>
                </a:solidFill>
                <a:latin typeface="Corbel"/>
              </a:rPr>
              <a:t>1</a:t>
            </a:fld>
            <a:endParaRPr b="0" lang="cs-CZ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 rot="21124200">
            <a:off x="456120" y="658080"/>
            <a:ext cx="9646560" cy="1550520"/>
          </a:xfrm>
          <a:prstGeom prst="rect">
            <a:avLst/>
          </a:prstGeom>
          <a:noFill/>
          <a:ln>
            <a:noFill/>
          </a:ln>
        </p:spPr>
        <p:txBody>
          <a:bodyPr rIns="45720" tIns="0" bIns="0"/>
          <a:p>
            <a:pPr>
              <a:lnSpc>
                <a:spcPct val="100000"/>
              </a:lnSpc>
            </a:pPr>
            <a:r>
              <a:rPr b="1" lang="it-IT" sz="9600" spc="-1" strike="noStrike">
                <a:solidFill>
                  <a:srgbClr val="f0ad00"/>
                </a:solidFill>
                <a:latin typeface="Berlin Sans FB Demi"/>
              </a:rPr>
              <a:t>BRAIN STORM</a:t>
            </a:r>
            <a:br/>
            <a:endParaRPr b="0" lang="it-IT" sz="9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11640" y="3357000"/>
            <a:ext cx="49683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ffc000"/>
                </a:solidFill>
                <a:latin typeface="Berlin Sans FB Demi"/>
              </a:rPr>
              <a:t>Yellow team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ffc000"/>
                </a:solidFill>
                <a:latin typeface="Berlin Sans FB Demi"/>
              </a:rPr>
              <a:t>Theme: Homework</a:t>
            </a:r>
            <a:endParaRPr b="0" lang="cs-CZ" sz="2800" spc="-1" strike="noStrike">
              <a:latin typeface="Arial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0" y="5894280"/>
            <a:ext cx="2267280" cy="963360"/>
          </a:xfrm>
          <a:prstGeom prst="rect">
            <a:avLst/>
          </a:prstGeom>
          <a:ln>
            <a:noFill/>
          </a:ln>
        </p:spPr>
      </p:pic>
      <p:pic>
        <p:nvPicPr>
          <p:cNvPr id="91" name="Picture 2" descr=""/>
          <p:cNvPicPr/>
          <p:nvPr/>
        </p:nvPicPr>
        <p:blipFill>
          <a:blip r:embed="rId2"/>
          <a:stretch/>
        </p:blipFill>
        <p:spPr>
          <a:xfrm>
            <a:off x="2267640" y="6165360"/>
            <a:ext cx="2016000" cy="575640"/>
          </a:xfrm>
          <a:prstGeom prst="rect">
            <a:avLst/>
          </a:prstGeom>
          <a:ln>
            <a:noFill/>
          </a:ln>
        </p:spPr>
      </p:pic>
      <p:pic>
        <p:nvPicPr>
          <p:cNvPr id="92" name="Picture 3" descr=""/>
          <p:cNvPicPr/>
          <p:nvPr/>
        </p:nvPicPr>
        <p:blipFill>
          <a:blip r:embed="rId3"/>
          <a:stretch/>
        </p:blipFill>
        <p:spPr>
          <a:xfrm>
            <a:off x="5724000" y="2061000"/>
            <a:ext cx="3009960" cy="300996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it-IT" sz="4500" spc="-1" strike="noStrike">
                <a:solidFill>
                  <a:srgbClr val="f0ad00"/>
                </a:solidFill>
                <a:latin typeface="Corbel"/>
              </a:rPr>
              <a:t>LIVE DEMO!</a:t>
            </a:r>
            <a:endParaRPr b="0" lang="it-IT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316360" y="6165360"/>
            <a:ext cx="575640" cy="575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cs-CZ" sz="1800" spc="-1" strike="noStrike">
                <a:solidFill>
                  <a:srgbClr val="d9d9de"/>
                </a:solidFill>
                <a:latin typeface="Corbel"/>
              </a:rPr>
              <a:t> </a:t>
            </a:r>
            <a:r>
              <a:rPr b="1" lang="cs-CZ" sz="1800" spc="-1" strike="noStrike">
                <a:solidFill>
                  <a:srgbClr val="d9d9de"/>
                </a:solidFill>
                <a:latin typeface="Corbel"/>
              </a:rPr>
              <a:t>9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360" y="1485000"/>
            <a:ext cx="9143640" cy="537300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</a:pP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it-IT" sz="4500" spc="-1" strike="noStrike">
                <a:solidFill>
                  <a:srgbClr val="f0ad00"/>
                </a:solidFill>
                <a:latin typeface="Corbel"/>
              </a:rPr>
              <a:t>WHERE TO FIND US</a:t>
            </a:r>
            <a:endParaRPr b="0" lang="it-IT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16360" y="6165360"/>
            <a:ext cx="575640" cy="575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cs-CZ" sz="1800" spc="-1" strike="noStrike">
                <a:solidFill>
                  <a:srgbClr val="d9d9de"/>
                </a:solidFill>
                <a:latin typeface="Corbel"/>
              </a:rPr>
              <a:t> </a:t>
            </a:r>
            <a:r>
              <a:rPr b="1" lang="cs-CZ" sz="1800" spc="-1" strike="noStrike">
                <a:solidFill>
                  <a:srgbClr val="d9d9de"/>
                </a:solidFill>
                <a:latin typeface="Corbel"/>
              </a:rPr>
              <a:t>9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360" y="1485000"/>
            <a:ext cx="9143640" cy="537300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Everything related to our application has been published on GitHub: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https://github.com/MarekHavel/Brainstorm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</a:pP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 rot="21124200">
            <a:off x="274320" y="427680"/>
            <a:ext cx="2529000" cy="1550520"/>
          </a:xfrm>
          <a:prstGeom prst="rect">
            <a:avLst/>
          </a:prstGeom>
          <a:noFill/>
          <a:ln>
            <a:noFill/>
          </a:ln>
        </p:spPr>
        <p:txBody>
          <a:bodyPr rIns="45720" tIns="0" bIns="0"/>
          <a:p>
            <a:pPr>
              <a:lnSpc>
                <a:spcPct val="100000"/>
              </a:lnSpc>
            </a:pPr>
            <a:r>
              <a:rPr b="1" lang="it-IT" sz="8000" spc="-1" strike="noStrike">
                <a:solidFill>
                  <a:srgbClr val="f0ad00"/>
                </a:solidFill>
                <a:latin typeface="Berlin Sans FB Demi"/>
              </a:rPr>
              <a:t>END!</a:t>
            </a:r>
            <a:br/>
            <a:endParaRPr b="0" lang="it-IT" sz="80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79640" y="5085360"/>
            <a:ext cx="655236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5400" spc="-1" strike="noStrike">
                <a:solidFill>
                  <a:srgbClr val="ffc000"/>
                </a:solidFill>
                <a:latin typeface="Berlin Sans FB Demi"/>
              </a:rPr>
              <a:t>Thanks for your attention!</a:t>
            </a:r>
            <a:endParaRPr b="0" lang="cs-CZ" sz="54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 rot="654600">
            <a:off x="6113880" y="435600"/>
            <a:ext cx="273600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8000" spc="-1" strike="noStrike">
                <a:solidFill>
                  <a:srgbClr val="ffc000"/>
                </a:solidFill>
                <a:latin typeface="Berlin Sans FB Demi"/>
              </a:rPr>
              <a:t>FINE!</a:t>
            </a:r>
            <a:endParaRPr b="0" lang="cs-CZ" sz="80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 rot="279000">
            <a:off x="5985360" y="3625200"/>
            <a:ext cx="3094920" cy="13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s-CZ" sz="8000" spc="-1" strike="noStrike">
                <a:solidFill>
                  <a:srgbClr val="ffc000"/>
                </a:solidFill>
                <a:latin typeface="Berlin Sans FB Demi"/>
              </a:rPr>
              <a:t>ENDE!</a:t>
            </a:r>
            <a:endParaRPr b="0" lang="cs-CZ" sz="80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 rot="21357000">
            <a:off x="1156680" y="3353400"/>
            <a:ext cx="403200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8000" spc="-1" strike="noStrike">
                <a:solidFill>
                  <a:srgbClr val="ffc000"/>
                </a:solidFill>
                <a:latin typeface="Berlin Sans FB Demi"/>
              </a:rPr>
              <a:t>KONEC!</a:t>
            </a:r>
            <a:endParaRPr b="0" lang="cs-CZ" sz="80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 rot="289800">
            <a:off x="2244240" y="1667160"/>
            <a:ext cx="439200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8000" spc="-1" strike="noStrike">
                <a:solidFill>
                  <a:srgbClr val="ffc000"/>
                </a:solidFill>
                <a:latin typeface="Berlin Sans FB Demi"/>
              </a:rPr>
              <a:t>KONIEC!</a:t>
            </a:r>
            <a:endParaRPr b="0" lang="cs-CZ" sz="8000" spc="-1" strike="noStrike">
              <a:latin typeface="Arial"/>
            </a:endParaRPr>
          </a:p>
        </p:txBody>
      </p:sp>
      <p:pic>
        <p:nvPicPr>
          <p:cNvPr id="145" name="Picture 2" descr=""/>
          <p:cNvPicPr/>
          <p:nvPr/>
        </p:nvPicPr>
        <p:blipFill>
          <a:blip r:embed="rId1"/>
          <a:stretch/>
        </p:blipFill>
        <p:spPr>
          <a:xfrm>
            <a:off x="6771960" y="5850000"/>
            <a:ext cx="2371680" cy="1007640"/>
          </a:xfrm>
          <a:prstGeom prst="rect">
            <a:avLst/>
          </a:prstGeom>
          <a:ln>
            <a:noFill/>
          </a:ln>
        </p:spPr>
      </p:pic>
      <p:pic>
        <p:nvPicPr>
          <p:cNvPr id="146" name="Picture 2" descr=""/>
          <p:cNvPicPr/>
          <p:nvPr/>
        </p:nvPicPr>
        <p:blipFill>
          <a:blip r:embed="rId2"/>
          <a:stretch/>
        </p:blipFill>
        <p:spPr>
          <a:xfrm>
            <a:off x="5004000" y="6237360"/>
            <a:ext cx="1764000" cy="50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it-IT" sz="4500" spc="-1" strike="noStrike">
                <a:solidFill>
                  <a:srgbClr val="f0ad00"/>
                </a:solidFill>
                <a:latin typeface="Berlin Sans FB Demi"/>
              </a:rPr>
              <a:t>YELLOW TEAM</a:t>
            </a:r>
            <a:endParaRPr b="0" lang="it-IT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0" y="1484640"/>
            <a:ext cx="9143640" cy="537300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Coordinators: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    </a:t>
            </a: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Marek Havel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Designer: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    </a:t>
            </a: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Matteo Puglisi,Celine Brauer,Norbert Zapora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Programmer: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    </a:t>
            </a: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Luigi Seminara,Daniele Muscianisi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Documenter: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    </a:t>
            </a: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Alessandro D’Urso, Mario Fisichella,Manuele Seminara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                                                                                                           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</a:pP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8316360" y="6165360"/>
            <a:ext cx="575640" cy="575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cs-CZ" sz="1800" spc="-1" strike="noStrike">
                <a:solidFill>
                  <a:srgbClr val="d9d9de"/>
                </a:solidFill>
                <a:latin typeface="Corbel"/>
              </a:rPr>
              <a:t> </a:t>
            </a:r>
            <a:r>
              <a:rPr b="1" lang="cs-CZ" sz="1800" spc="-1" strike="noStrike">
                <a:solidFill>
                  <a:srgbClr val="d9d9de"/>
                </a:solidFill>
                <a:latin typeface="Corbel"/>
              </a:rPr>
              <a:t>2</a:t>
            </a:r>
            <a:endParaRPr b="0" lang="cs-CZ" sz="1800" spc="-1" strike="noStrike">
              <a:latin typeface="Arial"/>
            </a:endParaRPr>
          </a:p>
        </p:txBody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7788600" y="0"/>
            <a:ext cx="1355040" cy="575640"/>
          </a:xfrm>
          <a:prstGeom prst="rect">
            <a:avLst/>
          </a:prstGeom>
          <a:ln>
            <a:noFill/>
          </a:ln>
        </p:spPr>
      </p:pic>
      <p:pic>
        <p:nvPicPr>
          <p:cNvPr id="97" name="Picture 2" descr=""/>
          <p:cNvPicPr/>
          <p:nvPr/>
        </p:nvPicPr>
        <p:blipFill>
          <a:blip r:embed="rId2"/>
          <a:stretch/>
        </p:blipFill>
        <p:spPr>
          <a:xfrm>
            <a:off x="6372360" y="116640"/>
            <a:ext cx="1367640" cy="39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16360" y="6165360"/>
            <a:ext cx="575640" cy="575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cs-CZ" sz="1800" spc="-1" strike="noStrike">
                <a:solidFill>
                  <a:srgbClr val="d9d9de"/>
                </a:solidFill>
                <a:latin typeface="Corbel"/>
              </a:rPr>
              <a:t> </a:t>
            </a:r>
            <a:r>
              <a:rPr b="1" lang="cs-CZ" sz="1800" spc="-1" strike="noStrike">
                <a:solidFill>
                  <a:srgbClr val="d9d9de"/>
                </a:solidFill>
                <a:latin typeface="Corbel"/>
              </a:rPr>
              <a:t>3</a:t>
            </a:r>
            <a:endParaRPr b="0" lang="cs-CZ" sz="1800" spc="-1" strike="noStrike">
              <a:latin typeface="Arial"/>
            </a:endParaRPr>
          </a:p>
        </p:txBody>
      </p:sp>
      <p:pic>
        <p:nvPicPr>
          <p:cNvPr id="99" name="Picture 2" descr=""/>
          <p:cNvPicPr/>
          <p:nvPr/>
        </p:nvPicPr>
        <p:blipFill>
          <a:blip r:embed="rId1"/>
          <a:stretch/>
        </p:blipFill>
        <p:spPr>
          <a:xfrm>
            <a:off x="7788600" y="0"/>
            <a:ext cx="1355040" cy="575640"/>
          </a:xfrm>
          <a:prstGeom prst="rect">
            <a:avLst/>
          </a:prstGeom>
          <a:ln>
            <a:noFill/>
          </a:ln>
        </p:spPr>
      </p:pic>
      <p:pic>
        <p:nvPicPr>
          <p:cNvPr id="100" name="Picture 2" descr=""/>
          <p:cNvPicPr/>
          <p:nvPr/>
        </p:nvPicPr>
        <p:blipFill>
          <a:blip r:embed="rId2"/>
          <a:stretch/>
        </p:blipFill>
        <p:spPr>
          <a:xfrm>
            <a:off x="6372360" y="116640"/>
            <a:ext cx="1367640" cy="390600"/>
          </a:xfrm>
          <a:prstGeom prst="rect">
            <a:avLst/>
          </a:prstGeom>
          <a:ln>
            <a:noFill/>
          </a:ln>
        </p:spPr>
      </p:pic>
      <p:sp>
        <p:nvSpPr>
          <p:cNvPr id="101" name="TextShape 2"/>
          <p:cNvSpPr txBox="1"/>
          <p:nvPr/>
        </p:nvSpPr>
        <p:spPr>
          <a:xfrm>
            <a:off x="360" y="1485000"/>
            <a:ext cx="9143640" cy="537300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Works as a very simple forum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Intended for quick research using the power of a growing community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349560" y="155520"/>
            <a:ext cx="5554440" cy="118512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it-IT" sz="4500" spc="-1" strike="noStrike">
                <a:solidFill>
                  <a:srgbClr val="f0ad00"/>
                </a:solidFill>
                <a:latin typeface="Berlin Sans FB Demi"/>
              </a:rPr>
              <a:t>WHAT IS THE APP FOR?</a:t>
            </a:r>
            <a:endParaRPr b="0" lang="it-IT" sz="45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155520"/>
            <a:ext cx="4474440" cy="118512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it-IT" sz="4500" spc="-1" strike="noStrike">
                <a:solidFill>
                  <a:srgbClr val="f0ad00"/>
                </a:solidFill>
                <a:latin typeface="Berlin Sans FB Demi"/>
              </a:rPr>
              <a:t>WHAT WAS DONE IN Germany</a:t>
            </a:r>
            <a:endParaRPr b="0" lang="it-IT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0" y="1484640"/>
            <a:ext cx="9143640" cy="537300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Planning of the application;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Flow diagram;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Ideas for the app icon;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Documentation base;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8316360" y="6165360"/>
            <a:ext cx="575640" cy="575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cs-CZ" sz="1800" spc="-1" strike="noStrike">
                <a:solidFill>
                  <a:srgbClr val="d9d9de"/>
                </a:solidFill>
                <a:latin typeface="Corbel"/>
              </a:rPr>
              <a:t> </a:t>
            </a:r>
            <a:r>
              <a:rPr b="1" lang="cs-CZ" sz="1800" spc="-1" strike="noStrike">
                <a:solidFill>
                  <a:srgbClr val="d9d9de"/>
                </a:solidFill>
                <a:latin typeface="Corbel"/>
              </a:rPr>
              <a:t>5</a:t>
            </a:r>
            <a:endParaRPr b="0" lang="cs-CZ" sz="1800" spc="-1" strike="noStrike">
              <a:latin typeface="Arial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7788600" y="0"/>
            <a:ext cx="1355040" cy="575640"/>
          </a:xfrm>
          <a:prstGeom prst="rect">
            <a:avLst/>
          </a:prstGeom>
          <a:ln>
            <a:noFill/>
          </a:ln>
        </p:spPr>
      </p:pic>
      <p:pic>
        <p:nvPicPr>
          <p:cNvPr id="107" name="Picture 2" descr=""/>
          <p:cNvPicPr/>
          <p:nvPr/>
        </p:nvPicPr>
        <p:blipFill>
          <a:blip r:embed="rId2"/>
          <a:stretch/>
        </p:blipFill>
        <p:spPr>
          <a:xfrm>
            <a:off x="6372360" y="116640"/>
            <a:ext cx="1367640" cy="39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155520"/>
            <a:ext cx="4618440" cy="118512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it-IT" sz="4500" spc="-1" strike="noStrike">
                <a:solidFill>
                  <a:srgbClr val="f0ad00"/>
                </a:solidFill>
                <a:latin typeface="Berlin Sans FB Demi"/>
              </a:rPr>
              <a:t>WHAT WAS DONE IN  Italy</a:t>
            </a:r>
            <a:endParaRPr b="0" lang="it-IT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0" y="1484640"/>
            <a:ext cx="9143640" cy="537300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First usable app demo – with design; 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Example subjects;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8316360" y="6165360"/>
            <a:ext cx="575640" cy="575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cs-CZ" sz="1800" spc="-1" strike="noStrike">
                <a:solidFill>
                  <a:srgbClr val="d9d9de"/>
                </a:solidFill>
                <a:latin typeface="Corbel"/>
              </a:rPr>
              <a:t> </a:t>
            </a:r>
            <a:r>
              <a:rPr b="1" lang="cs-CZ" sz="1800" spc="-1" strike="noStrike">
                <a:solidFill>
                  <a:srgbClr val="d9d9de"/>
                </a:solidFill>
                <a:latin typeface="Corbel"/>
              </a:rPr>
              <a:t>6</a:t>
            </a:r>
            <a:endParaRPr b="0" lang="cs-CZ" sz="1800" spc="-1" strike="noStrike">
              <a:latin typeface="Arial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7788600" y="0"/>
            <a:ext cx="1355040" cy="575640"/>
          </a:xfrm>
          <a:prstGeom prst="rect">
            <a:avLst/>
          </a:prstGeom>
          <a:ln>
            <a:noFill/>
          </a:ln>
        </p:spPr>
      </p:pic>
      <p:pic>
        <p:nvPicPr>
          <p:cNvPr id="112" name="Picture 2" descr=""/>
          <p:cNvPicPr/>
          <p:nvPr/>
        </p:nvPicPr>
        <p:blipFill>
          <a:blip r:embed="rId2"/>
          <a:stretch/>
        </p:blipFill>
        <p:spPr>
          <a:xfrm>
            <a:off x="6372360" y="116640"/>
            <a:ext cx="1367640" cy="39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155520"/>
            <a:ext cx="4582800" cy="118512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it-IT" sz="4500" spc="-1" strike="noStrike">
                <a:solidFill>
                  <a:srgbClr val="f0ad00"/>
                </a:solidFill>
                <a:latin typeface="Berlin Sans FB Demi"/>
              </a:rPr>
              <a:t>WHAT WAS DONE IN  Czech Republic</a:t>
            </a:r>
            <a:endParaRPr b="0" lang="it-IT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0" y="1484640"/>
            <a:ext cx="9143640" cy="537300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Activity reconstruction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General planning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DB preparation 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</a:pP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8316360" y="6165360"/>
            <a:ext cx="575640" cy="575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cs-CZ" sz="1800" spc="-1" strike="noStrike">
                <a:solidFill>
                  <a:srgbClr val="d9d9de"/>
                </a:solidFill>
                <a:latin typeface="Corbel"/>
              </a:rPr>
              <a:t> </a:t>
            </a:r>
            <a:r>
              <a:rPr b="1" lang="cs-CZ" sz="1800" spc="-1" strike="noStrike">
                <a:solidFill>
                  <a:srgbClr val="d9d9de"/>
                </a:solidFill>
                <a:latin typeface="Corbel"/>
              </a:rPr>
              <a:t>7</a:t>
            </a:r>
            <a:endParaRPr b="0" lang="cs-CZ" sz="1800" spc="-1" strike="noStrike">
              <a:latin typeface="Arial"/>
            </a:endParaRPr>
          </a:p>
        </p:txBody>
      </p:sp>
      <p:pic>
        <p:nvPicPr>
          <p:cNvPr id="116" name="Picture 2" descr=""/>
          <p:cNvPicPr/>
          <p:nvPr/>
        </p:nvPicPr>
        <p:blipFill>
          <a:blip r:embed="rId1"/>
          <a:stretch/>
        </p:blipFill>
        <p:spPr>
          <a:xfrm>
            <a:off x="7788600" y="0"/>
            <a:ext cx="1355040" cy="575640"/>
          </a:xfrm>
          <a:prstGeom prst="rect">
            <a:avLst/>
          </a:prstGeom>
          <a:ln>
            <a:noFill/>
          </a:ln>
        </p:spPr>
      </p:pic>
      <p:pic>
        <p:nvPicPr>
          <p:cNvPr id="117" name="Picture 2" descr=""/>
          <p:cNvPicPr/>
          <p:nvPr/>
        </p:nvPicPr>
        <p:blipFill>
          <a:blip r:embed="rId2"/>
          <a:stretch/>
        </p:blipFill>
        <p:spPr>
          <a:xfrm>
            <a:off x="6372360" y="116640"/>
            <a:ext cx="1367640" cy="39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155520"/>
            <a:ext cx="4582800" cy="118512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it-IT" sz="4500" spc="-1" strike="noStrike">
                <a:solidFill>
                  <a:srgbClr val="f0ad00"/>
                </a:solidFill>
                <a:latin typeface="Berlin Sans FB Demi"/>
              </a:rPr>
              <a:t>WHAT WAS DONE IN  Poland</a:t>
            </a:r>
            <a:endParaRPr b="0" lang="it-IT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0" y="1484640"/>
            <a:ext cx="9143640" cy="537300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Backend and frontend code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Database communication and storage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5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it-IT" sz="3200" spc="-1" strike="noStrike">
                <a:solidFill>
                  <a:srgbClr val="000000"/>
                </a:solidFill>
                <a:latin typeface="Corbel"/>
              </a:rPr>
              <a:t>Final (almost) functional APK </a:t>
            </a: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</a:pPr>
            <a:endParaRPr b="0" lang="it-IT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8316360" y="6165360"/>
            <a:ext cx="575640" cy="575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cs-CZ" sz="1800" spc="-1" strike="noStrike">
                <a:solidFill>
                  <a:srgbClr val="d9d9de"/>
                </a:solidFill>
                <a:latin typeface="Corbel"/>
              </a:rPr>
              <a:t> </a:t>
            </a:r>
            <a:r>
              <a:rPr b="1" lang="cs-CZ" sz="1800" spc="-1" strike="noStrike">
                <a:solidFill>
                  <a:srgbClr val="d9d9de"/>
                </a:solidFill>
                <a:latin typeface="Corbel"/>
              </a:rPr>
              <a:t>7</a:t>
            </a:r>
            <a:endParaRPr b="0" lang="cs-CZ" sz="1800" spc="-1" strike="noStrike">
              <a:latin typeface="Arial"/>
            </a:endParaRPr>
          </a:p>
        </p:txBody>
      </p:sp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7788600" y="0"/>
            <a:ext cx="1355040" cy="575640"/>
          </a:xfrm>
          <a:prstGeom prst="rect">
            <a:avLst/>
          </a:prstGeom>
          <a:ln>
            <a:noFill/>
          </a:ln>
        </p:spPr>
      </p:pic>
      <p:pic>
        <p:nvPicPr>
          <p:cNvPr id="122" name="Picture 2" descr=""/>
          <p:cNvPicPr/>
          <p:nvPr/>
        </p:nvPicPr>
        <p:blipFill>
          <a:blip r:embed="rId2"/>
          <a:stretch/>
        </p:blipFill>
        <p:spPr>
          <a:xfrm>
            <a:off x="6372360" y="116640"/>
            <a:ext cx="1367640" cy="39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it-IT" sz="4500" spc="-1" strike="noStrike">
                <a:solidFill>
                  <a:srgbClr val="f0ad00"/>
                </a:solidFill>
                <a:latin typeface="Corbel"/>
              </a:rPr>
              <a:t>App preview</a:t>
            </a:r>
            <a:endParaRPr b="0" lang="it-IT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316360" y="6165360"/>
            <a:ext cx="575640" cy="575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cs-CZ" sz="1800" spc="-1" strike="noStrike">
                <a:solidFill>
                  <a:srgbClr val="d9d9de"/>
                </a:solidFill>
                <a:latin typeface="Corbel"/>
              </a:rPr>
              <a:t> </a:t>
            </a:r>
            <a:r>
              <a:rPr b="1" lang="cs-CZ" sz="1800" spc="-1" strike="noStrike">
                <a:solidFill>
                  <a:srgbClr val="d9d9de"/>
                </a:solidFill>
                <a:latin typeface="Corbel"/>
              </a:rPr>
              <a:t>8</a:t>
            </a:r>
            <a:endParaRPr b="0" lang="cs-CZ" sz="1800" spc="-1" strike="noStrike">
              <a:latin typeface="Arial"/>
            </a:endParaRPr>
          </a:p>
        </p:txBody>
      </p:sp>
      <p:pic>
        <p:nvPicPr>
          <p:cNvPr id="125" name="Picture 2" descr=""/>
          <p:cNvPicPr/>
          <p:nvPr/>
        </p:nvPicPr>
        <p:blipFill>
          <a:blip r:embed="rId1"/>
          <a:stretch/>
        </p:blipFill>
        <p:spPr>
          <a:xfrm>
            <a:off x="7788600" y="0"/>
            <a:ext cx="1355040" cy="575640"/>
          </a:xfrm>
          <a:prstGeom prst="rect">
            <a:avLst/>
          </a:prstGeom>
          <a:ln>
            <a:noFill/>
          </a:ln>
        </p:spPr>
      </p:pic>
      <p:pic>
        <p:nvPicPr>
          <p:cNvPr id="126" name="Picture 2" descr=""/>
          <p:cNvPicPr/>
          <p:nvPr/>
        </p:nvPicPr>
        <p:blipFill>
          <a:blip r:embed="rId2"/>
          <a:stretch/>
        </p:blipFill>
        <p:spPr>
          <a:xfrm>
            <a:off x="6372360" y="116640"/>
            <a:ext cx="1367640" cy="39060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5976000" y="1599840"/>
            <a:ext cx="2583000" cy="459216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4"/>
          <a:stretch/>
        </p:blipFill>
        <p:spPr>
          <a:xfrm>
            <a:off x="432000" y="1584000"/>
            <a:ext cx="2591640" cy="460800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5"/>
          <a:stretch/>
        </p:blipFill>
        <p:spPr>
          <a:xfrm>
            <a:off x="3240000" y="1599840"/>
            <a:ext cx="2583000" cy="459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it-IT" sz="4500" spc="-1" strike="noStrike">
                <a:solidFill>
                  <a:srgbClr val="f0ad00"/>
                </a:solidFill>
                <a:latin typeface="Corbel"/>
              </a:rPr>
              <a:t>Code preview</a:t>
            </a:r>
            <a:endParaRPr b="0" lang="it-IT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16360" y="6165360"/>
            <a:ext cx="575640" cy="575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cs-CZ" sz="1800" spc="-1" strike="noStrike">
                <a:solidFill>
                  <a:srgbClr val="d9d9de"/>
                </a:solidFill>
                <a:latin typeface="Corbel"/>
              </a:rPr>
              <a:t> </a:t>
            </a:r>
            <a:r>
              <a:rPr b="1" lang="cs-CZ" sz="1800" spc="-1" strike="noStrike">
                <a:solidFill>
                  <a:srgbClr val="d9d9de"/>
                </a:solidFill>
                <a:latin typeface="Corbel"/>
              </a:rPr>
              <a:t>9</a:t>
            </a:r>
            <a:endParaRPr b="0" lang="cs-CZ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288000" y="1800000"/>
            <a:ext cx="8476920" cy="411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Application>LibreOffice/6.0.2.1$Windows_X86_64 LibreOffice_project/f7f06a8f319e4b62f9bc5095aa112a65d2f3ac89</Application>
  <Words>164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2017-03-20T11:11:34Z</dcterms:created>
  <dc:creator>EUAPP16</dc:creator>
  <dc:description/>
  <dc:language>cs-CZ</dc:language>
  <cp:lastModifiedBy/>
  <dcterms:modified xsi:type="dcterms:W3CDTF">2018-04-11T15:49:33Z</dcterms:modified>
  <cp:revision>33</cp:revision>
  <dc:subject/>
  <dc:title>BRAIN STORM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