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F2734-E3F9-4D69-845F-6005768A4B0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EE2A9-A059-4D06-9F05-A7B2B09616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960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cs-C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F25331D-2336-4FE0-8D18-F9621D167534}" type="slidenum"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141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cs-C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28F61C-D576-42B1-A676-274EED8615EC}" type="slidenum"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653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cs-C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7D780FD-7A8A-4E61-8C3A-B66D6461B121}" type="slidenum"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7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05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3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43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6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6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79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87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78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93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67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63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25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25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29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138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794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34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9596-6FDE-4941-8DA3-D1901FE7DE30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EF2A-FE1E-45E7-A2AA-3781DC465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507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1. Lekce</a:t>
            </a:r>
            <a:endParaRPr lang="cs-CZ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cs-CZ" dirty="0"/>
          </a:p>
        </p:txBody>
      </p:sp>
      <p:sp>
        <p:nvSpPr>
          <p:cNvPr id="6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Úvod</a:t>
            </a: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do </a:t>
            </a:r>
            <a:r>
              <a:rPr lang="en-US" sz="6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Programování</a:t>
            </a:r>
            <a:r>
              <a:rPr lang="en-US" sz="6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07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 je potřeba pro běh a vývoj java programů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JRE – </a:t>
            </a:r>
            <a:r>
              <a:rPr lang="en-US" sz="22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runtime enviroment (běhové prostředí javy)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E9BF35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JRE sada pouze umožňuje na počítači spustit .jar soubory, nelze s ní vyvíjet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JDK – </a:t>
            </a:r>
            <a:r>
              <a:rPr lang="en-US" sz="22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development kit (vývojový balíček javy)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E9BF35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JDK je potřeba pro jakékoliv IDE. Díky JDK máme k dispozici standartní knihovny Javy a můžeme vyvíjet aplikace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SDK – </a:t>
            </a:r>
            <a:r>
              <a:rPr lang="en-US" sz="22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Standart development kit - je to samé, jako JDK. Existují tyto dva názvy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 – </a:t>
            </a:r>
            <a:r>
              <a:rPr lang="en-US" sz="22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Integrated development enviroment (Integrované vývojové prostředí)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E9BF35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Jedná se o nějaký software, který má speciální nástroje pro vývoj programů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E9BF35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 Javu existuje řada IDEček: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BlueJ</a:t>
            </a:r>
            <a:r>
              <a:rPr lang="en-US" sz="18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- cvičné IDE, které nabízí UML diagramy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NetBeans</a:t>
            </a:r>
            <a:r>
              <a:rPr lang="en-US" sz="18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- solidní IDE pro vývoj kvalitních aplikací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Eclipse</a:t>
            </a:r>
            <a:r>
              <a:rPr lang="en-US" sz="18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- profesionální IDE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IntelliJ IDEA</a:t>
            </a:r>
            <a:r>
              <a:rPr lang="en-US" sz="18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- profesionální IDE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8055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0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charRg st="0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3">
                                            <p:txEl>
                                              <p:charRg st="0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3">
                                            <p:txEl>
                                              <p:charRg st="0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" dur="5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123">
                                            <p:txEl>
                                              <p:charRg st="714" end="7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 je UML?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UML – Unified modeling language (sjednocený modelovací jazyk)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 to grafický jazyk. Někteří programátoři v něm navrhují své programy dřív, než začnou přímo programovat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 UML se setkáme v BlueJ. To je také jedno z mála IDE, které tento jazyk nabízí. Ovšem je to na úkor chybějících enterprice edition nástrojů, takže BlueJ slouží výhradně pro učební a cvičné úkoly</a:t>
            </a: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4370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charRg st="0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charRg st="0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5">
                                            <p:txEl>
                                              <p:charRg st="0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5">
                                            <p:txEl>
                                              <p:charRg st="0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char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25">
                                            <p:txEl>
                                              <p:charRg st="365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25">
                                            <p:txEl>
                                              <p:char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25">
                                            <p:txEl>
                                              <p:char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char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25">
                                            <p:txEl>
                                              <p:charRg st="365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25">
                                            <p:txEl>
                                              <p:char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5">
                                            <p:txEl>
                                              <p:char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Diagram tříd vs vývojový diagram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Diagram tříd </a:t>
            </a: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</a:t>
            </a:r>
            <a:r>
              <a:rPr lang="en-US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vývojový diagram jsou </a:t>
            </a: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naprosto dva </a:t>
            </a:r>
            <a:r>
              <a:rPr lang="en-US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různé diagramy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Vývojový diagram </a:t>
            </a:r>
            <a:r>
              <a:rPr lang="en-US" sz="22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zobrazuje přesnou závislost všech podstatných vlastností jedné třídy nebo programu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Diagram tříd </a:t>
            </a:r>
            <a:r>
              <a:rPr lang="en-US" sz="2200" b="0" strike="noStrike" spc="-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zobrazuje závislosti mezi jednotlivými třídami a dokáže také graficky odlišit různé typy tříd. Jaké typy existují, k tomu se postupně dostaneme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15917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charRg st="0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7">
                                            <p:txEl>
                                              <p:charRg st="0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7">
                                            <p:txEl>
                                              <p:charRg st="0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7">
                                            <p:txEl>
                                              <p:charRg st="0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char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27">
                                            <p:txEl>
                                              <p:charRg st="322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27">
                                            <p:txEl>
                                              <p:char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27">
                                            <p:txEl>
                                              <p:char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char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27">
                                            <p:txEl>
                                              <p:charRg st="322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27">
                                            <p:txEl>
                                              <p:char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7">
                                            <p:txEl>
                                              <p:char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Prvky vývojového diagramu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26920" y="3150360"/>
            <a:ext cx="1454760" cy="661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769320" y="4141080"/>
            <a:ext cx="1243440" cy="913680"/>
          </a:xfrm>
          <a:prstGeom prst="flowChartDecision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765720" y="5498280"/>
            <a:ext cx="1454760" cy="705240"/>
          </a:xfrm>
          <a:prstGeom prst="hexagon">
            <a:avLst>
              <a:gd name="adj" fmla="val 25000"/>
              <a:gd name="vf" fmla="val 11547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4541407" y="4405433"/>
            <a:ext cx="1285920" cy="603360"/>
          </a:xfrm>
          <a:prstGeom prst="flowChartManualInpu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4565700" y="5637780"/>
            <a:ext cx="1098720" cy="645840"/>
          </a:xfrm>
          <a:prstGeom prst="parallelogram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7"/>
          <p:cNvSpPr/>
          <p:nvPr/>
        </p:nvSpPr>
        <p:spPr>
          <a:xfrm>
            <a:off x="8273520" y="1780560"/>
            <a:ext cx="1263600" cy="879480"/>
          </a:xfrm>
          <a:prstGeom prst="flowChartDocumen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8"/>
          <p:cNvSpPr/>
          <p:nvPr/>
        </p:nvSpPr>
        <p:spPr>
          <a:xfrm>
            <a:off x="8187120" y="4331160"/>
            <a:ext cx="1491120" cy="682560"/>
          </a:xfrm>
          <a:prstGeom prst="flowChartPredefined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9"/>
          <p:cNvSpPr/>
          <p:nvPr/>
        </p:nvSpPr>
        <p:spPr>
          <a:xfrm>
            <a:off x="1264680" y="2025720"/>
            <a:ext cx="579240" cy="603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8187120" y="6022800"/>
            <a:ext cx="1834200" cy="1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1"/>
          <p:cNvSpPr/>
          <p:nvPr/>
        </p:nvSpPr>
        <p:spPr>
          <a:xfrm>
            <a:off x="8030880" y="3055320"/>
            <a:ext cx="1470960" cy="697680"/>
          </a:xfrm>
          <a:prstGeom prst="flowChartOnlineStorag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2"/>
          <p:cNvSpPr/>
          <p:nvPr/>
        </p:nvSpPr>
        <p:spPr>
          <a:xfrm>
            <a:off x="4545720" y="1820160"/>
            <a:ext cx="1138680" cy="697680"/>
          </a:xfrm>
          <a:prstGeom prst="snip2SameRect">
            <a:avLst>
              <a:gd name="adj1" fmla="val 16667"/>
              <a:gd name="adj2" fmla="val 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3"/>
          <p:cNvSpPr/>
          <p:nvPr/>
        </p:nvSpPr>
        <p:spPr>
          <a:xfrm rot="10800000">
            <a:off x="4545720" y="3097440"/>
            <a:ext cx="1138680" cy="697680"/>
          </a:xfrm>
          <a:prstGeom prst="snip2SameRect">
            <a:avLst>
              <a:gd name="adj1" fmla="val 16667"/>
              <a:gd name="adj2" fmla="val 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4"/>
          <p:cNvSpPr/>
          <p:nvPr/>
        </p:nvSpPr>
        <p:spPr>
          <a:xfrm>
            <a:off x="2759400" y="2035440"/>
            <a:ext cx="144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Začátek a konec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5"/>
          <p:cNvSpPr/>
          <p:nvPr/>
        </p:nvSpPr>
        <p:spPr>
          <a:xfrm>
            <a:off x="2759400" y="3138840"/>
            <a:ext cx="14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Příkaz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6"/>
          <p:cNvSpPr/>
          <p:nvPr/>
        </p:nvSpPr>
        <p:spPr>
          <a:xfrm>
            <a:off x="2789280" y="5493960"/>
            <a:ext cx="14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Cyklus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7"/>
          <p:cNvSpPr/>
          <p:nvPr/>
        </p:nvSpPr>
        <p:spPr>
          <a:xfrm>
            <a:off x="2759400" y="4387320"/>
            <a:ext cx="14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Podmínka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8"/>
          <p:cNvSpPr/>
          <p:nvPr/>
        </p:nvSpPr>
        <p:spPr>
          <a:xfrm>
            <a:off x="6424560" y="2938680"/>
            <a:ext cx="1476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Cyklus s podmínkou na konci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9"/>
          <p:cNvSpPr/>
          <p:nvPr/>
        </p:nvSpPr>
        <p:spPr>
          <a:xfrm>
            <a:off x="6424560" y="1884600"/>
            <a:ext cx="1693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Cyklus s podmínkou na začátku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0"/>
          <p:cNvSpPr/>
          <p:nvPr/>
        </p:nvSpPr>
        <p:spPr>
          <a:xfrm>
            <a:off x="6424560" y="4275000"/>
            <a:ext cx="14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Vstup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1"/>
          <p:cNvSpPr/>
          <p:nvPr/>
        </p:nvSpPr>
        <p:spPr>
          <a:xfrm>
            <a:off x="10439280" y="5699520"/>
            <a:ext cx="144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Spojovací čára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2"/>
          <p:cNvSpPr/>
          <p:nvPr/>
        </p:nvSpPr>
        <p:spPr>
          <a:xfrm>
            <a:off x="10397160" y="4275000"/>
            <a:ext cx="14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3"/>
          <p:cNvSpPr/>
          <p:nvPr/>
        </p:nvSpPr>
        <p:spPr>
          <a:xfrm>
            <a:off x="10439280" y="3097440"/>
            <a:ext cx="144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Výstup do souboru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4"/>
          <p:cNvSpPr/>
          <p:nvPr/>
        </p:nvSpPr>
        <p:spPr>
          <a:xfrm>
            <a:off x="10439280" y="1960560"/>
            <a:ext cx="144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Vstup ze souboru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5"/>
          <p:cNvSpPr/>
          <p:nvPr/>
        </p:nvSpPr>
        <p:spPr>
          <a:xfrm>
            <a:off x="6358320" y="5699520"/>
            <a:ext cx="144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Výstup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177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Ukázka vývojového diagramu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47760" y="922680"/>
            <a:ext cx="993240" cy="9932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Start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53000" y="2452320"/>
            <a:ext cx="1383120" cy="729360"/>
          </a:xfrm>
          <a:prstGeom prst="flowChartManualInpu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 a = 5;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 rot="21557400">
            <a:off x="3386160" y="3721320"/>
            <a:ext cx="2094840" cy="1468080"/>
          </a:xfrm>
          <a:prstGeom prst="flowChartDecision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&lt; 10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2747520" y="5591880"/>
            <a:ext cx="3393360" cy="1019520"/>
          </a:xfrm>
          <a:prstGeom prst="flowChartInputOutpu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Hodnota je příliš velká, nemohu ji uložit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6400800" y="3806640"/>
            <a:ext cx="2663640" cy="1291680"/>
          </a:xfrm>
          <a:prstGeom prst="flowChartOnlineStorag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Uloženo do souboru xy.conf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7084440" y="5453280"/>
            <a:ext cx="1296360" cy="1296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Konec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 flipH="1">
            <a:off x="4443840" y="1916280"/>
            <a:ext cx="360" cy="60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9"/>
          <p:cNvSpPr/>
          <p:nvPr/>
        </p:nvSpPr>
        <p:spPr>
          <a:xfrm>
            <a:off x="4444560" y="3182400"/>
            <a:ext cx="360" cy="53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5311800" y="4452840"/>
            <a:ext cx="1088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1"/>
          <p:cNvSpPr/>
          <p:nvPr/>
        </p:nvSpPr>
        <p:spPr>
          <a:xfrm>
            <a:off x="7732800" y="5098680"/>
            <a:ext cx="360" cy="35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2"/>
          <p:cNvSpPr/>
          <p:nvPr/>
        </p:nvSpPr>
        <p:spPr>
          <a:xfrm>
            <a:off x="4444560" y="5186880"/>
            <a:ext cx="360" cy="40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3"/>
          <p:cNvSpPr/>
          <p:nvPr/>
        </p:nvSpPr>
        <p:spPr>
          <a:xfrm>
            <a:off x="5465520" y="3945240"/>
            <a:ext cx="67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ano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4"/>
          <p:cNvSpPr/>
          <p:nvPr/>
        </p:nvSpPr>
        <p:spPr>
          <a:xfrm>
            <a:off x="4616640" y="5081400"/>
            <a:ext cx="67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 flipV="1">
            <a:off x="5802120" y="6101280"/>
            <a:ext cx="128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59123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Prvky diagramu tříd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9" name="Zástupný symbol pro obsah 3"/>
          <p:cNvPicPr/>
          <p:nvPr/>
        </p:nvPicPr>
        <p:blipFill>
          <a:blip r:embed="rId2"/>
          <a:stretch/>
        </p:blipFill>
        <p:spPr>
          <a:xfrm>
            <a:off x="884520" y="2368080"/>
            <a:ext cx="1964160" cy="923400"/>
          </a:xfrm>
          <a:prstGeom prst="rect">
            <a:avLst/>
          </a:prstGeom>
          <a:ln>
            <a:noFill/>
          </a:ln>
        </p:spPr>
      </p:pic>
      <p:pic>
        <p:nvPicPr>
          <p:cNvPr id="170" name="Obrázek 4"/>
          <p:cNvPicPr/>
          <p:nvPr/>
        </p:nvPicPr>
        <p:blipFill>
          <a:blip r:embed="rId3"/>
          <a:stretch/>
        </p:blipFill>
        <p:spPr>
          <a:xfrm>
            <a:off x="6004440" y="4547520"/>
            <a:ext cx="1426320" cy="894240"/>
          </a:xfrm>
          <a:prstGeom prst="rect">
            <a:avLst/>
          </a:prstGeom>
          <a:ln>
            <a:noFill/>
          </a:ln>
        </p:spPr>
      </p:pic>
      <p:pic>
        <p:nvPicPr>
          <p:cNvPr id="171" name="Obrázek 5"/>
          <p:cNvPicPr/>
          <p:nvPr/>
        </p:nvPicPr>
        <p:blipFill>
          <a:blip r:embed="rId4"/>
          <a:stretch/>
        </p:blipFill>
        <p:spPr>
          <a:xfrm>
            <a:off x="884520" y="4582440"/>
            <a:ext cx="1613160" cy="905760"/>
          </a:xfrm>
          <a:prstGeom prst="rect">
            <a:avLst/>
          </a:prstGeom>
          <a:ln>
            <a:noFill/>
          </a:ln>
        </p:spPr>
      </p:pic>
      <p:pic>
        <p:nvPicPr>
          <p:cNvPr id="172" name="Obrázek 6"/>
          <p:cNvPicPr/>
          <p:nvPr/>
        </p:nvPicPr>
        <p:blipFill>
          <a:blip r:embed="rId5"/>
          <a:stretch/>
        </p:blipFill>
        <p:spPr>
          <a:xfrm>
            <a:off x="6016320" y="2321280"/>
            <a:ext cx="1964160" cy="911880"/>
          </a:xfrm>
          <a:prstGeom prst="rect">
            <a:avLst/>
          </a:prstGeom>
          <a:ln>
            <a:noFill/>
          </a:ln>
        </p:spPr>
      </p:pic>
      <p:pic>
        <p:nvPicPr>
          <p:cNvPr id="173" name="Obrázek 7"/>
          <p:cNvPicPr/>
          <p:nvPr/>
        </p:nvPicPr>
        <p:blipFill>
          <a:blip r:embed="rId6"/>
          <a:stretch/>
        </p:blipFill>
        <p:spPr>
          <a:xfrm>
            <a:off x="8695800" y="2321280"/>
            <a:ext cx="1432080" cy="876600"/>
          </a:xfrm>
          <a:prstGeom prst="rect">
            <a:avLst/>
          </a:prstGeom>
          <a:ln>
            <a:noFill/>
          </a:ln>
        </p:spPr>
      </p:pic>
      <p:pic>
        <p:nvPicPr>
          <p:cNvPr id="174" name="Obrázek 8"/>
          <p:cNvPicPr/>
          <p:nvPr/>
        </p:nvPicPr>
        <p:blipFill>
          <a:blip r:embed="rId7"/>
          <a:stretch/>
        </p:blipFill>
        <p:spPr>
          <a:xfrm>
            <a:off x="6016320" y="3499200"/>
            <a:ext cx="1414440" cy="900000"/>
          </a:xfrm>
          <a:prstGeom prst="rect">
            <a:avLst/>
          </a:prstGeom>
          <a:ln>
            <a:noFill/>
          </a:ln>
        </p:spPr>
      </p:pic>
      <p:pic>
        <p:nvPicPr>
          <p:cNvPr id="175" name="Obrázek 9"/>
          <p:cNvPicPr/>
          <p:nvPr/>
        </p:nvPicPr>
        <p:blipFill>
          <a:blip r:embed="rId8"/>
          <a:stretch/>
        </p:blipFill>
        <p:spPr>
          <a:xfrm>
            <a:off x="3874680" y="2365920"/>
            <a:ext cx="1426320" cy="917640"/>
          </a:xfrm>
          <a:prstGeom prst="rect">
            <a:avLst/>
          </a:prstGeom>
          <a:ln>
            <a:noFill/>
          </a:ln>
        </p:spPr>
      </p:pic>
      <p:pic>
        <p:nvPicPr>
          <p:cNvPr id="176" name="Obrázek 10"/>
          <p:cNvPicPr/>
          <p:nvPr/>
        </p:nvPicPr>
        <p:blipFill>
          <a:blip r:embed="rId9"/>
          <a:stretch/>
        </p:blipFill>
        <p:spPr>
          <a:xfrm>
            <a:off x="884520" y="3481560"/>
            <a:ext cx="1782720" cy="91764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688320" y="5671440"/>
            <a:ext cx="2005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Obyčejné třídy pro překládače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138840" y="5671440"/>
            <a:ext cx="2175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Applet slouží pro aplikaci na webu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788800" y="5671440"/>
            <a:ext cx="23878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Pomocné třídy, které nejdou spustit.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8408880" y="5671440"/>
            <a:ext cx="200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Testovací třída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492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Ukázka diagramu tříd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82" name="Obrázek 3"/>
          <p:cNvPicPr/>
          <p:nvPr/>
        </p:nvPicPr>
        <p:blipFill>
          <a:blip r:embed="rId2"/>
          <a:stretch/>
        </p:blipFill>
        <p:spPr>
          <a:xfrm>
            <a:off x="2485800" y="1896840"/>
            <a:ext cx="6433920" cy="4363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7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Substituovaný adresář (pro zajímavost)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Substituovaný adresář je jakýkoliv obyčejný adresář obohacený o .bat soubor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 tomto baťáku je script, který substituuje (zastoupí) adresář jako samostatný disk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Tento disk se zobrazí v nabídce disků počítače</a:t>
            </a:r>
          </a:p>
        </p:txBody>
      </p:sp>
    </p:spTree>
    <p:extLst>
      <p:ext uri="{BB962C8B-B14F-4D97-AF65-F5344CB8AC3E}">
        <p14:creationId xmlns:p14="http://schemas.microsoft.com/office/powerpoint/2010/main" val="9229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Jak vytvořit substituovaný adresář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85800" y="1963271"/>
            <a:ext cx="10820160" cy="489472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Century Gothic"/>
              <a:buAutoNum type="arabicParenR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Vytvoříme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disku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libovolný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adresář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např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java_projects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Century Gothic"/>
              <a:buAutoNum type="arabicParenR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Vytvoříme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kdekoliv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nový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textový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soubor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uložíme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jej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jako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.bat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soubor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nemusí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být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nutně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tom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místě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kde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je ten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adresář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Century Gothic"/>
              <a:buAutoNum type="arabicParenR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Otevřeme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tento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soubor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v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libovolném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editoru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Century Gothic"/>
              <a:buAutoNum type="arabicParenR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Napíšeme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tento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script: SUBST F: C:\users\uživatel\java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 je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příkaz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pro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substituovaný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adresář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Písmenko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libovolné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písmenko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abecedy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bude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název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substituovaného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disku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Dvojtečka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mezera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(to je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syntaxe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potom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zadáme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absolutní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cestu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(ne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relativní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!) k </a:t>
            </a:r>
            <a:r>
              <a:rPr lang="en-US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adresáři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Century Gothic"/>
              <a:buAutoNum type="arabicParenR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Uložíme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zavřeme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dvojklikem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spustíme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nově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vytvořený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baťák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Century Gothic"/>
              <a:buAutoNum type="arabicParenR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Teď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nám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vytvoří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nový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substituovaný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disk</a:t>
            </a: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Century Gothic"/>
              <a:buAutoNum type="arabicParenR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Kdybychom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chtěli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tento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disk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vždy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spouštět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automaticky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zapnutí</a:t>
            </a:r>
            <a:r>
              <a:rPr lang="cs-CZ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tak si nejdřív otevřeme adresář pro aplikace po spuštění počítače. Nejjednodušší cesta je přes program Spustit, kde napíšeme: </a:t>
            </a:r>
            <a:r>
              <a:rPr lang="cs-CZ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shell:startup</a:t>
            </a:r>
            <a:r>
              <a:rPr lang="cs-CZ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Otevře se adresář a do něj </a:t>
            </a:r>
            <a:r>
              <a:rPr lang="en-US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přetáhneme</a:t>
            </a: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cs-CZ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vytvořený </a:t>
            </a:r>
            <a:r>
              <a:rPr lang="en-US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baťák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3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Obrázek 13"/>
          <p:cNvPicPr/>
          <p:nvPr/>
        </p:nvPicPr>
        <p:blipFill>
          <a:blip r:embed="rId3"/>
          <a:stretch/>
        </p:blipFill>
        <p:spPr>
          <a:xfrm>
            <a:off x="2961000" y="3155040"/>
            <a:ext cx="1373760" cy="1532160"/>
          </a:xfrm>
          <a:prstGeom prst="rect">
            <a:avLst/>
          </a:prstGeom>
          <a:ln>
            <a:noFill/>
          </a:ln>
        </p:spPr>
      </p:pic>
      <p:sp>
        <p:nvSpPr>
          <p:cNvPr id="18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Ukázka substituovaného adresáře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89" name="Obrázek 12"/>
          <p:cNvPicPr/>
          <p:nvPr/>
        </p:nvPicPr>
        <p:blipFill>
          <a:blip r:embed="rId4"/>
          <a:stretch/>
        </p:blipFill>
        <p:spPr>
          <a:xfrm>
            <a:off x="687240" y="3193200"/>
            <a:ext cx="1821600" cy="149796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295920" y="5055840"/>
            <a:ext cx="20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Nový adresář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509200" y="5055840"/>
            <a:ext cx="20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Nový txt soubor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341440" y="3690360"/>
            <a:ext cx="456840" cy="483120"/>
          </a:xfrm>
          <a:prstGeom prst="mathPlus">
            <a:avLst>
              <a:gd name="adj1" fmla="val 2352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4555080" y="3732120"/>
            <a:ext cx="817200" cy="37764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pic>
        <p:nvPicPr>
          <p:cNvPr id="194" name="Obrázek 2"/>
          <p:cNvPicPr/>
          <p:nvPr/>
        </p:nvPicPr>
        <p:blipFill>
          <a:blip r:embed="rId5"/>
          <a:stretch/>
        </p:blipFill>
        <p:spPr>
          <a:xfrm>
            <a:off x="5784840" y="2961720"/>
            <a:ext cx="3854880" cy="1672200"/>
          </a:xfrm>
          <a:prstGeom prst="rect">
            <a:avLst/>
          </a:prstGeom>
          <a:ln>
            <a:noFill/>
          </a:ln>
        </p:spPr>
      </p:pic>
      <p:sp>
        <p:nvSpPr>
          <p:cNvPr id="195" name="CustomShape 6"/>
          <p:cNvSpPr/>
          <p:nvPr/>
        </p:nvSpPr>
        <p:spPr>
          <a:xfrm>
            <a:off x="6536160" y="5055840"/>
            <a:ext cx="20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Editor a script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10272240" y="3732120"/>
            <a:ext cx="817200" cy="37764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316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POČÍTAČ JE HLOPÝ STROJ!!!!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POČÍTAČ JE HLOUPÝ STROJ!!!!!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POČÍTAČ JE HLOUPÝ STROJ!!!!!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POČÍTAČ JE HLOUPÝ STROJ!!!!!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POČÍTAČ JE HLOUPÝ STROJ!!!!!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	POČÍTAČ JE HLOUPÝ STROJ!!!!!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		POČÍTAČ JE HLOUPÝ STROJ!!!!!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			POČÍTAČ JE HLOUPÝ STROJ!!!!!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10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 tmFilter="0, 0; .2, .5; .8, .5; 1, 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" autoRev="1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 tmFilter="0, 0; .2, .5; .8, .5; 1, 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" autoRev="1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 tmFilter="0, 0; .2, .5; .8, .5; 1, 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" autoRev="1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" tmFilter="0, 0; .2, .5; .8, .5; 1, 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" autoRev="1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 tmFilter="0, 0; .2, .5; .8, .5; 1, 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" autoRev="1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 tmFilter="0, 0; .2, .5; .8, .5; 1, 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" autoRev="1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 tmFilter="0, 0; .2, .5; .8, .5; 1, 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" autoRev="1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 tmFilter="0, 0; .2, .5; .8, .5; 1, 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" autoRev="1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Ukázka substituovaného adresáře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8" name="Obrázek 3"/>
          <p:cNvPicPr/>
          <p:nvPr/>
        </p:nvPicPr>
        <p:blipFill>
          <a:blip r:embed="rId2"/>
          <a:stretch/>
        </p:blipFill>
        <p:spPr>
          <a:xfrm>
            <a:off x="658800" y="2626560"/>
            <a:ext cx="4792320" cy="253404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2486880" y="3877200"/>
            <a:ext cx="817200" cy="37764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1455120" y="6075000"/>
            <a:ext cx="24832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Přepsání z txt na bat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Obrázek 6"/>
          <p:cNvPicPr/>
          <p:nvPr/>
        </p:nvPicPr>
        <p:blipFill>
          <a:blip r:embed="rId3"/>
          <a:stretch/>
        </p:blipFill>
        <p:spPr>
          <a:xfrm>
            <a:off x="6539040" y="2626560"/>
            <a:ext cx="4254840" cy="2878920"/>
          </a:xfrm>
          <a:prstGeom prst="rect">
            <a:avLst/>
          </a:prstGeom>
          <a:ln>
            <a:noFill/>
          </a:ln>
        </p:spPr>
      </p:pic>
      <p:sp>
        <p:nvSpPr>
          <p:cNvPr id="202" name="CustomShape 4"/>
          <p:cNvSpPr/>
          <p:nvPr/>
        </p:nvSpPr>
        <p:spPr>
          <a:xfrm>
            <a:off x="7412040" y="6075000"/>
            <a:ext cx="272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Substituovaný adresář</a:t>
            </a:r>
            <a:endParaRPr lang="cs-CZ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7315200" y="3413520"/>
            <a:ext cx="1459080" cy="57996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200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Substituoavaná složka na konec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zrušení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substituované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složky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napíšeme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buď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baťák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nebo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v cli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napíšeme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příkaz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SUBST Z: /d (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písmenko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pochopitelně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dosadíme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to,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které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chceme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zrušit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  <a:r>
              <a:rPr lang="cs-CZ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cs-CZ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(Pozor! Mezi dvojtečkou a lomítkem je mezera)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Pokud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jsme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v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aktuálním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adresáři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který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chceme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substituovat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místo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absolutní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cesty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můžeme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napsat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tečku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SUBST X: .</a:t>
            </a:r>
          </a:p>
        </p:txBody>
      </p:sp>
    </p:spTree>
    <p:extLst>
      <p:ext uri="{BB962C8B-B14F-4D97-AF65-F5344CB8AC3E}">
        <p14:creationId xmlns:p14="http://schemas.microsoft.com/office/powerpoint/2010/main" val="21481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831680" y="27514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Konec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781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Zástupný symbol pro obsah 3"/>
          <p:cNvPicPr/>
          <p:nvPr/>
        </p:nvPicPr>
        <p:blipFill>
          <a:blip r:embed="rId2"/>
          <a:stretch/>
        </p:blipFill>
        <p:spPr>
          <a:xfrm>
            <a:off x="3487320" y="1227960"/>
            <a:ext cx="5216760" cy="4401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9520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„Napsat program, kterému porozumí počítač, umí i hlupák.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Dobrý programátor píše programy, kterým porozumí i člověk.“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				</a:t>
            </a: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411515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OOP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OOP (objektově orientované programování)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Celé programování se skládá z objektů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Objekty na sebe působí vzájemně (židle na Zemi, Země na židli)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Rozdíl mezi OOP a strukturovaným programováním: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OOP se snaží co nejvíce o to, aby programy byly co nejbližší reálnému světu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OOP využívá bloky příkazů (třídy, metody)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OOP využívá metodiky podobné reálnému světa (objekt, dědičnost, rozhraní)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OOP počítá s tím, že program bude někdy někdo v budoucnu upravovat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Díky principům OOP je lehčí přecházet z programovacího jazyka na jiný, ale oběktově orientovaný. Rozdíl je už potom pouze v syntaxi, která se učí nejrychleji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0410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0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charRg st="0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">
                                            <p:txEl>
                                              <p:charRg st="0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2">
                                            <p:txEl>
                                              <p:charRg st="0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2">
                                            <p:txEl>
                                              <p:charRg st="608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Nejznámější OOP jazyky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PHP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C++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C#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Python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9746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9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94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Proč právě Java?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je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multiplatformní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Patří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mezi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hybridní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jazyky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cs-CZ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Licence pro výuku je zdarma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ryze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objektově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orientovaná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Existuje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několik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platforem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Javy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pro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určitá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využití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JSE – 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standart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edition (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standartní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edice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využívaná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hlavně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pro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aplikace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JEE – 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enterprise edition (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profesionální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vývojová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sada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Používá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firmách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JME – 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micro edition (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osekaná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standartní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edice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která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používá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např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pro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mobilní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aplikace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Card – 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card je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nejvíce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osekanější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patforma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Javy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Využívá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 </a:t>
            </a:r>
            <a:r>
              <a:rPr lang="en-US" sz="1800" b="0" strike="noStrike" spc="-1" dirty="0" err="1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převážně</a:t>
            </a:r>
            <a:r>
              <a:rPr lang="en-US" sz="1800" b="0" strike="noStrike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smtClean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</a:t>
            </a:r>
            <a:r>
              <a:rPr lang="cs-CZ" spc="-1" dirty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cs-CZ" spc="-1" dirty="0" smtClean="0">
                <a:solidFill>
                  <a:srgbClr val="E9BF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čipové karty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08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Jak Java funguje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je hybridní jazyk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Programy (zdrojové kódy) se nejdřív přeloží (zkompiluje) do speciálního kódu nazývaného bajtkód. Tuto kompilaci zařizuje IDEčko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Tento bajtkód si vezme na starost virtuální stroj (JVM – Java virtual machine)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Virtuální stroj vytvoří nový .jar soubor.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Virtuální stroj zajišťuje multiplatformnost. Tím se myslí, že každá platforma (interpret, hybrid nebo i překladač) musí obsahovat virtuální stroj. To je sjednocuje. Překladač se stará o kompatibilitu mezi OS a CPU, interpret se stará o kompatibilitu s různými prohlížeči a hybrid je mezi nimi)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Díky tomu virtuálnímu stroji může Java program běžet. JVM umožňuje jeho chod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JRE i JDK obsahují virtuální stroje</a:t>
            </a:r>
          </a:p>
        </p:txBody>
      </p:sp>
    </p:spTree>
    <p:extLst>
      <p:ext uri="{BB962C8B-B14F-4D97-AF65-F5344CB8AC3E}">
        <p14:creationId xmlns:p14="http://schemas.microsoft.com/office/powerpoint/2010/main" val="2772399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charRg st="0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charRg st="0" end="6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8">
                                            <p:txEl>
                                              <p:charRg st="0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8">
                                            <p:txEl>
                                              <p:charRg st="0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8">
                                            <p:txEl>
                                              <p:charRg st="679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Obrázek 2"/>
          <p:cNvPicPr/>
          <p:nvPr/>
        </p:nvPicPr>
        <p:blipFill>
          <a:blip r:embed="rId2"/>
          <a:stretch/>
        </p:blipFill>
        <p:spPr>
          <a:xfrm>
            <a:off x="416244" y="948600"/>
            <a:ext cx="2546640" cy="1724400"/>
          </a:xfrm>
          <a:prstGeom prst="rect">
            <a:avLst/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0" name="CustomShape 1"/>
          <p:cNvSpPr/>
          <p:nvPr/>
        </p:nvSpPr>
        <p:spPr>
          <a:xfrm>
            <a:off x="5604480" y="1781072"/>
            <a:ext cx="905760" cy="36540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1124544" y="2724120"/>
            <a:ext cx="1130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</a:t>
            </a:r>
            <a:endParaRPr lang="cs-CZ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879543" y="1512328"/>
            <a:ext cx="564840" cy="69048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3" name="Line 4"/>
          <p:cNvSpPr/>
          <p:nvPr/>
        </p:nvSpPr>
        <p:spPr>
          <a:xfrm>
            <a:off x="6870903" y="1711768"/>
            <a:ext cx="56520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4" name="Line 5"/>
          <p:cNvSpPr/>
          <p:nvPr/>
        </p:nvSpPr>
        <p:spPr>
          <a:xfrm>
            <a:off x="6879183" y="1803208"/>
            <a:ext cx="56556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5" name="Line 6"/>
          <p:cNvSpPr/>
          <p:nvPr/>
        </p:nvSpPr>
        <p:spPr>
          <a:xfrm>
            <a:off x="6879183" y="1894648"/>
            <a:ext cx="56556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6" name="Line 7"/>
          <p:cNvSpPr/>
          <p:nvPr/>
        </p:nvSpPr>
        <p:spPr>
          <a:xfrm>
            <a:off x="6879183" y="1986088"/>
            <a:ext cx="56556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7" name="Line 8"/>
          <p:cNvSpPr/>
          <p:nvPr/>
        </p:nvSpPr>
        <p:spPr>
          <a:xfrm>
            <a:off x="6879183" y="2094088"/>
            <a:ext cx="56556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8" name="Line 9"/>
          <p:cNvSpPr/>
          <p:nvPr/>
        </p:nvSpPr>
        <p:spPr>
          <a:xfrm>
            <a:off x="6892503" y="1633288"/>
            <a:ext cx="56520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6354303" y="2488288"/>
            <a:ext cx="1615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Zdrojový kód</a:t>
            </a:r>
            <a:endParaRPr lang="cs-CZ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3195000" y="1755586"/>
            <a:ext cx="905760" cy="36540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8254176" y="1755586"/>
            <a:ext cx="905760" cy="36540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112" name="CustomShape 13"/>
          <p:cNvSpPr/>
          <p:nvPr/>
        </p:nvSpPr>
        <p:spPr>
          <a:xfrm>
            <a:off x="9707115" y="1845609"/>
            <a:ext cx="1570680" cy="49824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13" name="CustomShape 14"/>
          <p:cNvSpPr/>
          <p:nvPr/>
        </p:nvSpPr>
        <p:spPr>
          <a:xfrm>
            <a:off x="9719463" y="2496607"/>
            <a:ext cx="1615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Bajtkód</a:t>
            </a:r>
            <a:endParaRPr lang="cs-CZ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5"/>
          <p:cNvSpPr/>
          <p:nvPr/>
        </p:nvSpPr>
        <p:spPr>
          <a:xfrm rot="5400000" flipV="1">
            <a:off x="8586194" y="2228778"/>
            <a:ext cx="1147485" cy="2498610"/>
          </a:xfrm>
          <a:prstGeom prst="bentUpArrow">
            <a:avLst>
              <a:gd name="adj1" fmla="val 17969"/>
              <a:gd name="adj2" fmla="val 23437"/>
              <a:gd name="adj3" fmla="val 27853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115" name="CustomShape 16"/>
          <p:cNvSpPr/>
          <p:nvPr/>
        </p:nvSpPr>
        <p:spPr>
          <a:xfrm>
            <a:off x="2590795" y="3412048"/>
            <a:ext cx="5139360" cy="2683952"/>
          </a:xfrm>
          <a:prstGeom prst="doubleWave">
            <a:avLst>
              <a:gd name="adj1" fmla="val 6250"/>
              <a:gd name="adj2" fmla="val -3421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116" name="CustomShape 17"/>
          <p:cNvSpPr/>
          <p:nvPr/>
        </p:nvSpPr>
        <p:spPr>
          <a:xfrm>
            <a:off x="4442040" y="6292183"/>
            <a:ext cx="1615320" cy="4171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Virtuální stroj</a:t>
            </a:r>
            <a:endParaRPr lang="cs-CZ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8"/>
          <p:cNvSpPr/>
          <p:nvPr/>
        </p:nvSpPr>
        <p:spPr>
          <a:xfrm rot="10800000">
            <a:off x="7457702" y="5981966"/>
            <a:ext cx="1700025" cy="409601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118" name="CustomShape 19"/>
          <p:cNvSpPr/>
          <p:nvPr/>
        </p:nvSpPr>
        <p:spPr>
          <a:xfrm>
            <a:off x="9276367" y="5505444"/>
            <a:ext cx="624146" cy="913813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9" name="CustomShape 20"/>
          <p:cNvSpPr/>
          <p:nvPr/>
        </p:nvSpPr>
        <p:spPr>
          <a:xfrm>
            <a:off x="8810078" y="6433258"/>
            <a:ext cx="1556723" cy="4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JAR</a:t>
            </a:r>
            <a:endParaRPr lang="cs-CZ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Obrázek 5"/>
          <p:cNvPicPr/>
          <p:nvPr/>
        </p:nvPicPr>
        <p:blipFill>
          <a:blip r:embed="rId3"/>
          <a:stretch/>
        </p:blipFill>
        <p:spPr>
          <a:xfrm>
            <a:off x="9312007" y="5632885"/>
            <a:ext cx="555452" cy="633614"/>
          </a:xfrm>
          <a:prstGeom prst="rect">
            <a:avLst/>
          </a:prstGeom>
          <a:ln>
            <a:noFill/>
          </a:ln>
        </p:spPr>
      </p:pic>
      <p:pic>
        <p:nvPicPr>
          <p:cNvPr id="121" name="Obrázek 6"/>
          <p:cNvPicPr/>
          <p:nvPr/>
        </p:nvPicPr>
        <p:blipFill>
          <a:blip r:embed="rId4"/>
          <a:stretch/>
        </p:blipFill>
        <p:spPr>
          <a:xfrm>
            <a:off x="4193460" y="1581166"/>
            <a:ext cx="1153800" cy="714240"/>
          </a:xfrm>
          <a:prstGeom prst="rect">
            <a:avLst/>
          </a:prstGeom>
          <a:ln>
            <a:noFill/>
          </a:ln>
        </p:spPr>
      </p:pic>
      <p:sp>
        <p:nvSpPr>
          <p:cNvPr id="25" name="CustomShape 15"/>
          <p:cNvSpPr/>
          <p:nvPr/>
        </p:nvSpPr>
        <p:spPr>
          <a:xfrm rot="5400000" flipV="1">
            <a:off x="10179993" y="5612254"/>
            <a:ext cx="576784" cy="898466"/>
          </a:xfrm>
          <a:prstGeom prst="bentUpArrow">
            <a:avLst>
              <a:gd name="adj1" fmla="val 31870"/>
              <a:gd name="adj2" fmla="val 25000"/>
              <a:gd name="adj3" fmla="val 2500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2" name="Obdélník 1"/>
          <p:cNvSpPr/>
          <p:nvPr/>
        </p:nvSpPr>
        <p:spPr>
          <a:xfrm>
            <a:off x="3277165" y="4244089"/>
            <a:ext cx="38511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JVM</a:t>
            </a:r>
            <a:endParaRPr lang="cs-CZ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8" name="CustomShape 20"/>
          <p:cNvSpPr/>
          <p:nvPr/>
        </p:nvSpPr>
        <p:spPr>
          <a:xfrm>
            <a:off x="10176833" y="5414090"/>
            <a:ext cx="1306362" cy="4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Manifest.txt</a:t>
            </a:r>
            <a:endParaRPr lang="cs-CZ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10"/>
          <p:cNvSpPr/>
          <p:nvPr/>
        </p:nvSpPr>
        <p:spPr>
          <a:xfrm>
            <a:off x="7836460" y="2011232"/>
            <a:ext cx="1804437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Kompilace(</a:t>
            </a:r>
            <a:r>
              <a:rPr lang="cs-CZ" sz="1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build</a:t>
            </a:r>
            <a:r>
              <a:rPr lang="cs-CZ" sz="1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  <a:endParaRPr lang="cs-CZ" sz="1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10"/>
          <p:cNvSpPr/>
          <p:nvPr/>
        </p:nvSpPr>
        <p:spPr>
          <a:xfrm>
            <a:off x="8193508" y="3871939"/>
            <a:ext cx="2274877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Příkaz: </a:t>
            </a:r>
            <a:r>
              <a:rPr lang="cs-CZ" sz="1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</a:t>
            </a:r>
            <a:r>
              <a:rPr lang="cs-CZ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&lt;</a:t>
            </a:r>
            <a:r>
              <a:rPr lang="cs-CZ" sz="1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</a:t>
            </a:r>
            <a:r>
              <a:rPr lang="cs-CZ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soubor&gt;</a:t>
            </a:r>
            <a:endParaRPr lang="cs-CZ" sz="1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1"/>
          <p:cNvSpPr/>
          <p:nvPr/>
        </p:nvSpPr>
        <p:spPr>
          <a:xfrm rot="5400000">
            <a:off x="9919663" y="3572563"/>
            <a:ext cx="1698607" cy="36540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32" name="CustomShape 3"/>
          <p:cNvSpPr/>
          <p:nvPr/>
        </p:nvSpPr>
        <p:spPr>
          <a:xfrm>
            <a:off x="10482256" y="4662185"/>
            <a:ext cx="564840" cy="69048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" name="Line 4"/>
          <p:cNvSpPr/>
          <p:nvPr/>
        </p:nvSpPr>
        <p:spPr>
          <a:xfrm>
            <a:off x="10473616" y="4861625"/>
            <a:ext cx="56520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" name="Line 5"/>
          <p:cNvSpPr/>
          <p:nvPr/>
        </p:nvSpPr>
        <p:spPr>
          <a:xfrm>
            <a:off x="10481896" y="4953065"/>
            <a:ext cx="56556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" name="Line 6"/>
          <p:cNvSpPr/>
          <p:nvPr/>
        </p:nvSpPr>
        <p:spPr>
          <a:xfrm>
            <a:off x="10481896" y="5044505"/>
            <a:ext cx="56556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" name="Line 7"/>
          <p:cNvSpPr/>
          <p:nvPr/>
        </p:nvSpPr>
        <p:spPr>
          <a:xfrm>
            <a:off x="10481896" y="5135945"/>
            <a:ext cx="56556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" name="Line 8"/>
          <p:cNvSpPr/>
          <p:nvPr/>
        </p:nvSpPr>
        <p:spPr>
          <a:xfrm>
            <a:off x="10481896" y="5243945"/>
            <a:ext cx="56556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" name="Line 9"/>
          <p:cNvSpPr/>
          <p:nvPr/>
        </p:nvSpPr>
        <p:spPr>
          <a:xfrm>
            <a:off x="10495216" y="4783145"/>
            <a:ext cx="565200" cy="360"/>
          </a:xfrm>
          <a:prstGeom prst="line">
            <a:avLst/>
          </a:prstGeom>
          <a:ln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" name="CustomShape 10"/>
          <p:cNvSpPr/>
          <p:nvPr/>
        </p:nvSpPr>
        <p:spPr>
          <a:xfrm>
            <a:off x="6696635" y="6360259"/>
            <a:ext cx="2634311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Příkaz: </a:t>
            </a:r>
            <a:r>
              <a:rPr lang="cs-CZ" sz="1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</a:t>
            </a:r>
            <a:r>
              <a:rPr lang="cs-CZ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–jar &lt;jar soubor&gt;.jar</a:t>
            </a:r>
            <a:endParaRPr lang="cs-CZ" sz="1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9986410" y="6229384"/>
            <a:ext cx="2274877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Příkaz: </a:t>
            </a:r>
            <a:r>
              <a:rPr lang="cs-CZ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jar </a:t>
            </a:r>
            <a:r>
              <a:rPr lang="cs-CZ" sz="1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cvfm</a:t>
            </a:r>
            <a:r>
              <a:rPr lang="cs-CZ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&lt;jar soubor&gt;.jar Manifest.txt *.</a:t>
            </a:r>
            <a:r>
              <a:rPr lang="cs-CZ" sz="1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</a:t>
            </a:r>
            <a:endParaRPr lang="cs-CZ" sz="1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757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2" grpId="0"/>
      <p:bldP spid="28" grpId="0"/>
      <p:bldP spid="29" grpId="0"/>
      <p:bldP spid="30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71</TotalTime>
  <Words>1004</Words>
  <Application>Microsoft Office PowerPoint</Application>
  <PresentationFormat>Širokoúhlá obrazovka</PresentationFormat>
  <Paragraphs>138</Paragraphs>
  <Slides>22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Kondenzační stopa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NcFerrari</dc:creator>
  <cp:lastModifiedBy>NcFerrari</cp:lastModifiedBy>
  <cp:revision>17</cp:revision>
  <dcterms:created xsi:type="dcterms:W3CDTF">2021-11-26T09:50:24Z</dcterms:created>
  <dcterms:modified xsi:type="dcterms:W3CDTF">2021-11-26T12:45:46Z</dcterms:modified>
</cp:coreProperties>
</file>