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4" autoAdjust="0"/>
  </p:normalViewPr>
  <p:slideViewPr>
    <p:cSldViewPr snapToGrid="0">
      <p:cViewPr varScale="1">
        <p:scale>
          <a:sx n="106" d="100"/>
          <a:sy n="106" d="100"/>
        </p:scale>
        <p:origin x="12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3D66-FE2C-4D2A-AE80-F3E4BE289F92}" type="datetimeFigureOut">
              <a:rPr lang="cs-CZ" smtClean="0"/>
              <a:t>26.11.2021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6DEF2-3F0A-4865-B427-A289660A14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57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DEF2-3F0A-4865-B427-A289660A144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406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18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7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64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7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2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01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77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38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8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2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13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70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9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0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54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04AD-F242-4632-87E6-EC5F38A9AA59}" type="datetimeFigureOut">
              <a:rPr lang="cs-CZ" smtClean="0"/>
              <a:t>26.11.2021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A0C-D066-41AE-AB58-1E7AB1236DD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14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 a CPU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 Lekce</a:t>
            </a:r>
          </a:p>
        </p:txBody>
      </p:sp>
    </p:spTree>
    <p:extLst>
      <p:ext uri="{BB962C8B-B14F-4D97-AF65-F5344CB8AC3E}">
        <p14:creationId xmlns:p14="http://schemas.microsoft.com/office/powerpoint/2010/main" val="662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1731" y="2751435"/>
            <a:ext cx="8610600" cy="1293028"/>
          </a:xfrm>
        </p:spPr>
        <p:txBody>
          <a:bodyPr/>
          <a:lstStyle/>
          <a:p>
            <a:pPr algn="ctr"/>
            <a:r>
              <a:rPr lang="cs-CZ" dirty="0"/>
              <a:t>Konec</a:t>
            </a:r>
          </a:p>
        </p:txBody>
      </p:sp>
    </p:spTree>
    <p:extLst>
      <p:ext uri="{BB962C8B-B14F-4D97-AF65-F5344CB8AC3E}">
        <p14:creationId xmlns:p14="http://schemas.microsoft.com/office/powerpoint/2010/main" val="1915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Paměť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Veškerým </a:t>
            </a:r>
            <a:r>
              <a:rPr lang="cs-CZ" dirty="0"/>
              <a:t>vláknům (co jsou to vlákna v Javě, o tom si řekneme později) operační systém nebo interpret přiděluje tzv. zásobník (</a:t>
            </a:r>
            <a:r>
              <a:rPr lang="cs-CZ" dirty="0" err="1"/>
              <a:t>stack</a:t>
            </a:r>
            <a:r>
              <a:rPr lang="cs-CZ" dirty="0"/>
              <a:t>)</a:t>
            </a:r>
          </a:p>
          <a:p>
            <a:r>
              <a:rPr lang="cs-CZ" dirty="0"/>
              <a:t>Zásobník je místo v paměti (paměť procesoru – </a:t>
            </a:r>
            <a:r>
              <a:rPr lang="cs-CZ" dirty="0" err="1"/>
              <a:t>Javovská</a:t>
            </a:r>
            <a:r>
              <a:rPr lang="cs-CZ" dirty="0"/>
              <a:t> aplikace komunikuje s procesorem)</a:t>
            </a:r>
          </a:p>
        </p:txBody>
      </p:sp>
    </p:spTree>
    <p:extLst>
      <p:ext uri="{BB962C8B-B14F-4D97-AF65-F5344CB8AC3E}">
        <p14:creationId xmlns:p14="http://schemas.microsoft.com/office/powerpoint/2010/main" val="40735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Obrázek paměti</a:t>
            </a:r>
          </a:p>
        </p:txBody>
      </p:sp>
      <p:sp>
        <p:nvSpPr>
          <p:cNvPr id="6" name="Vývojový diagram: postup 5"/>
          <p:cNvSpPr/>
          <p:nvPr/>
        </p:nvSpPr>
        <p:spPr>
          <a:xfrm>
            <a:off x="6188638" y="2057401"/>
            <a:ext cx="5002824" cy="3824653"/>
          </a:xfrm>
          <a:prstGeom prst="flowChartProcess">
            <a:avLst/>
          </a:prstGeom>
          <a:ln w="73025" cap="rnd" cmpd="dbl">
            <a:solidFill>
              <a:schemeClr val="accent5"/>
            </a:solidFill>
            <a:prstDash val="sysDash"/>
            <a:miter lim="800000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/>
          <p:cNvSpPr/>
          <p:nvPr/>
        </p:nvSpPr>
        <p:spPr>
          <a:xfrm>
            <a:off x="6510003" y="2367903"/>
            <a:ext cx="1809049" cy="3203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188637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Paměť procesoru</a:t>
            </a:r>
          </a:p>
        </p:txBody>
      </p:sp>
      <p:sp>
        <p:nvSpPr>
          <p:cNvPr id="10" name="Vývojový diagram: postup 9"/>
          <p:cNvSpPr/>
          <p:nvPr/>
        </p:nvSpPr>
        <p:spPr>
          <a:xfrm>
            <a:off x="705679" y="2057400"/>
            <a:ext cx="5068957" cy="38246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en-US" dirty="0"/>
              <a:t>{</a:t>
            </a:r>
            <a:endParaRPr lang="cs-CZ" dirty="0"/>
          </a:p>
          <a:p>
            <a:endParaRPr lang="en-US" dirty="0"/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index </a:t>
            </a:r>
            <a:r>
              <a:rPr lang="cs-CZ" dirty="0"/>
              <a:t>= 5;</a:t>
            </a:r>
            <a:endParaRPr lang="en-US" dirty="0"/>
          </a:p>
          <a:p>
            <a:endParaRPr lang="en-US" dirty="0"/>
          </a:p>
          <a:p>
            <a:r>
              <a:rPr lang="cs-CZ" dirty="0"/>
              <a:t>	public </a:t>
            </a:r>
            <a:r>
              <a:rPr lang="cs-CZ" dirty="0" err="1"/>
              <a:t>Train</a:t>
            </a:r>
            <a:r>
              <a:rPr lang="cs-CZ" dirty="0"/>
              <a:t>()</a:t>
            </a:r>
            <a:r>
              <a:rPr lang="en-US" dirty="0"/>
              <a:t>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90550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Editor</a:t>
            </a:r>
          </a:p>
        </p:txBody>
      </p:sp>
      <p:sp>
        <p:nvSpPr>
          <p:cNvPr id="12" name="Ovál 11"/>
          <p:cNvSpPr/>
          <p:nvPr/>
        </p:nvSpPr>
        <p:spPr>
          <a:xfrm>
            <a:off x="1969477" y="2497016"/>
            <a:ext cx="1668116" cy="73855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se šipkou 13"/>
          <p:cNvCxnSpPr>
            <a:stCxn id="12" idx="6"/>
            <a:endCxn id="19" idx="1"/>
          </p:cNvCxnSpPr>
          <p:nvPr/>
        </p:nvCxnSpPr>
        <p:spPr>
          <a:xfrm flipV="1">
            <a:off x="3637593" y="2823335"/>
            <a:ext cx="3202407" cy="42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6682154" y="5090746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Zásobník</a:t>
            </a:r>
            <a:endParaRPr lang="cs-CZ" dirty="0"/>
          </a:p>
        </p:txBody>
      </p:sp>
      <p:sp>
        <p:nvSpPr>
          <p:cNvPr id="21" name="Obdélník: se zakulacenými rohy 20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</a:p>
        </p:txBody>
      </p:sp>
      <p:sp>
        <p:nvSpPr>
          <p:cNvPr id="20" name="Obdélník: se zakulacenými rohy 19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int</a:t>
            </a:r>
            <a:endParaRPr lang="cs-CZ" dirty="0"/>
          </a:p>
        </p:txBody>
      </p:sp>
      <p:sp>
        <p:nvSpPr>
          <p:cNvPr id="19" name="Obdélník: se zakulacenými rohy 18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Kousek paměti</a:t>
            </a:r>
          </a:p>
        </p:txBody>
      </p:sp>
    </p:spTree>
    <p:extLst>
      <p:ext uri="{BB962C8B-B14F-4D97-AF65-F5344CB8AC3E}">
        <p14:creationId xmlns:p14="http://schemas.microsoft.com/office/powerpoint/2010/main" val="152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0" grpId="0" animBg="1"/>
      <p:bldP spid="20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Primitivní datový typ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Abychom mohli pokračovat, musíme vědět, jaký je rozdíl mezi primitivním a objektovým datovým typem</a:t>
            </a:r>
          </a:p>
          <a:p>
            <a:r>
              <a:rPr lang="cs-CZ" dirty="0"/>
              <a:t>Primitivní datový typ :</a:t>
            </a:r>
          </a:p>
          <a:p>
            <a:pPr lvl="1"/>
            <a:r>
              <a:rPr lang="cs-CZ" dirty="0"/>
              <a:t>konkrétní hodnota</a:t>
            </a:r>
          </a:p>
          <a:p>
            <a:pPr lvl="1"/>
            <a:r>
              <a:rPr lang="cs-CZ" dirty="0"/>
              <a:t>hodnota uložena v proměnných</a:t>
            </a:r>
          </a:p>
          <a:p>
            <a:pPr lvl="1"/>
            <a:r>
              <a:rPr lang="cs-CZ" dirty="0"/>
              <a:t>zapisuje se vždy malým písmenem</a:t>
            </a:r>
          </a:p>
          <a:p>
            <a:pPr lvl="1"/>
            <a:r>
              <a:rPr lang="cs-CZ" dirty="0"/>
              <a:t>nelze na ně volat metody</a:t>
            </a:r>
          </a:p>
          <a:p>
            <a:pPr lvl="1"/>
            <a:r>
              <a:rPr lang="cs-CZ" dirty="0"/>
              <a:t>ukládají se do zásobníku paměti</a:t>
            </a:r>
          </a:p>
          <a:p>
            <a:pPr lvl="1"/>
            <a:r>
              <a:rPr lang="cs-CZ" dirty="0"/>
              <a:t>je jich 8</a:t>
            </a:r>
          </a:p>
          <a:p>
            <a:pPr lvl="2"/>
            <a:r>
              <a:rPr lang="cs-CZ" dirty="0" err="1"/>
              <a:t>int</a:t>
            </a:r>
            <a:endParaRPr lang="cs-CZ" dirty="0"/>
          </a:p>
          <a:p>
            <a:pPr lvl="2"/>
            <a:r>
              <a:rPr lang="cs-CZ" dirty="0" err="1"/>
              <a:t>short</a:t>
            </a:r>
            <a:endParaRPr lang="cs-CZ" dirty="0"/>
          </a:p>
          <a:p>
            <a:pPr lvl="2"/>
            <a:r>
              <a:rPr lang="cs-CZ" dirty="0"/>
              <a:t>long</a:t>
            </a:r>
          </a:p>
          <a:p>
            <a:pPr lvl="2"/>
            <a:r>
              <a:rPr lang="cs-CZ" dirty="0" err="1"/>
              <a:t>float</a:t>
            </a:r>
            <a:endParaRPr lang="cs-CZ" dirty="0"/>
          </a:p>
          <a:p>
            <a:pPr lvl="2"/>
            <a:r>
              <a:rPr lang="cs-CZ" dirty="0"/>
              <a:t>double</a:t>
            </a:r>
          </a:p>
          <a:p>
            <a:pPr lvl="2"/>
            <a:r>
              <a:rPr lang="cs-CZ" dirty="0" err="1"/>
              <a:t>boolean</a:t>
            </a:r>
            <a:endParaRPr lang="cs-CZ" dirty="0"/>
          </a:p>
          <a:p>
            <a:pPr lvl="2"/>
            <a:r>
              <a:rPr lang="cs-CZ" dirty="0" err="1"/>
              <a:t>char</a:t>
            </a:r>
            <a:endParaRPr lang="cs-CZ" dirty="0"/>
          </a:p>
          <a:p>
            <a:pPr lvl="2"/>
            <a:r>
              <a:rPr lang="cs-CZ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32581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objektový datový typ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Hodnota může odkazovat na jiný datový typ (objektový i primitivní)</a:t>
            </a:r>
          </a:p>
          <a:p>
            <a:r>
              <a:rPr lang="cs-CZ" dirty="0"/>
              <a:t>Hodnota je uložena v referenčním odkazu (vypadá to podobně jako u primitivního datového typu. Teď se jedná čistě o terminologické hledisko)</a:t>
            </a:r>
          </a:p>
          <a:p>
            <a:r>
              <a:rPr lang="cs-CZ" dirty="0"/>
              <a:t>Zapisuje se vždy s velkým písmenem</a:t>
            </a:r>
          </a:p>
          <a:p>
            <a:r>
              <a:rPr lang="cs-CZ" dirty="0"/>
              <a:t>Obsahuje metody</a:t>
            </a:r>
          </a:p>
          <a:p>
            <a:r>
              <a:rPr lang="cs-CZ" dirty="0"/>
              <a:t>Referenční odkaz se ukládá do zásobníku paměti, hodnota objektového datového typu se ukládá do tzv. Haldy (druhé místo v paměti)</a:t>
            </a:r>
          </a:p>
          <a:p>
            <a:r>
              <a:rPr lang="cs-CZ" dirty="0"/>
              <a:t>Je jich nekonečně mnoho – každá nová třída může být a je datovým typem</a:t>
            </a:r>
          </a:p>
          <a:p>
            <a:r>
              <a:rPr lang="cs-CZ" dirty="0"/>
              <a:t>Pro inicializaci objektového datového typu se používá operátor „</a:t>
            </a:r>
            <a:r>
              <a:rPr lang="cs-CZ" dirty="0" err="1"/>
              <a:t>new</a:t>
            </a:r>
            <a:r>
              <a:rPr lang="cs-CZ" dirty="0"/>
              <a:t>“ a potom se volá konstruktor takového objektu, jakého jsou datového typu</a:t>
            </a:r>
          </a:p>
          <a:p>
            <a:r>
              <a:rPr lang="cs-CZ" dirty="0"/>
              <a:t>Datový typ </a:t>
            </a:r>
            <a:r>
              <a:rPr lang="cs-CZ" dirty="0" err="1"/>
              <a:t>String</a:t>
            </a:r>
            <a:r>
              <a:rPr lang="cs-CZ" dirty="0"/>
              <a:t> – svou častou implementací se řadí spíše k primitivním datovým typům, ale je objektovým datovým typem.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33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Obrázek paměti 2</a:t>
            </a:r>
          </a:p>
        </p:txBody>
      </p:sp>
      <p:sp>
        <p:nvSpPr>
          <p:cNvPr id="6" name="Vývojový diagram: postup 5"/>
          <p:cNvSpPr/>
          <p:nvPr/>
        </p:nvSpPr>
        <p:spPr>
          <a:xfrm>
            <a:off x="6188638" y="2057401"/>
            <a:ext cx="5002824" cy="3824653"/>
          </a:xfrm>
          <a:prstGeom prst="flowChartProcess">
            <a:avLst/>
          </a:prstGeom>
          <a:ln w="73025" cap="rnd" cmpd="dbl">
            <a:solidFill>
              <a:schemeClr val="accent5"/>
            </a:solidFill>
            <a:prstDash val="sysDash"/>
            <a:miter lim="800000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/>
          <p:cNvSpPr/>
          <p:nvPr/>
        </p:nvSpPr>
        <p:spPr>
          <a:xfrm>
            <a:off x="6510003" y="2367903"/>
            <a:ext cx="1809049" cy="3203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6188637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Paměť procesoru</a:t>
            </a:r>
          </a:p>
        </p:txBody>
      </p:sp>
      <p:sp>
        <p:nvSpPr>
          <p:cNvPr id="10" name="Vývojový diagram: postup 9"/>
          <p:cNvSpPr/>
          <p:nvPr/>
        </p:nvSpPr>
        <p:spPr>
          <a:xfrm>
            <a:off x="735432" y="2057401"/>
            <a:ext cx="5068957" cy="382465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public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en-US" dirty="0"/>
              <a:t>{</a:t>
            </a:r>
            <a:endParaRPr lang="cs-CZ" dirty="0"/>
          </a:p>
          <a:p>
            <a:endParaRPr lang="en-US" dirty="0"/>
          </a:p>
          <a:p>
            <a:r>
              <a:rPr lang="en-US" dirty="0"/>
              <a:t>	private </a:t>
            </a:r>
            <a:r>
              <a:rPr lang="en-US" dirty="0" err="1"/>
              <a:t>int</a:t>
            </a:r>
            <a:r>
              <a:rPr lang="en-US" dirty="0"/>
              <a:t> index </a:t>
            </a:r>
            <a:r>
              <a:rPr lang="cs-CZ" dirty="0"/>
              <a:t>= 5;</a:t>
            </a:r>
          </a:p>
          <a:p>
            <a:r>
              <a:rPr lang="cs-CZ" dirty="0"/>
              <a:t>	</a:t>
            </a:r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Train</a:t>
            </a:r>
            <a:r>
              <a:rPr lang="cs-CZ" dirty="0"/>
              <a:t>();</a:t>
            </a:r>
            <a:endParaRPr lang="en-US" dirty="0"/>
          </a:p>
          <a:p>
            <a:endParaRPr lang="en-US" dirty="0"/>
          </a:p>
          <a:p>
            <a:r>
              <a:rPr lang="cs-CZ" dirty="0"/>
              <a:t>	public </a:t>
            </a:r>
            <a:r>
              <a:rPr lang="cs-CZ" dirty="0" err="1"/>
              <a:t>Train</a:t>
            </a:r>
            <a:r>
              <a:rPr lang="cs-CZ" dirty="0"/>
              <a:t>()</a:t>
            </a:r>
            <a:r>
              <a:rPr lang="en-US" dirty="0"/>
              <a:t> {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90550" y="6005146"/>
            <a:ext cx="521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Editor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682154" y="5090746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Zásobník</a:t>
            </a:r>
          </a:p>
        </p:txBody>
      </p:sp>
      <p:sp>
        <p:nvSpPr>
          <p:cNvPr id="21" name="Obdélník: se zakulacenými rohy 20"/>
          <p:cNvSpPr/>
          <p:nvPr/>
        </p:nvSpPr>
        <p:spPr>
          <a:xfrm>
            <a:off x="6840000" y="2520000"/>
            <a:ext cx="1152367" cy="6066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int</a:t>
            </a:r>
            <a:r>
              <a:rPr lang="cs-CZ" dirty="0"/>
              <a:t> = 5</a:t>
            </a:r>
          </a:p>
        </p:txBody>
      </p:sp>
      <p:sp>
        <p:nvSpPr>
          <p:cNvPr id="15" name="Obdélník: se zakulacenými rohy 14"/>
          <p:cNvSpPr/>
          <p:nvPr/>
        </p:nvSpPr>
        <p:spPr>
          <a:xfrm>
            <a:off x="8945472" y="2367903"/>
            <a:ext cx="1809049" cy="3203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9159547" y="5090746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Halda</a:t>
            </a:r>
          </a:p>
        </p:txBody>
      </p:sp>
      <p:sp>
        <p:nvSpPr>
          <p:cNvPr id="23" name="Ovál 22"/>
          <p:cNvSpPr/>
          <p:nvPr/>
        </p:nvSpPr>
        <p:spPr>
          <a:xfrm>
            <a:off x="1993592" y="2898899"/>
            <a:ext cx="3022132" cy="51251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: se zakulacenými rohy 34"/>
          <p:cNvSpPr/>
          <p:nvPr/>
        </p:nvSpPr>
        <p:spPr>
          <a:xfrm>
            <a:off x="6588000" y="3348000"/>
            <a:ext cx="1636899" cy="8692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Train</a:t>
            </a:r>
            <a:r>
              <a:rPr lang="cs-CZ" dirty="0"/>
              <a:t> </a:t>
            </a:r>
            <a:r>
              <a:rPr lang="cs-CZ" dirty="0" err="1"/>
              <a:t>train</a:t>
            </a:r>
            <a:endParaRPr lang="cs-CZ" dirty="0"/>
          </a:p>
        </p:txBody>
      </p:sp>
      <p:sp>
        <p:nvSpPr>
          <p:cNvPr id="5" name="Obdélník: se zakulacenými rohy 4"/>
          <p:cNvSpPr/>
          <p:nvPr/>
        </p:nvSpPr>
        <p:spPr>
          <a:xfrm>
            <a:off x="6588000" y="3348000"/>
            <a:ext cx="1636899" cy="86925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Referenční odkaz / reference</a:t>
            </a:r>
          </a:p>
        </p:txBody>
      </p:sp>
      <p:cxnSp>
        <p:nvCxnSpPr>
          <p:cNvPr id="24" name="Přímá spojnice se šipkou 23"/>
          <p:cNvCxnSpPr>
            <a:stCxn id="23" idx="6"/>
            <a:endCxn id="5" idx="1"/>
          </p:cNvCxnSpPr>
          <p:nvPr/>
        </p:nvCxnSpPr>
        <p:spPr>
          <a:xfrm>
            <a:off x="5015724" y="3155157"/>
            <a:ext cx="1572276" cy="627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5" idx="3"/>
            <a:endCxn id="36" idx="1"/>
          </p:cNvCxnSpPr>
          <p:nvPr/>
        </p:nvCxnSpPr>
        <p:spPr>
          <a:xfrm flipV="1">
            <a:off x="8224899" y="3782628"/>
            <a:ext cx="8168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Obrázek 35" descr="BIG IMAGE (PNG)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75" y="3512539"/>
            <a:ext cx="1645213" cy="540178"/>
          </a:xfrm>
          <a:prstGeom prst="rect">
            <a:avLst/>
          </a:prstGeom>
        </p:spPr>
      </p:pic>
      <p:sp>
        <p:nvSpPr>
          <p:cNvPr id="37" name="TextovéPole 36"/>
          <p:cNvSpPr txBox="1"/>
          <p:nvPr/>
        </p:nvSpPr>
        <p:spPr>
          <a:xfrm>
            <a:off x="9066701" y="4031273"/>
            <a:ext cx="155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Mašinka se dvěma vagónky</a:t>
            </a:r>
          </a:p>
        </p:txBody>
      </p:sp>
    </p:spTree>
    <p:extLst>
      <p:ext uri="{BB962C8B-B14F-4D97-AF65-F5344CB8AC3E}">
        <p14:creationId xmlns:p14="http://schemas.microsoft.com/office/powerpoint/2010/main" val="24763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 animBg="1"/>
      <p:bldP spid="5" grpId="0" animBg="1"/>
      <p:bldP spid="5" grpId="1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existuje halda?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3812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Mazání referencí ze zásobníku</a:t>
            </a:r>
          </a:p>
          <a:p>
            <a:pPr lvl="1"/>
            <a:r>
              <a:rPr lang="cs-CZ" dirty="0"/>
              <a:t>vlákno (proces programu)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„Životnost“ primitivní proměnné nebo reference na nějaký objekt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Životnost objektu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Rozdíl mezi primitivním a objektovým datovým typem v paměti je ve velikosti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Vývojový diagram: postup 3"/>
          <p:cNvSpPr/>
          <p:nvPr/>
        </p:nvSpPr>
        <p:spPr>
          <a:xfrm>
            <a:off x="1327636" y="2804748"/>
            <a:ext cx="9864970" cy="55391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6" name="Kruh: dutý 5"/>
          <p:cNvSpPr/>
          <p:nvPr/>
        </p:nvSpPr>
        <p:spPr>
          <a:xfrm>
            <a:off x="1327636" y="2804748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Šipka: doprava 6"/>
          <p:cNvSpPr/>
          <p:nvPr/>
        </p:nvSpPr>
        <p:spPr>
          <a:xfrm>
            <a:off x="1863966" y="2910255"/>
            <a:ext cx="87483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Kruh: dutý 7"/>
          <p:cNvSpPr/>
          <p:nvPr/>
        </p:nvSpPr>
        <p:spPr>
          <a:xfrm>
            <a:off x="10612312" y="2804748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9" name="Vývojový diagram: postup 8"/>
          <p:cNvSpPr/>
          <p:nvPr/>
        </p:nvSpPr>
        <p:spPr>
          <a:xfrm>
            <a:off x="1327636" y="3951267"/>
            <a:ext cx="9864970" cy="55391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0" name="Kruh: dutý 9"/>
          <p:cNvSpPr/>
          <p:nvPr/>
        </p:nvSpPr>
        <p:spPr>
          <a:xfrm>
            <a:off x="1327636" y="3951267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1" name="Šipka: doprava 10"/>
          <p:cNvSpPr/>
          <p:nvPr/>
        </p:nvSpPr>
        <p:spPr>
          <a:xfrm>
            <a:off x="1863966" y="4056774"/>
            <a:ext cx="87483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Kruh: dutý 11"/>
          <p:cNvSpPr/>
          <p:nvPr/>
        </p:nvSpPr>
        <p:spPr>
          <a:xfrm>
            <a:off x="10612312" y="3951267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3349869" y="3951267"/>
            <a:ext cx="193430" cy="5539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2642088" y="4452427"/>
            <a:ext cx="160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/>
              <a:t>Int</a:t>
            </a:r>
            <a:r>
              <a:rPr lang="cs-CZ" sz="1400" dirty="0"/>
              <a:t> index = 2959</a:t>
            </a:r>
          </a:p>
        </p:txBody>
      </p:sp>
      <p:sp>
        <p:nvSpPr>
          <p:cNvPr id="15" name="Šipka: doprava 14"/>
          <p:cNvSpPr/>
          <p:nvPr/>
        </p:nvSpPr>
        <p:spPr>
          <a:xfrm>
            <a:off x="3538904" y="4056774"/>
            <a:ext cx="7077804" cy="3429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ývojový diagram: postup 15"/>
          <p:cNvSpPr/>
          <p:nvPr/>
        </p:nvSpPr>
        <p:spPr>
          <a:xfrm>
            <a:off x="1283673" y="5106580"/>
            <a:ext cx="9864970" cy="553915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17" name="Kruh: dutý 16"/>
          <p:cNvSpPr/>
          <p:nvPr/>
        </p:nvSpPr>
        <p:spPr>
          <a:xfrm>
            <a:off x="1283673" y="5106580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8" name="Šipka: doprava 17"/>
          <p:cNvSpPr/>
          <p:nvPr/>
        </p:nvSpPr>
        <p:spPr>
          <a:xfrm>
            <a:off x="1820003" y="5212087"/>
            <a:ext cx="874834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Kruh: dutý 18"/>
          <p:cNvSpPr/>
          <p:nvPr/>
        </p:nvSpPr>
        <p:spPr>
          <a:xfrm>
            <a:off x="10568349" y="5106580"/>
            <a:ext cx="536331" cy="53633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3" name="Obdélník 22"/>
          <p:cNvSpPr/>
          <p:nvPr/>
        </p:nvSpPr>
        <p:spPr>
          <a:xfrm>
            <a:off x="4958860" y="5105673"/>
            <a:ext cx="193430" cy="5539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TextovéPole 23"/>
          <p:cNvSpPr txBox="1"/>
          <p:nvPr/>
        </p:nvSpPr>
        <p:spPr>
          <a:xfrm>
            <a:off x="3877408" y="5606833"/>
            <a:ext cx="248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/>
              <a:t>Letter</a:t>
            </a:r>
            <a:r>
              <a:rPr lang="cs-CZ" sz="1400" dirty="0"/>
              <a:t>  </a:t>
            </a:r>
            <a:r>
              <a:rPr lang="cs-CZ" sz="1400" dirty="0" err="1"/>
              <a:t>letter</a:t>
            </a:r>
            <a:r>
              <a:rPr lang="cs-CZ" sz="1400" dirty="0"/>
              <a:t> = </a:t>
            </a:r>
            <a:r>
              <a:rPr lang="cs-CZ" sz="1400" dirty="0" err="1"/>
              <a:t>new</a:t>
            </a:r>
            <a:r>
              <a:rPr lang="cs-CZ" sz="1400" dirty="0"/>
              <a:t> </a:t>
            </a:r>
            <a:r>
              <a:rPr lang="cs-CZ" sz="1400" dirty="0" err="1"/>
              <a:t>Letter</a:t>
            </a:r>
            <a:r>
              <a:rPr lang="cs-CZ" sz="1400" dirty="0"/>
              <a:t>()</a:t>
            </a:r>
          </a:p>
        </p:txBody>
      </p:sp>
      <p:sp>
        <p:nvSpPr>
          <p:cNvPr id="26" name="Šipka: doprava 25"/>
          <p:cNvSpPr/>
          <p:nvPr/>
        </p:nvSpPr>
        <p:spPr>
          <a:xfrm>
            <a:off x="5152291" y="5220879"/>
            <a:ext cx="5416058" cy="3429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Šipka: doprava 24"/>
          <p:cNvSpPr/>
          <p:nvPr/>
        </p:nvSpPr>
        <p:spPr>
          <a:xfrm>
            <a:off x="5152291" y="5220879"/>
            <a:ext cx="2620110" cy="3429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 30"/>
          <p:cNvSpPr/>
          <p:nvPr/>
        </p:nvSpPr>
        <p:spPr>
          <a:xfrm>
            <a:off x="7754808" y="5105673"/>
            <a:ext cx="193430" cy="5539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ovéPole 31"/>
          <p:cNvSpPr txBox="1"/>
          <p:nvPr/>
        </p:nvSpPr>
        <p:spPr>
          <a:xfrm>
            <a:off x="6673356" y="5606833"/>
            <a:ext cx="248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err="1"/>
              <a:t>letter</a:t>
            </a:r>
            <a:r>
              <a:rPr lang="cs-CZ" sz="1400" dirty="0"/>
              <a:t> = </a:t>
            </a:r>
            <a:r>
              <a:rPr lang="cs-CZ" sz="1400" dirty="0" err="1"/>
              <a:t>null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3193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/>
      <p:bldP spid="26" grpId="0" animBg="1"/>
      <p:bldP spid="25" grpId="0" animBg="1"/>
      <p:bldP spid="31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existuje halda?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Halda na rozdíl od zásobníku obsahuje celý objekt (tzn. Že si pamatuje i jeho metody, atributy, případně další odkazy, které v sobě uchovává a spoustu dalších údajů)</a:t>
            </a:r>
          </a:p>
          <a:p>
            <a:r>
              <a:rPr lang="cs-CZ" dirty="0"/>
              <a:t>Proto je třeba i lepší, když například při ukládání aplikace uložíme do nějakého </a:t>
            </a:r>
            <a:r>
              <a:rPr lang="cs-CZ" dirty="0" err="1"/>
              <a:t>souoru</a:t>
            </a:r>
            <a:r>
              <a:rPr lang="cs-CZ" dirty="0"/>
              <a:t> data a při načítání tyto data načteme do aplikace, než abychom si pamatovali přímo kompletní stav aplikace</a:t>
            </a:r>
          </a:p>
          <a:p>
            <a:r>
              <a:rPr lang="cs-CZ" dirty="0"/>
              <a:t>Proto se i paměť rozděluje na dvě části – zásobník a halda.</a:t>
            </a:r>
          </a:p>
          <a:p>
            <a:r>
              <a:rPr lang="cs-CZ" dirty="0"/>
              <a:t>Kdyby existoval jen zásobník, objekty by se ukládaly spolu s hodnotami a tím bychom zahlcovali paměť.</a:t>
            </a:r>
          </a:p>
          <a:p>
            <a:r>
              <a:rPr lang="cs-CZ" dirty="0"/>
              <a:t>Pochopitelně i objekt musí být po nějakou dobu uložen v paměti. Rozdíl je ovšem v tom, že objekt nemusí „přežít“ až do konce vlákna aplikace</a:t>
            </a:r>
          </a:p>
          <a:p>
            <a:r>
              <a:rPr lang="cs-CZ" dirty="0"/>
              <a:t>Pokud na objekt ztratíme referenci, objekt se smaže z haldy. Reference zůstává (třeba s hodnotou </a:t>
            </a:r>
            <a:r>
              <a:rPr lang="cs-CZ" dirty="0" err="1"/>
              <a:t>null</a:t>
            </a:r>
            <a:r>
              <a:rPr lang="cs-CZ" dirty="0"/>
              <a:t> nebo jiným objektem), ale ta zabírá v paměti podstatně méně místa, než celý objekt</a:t>
            </a:r>
          </a:p>
        </p:txBody>
      </p:sp>
    </p:spTree>
    <p:extLst>
      <p:ext uri="{BB962C8B-B14F-4D97-AF65-F5344CB8AC3E}">
        <p14:creationId xmlns:p14="http://schemas.microsoft.com/office/powerpoint/2010/main" val="5665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Java </a:t>
            </a:r>
            <a:r>
              <a:rPr lang="cs-CZ" dirty="0" err="1"/>
              <a:t>vs</a:t>
            </a:r>
            <a:r>
              <a:rPr lang="cs-CZ" dirty="0"/>
              <a:t> c, c++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Java je odvozená z Céčka a jeden z podstatných rozdílů je i s prací s pamětí</a:t>
            </a:r>
          </a:p>
          <a:p>
            <a:r>
              <a:rPr lang="cs-CZ" dirty="0"/>
              <a:t>C nebo C++ (které slouží jako příklady, používají to i jiné jazyky) obsahují tzv. konstruktor </a:t>
            </a:r>
            <a:r>
              <a:rPr lang="cs-CZ" dirty="0" smtClean="0"/>
              <a:t>(speciální </a:t>
            </a:r>
            <a:r>
              <a:rPr lang="cs-CZ" dirty="0"/>
              <a:t>metodu pro vytvoření objektu) a tzv. destruktor (metoda, která se musí zavolat právě z toho důvodu, aby uklidila po sobě objekty z paměti)</a:t>
            </a:r>
          </a:p>
          <a:p>
            <a:r>
              <a:rPr lang="cs-CZ" dirty="0"/>
              <a:t>Java obsahuje pouze konstruktor (objekt se musí někdy vytvořit</a:t>
            </a:r>
            <a:r>
              <a:rPr lang="cs-CZ" dirty="0">
                <a:sym typeface="Wingdings" panose="05000000000000000000" pitchFamily="2" charset="2"/>
              </a:rPr>
              <a:t>)</a:t>
            </a:r>
          </a:p>
          <a:p>
            <a:r>
              <a:rPr lang="cs-CZ" dirty="0">
                <a:sym typeface="Wingdings" panose="05000000000000000000" pitchFamily="2" charset="2"/>
              </a:rPr>
              <a:t>O „uklízení odpadu z paměti“ se v Javě stará </a:t>
            </a:r>
            <a:r>
              <a:rPr lang="cs-CZ" dirty="0" err="1">
                <a:sym typeface="Wingdings" panose="05000000000000000000" pitchFamily="2" charset="2"/>
              </a:rPr>
              <a:t>Garbage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collector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/>
              <a:t>S </a:t>
            </a:r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collectorem</a:t>
            </a:r>
            <a:r>
              <a:rPr lang="cs-CZ" dirty="0"/>
              <a:t> přišla v roce 1996 Java a díky ní je vyžadováno, aby moderní a nově vznikající jazyky </a:t>
            </a:r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</a:t>
            </a:r>
            <a:r>
              <a:rPr lang="cs-CZ" dirty="0"/>
              <a:t> obsahovaly</a:t>
            </a:r>
          </a:p>
          <a:p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</a:t>
            </a:r>
            <a:r>
              <a:rPr lang="cs-CZ" dirty="0"/>
              <a:t> </a:t>
            </a:r>
            <a:r>
              <a:rPr lang="cs-CZ" dirty="0" err="1"/>
              <a:t>promázává</a:t>
            </a:r>
            <a:r>
              <a:rPr lang="cs-CZ" dirty="0"/>
              <a:t> veškeré objekty, které ztratily referenci z paměti automaticky.</a:t>
            </a:r>
          </a:p>
          <a:p>
            <a:r>
              <a:rPr lang="cs-CZ" dirty="0"/>
              <a:t>POKUD JEDNOU ZTRATÍME REFERENCI NA JAKÝKOLIV OBJEKT, UŽ JI NIKDY NEZÍSKÁME!!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55" y="3209191"/>
            <a:ext cx="1336821" cy="18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2007</TotalTime>
  <Words>639</Words>
  <Application>Microsoft Office PowerPoint</Application>
  <PresentationFormat>Širokoúhlá obrazovka</PresentationFormat>
  <Paragraphs>107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Kondenzační stopa</vt:lpstr>
      <vt:lpstr>Java a CPU</vt:lpstr>
      <vt:lpstr>Paměť</vt:lpstr>
      <vt:lpstr>Obrázek paměti</vt:lpstr>
      <vt:lpstr>Primitivní datový typ</vt:lpstr>
      <vt:lpstr>objektový datový typ</vt:lpstr>
      <vt:lpstr>Obrázek paměti 2</vt:lpstr>
      <vt:lpstr>Proč existuje halda?</vt:lpstr>
      <vt:lpstr>Proč existuje halda?</vt:lpstr>
      <vt:lpstr>Java vs c, c++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Programování </dc:title>
  <dc:creator>Lubor Pesek</dc:creator>
  <cp:lastModifiedBy>NcFerrari</cp:lastModifiedBy>
  <cp:revision>257</cp:revision>
  <dcterms:created xsi:type="dcterms:W3CDTF">2016-10-07T20:15:39Z</dcterms:created>
  <dcterms:modified xsi:type="dcterms:W3CDTF">2021-11-26T12:53:25Z</dcterms:modified>
</cp:coreProperties>
</file>