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2"/>
  </p:notesMasterIdLst>
  <p:sldIdLst>
    <p:sldId id="256" r:id="rId2"/>
    <p:sldId id="276" r:id="rId3"/>
    <p:sldId id="277" r:id="rId4"/>
    <p:sldId id="280" r:id="rId5"/>
    <p:sldId id="278" r:id="rId6"/>
    <p:sldId id="279" r:id="rId7"/>
    <p:sldId id="281" r:id="rId8"/>
    <p:sldId id="29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3" r:id="rId18"/>
    <p:sldId id="291" r:id="rId19"/>
    <p:sldId id="29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80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27. 11. 2021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OOP pojmy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vs atribut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Parametr i atribut mají stejné významy – vlastnosti nebo hodnoty</a:t>
            </a:r>
          </a:p>
          <a:p>
            <a:r>
              <a:rPr lang="cs-CZ" dirty="0"/>
              <a:t>Rozdíl je, že jinak nazýváme hodnoty, které zadáváme a jinak, které už nějaký objekt má</a:t>
            </a:r>
          </a:p>
          <a:p>
            <a:r>
              <a:rPr lang="cs-CZ" dirty="0"/>
              <a:t>Pokud něco zadáváme hodnoty nebo nastavujeme  (naplňujeme) nějaké hodnoty, říkáme, že </a:t>
            </a:r>
            <a:r>
              <a:rPr lang="cs-CZ" b="1" dirty="0">
                <a:solidFill>
                  <a:srgbClr val="FFFF00"/>
                </a:solidFill>
              </a:rPr>
              <a:t>zadáváme parametry</a:t>
            </a:r>
            <a:r>
              <a:rPr lang="cs-CZ" dirty="0"/>
              <a:t>, se kterými si objekt už poradí</a:t>
            </a:r>
          </a:p>
          <a:p>
            <a:r>
              <a:rPr lang="cs-CZ" dirty="0"/>
              <a:t>Pokud objekt obsahuje nějaké vlastnosti, hodnoty, nebo nějaké údaje, říkáme, že </a:t>
            </a:r>
            <a:r>
              <a:rPr lang="cs-CZ" b="1" dirty="0">
                <a:solidFill>
                  <a:srgbClr val="FFFF00"/>
                </a:solidFill>
              </a:rPr>
              <a:t>obsahuje atributy</a:t>
            </a:r>
            <a:r>
              <a:rPr lang="cs-CZ" dirty="0"/>
              <a:t>, které si můžeme různě upravovat nebo s nimi pracovat</a:t>
            </a:r>
          </a:p>
        </p:txBody>
      </p:sp>
    </p:spTree>
    <p:extLst>
      <p:ext uri="{BB962C8B-B14F-4D97-AF65-F5344CB8AC3E}">
        <p14:creationId xmlns:p14="http://schemas.microsoft.com/office/powerpoint/2010/main" val="38711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přístupu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Existují 4 modifikátory přístupu</a:t>
            </a:r>
          </a:p>
          <a:p>
            <a:r>
              <a:rPr lang="cs-CZ" dirty="0"/>
              <a:t>Co to vlastně je, modifikátor přístupu?</a:t>
            </a:r>
          </a:p>
          <a:p>
            <a:r>
              <a:rPr lang="cs-CZ" dirty="0"/>
              <a:t>Modifikátor přístupu určuje, kdo všechno může s hodnotou, třídou nebo proměnnou pracovat. Dá se říct, že to jsou oprávnění v Javě používat to, co už je naprogramované</a:t>
            </a:r>
          </a:p>
          <a:p>
            <a:r>
              <a:rPr lang="cs-CZ" dirty="0"/>
              <a:t>Modifikátory přístupu píšeme s malým počátečním „p“ na začátku</a:t>
            </a:r>
          </a:p>
          <a:p>
            <a:pPr lvl="1"/>
            <a:r>
              <a:rPr lang="cs-CZ" dirty="0"/>
              <a:t>private</a:t>
            </a:r>
          </a:p>
          <a:p>
            <a:pPr lvl="1"/>
            <a:r>
              <a:rPr lang="cs-CZ" dirty="0"/>
              <a:t>public</a:t>
            </a:r>
          </a:p>
          <a:p>
            <a:pPr lvl="1"/>
            <a:r>
              <a:rPr lang="cs-CZ" dirty="0" err="1"/>
              <a:t>protected</a:t>
            </a:r>
            <a:endParaRPr lang="cs-CZ" dirty="0"/>
          </a:p>
          <a:p>
            <a:pPr lvl="1"/>
            <a:r>
              <a:rPr lang="cs-CZ" dirty="0" err="1"/>
              <a:t>package-private</a:t>
            </a:r>
            <a:r>
              <a:rPr lang="cs-CZ" dirty="0"/>
              <a:t> (ten se nepíše, ten se takhle jmenuje, ale syntakticky v kódu je prázdné místo. Prostě když nevidíme ani jeden z těch tří modifikátorů, tak je modifikátor přístupu </a:t>
            </a:r>
            <a:r>
              <a:rPr lang="cs-CZ" dirty="0" err="1"/>
              <a:t>package-private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1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public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Máme 2 třídy</a:t>
            </a:r>
          </a:p>
          <a:p>
            <a:endParaRPr lang="cs-CZ" dirty="0"/>
          </a:p>
          <a:p>
            <a:r>
              <a:rPr lang="cs-CZ" dirty="0"/>
              <a:t>Obě třídy mají nějaké metody a atributy, které přesně určují, na co jsou k použití</a:t>
            </a:r>
          </a:p>
          <a:p>
            <a:r>
              <a:rPr lang="cs-CZ" dirty="0"/>
              <a:t>Auto má na příklad metodu: jed(), (která jej posune o 50 pixelů po směru silnici)</a:t>
            </a:r>
          </a:p>
          <a:p>
            <a:r>
              <a:rPr lang="cs-CZ" dirty="0"/>
              <a:t>Tato metoda má modifikátor přístupu public (veřejný), to znamená, že má k ní přístup kdokoliv (né úplně každý, jediné omezení tohoto modifikátoru public si řekneme za chvíli)</a:t>
            </a:r>
          </a:p>
          <a:p>
            <a:r>
              <a:rPr lang="cs-CZ" dirty="0"/>
              <a:t>Díky předešlé informaci můžeme soudit, že pokud je metoda jed() ve třídě Auto public (veřejná a má k ní přístup tak každý), tak i silnice může zavolat třídě Auto metodu jed()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162908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Auto</a:t>
            </a:r>
          </a:p>
        </p:txBody>
      </p:sp>
      <p:sp>
        <p:nvSpPr>
          <p:cNvPr id="5" name="Obdélník 4"/>
          <p:cNvSpPr/>
          <p:nvPr/>
        </p:nvSpPr>
        <p:spPr>
          <a:xfrm>
            <a:off x="4158762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Silnice</a:t>
            </a:r>
          </a:p>
        </p:txBody>
      </p:sp>
    </p:spTree>
    <p:extLst>
      <p:ext uri="{BB962C8B-B14F-4D97-AF65-F5344CB8AC3E}">
        <p14:creationId xmlns:p14="http://schemas.microsoft.com/office/powerpoint/2010/main" val="2185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private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předešlého příkladu je celkem jasné, že by byla blbost, aby silnice řídila auto</a:t>
            </a:r>
          </a:p>
          <a:p>
            <a:r>
              <a:rPr lang="cs-CZ" dirty="0"/>
              <a:t>Proto by bylo vhodnější, aby v tomto případě byla metoda jed() soukromá</a:t>
            </a:r>
          </a:p>
          <a:p>
            <a:r>
              <a:rPr lang="cs-CZ" dirty="0"/>
              <a:t>Když je metoda, atribut a dokonce i třída soukromá, tak to znamená, že ji může zavolat POUZE třída, která ji obsahuje</a:t>
            </a:r>
          </a:p>
        </p:txBody>
      </p:sp>
    </p:spTree>
    <p:extLst>
      <p:ext uri="{BB962C8B-B14F-4D97-AF65-F5344CB8AC3E}">
        <p14:creationId xmlns:p14="http://schemas.microsoft.com/office/powerpoint/2010/main" val="96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Private vs public</a:t>
            </a:r>
          </a:p>
        </p:txBody>
      </p:sp>
      <p:sp>
        <p:nvSpPr>
          <p:cNvPr id="4" name="Obdélník 3"/>
          <p:cNvSpPr/>
          <p:nvPr/>
        </p:nvSpPr>
        <p:spPr>
          <a:xfrm>
            <a:off x="1007202" y="2018237"/>
            <a:ext cx="4009626" cy="40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/>
              <a:t>public void setPozice(int x, int y)</a:t>
            </a:r>
          </a:p>
          <a:p>
            <a:r>
              <a:rPr lang="cs-CZ" sz="1600" dirty="0"/>
              <a:t>public void getBarva()</a:t>
            </a:r>
          </a:p>
          <a:p>
            <a:r>
              <a:rPr lang="cs-CZ" sz="1600" dirty="0"/>
              <a:t>public void getFalešnýÚdaj()</a:t>
            </a:r>
          </a:p>
          <a:p>
            <a:r>
              <a:rPr lang="cs-CZ" sz="1600" dirty="0"/>
              <a:t>public void setTajemství(String vykecej)</a:t>
            </a:r>
          </a:p>
          <a:p>
            <a:endParaRPr lang="cs-CZ" sz="1600" dirty="0"/>
          </a:p>
          <a:p>
            <a:r>
              <a:rPr lang="cs-CZ" sz="1600" dirty="0"/>
              <a:t>private void setColor(Barva barva)</a:t>
            </a:r>
          </a:p>
          <a:p>
            <a:r>
              <a:rPr lang="cs-CZ" sz="1600" dirty="0"/>
              <a:t>private int getCitlivýÚdaj()</a:t>
            </a:r>
          </a:p>
          <a:p>
            <a:r>
              <a:rPr lang="cs-CZ" sz="1600" dirty="0"/>
              <a:t>private void setTajemstvíDoDeníčku()</a:t>
            </a:r>
          </a:p>
        </p:txBody>
      </p:sp>
      <p:sp>
        <p:nvSpPr>
          <p:cNvPr id="5" name="Ovál 4"/>
          <p:cNvSpPr/>
          <p:nvPr/>
        </p:nvSpPr>
        <p:spPr>
          <a:xfrm>
            <a:off x="6312878" y="1907932"/>
            <a:ext cx="4309942" cy="4309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029724" y="6217874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čtverec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7817218" y="6237171"/>
            <a:ext cx="13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kruh</a:t>
            </a:r>
          </a:p>
        </p:txBody>
      </p:sp>
      <p:cxnSp>
        <p:nvCxnSpPr>
          <p:cNvPr id="9" name="Přímá spojnice se šipkou 8"/>
          <p:cNvCxnSpPr>
            <a:stCxn id="5" idx="2"/>
          </p:cNvCxnSpPr>
          <p:nvPr/>
        </p:nvCxnSpPr>
        <p:spPr>
          <a:xfrm flipH="1" flipV="1">
            <a:off x="4220308" y="3253154"/>
            <a:ext cx="2092570" cy="809749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stCxn id="5" idx="2"/>
          </p:cNvCxnSpPr>
          <p:nvPr/>
        </p:nvCxnSpPr>
        <p:spPr>
          <a:xfrm flipH="1" flipV="1">
            <a:off x="4747796" y="4051458"/>
            <a:ext cx="1565082" cy="11445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>
            <a:stCxn id="5" idx="2"/>
          </p:cNvCxnSpPr>
          <p:nvPr/>
        </p:nvCxnSpPr>
        <p:spPr>
          <a:xfrm flipH="1" flipV="1">
            <a:off x="3767645" y="3703702"/>
            <a:ext cx="2545233" cy="35920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stCxn id="5" idx="2"/>
          </p:cNvCxnSpPr>
          <p:nvPr/>
        </p:nvCxnSpPr>
        <p:spPr>
          <a:xfrm flipH="1" flipV="1">
            <a:off x="3240157" y="3469452"/>
            <a:ext cx="3072721" cy="59345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5" idx="2"/>
          </p:cNvCxnSpPr>
          <p:nvPr/>
        </p:nvCxnSpPr>
        <p:spPr>
          <a:xfrm flipH="1">
            <a:off x="4572000" y="4062903"/>
            <a:ext cx="1740878" cy="306338"/>
          </a:xfrm>
          <a:prstGeom prst="straightConnector1">
            <a:avLst/>
          </a:prstGeom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5" idx="2"/>
          </p:cNvCxnSpPr>
          <p:nvPr/>
        </p:nvCxnSpPr>
        <p:spPr>
          <a:xfrm flipH="1">
            <a:off x="3767645" y="4062903"/>
            <a:ext cx="2545233" cy="622802"/>
          </a:xfrm>
          <a:prstGeom prst="straightConnector1">
            <a:avLst/>
          </a:prstGeom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5" idx="2"/>
          </p:cNvCxnSpPr>
          <p:nvPr/>
        </p:nvCxnSpPr>
        <p:spPr>
          <a:xfrm flipH="1">
            <a:off x="4776517" y="4062903"/>
            <a:ext cx="1536361" cy="853129"/>
          </a:xfrm>
          <a:prstGeom prst="straightConnector1">
            <a:avLst/>
          </a:prstGeom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protected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Třetí modifikátor přístupu – </a:t>
            </a:r>
            <a:r>
              <a:rPr lang="cs-CZ" dirty="0" err="1"/>
              <a:t>protected</a:t>
            </a:r>
            <a:endParaRPr lang="cs-CZ" dirty="0"/>
          </a:p>
          <a:p>
            <a:r>
              <a:rPr lang="cs-CZ" dirty="0"/>
              <a:t>Modifikátor přístupu </a:t>
            </a:r>
            <a:r>
              <a:rPr lang="cs-CZ" dirty="0" err="1"/>
              <a:t>protected</a:t>
            </a:r>
            <a:r>
              <a:rPr lang="cs-CZ" dirty="0"/>
              <a:t> souvisí s dědičností. Dědičnost je velmi obsáhlá vlastnost OOP, které se budeme věnovat, ale když bych to měl říct ve zkratce, tak </a:t>
            </a:r>
            <a:r>
              <a:rPr lang="cs-CZ" dirty="0" err="1"/>
              <a:t>protected</a:t>
            </a:r>
            <a:r>
              <a:rPr lang="cs-CZ" dirty="0"/>
              <a:t> umožňuje některým třídám (které jsou tzv. potomci nějaké třídy), aby mohli použít její </a:t>
            </a:r>
            <a:r>
              <a:rPr lang="cs-CZ" dirty="0" err="1"/>
              <a:t>private</a:t>
            </a:r>
            <a:r>
              <a:rPr lang="cs-CZ" dirty="0"/>
              <a:t> metody.</a:t>
            </a:r>
            <a:br>
              <a:rPr lang="cs-CZ" dirty="0"/>
            </a:br>
            <a:r>
              <a:rPr lang="cs-CZ" dirty="0" err="1"/>
              <a:t>Protected</a:t>
            </a:r>
            <a:r>
              <a:rPr lang="cs-CZ" dirty="0"/>
              <a:t> tedy znamená prakticky to samé, jako </a:t>
            </a:r>
            <a:r>
              <a:rPr lang="cs-CZ" dirty="0" err="1"/>
              <a:t>private</a:t>
            </a:r>
            <a:r>
              <a:rPr lang="cs-CZ" dirty="0"/>
              <a:t>, ale pro určené třídy je atribut/metoda viditelná, jako kdyby byla public.</a:t>
            </a:r>
          </a:p>
          <a:p>
            <a:r>
              <a:rPr lang="cs-CZ" dirty="0"/>
              <a:t>Nepředstavujte si, že je to něco mezi public a </a:t>
            </a:r>
            <a:r>
              <a:rPr lang="cs-CZ" dirty="0" err="1"/>
              <a:t>private</a:t>
            </a:r>
            <a:r>
              <a:rPr lang="cs-CZ" dirty="0"/>
              <a:t>!!! Spíš je to skutečně alternativa k modifikátoru přístupu </a:t>
            </a:r>
            <a:r>
              <a:rPr lang="cs-CZ" dirty="0" err="1"/>
              <a:t>private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1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Protected vs public vs private</a:t>
            </a:r>
          </a:p>
        </p:txBody>
      </p:sp>
      <p:sp>
        <p:nvSpPr>
          <p:cNvPr id="6" name="Obdélník 5"/>
          <p:cNvSpPr/>
          <p:nvPr/>
        </p:nvSpPr>
        <p:spPr>
          <a:xfrm>
            <a:off x="467139" y="1749287"/>
            <a:ext cx="6937513" cy="4681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decreases360</a:t>
            </a:r>
          </a:p>
        </p:txBody>
      </p:sp>
      <p:sp>
        <p:nvSpPr>
          <p:cNvPr id="4" name="Obdélník 3"/>
          <p:cNvSpPr/>
          <p:nvPr/>
        </p:nvSpPr>
        <p:spPr>
          <a:xfrm>
            <a:off x="795131" y="2971800"/>
            <a:ext cx="2574234" cy="317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/>
              <a:t>Private int getSex()</a:t>
            </a:r>
          </a:p>
          <a:p>
            <a:endParaRPr lang="cs-CZ" sz="1400" dirty="0"/>
          </a:p>
          <a:p>
            <a:r>
              <a:rPr lang="cs-CZ" sz="1400" dirty="0"/>
              <a:t>Public void setPozice()</a:t>
            </a:r>
          </a:p>
          <a:p>
            <a:endParaRPr lang="cs-CZ" sz="1400" dirty="0"/>
          </a:p>
          <a:p>
            <a:r>
              <a:rPr lang="cs-CZ" sz="1400" dirty="0"/>
              <a:t>Protected void setBarva()</a:t>
            </a:r>
          </a:p>
        </p:txBody>
      </p:sp>
      <p:sp>
        <p:nvSpPr>
          <p:cNvPr id="5" name="Ovál 4"/>
          <p:cNvSpPr/>
          <p:nvPr/>
        </p:nvSpPr>
        <p:spPr>
          <a:xfrm>
            <a:off x="4055165" y="2822713"/>
            <a:ext cx="3021495" cy="302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0" y="1709532"/>
            <a:ext cx="3538331" cy="1610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decreases180</a:t>
            </a:r>
          </a:p>
        </p:txBody>
      </p:sp>
      <p:sp>
        <p:nvSpPr>
          <p:cNvPr id="8" name="Rovnoramenný trojúhelník 7"/>
          <p:cNvSpPr/>
          <p:nvPr/>
        </p:nvSpPr>
        <p:spPr>
          <a:xfrm>
            <a:off x="8797787" y="2231336"/>
            <a:ext cx="1249017" cy="9143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>
            <a:off x="1036156" y="2932044"/>
            <a:ext cx="1056032" cy="1625047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5" idx="2"/>
          </p:cNvCxnSpPr>
          <p:nvPr/>
        </p:nvCxnSpPr>
        <p:spPr>
          <a:xfrm flipH="1">
            <a:off x="2895600" y="4333461"/>
            <a:ext cx="1159565" cy="22363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3132484" y="2688535"/>
            <a:ext cx="5961820" cy="2340665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4" idx="0"/>
          </p:cNvCxnSpPr>
          <p:nvPr/>
        </p:nvCxnSpPr>
        <p:spPr>
          <a:xfrm flipH="1">
            <a:off x="795131" y="2971800"/>
            <a:ext cx="1287117" cy="1118152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4" idx="0"/>
          </p:cNvCxnSpPr>
          <p:nvPr/>
        </p:nvCxnSpPr>
        <p:spPr>
          <a:xfrm flipH="1">
            <a:off x="928067" y="2971800"/>
            <a:ext cx="1154181" cy="205740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Package-private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není uveden ani </a:t>
            </a:r>
            <a:r>
              <a:rPr lang="cs-CZ" dirty="0" err="1"/>
              <a:t>private</a:t>
            </a:r>
            <a:r>
              <a:rPr lang="cs-CZ" dirty="0"/>
              <a:t> ani public ani </a:t>
            </a:r>
            <a:r>
              <a:rPr lang="cs-CZ" dirty="0" err="1"/>
              <a:t>protected</a:t>
            </a:r>
            <a:r>
              <a:rPr lang="cs-CZ" dirty="0"/>
              <a:t> a před metodou/atributem není nic napsáno, tak je to modifikátor přístupu </a:t>
            </a:r>
            <a:r>
              <a:rPr lang="cs-CZ" dirty="0" err="1"/>
              <a:t>package-private</a:t>
            </a:r>
            <a:endParaRPr lang="cs-CZ" dirty="0"/>
          </a:p>
          <a:p>
            <a:r>
              <a:rPr lang="cs-CZ" dirty="0"/>
              <a:t>Už podle názvu lze odvodit, co asi představuje. Metodu či atribut uvidí třídy POUZE ve stejném balíčku. Ostatní třídy jej už neuvidí.</a:t>
            </a:r>
          </a:p>
        </p:txBody>
      </p:sp>
    </p:spTree>
    <p:extLst>
      <p:ext uri="{BB962C8B-B14F-4D97-AF65-F5344CB8AC3E}">
        <p14:creationId xmlns:p14="http://schemas.microsoft.com/office/powerpoint/2010/main" val="31545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White space (bílý znak)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 pojem „bílý znak“ existuje několik možností</a:t>
            </a:r>
          </a:p>
          <a:p>
            <a:pPr lvl="1"/>
            <a:r>
              <a:rPr lang="cs-CZ" dirty="0"/>
              <a:t>Mezera</a:t>
            </a:r>
          </a:p>
          <a:p>
            <a:pPr lvl="1"/>
            <a:r>
              <a:rPr lang="cs-CZ" dirty="0"/>
              <a:t>Nový řádek</a:t>
            </a:r>
          </a:p>
          <a:p>
            <a:pPr lvl="1"/>
            <a:r>
              <a:rPr lang="cs-CZ" dirty="0"/>
              <a:t>Tvrdý enter (enter)</a:t>
            </a:r>
          </a:p>
          <a:p>
            <a:pPr lvl="1"/>
            <a:r>
              <a:rPr lang="cs-CZ" dirty="0"/>
              <a:t>Měkký enter (shift + enter)</a:t>
            </a:r>
          </a:p>
          <a:p>
            <a:pPr lvl="1"/>
            <a:r>
              <a:rPr lang="cs-CZ" dirty="0"/>
              <a:t>Tabulátor</a:t>
            </a:r>
          </a:p>
          <a:p>
            <a:r>
              <a:rPr lang="cs-CZ" dirty="0"/>
              <a:t>Všechny tyto bílé znaky znamenají to, že jich může být za sebou v kódu kolik chce a Java je stejně bude počítat jako jeden. To znamená, že 1000000000 bílých znaků = 1 bílý znak, 2 bílé znaky = 1 bílý znak</a:t>
            </a:r>
          </a:p>
          <a:p>
            <a:r>
              <a:rPr lang="cs-CZ" dirty="0"/>
              <a:t>Bílé znaky můžeme od sebe enterovat nebo odsazovat aniž bychom ublížili kódu (</a:t>
            </a:r>
            <a:r>
              <a:rPr lang="cs-CZ" dirty="0">
                <a:solidFill>
                  <a:srgbClr val="FFFF00"/>
                </a:solidFill>
              </a:rPr>
              <a:t>String name </a:t>
            </a:r>
            <a:r>
              <a:rPr lang="cs-CZ" dirty="0"/>
              <a:t>je to samé, jako </a:t>
            </a:r>
            <a:r>
              <a:rPr lang="cs-CZ" dirty="0">
                <a:solidFill>
                  <a:srgbClr val="FFFF00"/>
                </a:solidFill>
              </a:rPr>
              <a:t>String               name </a:t>
            </a:r>
            <a:r>
              <a:rPr lang="cs-CZ" dirty="0"/>
              <a:t>a není chyba)</a:t>
            </a:r>
          </a:p>
          <a:p>
            <a:r>
              <a:rPr lang="cs-CZ" dirty="0"/>
              <a:t>Pokud odsadíme nebo odentrujeme části textů nebo klíčových slov, tak nastává chyba. Tyto názvy MUSÍ být vždy u sebe (</a:t>
            </a:r>
            <a:r>
              <a:rPr lang="cs-CZ" dirty="0">
                <a:solidFill>
                  <a:srgbClr val="FFFF00"/>
                </a:solidFill>
              </a:rPr>
              <a:t>Str	ing name </a:t>
            </a:r>
            <a:r>
              <a:rPr lang="cs-CZ" dirty="0"/>
              <a:t>vyhodí stejně jako </a:t>
            </a:r>
            <a:r>
              <a:rPr lang="cs-CZ" dirty="0">
                <a:solidFill>
                  <a:srgbClr val="FFFF00"/>
                </a:solidFill>
              </a:rPr>
              <a:t>int cis lo </a:t>
            </a:r>
            <a:r>
              <a:rPr lang="cs-CZ" dirty="0"/>
              <a:t>chybu)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6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slova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699239"/>
            <a:ext cx="10820400" cy="3481753"/>
          </a:xfrm>
        </p:spPr>
        <p:txBody>
          <a:bodyPr numCol="6">
            <a:normAutofit/>
          </a:bodyPr>
          <a:lstStyle/>
          <a:p>
            <a:r>
              <a:rPr lang="cs-CZ" sz="1900" dirty="0" err="1"/>
              <a:t>abstract</a:t>
            </a:r>
            <a:endParaRPr lang="cs-CZ" sz="1900" dirty="0"/>
          </a:p>
          <a:p>
            <a:r>
              <a:rPr lang="cs-CZ" sz="1900" dirty="0" err="1"/>
              <a:t>assert</a:t>
            </a:r>
            <a:endParaRPr lang="cs-CZ" sz="1900" dirty="0"/>
          </a:p>
          <a:p>
            <a:r>
              <a:rPr lang="cs-CZ" sz="1900" dirty="0" err="1"/>
              <a:t>boolean</a:t>
            </a:r>
            <a:endParaRPr lang="cs-CZ" sz="1900" dirty="0"/>
          </a:p>
          <a:p>
            <a:r>
              <a:rPr lang="cs-CZ" sz="1900"/>
              <a:t>break</a:t>
            </a:r>
            <a:endParaRPr lang="cs-CZ" sz="1900" dirty="0"/>
          </a:p>
          <a:p>
            <a:r>
              <a:rPr lang="cs-CZ" sz="1900" dirty="0"/>
              <a:t>byte</a:t>
            </a:r>
          </a:p>
          <a:p>
            <a:r>
              <a:rPr lang="cs-CZ" sz="1900" dirty="0"/>
              <a:t>case</a:t>
            </a:r>
          </a:p>
          <a:p>
            <a:r>
              <a:rPr lang="cs-CZ" sz="1900" dirty="0" err="1"/>
              <a:t>catch</a:t>
            </a:r>
            <a:endParaRPr lang="cs-CZ" sz="1900" dirty="0"/>
          </a:p>
          <a:p>
            <a:r>
              <a:rPr lang="cs-CZ" sz="1900" dirty="0" err="1"/>
              <a:t>class</a:t>
            </a:r>
            <a:endParaRPr lang="cs-CZ" sz="1900" dirty="0"/>
          </a:p>
          <a:p>
            <a:r>
              <a:rPr lang="cs-CZ" sz="1900" dirty="0" err="1"/>
              <a:t>const</a:t>
            </a:r>
            <a:endParaRPr lang="cs-CZ" sz="1900" dirty="0"/>
          </a:p>
          <a:p>
            <a:r>
              <a:rPr lang="cs-CZ" sz="1900" dirty="0" err="1"/>
              <a:t>continue</a:t>
            </a:r>
            <a:endParaRPr lang="cs-CZ" sz="1900" dirty="0"/>
          </a:p>
          <a:p>
            <a:r>
              <a:rPr lang="cs-CZ" sz="1900" dirty="0"/>
              <a:t>default</a:t>
            </a:r>
          </a:p>
          <a:p>
            <a:r>
              <a:rPr lang="cs-CZ" sz="1900" dirty="0"/>
              <a:t>do</a:t>
            </a:r>
          </a:p>
          <a:p>
            <a:r>
              <a:rPr lang="cs-CZ" sz="1900" dirty="0"/>
              <a:t>double</a:t>
            </a:r>
          </a:p>
          <a:p>
            <a:r>
              <a:rPr lang="cs-CZ" sz="1900" dirty="0" err="1"/>
              <a:t>else</a:t>
            </a:r>
            <a:endParaRPr lang="cs-CZ" sz="1900" dirty="0"/>
          </a:p>
          <a:p>
            <a:r>
              <a:rPr lang="cs-CZ" sz="1900" dirty="0" err="1"/>
              <a:t>enum</a:t>
            </a:r>
            <a:endParaRPr lang="cs-CZ" sz="1900" dirty="0"/>
          </a:p>
          <a:p>
            <a:r>
              <a:rPr lang="cs-CZ" sz="1900" dirty="0" err="1"/>
              <a:t>extends</a:t>
            </a:r>
            <a:endParaRPr lang="cs-CZ" sz="1900" dirty="0"/>
          </a:p>
          <a:p>
            <a:r>
              <a:rPr lang="cs-CZ" sz="1900" dirty="0"/>
              <a:t>final</a:t>
            </a:r>
          </a:p>
          <a:p>
            <a:r>
              <a:rPr lang="cs-CZ" sz="1900" dirty="0" err="1"/>
              <a:t>finally</a:t>
            </a:r>
            <a:endParaRPr lang="cs-CZ" sz="1900" dirty="0"/>
          </a:p>
          <a:p>
            <a:r>
              <a:rPr lang="cs-CZ" sz="1900" dirty="0" err="1"/>
              <a:t>float</a:t>
            </a:r>
            <a:endParaRPr lang="cs-CZ" sz="1900" dirty="0"/>
          </a:p>
          <a:p>
            <a:r>
              <a:rPr lang="cs-CZ" sz="1900" dirty="0" err="1"/>
              <a:t>for</a:t>
            </a:r>
            <a:endParaRPr lang="cs-CZ" sz="1900" dirty="0"/>
          </a:p>
          <a:p>
            <a:r>
              <a:rPr lang="cs-CZ" sz="1900" dirty="0" err="1"/>
              <a:t>goto</a:t>
            </a:r>
            <a:endParaRPr lang="cs-CZ" sz="1900" dirty="0"/>
          </a:p>
          <a:p>
            <a:r>
              <a:rPr lang="cs-CZ" sz="1900" dirty="0" err="1"/>
              <a:t>char</a:t>
            </a:r>
            <a:endParaRPr lang="cs-CZ" sz="1900" dirty="0"/>
          </a:p>
          <a:p>
            <a:r>
              <a:rPr lang="cs-CZ" sz="1900" dirty="0" err="1"/>
              <a:t>if</a:t>
            </a:r>
            <a:endParaRPr lang="cs-CZ" sz="1900" dirty="0"/>
          </a:p>
          <a:p>
            <a:r>
              <a:rPr lang="cs-CZ" sz="1900" dirty="0" err="1"/>
              <a:t>implements</a:t>
            </a:r>
            <a:endParaRPr lang="cs-CZ" sz="1900" dirty="0"/>
          </a:p>
          <a:p>
            <a:r>
              <a:rPr lang="cs-CZ" sz="1900" dirty="0"/>
              <a:t>import</a:t>
            </a:r>
          </a:p>
          <a:p>
            <a:r>
              <a:rPr lang="cs-CZ" sz="1900" dirty="0" err="1"/>
              <a:t>instanceof</a:t>
            </a:r>
            <a:endParaRPr lang="cs-CZ" sz="1900" dirty="0"/>
          </a:p>
          <a:p>
            <a:r>
              <a:rPr lang="cs-CZ" sz="1900" dirty="0"/>
              <a:t>int</a:t>
            </a:r>
          </a:p>
          <a:p>
            <a:r>
              <a:rPr lang="cs-CZ" sz="1900" dirty="0"/>
              <a:t>interface</a:t>
            </a:r>
          </a:p>
          <a:p>
            <a:r>
              <a:rPr lang="cs-CZ" sz="1900" dirty="0"/>
              <a:t>long</a:t>
            </a:r>
          </a:p>
          <a:p>
            <a:r>
              <a:rPr lang="cs-CZ" sz="1900" dirty="0" err="1"/>
              <a:t>native</a:t>
            </a:r>
            <a:endParaRPr lang="cs-CZ" sz="1900" dirty="0"/>
          </a:p>
          <a:p>
            <a:r>
              <a:rPr lang="cs-CZ" sz="1900" dirty="0" err="1"/>
              <a:t>new</a:t>
            </a:r>
            <a:endParaRPr lang="cs-CZ" sz="1900" dirty="0"/>
          </a:p>
          <a:p>
            <a:r>
              <a:rPr lang="cs-CZ" sz="1900" dirty="0"/>
              <a:t>package</a:t>
            </a:r>
          </a:p>
          <a:p>
            <a:r>
              <a:rPr lang="cs-CZ" sz="1900" dirty="0"/>
              <a:t>private</a:t>
            </a:r>
          </a:p>
          <a:p>
            <a:r>
              <a:rPr lang="cs-CZ" sz="1900" dirty="0"/>
              <a:t>protected</a:t>
            </a:r>
          </a:p>
          <a:p>
            <a:r>
              <a:rPr lang="cs-CZ" sz="1900" dirty="0"/>
              <a:t>public</a:t>
            </a:r>
          </a:p>
          <a:p>
            <a:r>
              <a:rPr lang="cs-CZ" sz="1900" dirty="0"/>
              <a:t>return</a:t>
            </a:r>
          </a:p>
          <a:p>
            <a:r>
              <a:rPr lang="cs-CZ" sz="1900" dirty="0" err="1"/>
              <a:t>short</a:t>
            </a:r>
            <a:endParaRPr lang="cs-CZ" sz="1900" dirty="0"/>
          </a:p>
          <a:p>
            <a:r>
              <a:rPr lang="cs-CZ" sz="1900" dirty="0"/>
              <a:t>static</a:t>
            </a:r>
          </a:p>
          <a:p>
            <a:r>
              <a:rPr lang="cs-CZ" sz="1900" dirty="0" err="1"/>
              <a:t>strictfp</a:t>
            </a:r>
            <a:endParaRPr lang="cs-CZ" sz="1900" dirty="0"/>
          </a:p>
          <a:p>
            <a:r>
              <a:rPr lang="cs-CZ" sz="1900" dirty="0"/>
              <a:t>super</a:t>
            </a:r>
          </a:p>
          <a:p>
            <a:r>
              <a:rPr lang="cs-CZ" sz="1900" dirty="0" err="1"/>
              <a:t>switch</a:t>
            </a:r>
            <a:endParaRPr lang="cs-CZ" sz="1900" dirty="0"/>
          </a:p>
          <a:p>
            <a:r>
              <a:rPr lang="cs-CZ" sz="1900" dirty="0" err="1"/>
              <a:t>synchronized</a:t>
            </a:r>
            <a:endParaRPr lang="cs-CZ" sz="1900" dirty="0"/>
          </a:p>
          <a:p>
            <a:r>
              <a:rPr lang="cs-CZ" sz="1900" dirty="0" err="1"/>
              <a:t>this</a:t>
            </a:r>
            <a:endParaRPr lang="cs-CZ" sz="1900" dirty="0"/>
          </a:p>
          <a:p>
            <a:r>
              <a:rPr lang="cs-CZ" sz="1900" dirty="0" err="1"/>
              <a:t>throw</a:t>
            </a:r>
            <a:endParaRPr lang="cs-CZ" sz="1900" dirty="0"/>
          </a:p>
          <a:p>
            <a:r>
              <a:rPr lang="cs-CZ" dirty="0" err="1"/>
              <a:t>throws</a:t>
            </a:r>
            <a:endParaRPr lang="cs-CZ" dirty="0"/>
          </a:p>
          <a:p>
            <a:r>
              <a:rPr lang="cs-CZ" dirty="0" err="1"/>
              <a:t>transient</a:t>
            </a:r>
            <a:endParaRPr lang="cs-CZ" dirty="0"/>
          </a:p>
          <a:p>
            <a:r>
              <a:rPr lang="cs-CZ" dirty="0" err="1"/>
              <a:t>try</a:t>
            </a:r>
            <a:endParaRPr lang="cs-CZ" dirty="0"/>
          </a:p>
          <a:p>
            <a:r>
              <a:rPr lang="cs-CZ" dirty="0"/>
              <a:t>void</a:t>
            </a:r>
          </a:p>
          <a:p>
            <a:r>
              <a:rPr lang="cs-CZ" dirty="0" err="1"/>
              <a:t>volatile</a:t>
            </a:r>
            <a:endParaRPr lang="cs-CZ" dirty="0"/>
          </a:p>
          <a:p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77008" y="2004644"/>
            <a:ext cx="10820400" cy="756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Key words jsou slova, která nemůžeme nikdy použít, jako názvy parametrů, atributů, tříd či instancí. Jsou to „magická“ slova, která mají v Javě už svůj význam.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08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tři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Algoritmus – </a:t>
            </a:r>
            <a:r>
              <a:rPr lang="cs-CZ" dirty="0">
                <a:solidFill>
                  <a:schemeClr val="accent3"/>
                </a:solidFill>
              </a:rPr>
              <a:t>je obecný postup k vyřešení úkolu (kuchařka, návod)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Algoritmus musí být: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Elementární – </a:t>
            </a:r>
            <a:r>
              <a:rPr lang="cs-CZ" sz="1600" i="1" dirty="0">
                <a:solidFill>
                  <a:schemeClr val="accent3"/>
                </a:solidFill>
              </a:rPr>
              <a:t>skládá se z několika elementů (kroků)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Konečný – </a:t>
            </a:r>
            <a:r>
              <a:rPr lang="cs-CZ" sz="1600" i="1" dirty="0">
                <a:solidFill>
                  <a:schemeClr val="accent3"/>
                </a:solidFill>
              </a:rPr>
              <a:t>každý algoritmus musí skončit (v libovolném počtu 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Obecný – </a:t>
            </a:r>
            <a:r>
              <a:rPr lang="cs-CZ" sz="1600" i="1" dirty="0">
                <a:solidFill>
                  <a:schemeClr val="accent3"/>
                </a:solidFill>
              </a:rPr>
              <a:t>algoritmus musí být objektivní. Nemůžeme vymýšlet algoritmus pouze pro jeden případ – musí být vždy možnost ten samý algoritmus aplikovat na další případy (například nemůžeme napsat int soucet = 5+2, ale vytvoříme funkci pro obecné sčítání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Determinovaný – </a:t>
            </a:r>
            <a:r>
              <a:rPr lang="cs-CZ" sz="1600" dirty="0">
                <a:solidFill>
                  <a:schemeClr val="accent3"/>
                </a:solidFill>
              </a:rPr>
              <a:t>každý krok musí být jasný a naprosto přesně definovaný. Musí být zřejmé, co se v daném kroku provede (např.: když budeme muset vytvořit funkci pro součet, musíme jasně definovat, kolik prvků se bude mezi sebou sčítat)</a:t>
            </a:r>
            <a:endParaRPr lang="cs-CZ" dirty="0">
              <a:solidFill>
                <a:schemeClr val="accent3"/>
              </a:solidFill>
            </a:endParaRPr>
          </a:p>
          <a:p>
            <a:pPr lvl="2"/>
            <a:r>
              <a:rPr lang="cs-CZ" dirty="0">
                <a:solidFill>
                  <a:schemeClr val="accent3"/>
                </a:solidFill>
              </a:rPr>
              <a:t>Resultativní – </a:t>
            </a:r>
            <a:r>
              <a:rPr lang="cs-CZ" sz="1600" dirty="0">
                <a:solidFill>
                  <a:schemeClr val="accent3"/>
                </a:solidFill>
              </a:rPr>
              <a:t>algoritmus musí mít nějaký výstup. Resultativnost (result – výsledek) je vlastně důvod, proč celý algoritmus vymýšlíme, aby byl aspoň jeden výsledek (může být i více)</a:t>
            </a:r>
            <a:endParaRPr lang="cs-CZ" dirty="0">
              <a:solidFill>
                <a:schemeClr val="accent3"/>
              </a:solidFill>
            </a:endParaRPr>
          </a:p>
          <a:p>
            <a:r>
              <a:rPr lang="cs-CZ" dirty="0"/>
              <a:t>Algoritmizace – </a:t>
            </a:r>
            <a:r>
              <a:rPr lang="cs-CZ" dirty="0">
                <a:solidFill>
                  <a:schemeClr val="accent3"/>
                </a:solidFill>
              </a:rPr>
              <a:t>je přesně zapsaný postup od začátku do konce</a:t>
            </a:r>
          </a:p>
          <a:p>
            <a:r>
              <a:rPr lang="cs-CZ" dirty="0"/>
              <a:t>Program – je přesně zapsaný postup </a:t>
            </a:r>
            <a:r>
              <a:rPr lang="cs-CZ" b="1" dirty="0"/>
              <a:t>v nějakém programovacím jazyce</a:t>
            </a:r>
          </a:p>
        </p:txBody>
      </p:sp>
    </p:spTree>
    <p:extLst>
      <p:ext uri="{BB962C8B-B14F-4D97-AF65-F5344CB8AC3E}">
        <p14:creationId xmlns:p14="http://schemas.microsoft.com/office/powerpoint/2010/main" val="3071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0026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29332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Třída je základním stavebním kamenem OOP</a:t>
            </a:r>
          </a:p>
          <a:p>
            <a:r>
              <a:rPr lang="cs-CZ" dirty="0"/>
              <a:t>Je to něco jako šablona, co ale nemá konkrétní tvar nebo naplněné atributy</a:t>
            </a:r>
          </a:p>
          <a:p>
            <a:r>
              <a:rPr lang="cs-CZ" dirty="0"/>
              <a:t>Třída obsahuje vlastnosti, které mají všechny její „výtvory“</a:t>
            </a:r>
          </a:p>
          <a:p>
            <a:r>
              <a:rPr lang="cs-CZ" dirty="0"/>
              <a:t>Třída může volat pouze metody třídy</a:t>
            </a:r>
          </a:p>
          <a:p>
            <a:endParaRPr lang="cs-CZ" dirty="0"/>
          </a:p>
          <a:p>
            <a:r>
              <a:rPr lang="cs-CZ" dirty="0"/>
              <a:t>Existuje několik typů tříd:</a:t>
            </a:r>
          </a:p>
          <a:p>
            <a:pPr lvl="1"/>
            <a:r>
              <a:rPr lang="cs-CZ" dirty="0"/>
              <a:t>Standartní třída</a:t>
            </a:r>
          </a:p>
          <a:p>
            <a:pPr lvl="1"/>
            <a:r>
              <a:rPr lang="cs-CZ" dirty="0"/>
              <a:t>Výčtový typ</a:t>
            </a:r>
          </a:p>
          <a:p>
            <a:pPr lvl="1"/>
            <a:r>
              <a:rPr lang="cs-CZ" dirty="0"/>
              <a:t>Rozhraní</a:t>
            </a:r>
          </a:p>
          <a:p>
            <a:pPr lvl="1"/>
            <a:r>
              <a:rPr lang="cs-CZ" dirty="0"/>
              <a:t>Abstraktní třída</a:t>
            </a:r>
          </a:p>
          <a:p>
            <a:pPr lvl="1"/>
            <a:r>
              <a:rPr lang="cs-CZ" dirty="0"/>
              <a:t>Testovací</a:t>
            </a:r>
          </a:p>
          <a:p>
            <a:pPr lvl="1"/>
            <a:r>
              <a:rPr lang="cs-CZ" dirty="0"/>
              <a:t>Soukromá</a:t>
            </a:r>
          </a:p>
          <a:p>
            <a:pPr lvl="1"/>
            <a:r>
              <a:rPr lang="cs-CZ" dirty="0"/>
              <a:t>Pomocná</a:t>
            </a:r>
          </a:p>
          <a:p>
            <a:pPr lvl="1"/>
            <a:r>
              <a:rPr lang="cs-CZ" dirty="0"/>
              <a:t>Singleton (jedináček)</a:t>
            </a:r>
          </a:p>
        </p:txBody>
      </p:sp>
    </p:spTree>
    <p:extLst>
      <p:ext uri="{BB962C8B-B14F-4D97-AF65-F5344CB8AC3E}">
        <p14:creationId xmlns:p14="http://schemas.microsoft.com/office/powerpoint/2010/main" val="37828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třídy</a:t>
            </a:r>
          </a:p>
        </p:txBody>
      </p:sp>
      <p:sp>
        <p:nvSpPr>
          <p:cNvPr id="7" name="Volný tvar: obrazec 6"/>
          <p:cNvSpPr/>
          <p:nvPr/>
        </p:nvSpPr>
        <p:spPr>
          <a:xfrm>
            <a:off x="2033954" y="2334358"/>
            <a:ext cx="6664570" cy="2127738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921369" y="4739054"/>
            <a:ext cx="46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316523" y="4088423"/>
            <a:ext cx="3156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Název:</a:t>
            </a:r>
          </a:p>
          <a:p>
            <a:r>
              <a:rPr lang="cs-CZ" dirty="0"/>
              <a:t>Barva:</a:t>
            </a:r>
          </a:p>
          <a:p>
            <a:r>
              <a:rPr lang="cs-CZ" dirty="0"/>
              <a:t>Počet paprsků:</a:t>
            </a:r>
          </a:p>
          <a:p>
            <a:r>
              <a:rPr lang="cs-CZ" dirty="0"/>
              <a:t>Velikost:</a:t>
            </a:r>
          </a:p>
          <a:p>
            <a:r>
              <a:rPr lang="cs-CZ" dirty="0"/>
              <a:t>Pozice:</a:t>
            </a:r>
          </a:p>
          <a:p>
            <a:r>
              <a:rPr lang="cs-CZ" dirty="0"/>
              <a:t>Úsměv:</a:t>
            </a:r>
          </a:p>
          <a:p>
            <a:r>
              <a:rPr lang="cs-CZ" dirty="0"/>
              <a:t>Viditelnost:</a:t>
            </a:r>
          </a:p>
          <a:p>
            <a:r>
              <a:rPr lang="cs-CZ" dirty="0"/>
              <a:t>Je_v_souhvězdí:</a:t>
            </a:r>
          </a:p>
        </p:txBody>
      </p:sp>
    </p:spTree>
    <p:extLst>
      <p:ext uri="{BB962C8B-B14F-4D97-AF65-F5344CB8AC3E}">
        <p14:creationId xmlns:p14="http://schemas.microsoft.com/office/powerpoint/2010/main" val="10047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všechno třída obsahuje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Metody</a:t>
            </a:r>
          </a:p>
          <a:p>
            <a:r>
              <a:rPr lang="cs-CZ" dirty="0"/>
              <a:t>Konstruktor</a:t>
            </a:r>
          </a:p>
          <a:p>
            <a:r>
              <a:rPr lang="cs-CZ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4027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Instance (objekt)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Instance = objekt</a:t>
            </a:r>
          </a:p>
          <a:p>
            <a:r>
              <a:rPr lang="cs-CZ" dirty="0"/>
              <a:t>Instance je konkrétní případ libovolné třídy</a:t>
            </a:r>
          </a:p>
          <a:p>
            <a:r>
              <a:rPr lang="cs-CZ" dirty="0"/>
              <a:t>Můžeme ji vidět nebo konkretizovat</a:t>
            </a:r>
          </a:p>
          <a:p>
            <a:r>
              <a:rPr lang="cs-CZ" dirty="0"/>
              <a:t>Obsahuje všechny vlastnosti, které má třída, ale už má určité atributy</a:t>
            </a:r>
          </a:p>
          <a:p>
            <a:r>
              <a:rPr lang="cs-CZ" dirty="0"/>
              <a:t>Můžeme vytvořit libovolný počet instancí jedné třídy</a:t>
            </a:r>
          </a:p>
          <a:p>
            <a:r>
              <a:rPr lang="cs-CZ" dirty="0"/>
              <a:t>Nikdy nemůžou existovat dvě naprosto stejné instance (min. vždy odlišný název reference)</a:t>
            </a:r>
          </a:p>
          <a:p>
            <a:r>
              <a:rPr lang="cs-CZ" dirty="0"/>
              <a:t>Instance může volat instanční metody, i metody třídy</a:t>
            </a:r>
          </a:p>
          <a:p>
            <a:r>
              <a:rPr lang="cs-CZ" dirty="0"/>
              <a:t>Každá instance MUSÍ mít referenci (odkaz na sebe)</a:t>
            </a:r>
          </a:p>
          <a:p>
            <a:r>
              <a:rPr lang="cs-CZ" dirty="0"/>
              <a:t>S instancí nemůžeme komunikovat přímo, komunikujeme s ní pomocí referenci</a:t>
            </a:r>
          </a:p>
          <a:p>
            <a:r>
              <a:rPr lang="cs-CZ" dirty="0"/>
              <a:t>Když ztratíme odkaz nebo všechny odkazy na objekt, objekt je automaticky smazán garbage collectorem a už se nikdy nevrátí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91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instancí</a:t>
            </a:r>
          </a:p>
        </p:txBody>
      </p:sp>
      <p:sp>
        <p:nvSpPr>
          <p:cNvPr id="4" name="Volný tvar: obrazec 3"/>
          <p:cNvSpPr/>
          <p:nvPr/>
        </p:nvSpPr>
        <p:spPr>
          <a:xfrm>
            <a:off x="4897316" y="2617265"/>
            <a:ext cx="1825869" cy="395653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897316" y="3190972"/>
            <a:ext cx="105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49462" y="3037085"/>
            <a:ext cx="89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00" dirty="0"/>
              <a:t>Název:</a:t>
            </a:r>
          </a:p>
          <a:p>
            <a:r>
              <a:rPr lang="cs-CZ" sz="700" dirty="0"/>
              <a:t>Barva:</a:t>
            </a:r>
          </a:p>
          <a:p>
            <a:r>
              <a:rPr lang="cs-CZ" sz="700" dirty="0"/>
              <a:t>Počet paprsků:</a:t>
            </a:r>
          </a:p>
          <a:p>
            <a:r>
              <a:rPr lang="cs-CZ" sz="700" dirty="0"/>
              <a:t>Velikost:</a:t>
            </a:r>
          </a:p>
          <a:p>
            <a:r>
              <a:rPr lang="cs-CZ" sz="700" dirty="0"/>
              <a:t>Pozice:</a:t>
            </a:r>
          </a:p>
          <a:p>
            <a:r>
              <a:rPr lang="cs-CZ" sz="700" dirty="0"/>
              <a:t>Úsměv:</a:t>
            </a:r>
          </a:p>
          <a:p>
            <a:r>
              <a:rPr lang="cs-CZ" sz="700" dirty="0"/>
              <a:t>Viditelnost:</a:t>
            </a:r>
          </a:p>
          <a:p>
            <a:r>
              <a:rPr lang="cs-CZ" sz="700" dirty="0"/>
              <a:t>Je_v_souhvězdí: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0" y="1302286"/>
            <a:ext cx="3367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zlutaHvezda</a:t>
            </a:r>
          </a:p>
          <a:p>
            <a:r>
              <a:rPr lang="cs-CZ" sz="1600" dirty="0"/>
              <a:t>Barva: ŽLUTÁ</a:t>
            </a:r>
          </a:p>
          <a:p>
            <a:r>
              <a:rPr lang="cs-CZ" sz="1600" dirty="0"/>
              <a:t>Počet paprsků: 5</a:t>
            </a:r>
          </a:p>
          <a:p>
            <a:r>
              <a:rPr lang="cs-CZ" sz="1600" dirty="0"/>
              <a:t>Velikost: VELKÁ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false</a:t>
            </a:r>
          </a:p>
        </p:txBody>
      </p:sp>
      <p:sp>
        <p:nvSpPr>
          <p:cNvPr id="9" name="Hvězda: pěticípá 8"/>
          <p:cNvSpPr/>
          <p:nvPr/>
        </p:nvSpPr>
        <p:spPr>
          <a:xfrm>
            <a:off x="1855177" y="1125136"/>
            <a:ext cx="2734408" cy="280474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Veselý obličej 9"/>
          <p:cNvSpPr/>
          <p:nvPr/>
        </p:nvSpPr>
        <p:spPr>
          <a:xfrm>
            <a:off x="2866292" y="2277207"/>
            <a:ext cx="747346" cy="72976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Hvězda: čtyřcípá 10"/>
          <p:cNvSpPr/>
          <p:nvPr/>
        </p:nvSpPr>
        <p:spPr>
          <a:xfrm>
            <a:off x="1758462" y="5526406"/>
            <a:ext cx="844062" cy="694592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548" y="471076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zelenaHvezda</a:t>
            </a:r>
          </a:p>
          <a:p>
            <a:r>
              <a:rPr lang="cs-CZ" sz="1600" dirty="0"/>
              <a:t>Barva: ZELENÁ</a:t>
            </a:r>
          </a:p>
          <a:p>
            <a:r>
              <a:rPr lang="cs-CZ" sz="1600" dirty="0"/>
              <a:t>Počet paprsků: 4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932235" y="470929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bilaHvezda</a:t>
            </a:r>
          </a:p>
          <a:p>
            <a:r>
              <a:rPr lang="cs-CZ" sz="1600" dirty="0"/>
              <a:t>Barva: BÍLÁ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false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438167" y="4754290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cernaHvezda</a:t>
            </a:r>
          </a:p>
          <a:p>
            <a:r>
              <a:rPr lang="cs-CZ" sz="1600" dirty="0"/>
              <a:t>Barva: ČERNÁ</a:t>
            </a:r>
          </a:p>
          <a:p>
            <a:r>
              <a:rPr lang="cs-CZ" sz="1600" dirty="0"/>
              <a:t>Počet paprsků: 6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5" name="Hvězda: šesticípá 14"/>
          <p:cNvSpPr/>
          <p:nvPr/>
        </p:nvSpPr>
        <p:spPr>
          <a:xfrm>
            <a:off x="8491170" y="5053948"/>
            <a:ext cx="1362808" cy="1248508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16" name="Veselý obličej 15"/>
          <p:cNvSpPr/>
          <p:nvPr/>
        </p:nvSpPr>
        <p:spPr>
          <a:xfrm>
            <a:off x="8684601" y="5015635"/>
            <a:ext cx="681404" cy="635832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Hvězda: sedmicípá 16"/>
          <p:cNvSpPr/>
          <p:nvPr/>
        </p:nvSpPr>
        <p:spPr>
          <a:xfrm>
            <a:off x="10150352" y="1723039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7414113" y="1876538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modraHvezda1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7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</a:t>
            </a:r>
            <a:r>
              <a:rPr lang="cs-CZ" sz="1600" dirty="0" err="1"/>
              <a:t>false</a:t>
            </a:r>
            <a:endParaRPr lang="cs-CZ" sz="16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9614387" y="2960140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modraHvezda2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</a:t>
            </a:r>
            <a:r>
              <a:rPr lang="cs-CZ" sz="1600" dirty="0" err="1"/>
              <a:t>false</a:t>
            </a:r>
            <a:endParaRPr lang="cs-CZ" sz="1600" dirty="0"/>
          </a:p>
          <a:p>
            <a:r>
              <a:rPr lang="cs-CZ" sz="1600" dirty="0"/>
              <a:t>Je_v_souhvězdí: </a:t>
            </a:r>
            <a:r>
              <a:rPr lang="cs-CZ" sz="1600" dirty="0" err="1"/>
              <a:t>false</a:t>
            </a:r>
            <a:endParaRPr lang="cs-CZ" sz="1600" dirty="0"/>
          </a:p>
        </p:txBody>
      </p:sp>
      <p:sp>
        <p:nvSpPr>
          <p:cNvPr id="21" name="Hvězda: sedmicípá 20"/>
          <p:cNvSpPr/>
          <p:nvPr/>
        </p:nvSpPr>
        <p:spPr>
          <a:xfrm>
            <a:off x="10130386" y="1720196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03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balíky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Abychom se v projektu v budoucnu lépe orientovali, používáme balíky tzv. balíky (packages)</a:t>
            </a:r>
          </a:p>
          <a:p>
            <a:r>
              <a:rPr lang="cs-CZ" dirty="0"/>
              <a:t>Balík je společný prostor pro mnoho vybraných tříd</a:t>
            </a:r>
          </a:p>
          <a:p>
            <a:r>
              <a:rPr lang="cs-CZ" dirty="0"/>
              <a:t>Balík sám o sobě nevykonává žádnou funkci, pouze obsahuje třídy</a:t>
            </a:r>
          </a:p>
          <a:p>
            <a:r>
              <a:rPr lang="cs-CZ" dirty="0"/>
              <a:t>Díky balíkům je projekt přehlednější</a:t>
            </a:r>
          </a:p>
          <a:p>
            <a:r>
              <a:rPr lang="cs-CZ" dirty="0"/>
              <a:t>Když je nějaká třída v balíku, tak úplně jako první údaj, co v ní najdeme (nic před tímto údajem nemůže být, dokonce ani komentáře ne) je:</a:t>
            </a:r>
          </a:p>
          <a:p>
            <a:pPr lvl="1"/>
            <a:r>
              <a:rPr lang="cs-CZ" dirty="0" err="1"/>
              <a:t>package</a:t>
            </a:r>
            <a:r>
              <a:rPr lang="cs-CZ" dirty="0"/>
              <a:t>, název balíku a středník</a:t>
            </a:r>
          </a:p>
          <a:p>
            <a:r>
              <a:rPr lang="cs-CZ" dirty="0"/>
              <a:t>Pokud máme hlubší strukturu balíků (vícevnořených balíků) oddělujeme tuhle cestu tečkami</a:t>
            </a:r>
          </a:p>
          <a:p>
            <a:pPr lvl="1"/>
            <a:r>
              <a:rPr lang="cs-CZ" dirty="0"/>
              <a:t>package prviBalik.druhyBalik.tretiBalik;</a:t>
            </a:r>
          </a:p>
          <a:p>
            <a:r>
              <a:rPr lang="cs-CZ" dirty="0"/>
              <a:t>Balíky se píší vždy s malým písmenem</a:t>
            </a:r>
          </a:p>
          <a:p>
            <a:r>
              <a:rPr lang="cs-CZ" dirty="0"/>
              <a:t>Pokud třída neobsahuje žádný název balíku, tak se nachází v tzv. defaultPackage, což je výchozí balík a tyto třídy jsou „na povrchu“ projektu</a:t>
            </a:r>
          </a:p>
        </p:txBody>
      </p:sp>
    </p:spTree>
    <p:extLst>
      <p:ext uri="{BB962C8B-B14F-4D97-AF65-F5344CB8AC3E}">
        <p14:creationId xmlns:p14="http://schemas.microsoft.com/office/powerpoint/2010/main" val="17062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1758462"/>
            <a:ext cx="10820400" cy="4747846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Proměnná je odkaz, ve kterém je uložena nějaká hodnota</a:t>
            </a:r>
          </a:p>
          <a:p>
            <a:r>
              <a:rPr lang="cs-CZ" dirty="0"/>
              <a:t>Jaká hodnota – to určuje datový typ proměnné</a:t>
            </a:r>
          </a:p>
          <a:p>
            <a:r>
              <a:rPr lang="cs-CZ" dirty="0"/>
              <a:t>Existuje několik typů proměnných:</a:t>
            </a:r>
          </a:p>
          <a:p>
            <a:pPr lvl="1"/>
            <a:r>
              <a:rPr lang="cs-CZ" dirty="0"/>
              <a:t>Instanční  - Je to klasická proměnná, kterou může kdokoliv jakkoliv využívat. Takovou proměnnou můžeme ještě rozdělit na dva druhy, podle toho, kde se v kódu nachází:</a:t>
            </a:r>
          </a:p>
          <a:p>
            <a:pPr lvl="2"/>
            <a:r>
              <a:rPr lang="cs-CZ" dirty="0"/>
              <a:t>Globální – může ji použít kdokoliv ve třídě nebo projektu. </a:t>
            </a:r>
          </a:p>
          <a:p>
            <a:pPr lvl="2"/>
            <a:r>
              <a:rPr lang="cs-CZ" dirty="0"/>
              <a:t>Lokální – může ji použít pouze jedna metoda, která ji obsahuje</a:t>
            </a:r>
          </a:p>
          <a:p>
            <a:pPr lvl="1"/>
            <a:r>
              <a:rPr lang="cs-CZ" dirty="0"/>
              <a:t>Statická (třídní) – musí být inicializována (static)</a:t>
            </a:r>
          </a:p>
          <a:p>
            <a:pPr lvl="1"/>
            <a:r>
              <a:rPr lang="cs-CZ" dirty="0"/>
              <a:t>Konstantní – musí být inicializována a to jen jednou. Nikdy ji už nemůže nikdo změnit (final). Takové proměnné se může i říkat neměnná</a:t>
            </a:r>
          </a:p>
          <a:p>
            <a:r>
              <a:rPr lang="cs-CZ" dirty="0"/>
              <a:t>Do proměnných můžeme i ukládat nejen přímé hodnoty, ale také výpočty (třeba i výpočty pomocí dalších proměnných)</a:t>
            </a:r>
          </a:p>
          <a:p>
            <a:r>
              <a:rPr lang="cs-CZ" dirty="0"/>
              <a:t>Často se také proměnné využívají pro „mezivýpočet“, který se vyskytuje na více místech a bylo by pracné jej v budoucnu měnit</a:t>
            </a:r>
          </a:p>
          <a:p>
            <a:r>
              <a:rPr lang="cs-CZ" dirty="0"/>
              <a:t>Věta, která říká, že se vytváří nová proměnná:</a:t>
            </a:r>
          </a:p>
          <a:p>
            <a:pPr lvl="1"/>
            <a:r>
              <a:rPr lang="cs-CZ" dirty="0"/>
              <a:t>„vytvářím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definuji“</a:t>
            </a:r>
          </a:p>
          <a:p>
            <a:r>
              <a:rPr lang="cs-CZ" dirty="0"/>
              <a:t>A lepší programátor řekne:</a:t>
            </a:r>
          </a:p>
          <a:p>
            <a:pPr lvl="1"/>
            <a:r>
              <a:rPr lang="cs-CZ" dirty="0"/>
              <a:t>„deklaruji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</a:t>
            </a:r>
            <a:r>
              <a:rPr lang="cs-CZ" dirty="0" err="1"/>
              <a:t>inicializujii</a:t>
            </a:r>
            <a:r>
              <a:rPr lang="cs-CZ" dirty="0"/>
              <a:t>“</a:t>
            </a:r>
          </a:p>
          <a:p>
            <a:r>
              <a:rPr lang="cs-CZ" dirty="0"/>
              <a:t>Existují tři kroky pro vytvoření a práci s proměnnou: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Deklarace – řekneme programu, že budeme chtít pracovat s NĚJAKOU proměnnou konkrétního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(Deklarace znamená, že vyhradíme nějaké místo v paměti)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např.: int </a:t>
            </a:r>
            <a:r>
              <a:rPr lang="cs-CZ" dirty="0" err="1"/>
              <a:t>cislo</a:t>
            </a:r>
            <a:r>
              <a:rPr lang="cs-CZ" dirty="0"/>
              <a:t>;, Letadlo </a:t>
            </a:r>
            <a:r>
              <a:rPr lang="cs-CZ" dirty="0" err="1"/>
              <a:t>letadlo</a:t>
            </a:r>
            <a:r>
              <a:rPr lang="cs-CZ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Definování, inicializace, naplnění – to všechno je jedno a to samé a znamená to, že </a:t>
            </a:r>
            <a:r>
              <a:rPr lang="cs-CZ" b="1" dirty="0">
                <a:solidFill>
                  <a:srgbClr val="FFFF00"/>
                </a:solidFill>
              </a:rPr>
              <a:t>VYTVOŘÍME novou instanci </a:t>
            </a:r>
            <a:r>
              <a:rPr lang="cs-CZ" dirty="0"/>
              <a:t>toho daného datového typu NEBO </a:t>
            </a:r>
            <a:r>
              <a:rPr lang="cs-CZ" b="1" dirty="0">
                <a:solidFill>
                  <a:srgbClr val="FFFF00"/>
                </a:solidFill>
              </a:rPr>
              <a:t>přiřadíme konkrétní hodnotu </a:t>
            </a:r>
            <a:r>
              <a:rPr lang="cs-CZ" dirty="0"/>
              <a:t>toho daného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vytvořit instanci znamená </a:t>
            </a:r>
            <a:r>
              <a:rPr lang="cs-CZ" b="1" dirty="0">
                <a:solidFill>
                  <a:srgbClr val="FFFF00"/>
                </a:solidFill>
              </a:rPr>
              <a:t>= </a:t>
            </a:r>
            <a:r>
              <a:rPr lang="cs-CZ" b="1" dirty="0" err="1">
                <a:solidFill>
                  <a:srgbClr val="FFFF00"/>
                </a:solidFill>
              </a:rPr>
              <a:t>new</a:t>
            </a:r>
            <a:r>
              <a:rPr lang="cs-CZ" b="1" dirty="0">
                <a:solidFill>
                  <a:srgbClr val="FFFF00"/>
                </a:solidFill>
              </a:rPr>
              <a:t> konstruktor objektu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přiřadit konkrétní </a:t>
            </a:r>
            <a:r>
              <a:rPr lang="cs-CZ" b="1" dirty="0">
                <a:solidFill>
                  <a:srgbClr val="FFFF00"/>
                </a:solidFill>
              </a:rPr>
              <a:t>hodnotu = konkrétní hodnota primitivního datového typu </a:t>
            </a:r>
            <a:r>
              <a:rPr lang="cs-CZ" dirty="0"/>
              <a:t>(5, „</a:t>
            </a:r>
            <a:r>
              <a:rPr lang="cs-CZ" dirty="0" err="1"/>
              <a:t>fdsjsjj</a:t>
            </a:r>
            <a:r>
              <a:rPr lang="cs-CZ" dirty="0"/>
              <a:t>“, ‚</a:t>
            </a:r>
            <a:r>
              <a:rPr lang="en-US" dirty="0"/>
              <a:t>j</a:t>
            </a:r>
            <a:r>
              <a:rPr lang="cs-CZ" dirty="0"/>
              <a:t>‘</a:t>
            </a:r>
            <a:r>
              <a:rPr lang="en-US" dirty="0"/>
              <a:t>, true, false </a:t>
            </a:r>
            <a:r>
              <a:rPr lang="en-US" dirty="0" err="1"/>
              <a:t>atd</a:t>
            </a:r>
            <a:r>
              <a:rPr lang="en-US" dirty="0"/>
              <a:t>.]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práce s proměnnou</a:t>
            </a:r>
            <a:endParaRPr lang="cs-CZ" b="1" dirty="0">
              <a:solidFill>
                <a:srgbClr val="FFFF00"/>
              </a:solidFill>
            </a:endParaRP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75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2690</TotalTime>
  <Words>1845</Words>
  <Application>Microsoft Office PowerPoint</Application>
  <PresentationFormat>Širokoúhlá obrazovka</PresentationFormat>
  <Paragraphs>266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Kondenzační stopa</vt:lpstr>
      <vt:lpstr>OOP pojmy</vt:lpstr>
      <vt:lpstr>Základní tři pojmy</vt:lpstr>
      <vt:lpstr>Třída</vt:lpstr>
      <vt:lpstr>Příklad třídy</vt:lpstr>
      <vt:lpstr>Co všechno třída obsahuje</vt:lpstr>
      <vt:lpstr>Instance (objekt)</vt:lpstr>
      <vt:lpstr>Příklady instancí</vt:lpstr>
      <vt:lpstr>balíky</vt:lpstr>
      <vt:lpstr>Proměnná</vt:lpstr>
      <vt:lpstr>Parametr vs atribut</vt:lpstr>
      <vt:lpstr>Modifikátory přístupu</vt:lpstr>
      <vt:lpstr>Modifikátor přístupu - public</vt:lpstr>
      <vt:lpstr>Modifikátor přístupu - private</vt:lpstr>
      <vt:lpstr>Private vs public</vt:lpstr>
      <vt:lpstr>Modifikátor přístupu protected</vt:lpstr>
      <vt:lpstr>Protected vs public vs private</vt:lpstr>
      <vt:lpstr>Package-private</vt:lpstr>
      <vt:lpstr>White space (bílý znak)</vt:lpstr>
      <vt:lpstr>Klíčová slova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Pešek</cp:lastModifiedBy>
  <cp:revision>282</cp:revision>
  <dcterms:created xsi:type="dcterms:W3CDTF">2016-10-07T20:15:39Z</dcterms:created>
  <dcterms:modified xsi:type="dcterms:W3CDTF">2021-11-27T19:36:10Z</dcterms:modified>
</cp:coreProperties>
</file>