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8" r:id="rId3"/>
    <p:sldId id="267" r:id="rId4"/>
    <p:sldId id="280" r:id="rId5"/>
    <p:sldId id="271" r:id="rId6"/>
    <p:sldId id="270" r:id="rId7"/>
    <p:sldId id="274" r:id="rId8"/>
    <p:sldId id="275" r:id="rId9"/>
    <p:sldId id="273" r:id="rId10"/>
    <p:sldId id="272" r:id="rId11"/>
    <p:sldId id="269" r:id="rId12"/>
    <p:sldId id="281" r:id="rId13"/>
    <p:sldId id="285" r:id="rId14"/>
    <p:sldId id="286" r:id="rId15"/>
    <p:sldId id="282" r:id="rId16"/>
    <p:sldId id="278" r:id="rId17"/>
    <p:sldId id="277" r:id="rId18"/>
    <p:sldId id="283" r:id="rId19"/>
    <p:sldId id="284" r:id="rId20"/>
    <p:sldId id="287" r:id="rId21"/>
    <p:sldId id="276" r:id="rId22"/>
    <p:sldId id="288" r:id="rId23"/>
    <p:sldId id="279" r:id="rId2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gr. Marek Mateják, Ph.D." initials="MMMP" lastIdx="2" clrIdx="0">
    <p:extLst>
      <p:ext uri="{19B8F6BF-5375-455C-9EA6-DF929625EA0E}">
        <p15:presenceInfo xmlns:p15="http://schemas.microsoft.com/office/powerpoint/2012/main" userId="S-1-5-21-1749383568-2819436954-3184962081-1427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EF2"/>
    <a:srgbClr val="DE1D31"/>
    <a:srgbClr val="CC193A"/>
    <a:srgbClr val="707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00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6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D63CE3-52E3-42AE-A48C-209CCA2C3F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91F77AB-028F-44F4-B70C-493D398E4A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A58AFCB-B835-47B5-BBD8-2DDD970B0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E0051-D946-4C96-9686-8FA6C8D4FC9B}" type="datetimeFigureOut">
              <a:rPr lang="de-DE" smtClean="0"/>
              <a:t>06.09.2025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1B799DD-547F-4F08-ABB1-1179BA84C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92A224-D452-4856-A5EC-D1D7BAC32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4D4EB-91D7-49B0-9EF6-85DC57EA7FC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3963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C4D3CF-8CB0-4226-AB86-BFA752708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EE57A44-89B0-48EF-9599-BEA202C6BF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467478C-1CFC-485E-81EA-D89C1D6F7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E0051-D946-4C96-9686-8FA6C8D4FC9B}" type="datetimeFigureOut">
              <a:rPr lang="de-DE" smtClean="0"/>
              <a:t>06.09.2025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740416-8642-41DB-ACCE-F233C9D01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585A6FC-C9EE-4C5E-8B75-82B8BC41F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4D4EB-91D7-49B0-9EF6-85DC57EA7FC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2776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35DC102-637F-4E0B-9549-7969DBE1F6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0A36B33-D968-44A3-B4EE-212B3DFA61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1B40A9-9C29-42F2-990E-7FF82F3BB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E0051-D946-4C96-9686-8FA6C8D4FC9B}" type="datetimeFigureOut">
              <a:rPr lang="de-DE" smtClean="0"/>
              <a:t>06.09.2025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9C8E50-83CE-46A0-BC82-72F51B66B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220ADDB-A50D-4E02-8B1A-FFDDEA919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4D4EB-91D7-49B0-9EF6-85DC57EA7FC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5773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F8E9A4-A2ED-429F-AB93-6B809F0FA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3105FA-5D7F-42F4-9211-247B29E92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6B5418-145D-429A-8A72-115927A01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E0051-D946-4C96-9686-8FA6C8D4FC9B}" type="datetimeFigureOut">
              <a:rPr lang="de-DE" smtClean="0"/>
              <a:t>06.09.2025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772856D-9743-4B1C-841B-40EABBEAE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0FF1666-42CD-494E-BD67-012368E60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4D4EB-91D7-49B0-9EF6-85DC57EA7FC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9695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6B1D18-4357-4781-AE7F-D2711FC6A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13DD1FB-2E63-4E31-967A-9E26ECC804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6386EB5-2ADA-4674-9BD6-E9D8D0880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E0051-D946-4C96-9686-8FA6C8D4FC9B}" type="datetimeFigureOut">
              <a:rPr lang="de-DE" smtClean="0"/>
              <a:t>06.09.2025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280143D-D18A-4D22-AA48-3EE466675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DB02D7-FE16-4483-9E7D-031F42DD5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4D4EB-91D7-49B0-9EF6-85DC57EA7FC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4402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933524-B4FA-4CBA-9BD7-C008181EE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6BE4C7-E85D-4C92-A880-B8CDA23684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AB68480-38E2-4D01-8374-761B187A66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01CD92A-A06D-404E-8800-443A49DA6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E0051-D946-4C96-9686-8FA6C8D4FC9B}" type="datetimeFigureOut">
              <a:rPr lang="de-DE" smtClean="0"/>
              <a:t>06.09.2025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32E8E97-D055-4620-B127-F88C3236A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7AF33AD-2F1D-4876-B047-D4EBD1763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4D4EB-91D7-49B0-9EF6-85DC57EA7FC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0174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A1EDC6-6B2B-4285-A9E1-114E54602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121870E-D2F4-4ED6-A001-06A6568F15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61E75F3-738B-4BCA-96C5-FEDE919923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F1410BB-31DA-4C0F-9F20-BAD802C440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777D234-0505-4839-9177-8A2AFF1998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D10D7C5-A27E-461C-AF6F-280ED870A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E0051-D946-4C96-9686-8FA6C8D4FC9B}" type="datetimeFigureOut">
              <a:rPr lang="de-DE" smtClean="0"/>
              <a:t>06.09.2025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308C67B-04B6-4786-9A09-0FA1F5A2E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094DA0B-D16A-4CA6-AFCE-955C6BC11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4D4EB-91D7-49B0-9EF6-85DC57EA7FC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665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87B057-7D3F-4427-AC93-FE6AF851C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32F549F-7333-4FA0-9676-351193708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E0051-D946-4C96-9686-8FA6C8D4FC9B}" type="datetimeFigureOut">
              <a:rPr lang="de-DE" smtClean="0"/>
              <a:t>06.09.2025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C0EC9AF-B603-4B5F-A7FD-68BA4C128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DD58EAB-8900-41A9-89B6-14A5B0D8C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4D4EB-91D7-49B0-9EF6-85DC57EA7FC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3772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ABF94A6-94F7-4776-96EF-756C6D798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E0051-D946-4C96-9686-8FA6C8D4FC9B}" type="datetimeFigureOut">
              <a:rPr lang="de-DE" smtClean="0"/>
              <a:t>06.09.2025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E086C62-3805-49EF-9463-F4A5DBCFB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03A9CAD-F32D-4AC3-8369-D116B635E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4D4EB-91D7-49B0-9EF6-85DC57EA7FC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6715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2186CE-4A53-44C3-BB6E-E412B129B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68535D-B054-48EE-B145-7A25F58A31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1D8F7C8-4A30-4E27-9E33-0A8D088630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3EC1027-7C85-49D2-9DC8-FCAACB939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E0051-D946-4C96-9686-8FA6C8D4FC9B}" type="datetimeFigureOut">
              <a:rPr lang="de-DE" smtClean="0"/>
              <a:t>06.09.2025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99EA88A-2771-4D19-905D-753CC6F74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7E42A3C-C150-4CE7-AC89-0F0344244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4D4EB-91D7-49B0-9EF6-85DC57EA7FC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3421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0AE750-E99F-4D8A-8DD0-24AE615AF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993405C-0E45-4169-859A-4330648976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36E2C5A-CF62-4C7F-8C3E-255A014A5C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B911241-0BB2-4A16-ADDB-43B302191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E0051-D946-4C96-9686-8FA6C8D4FC9B}" type="datetimeFigureOut">
              <a:rPr lang="de-DE" smtClean="0"/>
              <a:t>06.09.2025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E2F1AFB-3FF8-45E8-AA4B-9839487F1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66CAD2F-A5FA-4E47-B949-6280A2828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4D4EB-91D7-49B0-9EF6-85DC57EA7FC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0050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004DDF8-F13D-4863-B41A-F775F53C7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1801816-2011-4CD5-9F60-71004B2EF0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16070C-0A9A-4272-9E74-FBFC640F2D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E0051-D946-4C96-9686-8FA6C8D4FC9B}" type="datetimeFigureOut">
              <a:rPr lang="de-DE" smtClean="0"/>
              <a:t>06.09.2025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9407D13-AEC0-42C7-AE90-6912EDED5A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649BFB-95E2-4045-BB72-6603EC9196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4D4EB-91D7-49B0-9EF6-85DC57EA7FC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1896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mailto:marek@matfyz.cz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85ED4652-D093-D3E8-2F75-1D5E6F4AA35F}"/>
              </a:ext>
            </a:extLst>
          </p:cNvPr>
          <p:cNvSpPr/>
          <p:nvPr/>
        </p:nvSpPr>
        <p:spPr>
          <a:xfrm>
            <a:off x="-1" y="0"/>
            <a:ext cx="5745445" cy="685800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/>
              <a:t>[    </a:t>
            </a:r>
            <a:r>
              <a:rPr lang="de-DE" sz="3200" b="1" dirty="0" err="1"/>
              <a:t>Your</a:t>
            </a:r>
            <a:r>
              <a:rPr lang="de-DE" sz="3200" b="1" dirty="0"/>
              <a:t> </a:t>
            </a:r>
          </a:p>
          <a:p>
            <a:pPr algn="ctr"/>
            <a:r>
              <a:rPr lang="de-DE" sz="3200" b="1" dirty="0" err="1"/>
              <a:t>portrait</a:t>
            </a:r>
            <a:r>
              <a:rPr lang="de-DE" sz="3200" b="1" dirty="0"/>
              <a:t> </a:t>
            </a:r>
          </a:p>
          <a:p>
            <a:pPr algn="ctr"/>
            <a:r>
              <a:rPr lang="de-DE" sz="3200" b="1" dirty="0" err="1"/>
              <a:t>picture</a:t>
            </a:r>
            <a:r>
              <a:rPr lang="de-DE" sz="3200" b="1" dirty="0"/>
              <a:t> </a:t>
            </a:r>
          </a:p>
          <a:p>
            <a:pPr algn="ctr"/>
            <a:r>
              <a:rPr lang="de-DE" sz="3200" b="1" dirty="0" err="1"/>
              <a:t>here</a:t>
            </a:r>
            <a:r>
              <a:rPr lang="de-DE" sz="3200" b="1" dirty="0"/>
              <a:t>    ]</a:t>
            </a:r>
          </a:p>
        </p:txBody>
      </p:sp>
      <p:sp>
        <p:nvSpPr>
          <p:cNvPr id="9" name="Rechtwinkliges Dreieck 8">
            <a:extLst>
              <a:ext uri="{FF2B5EF4-FFF2-40B4-BE49-F238E27FC236}">
                <a16:creationId xmlns:a16="http://schemas.microsoft.com/office/drawing/2014/main" id="{9A509278-E644-45F9-ABB8-8152B923BB7A}"/>
              </a:ext>
            </a:extLst>
          </p:cNvPr>
          <p:cNvSpPr/>
          <p:nvPr/>
        </p:nvSpPr>
        <p:spPr>
          <a:xfrm rot="10800000" flipV="1">
            <a:off x="9005976" y="3365877"/>
            <a:ext cx="3186023" cy="3492123"/>
          </a:xfrm>
          <a:prstGeom prst="rtTriangle">
            <a:avLst/>
          </a:prstGeom>
          <a:solidFill>
            <a:srgbClr val="DE1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BB7CBD8A-5E0D-73BC-C88B-50C46974E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5564" y="763316"/>
            <a:ext cx="5498236" cy="2406463"/>
          </a:xfrm>
          <a:prstGeom prst="rect">
            <a:avLst/>
          </a:prstGeom>
        </p:spPr>
      </p:pic>
      <p:sp>
        <p:nvSpPr>
          <p:cNvPr id="6" name="Rechtwinkliges Dreieck 5">
            <a:extLst>
              <a:ext uri="{FF2B5EF4-FFF2-40B4-BE49-F238E27FC236}">
                <a16:creationId xmlns:a16="http://schemas.microsoft.com/office/drawing/2014/main" id="{F6C7CBCF-74E7-4357-81C7-F4E898BE038E}"/>
              </a:ext>
            </a:extLst>
          </p:cNvPr>
          <p:cNvSpPr/>
          <p:nvPr/>
        </p:nvSpPr>
        <p:spPr>
          <a:xfrm flipV="1">
            <a:off x="-1" y="0"/>
            <a:ext cx="2846717" cy="3120219"/>
          </a:xfrm>
          <a:prstGeom prst="rtTriangle">
            <a:avLst/>
          </a:prstGeom>
          <a:solidFill>
            <a:srgbClr val="DE1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45EB5B8B-C704-F01C-8EF7-06AE8A05C735}"/>
              </a:ext>
            </a:extLst>
          </p:cNvPr>
          <p:cNvSpPr txBox="1"/>
          <p:nvPr/>
        </p:nvSpPr>
        <p:spPr>
          <a:xfrm>
            <a:off x="6096000" y="172824"/>
            <a:ext cx="517799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600" dirty="0" err="1">
                <a:solidFill>
                  <a:srgbClr val="707A84"/>
                </a:solidFill>
                <a:latin typeface="Century Gothic" panose="020B0502020202020204" pitchFamily="34" charset="0"/>
              </a:rPr>
              <a:t>excited</a:t>
            </a:r>
            <a:r>
              <a:rPr lang="de-DE" sz="2600" dirty="0">
                <a:solidFill>
                  <a:srgbClr val="707A84"/>
                </a:solidFill>
                <a:latin typeface="Century Gothic" panose="020B0502020202020204" pitchFamily="34" charset="0"/>
              </a:rPr>
              <a:t> </a:t>
            </a:r>
            <a:r>
              <a:rPr lang="de-DE" sz="2600" dirty="0" err="1">
                <a:solidFill>
                  <a:srgbClr val="707A84"/>
                </a:solidFill>
                <a:latin typeface="Century Gothic" panose="020B0502020202020204" pitchFamily="34" charset="0"/>
              </a:rPr>
              <a:t>to</a:t>
            </a:r>
            <a:r>
              <a:rPr lang="de-DE" sz="2600" dirty="0">
                <a:solidFill>
                  <a:srgbClr val="707A84"/>
                </a:solidFill>
                <a:latin typeface="Century Gothic" panose="020B0502020202020204" pitchFamily="34" charset="0"/>
              </a:rPr>
              <a:t> </a:t>
            </a:r>
            <a:r>
              <a:rPr lang="de-DE" sz="2600" dirty="0" err="1">
                <a:solidFill>
                  <a:srgbClr val="707A84"/>
                </a:solidFill>
                <a:latin typeface="Century Gothic" panose="020B0502020202020204" pitchFamily="34" charset="0"/>
              </a:rPr>
              <a:t>be</a:t>
            </a:r>
            <a:r>
              <a:rPr lang="de-DE" sz="2600" dirty="0">
                <a:solidFill>
                  <a:srgbClr val="707A84"/>
                </a:solidFill>
                <a:latin typeface="Century Gothic" panose="020B0502020202020204" pitchFamily="34" charset="0"/>
              </a:rPr>
              <a:t> </a:t>
            </a:r>
            <a:r>
              <a:rPr lang="de-DE" sz="2600" dirty="0" err="1">
                <a:solidFill>
                  <a:srgbClr val="707A84"/>
                </a:solidFill>
                <a:latin typeface="Century Gothic" panose="020B0502020202020204" pitchFamily="34" charset="0"/>
              </a:rPr>
              <a:t>presenting</a:t>
            </a:r>
            <a:r>
              <a:rPr lang="de-DE" sz="2600" dirty="0">
                <a:solidFill>
                  <a:srgbClr val="707A84"/>
                </a:solidFill>
                <a:latin typeface="Century Gothic" panose="020B0502020202020204" pitchFamily="34" charset="0"/>
              </a:rPr>
              <a:t> at </a:t>
            </a:r>
            <a:r>
              <a:rPr lang="de-DE" sz="2600" dirty="0" err="1">
                <a:solidFill>
                  <a:srgbClr val="707A84"/>
                </a:solidFill>
                <a:latin typeface="Century Gothic" panose="020B0502020202020204" pitchFamily="34" charset="0"/>
              </a:rPr>
              <a:t>the</a:t>
            </a:r>
            <a:endParaRPr lang="de-DE" sz="2600" dirty="0">
              <a:solidFill>
                <a:srgbClr val="707A84"/>
              </a:solidFill>
              <a:latin typeface="Century Gothic" panose="020B0502020202020204" pitchFamily="34" charset="0"/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8DF04420-965F-E739-D36A-98B58599583B}"/>
              </a:ext>
            </a:extLst>
          </p:cNvPr>
          <p:cNvSpPr txBox="1"/>
          <p:nvPr/>
        </p:nvSpPr>
        <p:spPr>
          <a:xfrm>
            <a:off x="6160057" y="3267828"/>
            <a:ext cx="504987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latin typeface="Century Gothic" panose="020B0502020202020204" pitchFamily="34" charset="0"/>
              </a:rPr>
              <a:t>Chemical 2.0</a:t>
            </a:r>
          </a:p>
          <a:p>
            <a:pPr algn="ctr"/>
            <a:r>
              <a:rPr lang="en-US" sz="2600" b="1" dirty="0">
                <a:latin typeface="Century Gothic" panose="020B0502020202020204" pitchFamily="34" charset="0"/>
              </a:rPr>
              <a:t>(Free open-source </a:t>
            </a:r>
          </a:p>
          <a:p>
            <a:pPr algn="ctr"/>
            <a:r>
              <a:rPr lang="en-US" sz="2600" b="1" dirty="0" err="1">
                <a:latin typeface="Century Gothic" panose="020B0502020202020204" pitchFamily="34" charset="0"/>
              </a:rPr>
              <a:t>Modelica</a:t>
            </a:r>
            <a:r>
              <a:rPr lang="en-US" sz="2600" b="1" dirty="0">
                <a:latin typeface="Century Gothic" panose="020B0502020202020204" pitchFamily="34" charset="0"/>
              </a:rPr>
              <a:t> library)</a:t>
            </a:r>
            <a:endParaRPr lang="de-DE" sz="2600" b="1" dirty="0">
              <a:latin typeface="Century Gothic" panose="020B0502020202020204" pitchFamily="34" charset="0"/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3940B3B0-9F2C-3C5B-455C-59E5DFE82B19}"/>
              </a:ext>
            </a:extLst>
          </p:cNvPr>
          <p:cNvSpPr txBox="1"/>
          <p:nvPr/>
        </p:nvSpPr>
        <p:spPr>
          <a:xfrm rot="18709216">
            <a:off x="8867953" y="5126794"/>
            <a:ext cx="38342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Lucerne, Switzerland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September 8 -10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4644DA96-60BD-F0B1-1BAC-3323321ED886}"/>
              </a:ext>
            </a:extLst>
          </p:cNvPr>
          <p:cNvSpPr txBox="1"/>
          <p:nvPr/>
        </p:nvSpPr>
        <p:spPr>
          <a:xfrm rot="18734866">
            <a:off x="-777018" y="840544"/>
            <a:ext cx="38342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Marek Matej</a:t>
            </a:r>
            <a:r>
              <a:rPr lang="cs-CZ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á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k </a:t>
            </a:r>
            <a:endParaRPr lang="cs-CZ" sz="24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algn="ctr"/>
            <a:r>
              <a:rPr lang="cs-CZ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IKEM </a:t>
            </a: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&amp;</a:t>
            </a:r>
            <a:r>
              <a:rPr lang="cs-CZ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 Charles </a:t>
            </a:r>
            <a:r>
              <a:rPr lang="cs-CZ" sz="2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Uni</a:t>
            </a:r>
            <a:r>
              <a:rPr lang="en-US" sz="24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versity</a:t>
            </a:r>
            <a:endParaRPr lang="de-DE" sz="24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B7289D-E9CB-48A9-9437-AF0D5FB18F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798" y="2009775"/>
            <a:ext cx="2838450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938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0000">
        <p:split orient="vert"/>
      </p:transition>
    </mc:Choice>
    <mc:Fallback xmlns="">
      <p:transition spd="slow" advTm="10000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29DA7-6E51-4FC3-9E6D-0D22A5C1F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… as operation record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39088D-F3A7-434A-9790-714D696E2F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690687"/>
            <a:ext cx="10115214" cy="391121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4AF706-4630-4076-987B-E656746ABE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195"/>
          <a:stretch/>
        </p:blipFill>
        <p:spPr>
          <a:xfrm>
            <a:off x="5881669" y="2854960"/>
            <a:ext cx="6168092" cy="37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950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DD473-D00A-44ED-939E-8388D84F7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Substance and process parametrization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0CF4D3-77A0-4546-B6BC-687E473C3F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130" y="1597482"/>
            <a:ext cx="2838596" cy="1289116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E9D3DD3-624A-47A5-B16F-B591F2F8CD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16" y="2856245"/>
            <a:ext cx="5404128" cy="88904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097F1CB-A653-4686-86A5-25DDB89ABE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084" y="3732026"/>
            <a:ext cx="7598420" cy="77385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CFDE77A-BDEB-4610-99F1-289A75DD6F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196" y="4910848"/>
            <a:ext cx="7721997" cy="57152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1D03A06-5706-4A75-B5ED-EE345A096D62}"/>
              </a:ext>
            </a:extLst>
          </p:cNvPr>
          <p:cNvSpPr txBox="1"/>
          <p:nvPr/>
        </p:nvSpPr>
        <p:spPr>
          <a:xfrm>
            <a:off x="5662739" y="1667648"/>
            <a:ext cx="60976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Ref: McBride B.J.,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Zehe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M.J., and Gordon S. (2002): NASA Glenn Coefficients for Calculating Thermodynamic Properties of Individual Species. NASA report TP-2002-211556 </a:t>
            </a:r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B487FC0-27E4-408B-90B8-D52F383DA5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196" y="5462797"/>
            <a:ext cx="9887458" cy="62233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C38306E-DF89-40A0-9C38-9512DEE313A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0866" y="2645511"/>
            <a:ext cx="2781443" cy="723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64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F1AA7-AFB5-484E-9394-E06C173CC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Upgrade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3EC41-C84B-4665-A526-5F639F33F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definition of substances/processes</a:t>
            </a:r>
          </a:p>
          <a:p>
            <a:r>
              <a:rPr lang="en-US" b="1" dirty="0"/>
              <a:t>chemical kinetics</a:t>
            </a:r>
          </a:p>
          <a:p>
            <a:r>
              <a:rPr lang="en-US" dirty="0"/>
              <a:t>support of chemical pathways</a:t>
            </a:r>
          </a:p>
        </p:txBody>
      </p:sp>
    </p:spTree>
    <p:extLst>
      <p:ext uri="{BB962C8B-B14F-4D97-AF65-F5344CB8AC3E}">
        <p14:creationId xmlns:p14="http://schemas.microsoft.com/office/powerpoint/2010/main" val="2948412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4DEDF-E36C-44EA-B3C1-3A57FD8A1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Traditional chemical kinetics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9538DE-F599-4247-81A5-DF4E1BC1D8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09" y="2500430"/>
            <a:ext cx="2010995" cy="46185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979618-D1CB-4D20-A051-FBADEAD1C1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925" y="4154416"/>
            <a:ext cx="1447874" cy="3365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A79AA75-1CAD-48E0-98D9-02C063358F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925" y="5858424"/>
            <a:ext cx="1339919" cy="4635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6E55EDB-8214-4AA5-A1A7-71C260B712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302" y="2263546"/>
            <a:ext cx="895396" cy="74298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4D60C6D-599F-49DC-8141-7B5F211E7E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9033" y="3875264"/>
            <a:ext cx="1720938" cy="78744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4A85BC3-910B-4103-8CB8-E606FEB8314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8788" y="5316658"/>
            <a:ext cx="1492327" cy="793791"/>
          </a:xfrm>
          <a:prstGeom prst="rect">
            <a:avLst/>
          </a:prstGeom>
        </p:spPr>
      </p:pic>
      <p:sp>
        <p:nvSpPr>
          <p:cNvPr id="16" name="Speech Bubble: Oval 15">
            <a:extLst>
              <a:ext uri="{FF2B5EF4-FFF2-40B4-BE49-F238E27FC236}">
                <a16:creationId xmlns:a16="http://schemas.microsoft.com/office/drawing/2014/main" id="{1E6BF408-5456-496F-999A-300B40D1200C}"/>
              </a:ext>
            </a:extLst>
          </p:cNvPr>
          <p:cNvSpPr/>
          <p:nvPr/>
        </p:nvSpPr>
        <p:spPr>
          <a:xfrm>
            <a:off x="409880" y="1725079"/>
            <a:ext cx="2558143" cy="574261"/>
          </a:xfrm>
          <a:prstGeom prst="wedgeEllipseCallout">
            <a:avLst>
              <a:gd name="adj1" fmla="val -27216"/>
              <a:gd name="adj2" fmla="val 795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Reaction rate</a:t>
            </a:r>
          </a:p>
        </p:txBody>
      </p:sp>
      <p:sp>
        <p:nvSpPr>
          <p:cNvPr id="17" name="Speech Bubble: Oval 16">
            <a:extLst>
              <a:ext uri="{FF2B5EF4-FFF2-40B4-BE49-F238E27FC236}">
                <a16:creationId xmlns:a16="http://schemas.microsoft.com/office/drawing/2014/main" id="{C5F4E059-7238-4B16-A161-C77223D5BF3A}"/>
              </a:ext>
            </a:extLst>
          </p:cNvPr>
          <p:cNvSpPr/>
          <p:nvPr/>
        </p:nvSpPr>
        <p:spPr>
          <a:xfrm>
            <a:off x="3800737" y="1722492"/>
            <a:ext cx="3564186" cy="574261"/>
          </a:xfrm>
          <a:prstGeom prst="wedgeEllipseCallout">
            <a:avLst>
              <a:gd name="adj1" fmla="val 4853"/>
              <a:gd name="adj2" fmla="val 795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Dissiciation</a:t>
            </a:r>
            <a:r>
              <a:rPr lang="en-US" dirty="0"/>
              <a:t> coefficient</a:t>
            </a:r>
          </a:p>
        </p:txBody>
      </p:sp>
      <p:sp>
        <p:nvSpPr>
          <p:cNvPr id="18" name="Speech Bubble: Oval 17">
            <a:extLst>
              <a:ext uri="{FF2B5EF4-FFF2-40B4-BE49-F238E27FC236}">
                <a16:creationId xmlns:a16="http://schemas.microsoft.com/office/drawing/2014/main" id="{4EF5D965-86C1-420F-88E3-1395C193DDF8}"/>
              </a:ext>
            </a:extLst>
          </p:cNvPr>
          <p:cNvSpPr/>
          <p:nvPr/>
        </p:nvSpPr>
        <p:spPr>
          <a:xfrm>
            <a:off x="1391430" y="3379651"/>
            <a:ext cx="3564186" cy="574261"/>
          </a:xfrm>
          <a:prstGeom prst="wedgeEllipseCallout">
            <a:avLst>
              <a:gd name="adj1" fmla="val -36962"/>
              <a:gd name="adj2" fmla="val 757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Forward rate coefficient</a:t>
            </a:r>
          </a:p>
        </p:txBody>
      </p:sp>
      <p:sp>
        <p:nvSpPr>
          <p:cNvPr id="20" name="Speech Bubble: Oval 19">
            <a:extLst>
              <a:ext uri="{FF2B5EF4-FFF2-40B4-BE49-F238E27FC236}">
                <a16:creationId xmlns:a16="http://schemas.microsoft.com/office/drawing/2014/main" id="{2450908E-7041-4289-B37C-310E8BEFB77A}"/>
              </a:ext>
            </a:extLst>
          </p:cNvPr>
          <p:cNvSpPr/>
          <p:nvPr/>
        </p:nvSpPr>
        <p:spPr>
          <a:xfrm>
            <a:off x="1221123" y="5206928"/>
            <a:ext cx="3798585" cy="574261"/>
          </a:xfrm>
          <a:prstGeom prst="wedgeEllipseCallout">
            <a:avLst>
              <a:gd name="adj1" fmla="val -36962"/>
              <a:gd name="adj2" fmla="val 757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Backward rate coefficient</a:t>
            </a:r>
          </a:p>
        </p:txBody>
      </p:sp>
      <p:sp>
        <p:nvSpPr>
          <p:cNvPr id="21" name="Speech Bubble: Oval 20">
            <a:extLst>
              <a:ext uri="{FF2B5EF4-FFF2-40B4-BE49-F238E27FC236}">
                <a16:creationId xmlns:a16="http://schemas.microsoft.com/office/drawing/2014/main" id="{6CA26D1E-F651-473B-BC73-46B05AFA53F8}"/>
              </a:ext>
            </a:extLst>
          </p:cNvPr>
          <p:cNvSpPr/>
          <p:nvPr/>
        </p:nvSpPr>
        <p:spPr>
          <a:xfrm>
            <a:off x="5662639" y="3429000"/>
            <a:ext cx="3564186" cy="574261"/>
          </a:xfrm>
          <a:prstGeom prst="wedgeEllipseCallout">
            <a:avLst>
              <a:gd name="adj1" fmla="val 44281"/>
              <a:gd name="adj2" fmla="val 738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Substrates activity</a:t>
            </a:r>
          </a:p>
        </p:txBody>
      </p:sp>
      <p:sp>
        <p:nvSpPr>
          <p:cNvPr id="22" name="Speech Bubble: Oval 21">
            <a:extLst>
              <a:ext uri="{FF2B5EF4-FFF2-40B4-BE49-F238E27FC236}">
                <a16:creationId xmlns:a16="http://schemas.microsoft.com/office/drawing/2014/main" id="{A31A3108-CC05-4D47-8000-7C5FC07B2FFC}"/>
              </a:ext>
            </a:extLst>
          </p:cNvPr>
          <p:cNvSpPr/>
          <p:nvPr/>
        </p:nvSpPr>
        <p:spPr>
          <a:xfrm>
            <a:off x="5740708" y="4960386"/>
            <a:ext cx="3564186" cy="574261"/>
          </a:xfrm>
          <a:prstGeom prst="wedgeEllipseCallout">
            <a:avLst>
              <a:gd name="adj1" fmla="val 40615"/>
              <a:gd name="adj2" fmla="val 6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Products activity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34BEB178-8795-4E50-A540-0E5E50BC35C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3977" y="2601716"/>
            <a:ext cx="2006703" cy="381020"/>
          </a:xfrm>
          <a:prstGeom prst="rect">
            <a:avLst/>
          </a:prstGeom>
        </p:spPr>
      </p:pic>
      <p:sp>
        <p:nvSpPr>
          <p:cNvPr id="27" name="Speech Bubble: Oval 26">
            <a:extLst>
              <a:ext uri="{FF2B5EF4-FFF2-40B4-BE49-F238E27FC236}">
                <a16:creationId xmlns:a16="http://schemas.microsoft.com/office/drawing/2014/main" id="{B569C4D3-C803-403B-AD1F-2F9FAE93D91F}"/>
              </a:ext>
            </a:extLst>
          </p:cNvPr>
          <p:cNvSpPr/>
          <p:nvPr/>
        </p:nvSpPr>
        <p:spPr>
          <a:xfrm>
            <a:off x="7937409" y="1722492"/>
            <a:ext cx="3564186" cy="574261"/>
          </a:xfrm>
          <a:prstGeom prst="wedgeEllipseCallout">
            <a:avLst>
              <a:gd name="adj1" fmla="val 272"/>
              <a:gd name="adj2" fmla="val 852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Arrhenius equation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2766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3C3C2B-3E00-44E3-9650-49BA8011CA6A}"/>
              </a:ext>
            </a:extLst>
          </p:cNvPr>
          <p:cNvSpPr txBox="1">
            <a:spLocks/>
          </p:cNvSpPr>
          <p:nvPr/>
        </p:nvSpPr>
        <p:spPr>
          <a:xfrm>
            <a:off x="838199" y="2622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Traditional potential difference function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8F50160-730A-49A5-8A4A-018D9923A2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2645" y="3341425"/>
            <a:ext cx="3276768" cy="192414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1FDE905-83AD-4935-AF38-E6FD3B6AD5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011" y="3118244"/>
            <a:ext cx="381020" cy="29211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C9895B3-02BF-4404-8654-D293943219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6651" y="5265574"/>
            <a:ext cx="234962" cy="36196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B4438F8-C139-4909-9FE6-4BD720363D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069" y="5301863"/>
            <a:ext cx="469924" cy="29211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F2996F5-534B-49FC-A530-8DB9EDCF46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0916" y="5299211"/>
            <a:ext cx="285765" cy="29846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3105F994-BFD7-4DEB-BD63-771DE0EE9FA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542" y="3344149"/>
            <a:ext cx="4178515" cy="1301817"/>
          </a:xfrm>
          <a:prstGeom prst="rect">
            <a:avLst/>
          </a:prstGeom>
        </p:spPr>
      </p:pic>
      <p:pic>
        <p:nvPicPr>
          <p:cNvPr id="33" name="Content Placeholder 32">
            <a:extLst>
              <a:ext uri="{FF2B5EF4-FFF2-40B4-BE49-F238E27FC236}">
                <a16:creationId xmlns:a16="http://schemas.microsoft.com/office/drawing/2014/main" id="{FEDE6349-51DE-4B1B-AE70-D02F84244C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7590" y="1532841"/>
            <a:ext cx="5076818" cy="865556"/>
          </a:xfrm>
        </p:spPr>
      </p:pic>
    </p:spTree>
    <p:extLst>
      <p:ext uri="{BB962C8B-B14F-4D97-AF65-F5344CB8AC3E}">
        <p14:creationId xmlns:p14="http://schemas.microsoft.com/office/powerpoint/2010/main" val="40870842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F1AA7-AFB5-484E-9394-E06C173CC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Upgrade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3EC41-C84B-4665-A526-5F639F33F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definition of substances/processes</a:t>
            </a:r>
          </a:p>
          <a:p>
            <a:r>
              <a:rPr lang="en-US" dirty="0"/>
              <a:t>chemical kinetics</a:t>
            </a:r>
          </a:p>
          <a:p>
            <a:r>
              <a:rPr lang="en-US" b="1" dirty="0"/>
              <a:t>support of chemical pathways</a:t>
            </a:r>
          </a:p>
        </p:txBody>
      </p:sp>
    </p:spTree>
    <p:extLst>
      <p:ext uri="{BB962C8B-B14F-4D97-AF65-F5344CB8AC3E}">
        <p14:creationId xmlns:p14="http://schemas.microsoft.com/office/powerpoint/2010/main" val="15847094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F45382-9F54-4599-98E5-24F951968A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842" y="338238"/>
            <a:ext cx="7873666" cy="2704899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5941A7-88EF-48BE-BA65-1A059252D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1325563"/>
          </a:xfrm>
        </p:spPr>
        <p:txBody>
          <a:bodyPr/>
          <a:lstStyle/>
          <a:p>
            <a:pPr algn="r"/>
            <a:r>
              <a:rPr lang="en-US" dirty="0"/>
              <a:t>Example of usage (Chemical 2.0)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95CF45-3286-442A-A729-A371A9FB69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7181" y="2897203"/>
            <a:ext cx="5114389" cy="39463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FB7A9E-5262-4F53-A456-0007304532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065" y="3524625"/>
            <a:ext cx="4267400" cy="270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104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2B55C-2E2D-4AC7-9E39-8B71DDCEB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Background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7EE2BE67-D647-48B2-8EDE-B495AEC058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067" y="1673851"/>
            <a:ext cx="1284987" cy="91099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3E3E55EC-6A21-451E-8143-C37A255DE1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435" y="1556893"/>
            <a:ext cx="4191129" cy="1068950"/>
          </a:xfrm>
          <a:prstGeom prst="rect">
            <a:avLst/>
          </a:prstGeom>
        </p:spPr>
      </p:pic>
      <p:pic>
        <p:nvPicPr>
          <p:cNvPr id="33" name="Content Placeholder 32">
            <a:extLst>
              <a:ext uri="{FF2B5EF4-FFF2-40B4-BE49-F238E27FC236}">
                <a16:creationId xmlns:a16="http://schemas.microsoft.com/office/drawing/2014/main" id="{0E6592B1-47FA-4614-8638-186A806B24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3454" y="1604479"/>
            <a:ext cx="1455432" cy="973778"/>
          </a:xfr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1242BBF9-212C-4649-BCD4-5ED5B75F41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239" y="5395513"/>
            <a:ext cx="1945815" cy="596456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E5B45D7A-4D9B-4ADE-A2A8-BC5BF44001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521" y="5655700"/>
            <a:ext cx="2298670" cy="449043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432F9CE3-E1AF-4FDB-8E78-1EDB159CBEC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9516" y="3522218"/>
            <a:ext cx="1842013" cy="985726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04DF9B7C-239A-476F-9536-286A361E1CC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064" y="5275293"/>
            <a:ext cx="5937956" cy="1153489"/>
          </a:xfrm>
          <a:prstGeom prst="rect">
            <a:avLst/>
          </a:prstGeom>
        </p:spPr>
      </p:pic>
      <p:sp>
        <p:nvSpPr>
          <p:cNvPr id="53" name="Speech Bubble: Oval 52">
            <a:extLst>
              <a:ext uri="{FF2B5EF4-FFF2-40B4-BE49-F238E27FC236}">
                <a16:creationId xmlns:a16="http://schemas.microsoft.com/office/drawing/2014/main" id="{E773D414-DEDF-4F30-BC5C-21A2EEF81D58}"/>
              </a:ext>
            </a:extLst>
          </p:cNvPr>
          <p:cNvSpPr/>
          <p:nvPr/>
        </p:nvSpPr>
        <p:spPr>
          <a:xfrm>
            <a:off x="1213280" y="1112837"/>
            <a:ext cx="1422774" cy="577851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velocity</a:t>
            </a:r>
          </a:p>
        </p:txBody>
      </p:sp>
      <p:sp>
        <p:nvSpPr>
          <p:cNvPr id="54" name="Speech Bubble: Oval 53">
            <a:extLst>
              <a:ext uri="{FF2B5EF4-FFF2-40B4-BE49-F238E27FC236}">
                <a16:creationId xmlns:a16="http://schemas.microsoft.com/office/drawing/2014/main" id="{7A237FFF-4142-4E7F-967B-0CCE3103CB28}"/>
              </a:ext>
            </a:extLst>
          </p:cNvPr>
          <p:cNvSpPr/>
          <p:nvPr/>
        </p:nvSpPr>
        <p:spPr>
          <a:xfrm>
            <a:off x="9115723" y="1027906"/>
            <a:ext cx="2074791" cy="577851"/>
          </a:xfrm>
          <a:prstGeom prst="wedgeEllipseCallout">
            <a:avLst>
              <a:gd name="adj1" fmla="val -25030"/>
              <a:gd name="adj2" fmla="val 813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acceleration</a:t>
            </a:r>
          </a:p>
        </p:txBody>
      </p:sp>
      <p:sp>
        <p:nvSpPr>
          <p:cNvPr id="55" name="Speech Bubble: Oval 54">
            <a:extLst>
              <a:ext uri="{FF2B5EF4-FFF2-40B4-BE49-F238E27FC236}">
                <a16:creationId xmlns:a16="http://schemas.microsoft.com/office/drawing/2014/main" id="{0BC2CF41-0431-47F2-8E71-432CCF6CF024}"/>
              </a:ext>
            </a:extLst>
          </p:cNvPr>
          <p:cNvSpPr/>
          <p:nvPr/>
        </p:nvSpPr>
        <p:spPr>
          <a:xfrm>
            <a:off x="5216738" y="2944367"/>
            <a:ext cx="2074791" cy="577851"/>
          </a:xfrm>
          <a:prstGeom prst="wedgeEllipseCallout">
            <a:avLst>
              <a:gd name="adj1" fmla="val -25030"/>
              <a:gd name="adj2" fmla="val 813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molar flow</a:t>
            </a:r>
          </a:p>
        </p:txBody>
      </p:sp>
      <p:sp>
        <p:nvSpPr>
          <p:cNvPr id="56" name="Speech Bubble: Oval 55">
            <a:extLst>
              <a:ext uri="{FF2B5EF4-FFF2-40B4-BE49-F238E27FC236}">
                <a16:creationId xmlns:a16="http://schemas.microsoft.com/office/drawing/2014/main" id="{D9DDE8A5-C5C9-46DB-A5ED-D59BBC109AB0}"/>
              </a:ext>
            </a:extLst>
          </p:cNvPr>
          <p:cNvSpPr/>
          <p:nvPr/>
        </p:nvSpPr>
        <p:spPr>
          <a:xfrm>
            <a:off x="722344" y="6091362"/>
            <a:ext cx="2074791" cy="577851"/>
          </a:xfrm>
          <a:prstGeom prst="wedgeEllipseCallout">
            <a:avLst>
              <a:gd name="adj1" fmla="val -34999"/>
              <a:gd name="adj2" fmla="val -787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force</a:t>
            </a:r>
          </a:p>
        </p:txBody>
      </p:sp>
      <p:sp>
        <p:nvSpPr>
          <p:cNvPr id="57" name="Speech Bubble: Oval 56">
            <a:extLst>
              <a:ext uri="{FF2B5EF4-FFF2-40B4-BE49-F238E27FC236}">
                <a16:creationId xmlns:a16="http://schemas.microsoft.com/office/drawing/2014/main" id="{525ACC53-29D7-4833-949D-F46CBB66958C}"/>
              </a:ext>
            </a:extLst>
          </p:cNvPr>
          <p:cNvSpPr/>
          <p:nvPr/>
        </p:nvSpPr>
        <p:spPr>
          <a:xfrm>
            <a:off x="3683752" y="6203948"/>
            <a:ext cx="2074791" cy="654051"/>
          </a:xfrm>
          <a:prstGeom prst="wedgeEllipseCallout">
            <a:avLst>
              <a:gd name="adj1" fmla="val -51788"/>
              <a:gd name="adj2" fmla="val -769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derivation of energy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71DD8246-419F-4940-A3E7-564A547D8F8D}"/>
              </a:ext>
            </a:extLst>
          </p:cNvPr>
          <p:cNvSpPr/>
          <p:nvPr/>
        </p:nvSpPr>
        <p:spPr>
          <a:xfrm>
            <a:off x="774550" y="2806092"/>
            <a:ext cx="968829" cy="2247446"/>
          </a:xfrm>
          <a:prstGeom prst="ellipse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08BF745-144C-41A0-9151-CB44BB11F136}"/>
              </a:ext>
            </a:extLst>
          </p:cNvPr>
          <p:cNvSpPr/>
          <p:nvPr/>
        </p:nvSpPr>
        <p:spPr>
          <a:xfrm>
            <a:off x="1227755" y="2806092"/>
            <a:ext cx="1583207" cy="2256741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bg1"/>
                </a:solidFill>
              </a:rPr>
              <a:t>Vm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8" name="Speech Bubble: Oval 57">
            <a:extLst>
              <a:ext uri="{FF2B5EF4-FFF2-40B4-BE49-F238E27FC236}">
                <a16:creationId xmlns:a16="http://schemas.microsoft.com/office/drawing/2014/main" id="{BD024E8E-3ABA-431A-A0D9-450442E06ADE}"/>
              </a:ext>
            </a:extLst>
          </p:cNvPr>
          <p:cNvSpPr/>
          <p:nvPr/>
        </p:nvSpPr>
        <p:spPr>
          <a:xfrm>
            <a:off x="6168021" y="4731266"/>
            <a:ext cx="3055433" cy="654051"/>
          </a:xfrm>
          <a:prstGeom prst="wedgeEllipseCallout">
            <a:avLst>
              <a:gd name="adj1" fmla="val -31851"/>
              <a:gd name="adj2" fmla="val 828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kinetic energy change</a:t>
            </a:r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E57D15DA-EE8D-4C88-A369-05375F148A51}"/>
              </a:ext>
            </a:extLst>
          </p:cNvPr>
          <p:cNvSpPr/>
          <p:nvPr/>
        </p:nvSpPr>
        <p:spPr>
          <a:xfrm>
            <a:off x="1978493" y="3790560"/>
            <a:ext cx="968829" cy="4490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74B7F5F-0282-4DA7-9234-E92765ECFBE1}"/>
              </a:ext>
            </a:extLst>
          </p:cNvPr>
          <p:cNvSpPr/>
          <p:nvPr/>
        </p:nvSpPr>
        <p:spPr>
          <a:xfrm>
            <a:off x="2332872" y="2810846"/>
            <a:ext cx="968829" cy="22474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C0A9DCCD-6096-4657-80A4-E99BBF7E629E}"/>
              </a:ext>
            </a:extLst>
          </p:cNvPr>
          <p:cNvSpPr/>
          <p:nvPr/>
        </p:nvSpPr>
        <p:spPr>
          <a:xfrm>
            <a:off x="2732648" y="3790560"/>
            <a:ext cx="1583208" cy="4490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v</a:t>
            </a:r>
          </a:p>
        </p:txBody>
      </p:sp>
    </p:spTree>
    <p:extLst>
      <p:ext uri="{BB962C8B-B14F-4D97-AF65-F5344CB8AC3E}">
        <p14:creationId xmlns:p14="http://schemas.microsoft.com/office/powerpoint/2010/main" val="28554430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2B55C-2E2D-4AC7-9E39-8B71DDCEB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Chemical inertia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7ACD0F-AF95-4FC9-94B8-6F51C4D6FD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886" y="5368059"/>
            <a:ext cx="3352972" cy="1041454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27F4C13-A4EB-4B83-A98B-26E5EF7753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771" y="4275913"/>
            <a:ext cx="4032457" cy="99065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6C7AE1F-82B9-480F-B189-31A1C23C4C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142" y="1732752"/>
            <a:ext cx="2863997" cy="112400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4285EF1-2142-4B86-BA7A-94D8343383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372" y="1866253"/>
            <a:ext cx="2741532" cy="92764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839CF1A-B33A-48F4-9A82-2059BC44051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931"/>
          <a:stretch/>
        </p:blipFill>
        <p:spPr>
          <a:xfrm>
            <a:off x="4040886" y="3178274"/>
            <a:ext cx="2551198" cy="8858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C00759-69B7-420C-ACA5-DC5A3CAB67C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137" y="1866252"/>
            <a:ext cx="2788659" cy="990507"/>
          </a:xfrm>
          <a:prstGeom prst="rect">
            <a:avLst/>
          </a:prstGeom>
        </p:spPr>
      </p:pic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E6C637BF-8435-4260-AADA-1F311B2E6FF9}"/>
              </a:ext>
            </a:extLst>
          </p:cNvPr>
          <p:cNvSpPr/>
          <p:nvPr/>
        </p:nvSpPr>
        <p:spPr>
          <a:xfrm>
            <a:off x="838200" y="1027906"/>
            <a:ext cx="2035629" cy="732745"/>
          </a:xfrm>
          <a:prstGeom prst="wedgeEllipseCallout">
            <a:avLst>
              <a:gd name="adj1" fmla="val -19763"/>
              <a:gd name="adj2" fmla="val 77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Chemical </a:t>
            </a:r>
            <a:r>
              <a:rPr lang="en-US" dirty="0" err="1"/>
              <a:t>inetria</a:t>
            </a:r>
            <a:endParaRPr lang="en-US" dirty="0"/>
          </a:p>
        </p:txBody>
      </p:sp>
      <p:sp>
        <p:nvSpPr>
          <p:cNvPr id="14" name="Speech Bubble: Oval 13">
            <a:extLst>
              <a:ext uri="{FF2B5EF4-FFF2-40B4-BE49-F238E27FC236}">
                <a16:creationId xmlns:a16="http://schemas.microsoft.com/office/drawing/2014/main" id="{2B1A20A2-0C42-403A-B287-606874DC660A}"/>
              </a:ext>
            </a:extLst>
          </p:cNvPr>
          <p:cNvSpPr/>
          <p:nvPr/>
        </p:nvSpPr>
        <p:spPr>
          <a:xfrm>
            <a:off x="435430" y="3163001"/>
            <a:ext cx="3331028" cy="732745"/>
          </a:xfrm>
          <a:prstGeom prst="wedgeEllipseCallout">
            <a:avLst>
              <a:gd name="adj1" fmla="val 86327"/>
              <a:gd name="adj2" fmla="val -144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Kinetic electro-chemical potential</a:t>
            </a:r>
          </a:p>
        </p:txBody>
      </p:sp>
      <p:sp>
        <p:nvSpPr>
          <p:cNvPr id="16" name="Speech Bubble: Oval 15">
            <a:extLst>
              <a:ext uri="{FF2B5EF4-FFF2-40B4-BE49-F238E27FC236}">
                <a16:creationId xmlns:a16="http://schemas.microsoft.com/office/drawing/2014/main" id="{46B38BB1-E5BE-41D0-9267-BBBB1CDDBCE4}"/>
              </a:ext>
            </a:extLst>
          </p:cNvPr>
          <p:cNvSpPr/>
          <p:nvPr/>
        </p:nvSpPr>
        <p:spPr>
          <a:xfrm>
            <a:off x="8488137" y="721215"/>
            <a:ext cx="2865663" cy="990506"/>
          </a:xfrm>
          <a:prstGeom prst="wedgeEllipseCallout">
            <a:avLst>
              <a:gd name="adj1" fmla="val -28120"/>
              <a:gd name="adj2" fmla="val 817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Flow acceleration on step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Δs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1861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6D9AF-3762-4380-AF54-DF6C4AF4B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Inertial connections (Chemical 2.0)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8528245-260D-40CD-84AC-C9339614F8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268" y="2166257"/>
            <a:ext cx="6877881" cy="794031"/>
          </a:xfrm>
          <a:prstGeom prst="rect">
            <a:avLst/>
          </a:prstGeo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08FC724D-B899-4C32-AC47-FB1BA40265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421" y="3034716"/>
            <a:ext cx="6440093" cy="779942"/>
          </a:xfr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9342985-43DB-4335-8FD3-7F162A8455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985" y="4257897"/>
            <a:ext cx="3939483" cy="1424446"/>
          </a:xfrm>
          <a:prstGeom prst="rect">
            <a:avLst/>
          </a:prstGeom>
        </p:spPr>
      </p:pic>
      <p:sp>
        <p:nvSpPr>
          <p:cNvPr id="15" name="Speech Bubble: Oval 14">
            <a:extLst>
              <a:ext uri="{FF2B5EF4-FFF2-40B4-BE49-F238E27FC236}">
                <a16:creationId xmlns:a16="http://schemas.microsoft.com/office/drawing/2014/main" id="{CACE7B43-93BE-4AC6-8A2D-442D5E380412}"/>
              </a:ext>
            </a:extLst>
          </p:cNvPr>
          <p:cNvSpPr/>
          <p:nvPr/>
        </p:nvSpPr>
        <p:spPr>
          <a:xfrm>
            <a:off x="5295900" y="1618066"/>
            <a:ext cx="1600200" cy="653143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flow</a:t>
            </a:r>
          </a:p>
        </p:txBody>
      </p:sp>
      <p:sp>
        <p:nvSpPr>
          <p:cNvPr id="18" name="Speech Bubble: Oval 17">
            <a:extLst>
              <a:ext uri="{FF2B5EF4-FFF2-40B4-BE49-F238E27FC236}">
                <a16:creationId xmlns:a16="http://schemas.microsoft.com/office/drawing/2014/main" id="{E5FDBD2B-3C14-4657-AC9C-73601BAA7F76}"/>
              </a:ext>
            </a:extLst>
          </p:cNvPr>
          <p:cNvSpPr/>
          <p:nvPr/>
        </p:nvSpPr>
        <p:spPr>
          <a:xfrm>
            <a:off x="7405024" y="1681433"/>
            <a:ext cx="1600200" cy="653143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non-flow</a:t>
            </a:r>
          </a:p>
        </p:txBody>
      </p:sp>
      <p:sp>
        <p:nvSpPr>
          <p:cNvPr id="19" name="Speech Bubble: Oval 18">
            <a:extLst>
              <a:ext uri="{FF2B5EF4-FFF2-40B4-BE49-F238E27FC236}">
                <a16:creationId xmlns:a16="http://schemas.microsoft.com/office/drawing/2014/main" id="{35DBF8A2-58D4-4752-9A00-B8E33B3F799E}"/>
              </a:ext>
            </a:extLst>
          </p:cNvPr>
          <p:cNvSpPr/>
          <p:nvPr/>
        </p:nvSpPr>
        <p:spPr>
          <a:xfrm>
            <a:off x="4495799" y="3609787"/>
            <a:ext cx="2097505" cy="653143"/>
          </a:xfrm>
          <a:prstGeom prst="wedgeEllipseCallout">
            <a:avLst>
              <a:gd name="adj1" fmla="val -43282"/>
              <a:gd name="adj2" fmla="val -491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Input/output</a:t>
            </a:r>
          </a:p>
        </p:txBody>
      </p:sp>
      <p:sp>
        <p:nvSpPr>
          <p:cNvPr id="20" name="Speech Bubble: Oval 19">
            <a:extLst>
              <a:ext uri="{FF2B5EF4-FFF2-40B4-BE49-F238E27FC236}">
                <a16:creationId xmlns:a16="http://schemas.microsoft.com/office/drawing/2014/main" id="{B25DE6F2-6895-41CD-93E6-EEC1A2B3EE1B}"/>
              </a:ext>
            </a:extLst>
          </p:cNvPr>
          <p:cNvSpPr/>
          <p:nvPr/>
        </p:nvSpPr>
        <p:spPr>
          <a:xfrm>
            <a:off x="9514149" y="2960288"/>
            <a:ext cx="1600200" cy="653143"/>
          </a:xfrm>
          <a:prstGeom prst="wedgeEllipseCallout">
            <a:avLst>
              <a:gd name="adj1" fmla="val 18623"/>
              <a:gd name="adj2" fmla="val -7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effort</a:t>
            </a:r>
          </a:p>
        </p:txBody>
      </p:sp>
    </p:spTree>
    <p:extLst>
      <p:ext uri="{BB962C8B-B14F-4D97-AF65-F5344CB8AC3E}">
        <p14:creationId xmlns:p14="http://schemas.microsoft.com/office/powerpoint/2010/main" val="2398224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1A933-87AC-4F70-BB49-D5B567BBD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 err="1"/>
              <a:t>MarekMatejak</a:t>
            </a:r>
            <a:r>
              <a:rPr lang="en-US" dirty="0"/>
              <a:t>/Chemical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7CC403E-AB5C-412E-BB1F-F694AAB2CF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79" y="1591414"/>
            <a:ext cx="5410478" cy="506121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649E400-922C-4EAA-B6F5-AA8CD47398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1769" y="1566012"/>
            <a:ext cx="3378374" cy="5112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929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6D9AF-3762-4380-AF54-DF6C4AF4B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Inertial process (Chemical 2.0)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8528245-260D-40CD-84AC-C9339614F8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268" y="2166257"/>
            <a:ext cx="6877881" cy="794031"/>
          </a:xfrm>
          <a:prstGeom prst="rect">
            <a:avLst/>
          </a:prstGeom>
        </p:spPr>
      </p:pic>
      <p:sp>
        <p:nvSpPr>
          <p:cNvPr id="15" name="Speech Bubble: Oval 14">
            <a:extLst>
              <a:ext uri="{FF2B5EF4-FFF2-40B4-BE49-F238E27FC236}">
                <a16:creationId xmlns:a16="http://schemas.microsoft.com/office/drawing/2014/main" id="{CACE7B43-93BE-4AC6-8A2D-442D5E380412}"/>
              </a:ext>
            </a:extLst>
          </p:cNvPr>
          <p:cNvSpPr/>
          <p:nvPr/>
        </p:nvSpPr>
        <p:spPr>
          <a:xfrm>
            <a:off x="5295900" y="1618066"/>
            <a:ext cx="1600200" cy="653143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flow</a:t>
            </a:r>
          </a:p>
        </p:txBody>
      </p:sp>
      <p:sp>
        <p:nvSpPr>
          <p:cNvPr id="18" name="Speech Bubble: Oval 17">
            <a:extLst>
              <a:ext uri="{FF2B5EF4-FFF2-40B4-BE49-F238E27FC236}">
                <a16:creationId xmlns:a16="http://schemas.microsoft.com/office/drawing/2014/main" id="{E5FDBD2B-3C14-4657-AC9C-73601BAA7F76}"/>
              </a:ext>
            </a:extLst>
          </p:cNvPr>
          <p:cNvSpPr/>
          <p:nvPr/>
        </p:nvSpPr>
        <p:spPr>
          <a:xfrm>
            <a:off x="7405024" y="1681433"/>
            <a:ext cx="1600200" cy="653143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non-flow</a:t>
            </a:r>
          </a:p>
        </p:txBody>
      </p:sp>
      <p:sp>
        <p:nvSpPr>
          <p:cNvPr id="19" name="Speech Bubble: Oval 18">
            <a:extLst>
              <a:ext uri="{FF2B5EF4-FFF2-40B4-BE49-F238E27FC236}">
                <a16:creationId xmlns:a16="http://schemas.microsoft.com/office/drawing/2014/main" id="{35DBF8A2-58D4-4752-9A00-B8E33B3F799E}"/>
              </a:ext>
            </a:extLst>
          </p:cNvPr>
          <p:cNvSpPr/>
          <p:nvPr/>
        </p:nvSpPr>
        <p:spPr>
          <a:xfrm>
            <a:off x="4495800" y="3609787"/>
            <a:ext cx="2400300" cy="653143"/>
          </a:xfrm>
          <a:prstGeom prst="wedgeEllipseCallout">
            <a:avLst>
              <a:gd name="adj1" fmla="val -43282"/>
              <a:gd name="adj2" fmla="val -491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Input/output</a:t>
            </a:r>
          </a:p>
        </p:txBody>
      </p:sp>
      <p:sp>
        <p:nvSpPr>
          <p:cNvPr id="20" name="Speech Bubble: Oval 19">
            <a:extLst>
              <a:ext uri="{FF2B5EF4-FFF2-40B4-BE49-F238E27FC236}">
                <a16:creationId xmlns:a16="http://schemas.microsoft.com/office/drawing/2014/main" id="{B25DE6F2-6895-41CD-93E6-EEC1A2B3EE1B}"/>
              </a:ext>
            </a:extLst>
          </p:cNvPr>
          <p:cNvSpPr/>
          <p:nvPr/>
        </p:nvSpPr>
        <p:spPr>
          <a:xfrm>
            <a:off x="9514149" y="2960288"/>
            <a:ext cx="1600200" cy="653143"/>
          </a:xfrm>
          <a:prstGeom prst="wedgeEllipseCallout">
            <a:avLst>
              <a:gd name="adj1" fmla="val 18623"/>
              <a:gd name="adj2" fmla="val -7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effort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8EEC610-2231-496B-9F4D-4523E7AC9B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652" y="2983293"/>
            <a:ext cx="4059448" cy="611978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3E310F2-B031-4FF5-B176-84F4B2B078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536" y="4828040"/>
            <a:ext cx="9161901" cy="794031"/>
          </a:xfrm>
          <a:prstGeom prst="rect">
            <a:avLst/>
          </a:prstGeom>
        </p:spPr>
      </p:pic>
      <p:sp>
        <p:nvSpPr>
          <p:cNvPr id="21" name="Speech Bubble: Oval 20">
            <a:extLst>
              <a:ext uri="{FF2B5EF4-FFF2-40B4-BE49-F238E27FC236}">
                <a16:creationId xmlns:a16="http://schemas.microsoft.com/office/drawing/2014/main" id="{9A69FE00-7AB2-4E8C-8714-056139F015A1}"/>
              </a:ext>
            </a:extLst>
          </p:cNvPr>
          <p:cNvSpPr/>
          <p:nvPr/>
        </p:nvSpPr>
        <p:spPr>
          <a:xfrm>
            <a:off x="414581" y="4073603"/>
            <a:ext cx="3754649" cy="653143"/>
          </a:xfrm>
          <a:prstGeom prst="wedgeEllipseCallout">
            <a:avLst>
              <a:gd name="adj1" fmla="val -6872"/>
              <a:gd name="adj2" fmla="val 8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stoichiometric numbers</a:t>
            </a:r>
          </a:p>
        </p:txBody>
      </p:sp>
    </p:spTree>
    <p:extLst>
      <p:ext uri="{BB962C8B-B14F-4D97-AF65-F5344CB8AC3E}">
        <p14:creationId xmlns:p14="http://schemas.microsoft.com/office/powerpoint/2010/main" val="8627777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C59F6F08-D090-46F3-8B0D-C70EEEBFF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BFF978-10D1-45A3-A1D9-6C4EC0FAD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Chemical kinetics (Chemical 2.0)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DB8B5FC7-4848-4CFE-BF03-EA73E45F1D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79" y="3971329"/>
            <a:ext cx="9590314" cy="205945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6B6D088-801E-4AC9-9FF7-C187F3CC3E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79" y="1879160"/>
            <a:ext cx="8621328" cy="101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7589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F1AA7-AFB5-484E-9394-E06C173CC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- upgrade Chemical 1.4 -&gt; 2.0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3EC41-C84B-4665-A526-5F639F33F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definition of substances/processes</a:t>
            </a:r>
          </a:p>
          <a:p>
            <a:r>
              <a:rPr lang="en-US" dirty="0"/>
              <a:t>chemical kinetics</a:t>
            </a:r>
          </a:p>
          <a:p>
            <a:r>
              <a:rPr lang="en-US" dirty="0"/>
              <a:t>support of chemical pathways</a:t>
            </a:r>
          </a:p>
        </p:txBody>
      </p:sp>
    </p:spTree>
    <p:extLst>
      <p:ext uri="{BB962C8B-B14F-4D97-AF65-F5344CB8AC3E}">
        <p14:creationId xmlns:p14="http://schemas.microsoft.com/office/powerpoint/2010/main" val="41047664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60C5D-C63C-4490-8995-B8A0E53F9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for your attention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6C11D-1FDA-4DD1-BF8C-3051EBF9D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https://github.com/MarekMatejak/Chemical</a:t>
            </a:r>
          </a:p>
          <a:p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marek@matfyz.cz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722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69E25-227B-435C-9424-764AD48E5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Chemical 1.4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52C5911-B0B7-4995-B0CA-D3E29B6F81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5928" y="3593809"/>
            <a:ext cx="2083443" cy="2823713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BF11D6-92AB-462A-9897-D9BFA43397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941" y="365125"/>
            <a:ext cx="3009418" cy="2800709"/>
          </a:xfrm>
          <a:prstGeom prst="rect">
            <a:avLst/>
          </a:prstGeom>
        </p:spPr>
      </p:pic>
      <p:pic>
        <p:nvPicPr>
          <p:cNvPr id="8" name="obrázek 7">
            <a:extLst>
              <a:ext uri="{FF2B5EF4-FFF2-40B4-BE49-F238E27FC236}">
                <a16:creationId xmlns:a16="http://schemas.microsoft.com/office/drawing/2014/main" id="{26D7E342-2542-4147-8004-0F14030408BE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42455" y="1880535"/>
            <a:ext cx="6195695" cy="4251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09284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F1AA7-AFB5-484E-9394-E06C173CC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Upgrade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3EC41-C84B-4665-A526-5F639F33F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definition of substances/processes</a:t>
            </a:r>
          </a:p>
          <a:p>
            <a:r>
              <a:rPr lang="en-US" dirty="0"/>
              <a:t>chemical kinetics</a:t>
            </a:r>
          </a:p>
          <a:p>
            <a:r>
              <a:rPr lang="en-US" dirty="0"/>
              <a:t>support of chemical pathways</a:t>
            </a:r>
          </a:p>
        </p:txBody>
      </p:sp>
    </p:spTree>
    <p:extLst>
      <p:ext uri="{BB962C8B-B14F-4D97-AF65-F5344CB8AC3E}">
        <p14:creationId xmlns:p14="http://schemas.microsoft.com/office/powerpoint/2010/main" val="4272589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071D3-7C99-480D-9089-9D087718E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Electro-chemical potential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2BD04E-ABBC-40F6-94B9-20A7742AC3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5044" y="2180363"/>
            <a:ext cx="5454930" cy="234327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967936-F23C-4C49-B834-1B6F66115C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921" y="5205813"/>
            <a:ext cx="3429176" cy="660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483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8EEB13-BCBB-441A-8A3B-400030F1D5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026" y="3272206"/>
            <a:ext cx="1320868" cy="62233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4DB64B-DB83-4B35-8851-602A0AE407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283" y="5576275"/>
            <a:ext cx="2000353" cy="6350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ECB7B9B-22AC-46EB-B79F-012B2FA633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5866" y="5192081"/>
            <a:ext cx="2749691" cy="1403422"/>
          </a:xfrm>
          <a:prstGeom prst="rect">
            <a:avLst/>
          </a:prstGeom>
        </p:spPr>
      </p:pic>
      <p:sp>
        <p:nvSpPr>
          <p:cNvPr id="13" name="Title 12">
            <a:extLst>
              <a:ext uri="{FF2B5EF4-FFF2-40B4-BE49-F238E27FC236}">
                <a16:creationId xmlns:a16="http://schemas.microsoft.com/office/drawing/2014/main" id="{4A05E59A-BF72-415B-BC0B-0DC879881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Substance and process definition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9A16205-B3AD-43D6-9B4F-2F92B3ABB3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0969" y="3259505"/>
            <a:ext cx="5280341" cy="635033"/>
          </a:xfrm>
          <a:prstGeom prst="rect">
            <a:avLst/>
          </a:prstGeom>
        </p:spPr>
      </p:pic>
      <p:sp>
        <p:nvSpPr>
          <p:cNvPr id="16" name="Speech Bubble: Oval 15">
            <a:extLst>
              <a:ext uri="{FF2B5EF4-FFF2-40B4-BE49-F238E27FC236}">
                <a16:creationId xmlns:a16="http://schemas.microsoft.com/office/drawing/2014/main" id="{381DF6EF-AB22-49CD-9839-FD53BF19C87E}"/>
              </a:ext>
            </a:extLst>
          </p:cNvPr>
          <p:cNvSpPr/>
          <p:nvPr/>
        </p:nvSpPr>
        <p:spPr>
          <a:xfrm>
            <a:off x="6010969" y="4205563"/>
            <a:ext cx="2281187" cy="812175"/>
          </a:xfrm>
          <a:prstGeom prst="wedgeEllipseCallout">
            <a:avLst>
              <a:gd name="adj1" fmla="val -36876"/>
              <a:gd name="adj2" fmla="val -92074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Stoichiometric numbers</a:t>
            </a:r>
          </a:p>
        </p:txBody>
      </p:sp>
      <p:sp>
        <p:nvSpPr>
          <p:cNvPr id="17" name="Speech Bubble: Oval 16">
            <a:extLst>
              <a:ext uri="{FF2B5EF4-FFF2-40B4-BE49-F238E27FC236}">
                <a16:creationId xmlns:a16="http://schemas.microsoft.com/office/drawing/2014/main" id="{705E9B8C-4181-4A70-84B6-E50F31F09ACB}"/>
              </a:ext>
            </a:extLst>
          </p:cNvPr>
          <p:cNvSpPr/>
          <p:nvPr/>
        </p:nvSpPr>
        <p:spPr>
          <a:xfrm>
            <a:off x="2846338" y="2427388"/>
            <a:ext cx="2281187" cy="812175"/>
          </a:xfrm>
          <a:prstGeom prst="wedgeEllipseCallout">
            <a:avLst>
              <a:gd name="adj1" fmla="val -46571"/>
              <a:gd name="adj2" fmla="val 7790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sp>
        <p:nvSpPr>
          <p:cNvPr id="18" name="Speech Bubble: Oval 17">
            <a:extLst>
              <a:ext uri="{FF2B5EF4-FFF2-40B4-BE49-F238E27FC236}">
                <a16:creationId xmlns:a16="http://schemas.microsoft.com/office/drawing/2014/main" id="{63FE284B-7C72-4699-BDC9-A4663A13CE13}"/>
              </a:ext>
            </a:extLst>
          </p:cNvPr>
          <p:cNvSpPr/>
          <p:nvPr/>
        </p:nvSpPr>
        <p:spPr>
          <a:xfrm>
            <a:off x="1896026" y="4112871"/>
            <a:ext cx="2281187" cy="812175"/>
          </a:xfrm>
          <a:prstGeom prst="wedgeEllipseCallout">
            <a:avLst>
              <a:gd name="adj1" fmla="val -21255"/>
              <a:gd name="adj2" fmla="val -8682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19" name="Speech Bubble: Oval 18">
            <a:extLst>
              <a:ext uri="{FF2B5EF4-FFF2-40B4-BE49-F238E27FC236}">
                <a16:creationId xmlns:a16="http://schemas.microsoft.com/office/drawing/2014/main" id="{F7BFEAE3-1F4F-42B6-868D-EF17E88915F5}"/>
              </a:ext>
            </a:extLst>
          </p:cNvPr>
          <p:cNvSpPr/>
          <p:nvPr/>
        </p:nvSpPr>
        <p:spPr>
          <a:xfrm>
            <a:off x="460709" y="2341917"/>
            <a:ext cx="2281187" cy="812175"/>
          </a:xfrm>
          <a:prstGeom prst="wedgeEllipseCallout">
            <a:avLst>
              <a:gd name="adj1" fmla="val 22205"/>
              <a:gd name="adj2" fmla="val 8264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Substrate</a:t>
            </a:r>
          </a:p>
        </p:txBody>
      </p:sp>
      <p:sp>
        <p:nvSpPr>
          <p:cNvPr id="20" name="Speech Bubble: Oval 19">
            <a:extLst>
              <a:ext uri="{FF2B5EF4-FFF2-40B4-BE49-F238E27FC236}">
                <a16:creationId xmlns:a16="http://schemas.microsoft.com/office/drawing/2014/main" id="{16F153D2-7A92-432B-8D51-6AAED707DE04}"/>
              </a:ext>
            </a:extLst>
          </p:cNvPr>
          <p:cNvSpPr/>
          <p:nvPr/>
        </p:nvSpPr>
        <p:spPr>
          <a:xfrm>
            <a:off x="7151563" y="2551380"/>
            <a:ext cx="2281187" cy="812175"/>
          </a:xfrm>
          <a:prstGeom prst="wedgeEllipseCallout">
            <a:avLst>
              <a:gd name="adj1" fmla="val -69477"/>
              <a:gd name="adj2" fmla="val 59142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Substances</a:t>
            </a:r>
          </a:p>
        </p:txBody>
      </p:sp>
      <p:sp>
        <p:nvSpPr>
          <p:cNvPr id="21" name="Speech Bubble: Oval 20">
            <a:extLst>
              <a:ext uri="{FF2B5EF4-FFF2-40B4-BE49-F238E27FC236}">
                <a16:creationId xmlns:a16="http://schemas.microsoft.com/office/drawing/2014/main" id="{19927116-8BAB-4702-B283-840E62749B53}"/>
              </a:ext>
            </a:extLst>
          </p:cNvPr>
          <p:cNvSpPr/>
          <p:nvPr/>
        </p:nvSpPr>
        <p:spPr>
          <a:xfrm>
            <a:off x="9345664" y="4027486"/>
            <a:ext cx="2281187" cy="812175"/>
          </a:xfrm>
          <a:prstGeom prst="wedgeEllipseCallout">
            <a:avLst>
              <a:gd name="adj1" fmla="val 11170"/>
              <a:gd name="adj2" fmla="val -78909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</p:spTree>
    <p:extLst>
      <p:ext uri="{BB962C8B-B14F-4D97-AF65-F5344CB8AC3E}">
        <p14:creationId xmlns:p14="http://schemas.microsoft.com/office/powerpoint/2010/main" val="2415156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223C5-F13A-4207-8FAA-0A62EBCD3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usage   (Chemical 2.0)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E208C-080E-4FFE-A232-CFCC588D5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sz="1800" b="0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import </a:t>
            </a:r>
            <a:r>
              <a:rPr lang="cs-CZ" sz="1800" b="0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Chemical.Interfaces.Definition</a:t>
            </a:r>
            <a:r>
              <a:rPr lang="cs-CZ" sz="1800" b="0" i="0" dirty="0">
                <a:effectLst/>
                <a:latin typeface="Courier New" panose="02070309020205020404" pitchFamily="49" charset="0"/>
              </a:rPr>
              <a:t>;</a:t>
            </a:r>
            <a:endParaRPr lang="cs-CZ" sz="1800" b="0" i="0" dirty="0">
              <a:effectLst/>
              <a:latin typeface="Segoe UI" panose="020B0502040204020203" pitchFamily="34" charset="0"/>
            </a:endParaRPr>
          </a:p>
          <a:p>
            <a:pPr marL="0" indent="0">
              <a:buNone/>
            </a:pPr>
            <a:r>
              <a:rPr lang="cs-CZ" sz="1800" b="0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import </a:t>
            </a:r>
            <a:r>
              <a:rPr lang="cs-CZ" sz="1800" b="0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Chemical.Substances.Gas</a:t>
            </a:r>
            <a:r>
              <a:rPr lang="cs-CZ" sz="1800" b="0" i="0" dirty="0">
                <a:effectLst/>
                <a:latin typeface="Courier New" panose="02070309020205020404" pitchFamily="49" charset="0"/>
              </a:rPr>
              <a:t>;</a:t>
            </a:r>
            <a:endParaRPr lang="cs-CZ" sz="1800" b="0" i="0" dirty="0">
              <a:effectLst/>
              <a:latin typeface="Segoe UI" panose="020B0502040204020203" pitchFamily="34" charset="0"/>
            </a:endParaRPr>
          </a:p>
          <a:p>
            <a:pPr marL="0" indent="0">
              <a:buNone/>
            </a:pPr>
            <a:r>
              <a:rPr lang="cs-CZ" sz="1800" b="0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import </a:t>
            </a:r>
            <a:r>
              <a:rPr lang="cs-CZ" sz="1800" b="0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Chemical.Substances.Liquid</a:t>
            </a:r>
            <a:r>
              <a:rPr lang="cs-CZ" sz="1800" b="0" i="0" dirty="0">
                <a:effectLst/>
                <a:latin typeface="Courier New" panose="02070309020205020404" pitchFamily="49" charset="0"/>
              </a:rPr>
              <a:t>;</a:t>
            </a:r>
            <a:endParaRPr lang="cs-CZ" sz="1800" b="0" i="0" dirty="0">
              <a:effectLst/>
              <a:latin typeface="Segoe UI" panose="020B0502040204020203" pitchFamily="34" charset="0"/>
            </a:endParaRPr>
          </a:p>
          <a:p>
            <a:pPr marL="0" indent="0">
              <a:buNone/>
            </a:pPr>
            <a:r>
              <a:rPr lang="cs-CZ" sz="1800" b="0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import </a:t>
            </a:r>
            <a:r>
              <a:rPr lang="cs-CZ" sz="1800" b="0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Chemical.Interfaces.processData</a:t>
            </a:r>
            <a:r>
              <a:rPr lang="cs-CZ" sz="1800" b="0" i="0" dirty="0">
                <a:effectLst/>
                <a:latin typeface="Courier New" panose="02070309020205020404" pitchFamily="49" charset="0"/>
              </a:rPr>
              <a:t>;</a:t>
            </a:r>
            <a:endParaRPr lang="cs-CZ" sz="1800" b="0" i="0" dirty="0">
              <a:effectLst/>
              <a:latin typeface="Segoe UI" panose="020B0502040204020203" pitchFamily="34" charset="0"/>
            </a:endParaRPr>
          </a:p>
          <a:p>
            <a:pPr marL="0" indent="0">
              <a:buNone/>
            </a:pPr>
            <a:endParaRPr lang="en-US" sz="1800" b="0" i="0" dirty="0">
              <a:solidFill>
                <a:srgbClr val="FF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cs-CZ" sz="1800" b="0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Definition</a:t>
            </a:r>
            <a:r>
              <a:rPr lang="cs-CZ" sz="1800" b="0" i="0" dirty="0">
                <a:effectLst/>
                <a:latin typeface="Courier New" panose="02070309020205020404" pitchFamily="49" charset="0"/>
              </a:rPr>
              <a:t> H2O_formation = Gas.H2O - (Gas.H2 + 0.5*Gas.O2);</a:t>
            </a:r>
            <a:endParaRPr lang="cs-CZ" sz="1800" b="0" i="0" dirty="0">
              <a:effectLst/>
              <a:latin typeface="Segoe UI" panose="020B0502040204020203" pitchFamily="34" charset="0"/>
            </a:endParaRPr>
          </a:p>
          <a:p>
            <a:pPr marL="0" indent="0">
              <a:buNone/>
            </a:pPr>
            <a:r>
              <a:rPr lang="cs-CZ" sz="1800" b="0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Definition</a:t>
            </a:r>
            <a:r>
              <a:rPr lang="cs-CZ" sz="1800" b="0" i="0" dirty="0">
                <a:effectLst/>
                <a:latin typeface="Courier New" panose="02070309020205020404" pitchFamily="49" charset="0"/>
              </a:rPr>
              <a:t> O2_aq = Gas.O2 +</a:t>
            </a:r>
            <a:r>
              <a:rPr lang="cs-CZ" sz="1800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cs-CZ" sz="1800" b="0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processData</a:t>
            </a:r>
            <a:r>
              <a:rPr lang="cs-CZ" sz="1800" b="0" i="0" dirty="0">
                <a:effectLst/>
                <a:latin typeface="Courier New" panose="02070309020205020404" pitchFamily="49" charset="0"/>
              </a:rPr>
              <a:t>(0.0013, -1500*R);</a:t>
            </a:r>
            <a:endParaRPr lang="cs-CZ" sz="1800" b="0" i="0" dirty="0">
              <a:effectLst/>
              <a:latin typeface="Segoe UI" panose="020B0502040204020203" pitchFamily="34" charset="0"/>
            </a:endParaRPr>
          </a:p>
          <a:p>
            <a:pPr marL="0" indent="0">
              <a:buNone/>
            </a:pPr>
            <a:r>
              <a:rPr lang="cs-CZ" sz="1800" b="0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Definition</a:t>
            </a:r>
            <a:r>
              <a:rPr lang="cs-CZ" sz="1800" b="0" i="0" dirty="0">
                <a:effectLst/>
                <a:latin typeface="Courier New" panose="02070309020205020404" pitchFamily="49" charset="0"/>
              </a:rPr>
              <a:t> </a:t>
            </a:r>
            <a:r>
              <a:rPr lang="cs-CZ" sz="1800" b="0" i="0" dirty="0" err="1">
                <a:effectLst/>
                <a:latin typeface="Courier New" panose="02070309020205020404" pitchFamily="49" charset="0"/>
              </a:rPr>
              <a:t>NO_aq</a:t>
            </a:r>
            <a:r>
              <a:rPr lang="cs-CZ" sz="1800" b="0" i="0" dirty="0">
                <a:effectLst/>
                <a:latin typeface="Courier New" panose="02070309020205020404" pitchFamily="49" charset="0"/>
              </a:rPr>
              <a:t> = Gas.NO +</a:t>
            </a:r>
            <a:r>
              <a:rPr lang="cs-CZ" sz="1800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cs-CZ" sz="1800" b="0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processData</a:t>
            </a:r>
            <a:r>
              <a:rPr lang="cs-CZ" sz="1800" b="0" i="0" dirty="0">
                <a:effectLst/>
                <a:latin typeface="Courier New" panose="02070309020205020404" pitchFamily="49" charset="0"/>
              </a:rPr>
              <a:t>(0.0014, -1500*R);</a:t>
            </a:r>
            <a:endParaRPr lang="cs-CZ" sz="1800" b="0" i="0" dirty="0">
              <a:effectLst/>
              <a:latin typeface="Segoe UI" panose="020B0502040204020203" pitchFamily="34" charset="0"/>
            </a:endParaRPr>
          </a:p>
          <a:p>
            <a:endParaRPr lang="en-US" dirty="0"/>
          </a:p>
          <a:p>
            <a:pPr marL="0" indent="0">
              <a:buNone/>
            </a:pPr>
            <a:r>
              <a:rPr lang="cs-CZ" sz="1800" b="0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Definition</a:t>
            </a:r>
            <a:r>
              <a:rPr lang="cs-CZ" sz="1800" b="0" i="0" dirty="0">
                <a:effectLst/>
                <a:latin typeface="Courier New" panose="02070309020205020404" pitchFamily="49" charset="0"/>
              </a:rPr>
              <a:t> </a:t>
            </a:r>
            <a:r>
              <a:rPr lang="en-US" sz="1800" b="0" i="0" dirty="0">
                <a:effectLst/>
                <a:latin typeface="Courier New" panose="02070309020205020404" pitchFamily="49" charset="0"/>
              </a:rPr>
              <a:t>ProteinAForm1 </a:t>
            </a:r>
            <a:r>
              <a:rPr lang="cs-CZ" sz="1800" b="0" i="0" dirty="0">
                <a:effectLst/>
                <a:latin typeface="Courier New" panose="02070309020205020404" pitchFamily="49" charset="0"/>
              </a:rPr>
              <a:t>= </a:t>
            </a:r>
            <a:r>
              <a:rPr lang="cs-CZ" sz="1800" b="0" i="0" dirty="0" err="1">
                <a:effectLst/>
                <a:latin typeface="Courier New" panose="02070309020205020404" pitchFamily="49" charset="0"/>
              </a:rPr>
              <a:t>Liquid.Unknown</a:t>
            </a:r>
            <a:r>
              <a:rPr lang="cs-CZ" sz="1800" b="0" i="0" dirty="0">
                <a:effectLst/>
                <a:latin typeface="Courier New" panose="02070309020205020404" pitchFamily="49" charset="0"/>
              </a:rPr>
              <a:t>;</a:t>
            </a:r>
            <a:endParaRPr lang="en-US" sz="1800" b="0" i="0" dirty="0"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cs-CZ" sz="1800" b="0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Definition</a:t>
            </a:r>
            <a:r>
              <a:rPr lang="cs-CZ" sz="1800" b="0" i="0" dirty="0">
                <a:effectLst/>
                <a:latin typeface="Courier New" panose="02070309020205020404" pitchFamily="49" charset="0"/>
              </a:rPr>
              <a:t> </a:t>
            </a:r>
            <a:r>
              <a:rPr lang="en-US" sz="1800" b="0" i="0" dirty="0">
                <a:effectLst/>
                <a:latin typeface="Courier New" panose="02070309020205020404" pitchFamily="49" charset="0"/>
              </a:rPr>
              <a:t>ProteinAForm2 </a:t>
            </a:r>
            <a:r>
              <a:rPr lang="cs-CZ" sz="1800" b="0" i="0" dirty="0">
                <a:effectLst/>
                <a:latin typeface="Courier New" panose="02070309020205020404" pitchFamily="49" charset="0"/>
              </a:rPr>
              <a:t>= </a:t>
            </a:r>
            <a:r>
              <a:rPr lang="en-US" sz="1800" b="0" i="0" dirty="0">
                <a:effectLst/>
                <a:latin typeface="Courier New" panose="02070309020205020404" pitchFamily="49" charset="0"/>
              </a:rPr>
              <a:t> ProteinAForm1 + </a:t>
            </a:r>
            <a:r>
              <a:rPr lang="cs-CZ" sz="1800" b="0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processData</a:t>
            </a:r>
            <a:r>
              <a:rPr lang="en-US" sz="1800" b="0" i="0" dirty="0">
                <a:effectLst/>
                <a:latin typeface="Courier New" panose="02070309020205020404" pitchFamily="49" charset="0"/>
              </a:rPr>
              <a:t>(K, </a:t>
            </a:r>
            <a:r>
              <a:rPr lang="en-US" sz="1800" b="0" i="0" dirty="0" err="1">
                <a:effectLst/>
                <a:latin typeface="Courier New" panose="02070309020205020404" pitchFamily="49" charset="0"/>
              </a:rPr>
              <a:t>dH</a:t>
            </a:r>
            <a:r>
              <a:rPr lang="en-US" sz="1800" b="0" i="0" dirty="0">
                <a:effectLst/>
                <a:latin typeface="Courier New" panose="02070309020205020404" pitchFamily="49" charset="0"/>
              </a:rPr>
              <a:t>)</a:t>
            </a:r>
            <a:r>
              <a:rPr lang="cs-CZ" sz="1800" b="0" i="0" dirty="0">
                <a:effectLst/>
                <a:latin typeface="Courier New" panose="02070309020205020404" pitchFamily="49" charset="0"/>
              </a:rPr>
              <a:t>;</a:t>
            </a:r>
            <a:endParaRPr lang="cs-CZ" sz="1800" b="0" i="0" dirty="0">
              <a:effectLst/>
              <a:latin typeface="Segoe UI" panose="020B0502040204020203" pitchFamily="34" charset="0"/>
            </a:endParaRPr>
          </a:p>
          <a:p>
            <a:pPr marL="0" indent="0">
              <a:buNone/>
            </a:pPr>
            <a:endParaRPr lang="cs-CZ" sz="1800" b="0" i="0" dirty="0">
              <a:effectLst/>
              <a:latin typeface="Segoe UI" panose="020B0502040204020203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593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BBFD4-DCA8-4CCF-8CC9-5CAD8DA9A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Observing chemical properties (Chemical 2.0)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5E0695-8E4B-4C24-A213-19633B474435}"/>
              </a:ext>
            </a:extLst>
          </p:cNvPr>
          <p:cNvSpPr txBox="1"/>
          <p:nvPr/>
        </p:nvSpPr>
        <p:spPr>
          <a:xfrm>
            <a:off x="240631" y="1446248"/>
            <a:ext cx="11377061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s-CZ" sz="1400" b="0" i="0" dirty="0" err="1">
                <a:effectLst/>
                <a:latin typeface="Courier New" panose="02070309020205020404" pitchFamily="49" charset="0"/>
              </a:rPr>
              <a:t>uNO_aq</a:t>
            </a:r>
            <a:r>
              <a:rPr lang="cs-CZ" sz="1400" b="0" i="0" dirty="0">
                <a:effectLst/>
                <a:latin typeface="Courier New" panose="02070309020205020404" pitchFamily="49" charset="0"/>
              </a:rPr>
              <a:t> =</a:t>
            </a:r>
            <a:r>
              <a:rPr lang="cs-CZ" sz="1400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cs-CZ" sz="1400" b="0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Properties.electroChemicalPotentialPure</a:t>
            </a:r>
            <a:r>
              <a:rPr lang="cs-CZ" sz="1400" b="0" i="0" dirty="0">
                <a:effectLst/>
                <a:latin typeface="Courier New" panose="02070309020205020404" pitchFamily="49" charset="0"/>
              </a:rPr>
              <a:t>(</a:t>
            </a:r>
            <a:r>
              <a:rPr lang="cs-CZ" sz="1400" b="0" i="0" dirty="0" err="1">
                <a:effectLst/>
                <a:latin typeface="Courier New" panose="02070309020205020404" pitchFamily="49" charset="0"/>
              </a:rPr>
              <a:t>NO_aq,SATP</a:t>
            </a:r>
            <a:r>
              <a:rPr lang="cs-CZ" sz="1400" b="0" i="0" dirty="0">
                <a:effectLst/>
                <a:latin typeface="Courier New" panose="02070309020205020404" pitchFamily="49" charset="0"/>
              </a:rPr>
              <a:t>);</a:t>
            </a:r>
            <a:endParaRPr lang="cs-CZ" sz="1400" b="0" i="0" dirty="0">
              <a:effectLst/>
              <a:latin typeface="Segoe UI" panose="020B0502040204020203" pitchFamily="34" charset="0"/>
            </a:endParaRPr>
          </a:p>
          <a:p>
            <a:r>
              <a:rPr lang="cs-CZ" sz="1400" b="0" i="0" dirty="0">
                <a:effectLst/>
                <a:latin typeface="Courier New" panose="02070309020205020404" pitchFamily="49" charset="0"/>
              </a:rPr>
              <a:t>  hO2 =</a:t>
            </a:r>
            <a:r>
              <a:rPr lang="cs-CZ" sz="1400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cs-CZ" sz="1400" b="0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Properties.molarEnthalpyElectroneutral</a:t>
            </a:r>
            <a:r>
              <a:rPr lang="cs-CZ" sz="1400" b="0" i="0" dirty="0">
                <a:effectLst/>
                <a:latin typeface="Courier New" panose="02070309020205020404" pitchFamily="49" charset="0"/>
              </a:rPr>
              <a:t>(Gas.O2,heatingSolution);</a:t>
            </a:r>
            <a:endParaRPr lang="cs-CZ" sz="1400" b="0" i="0" dirty="0">
              <a:effectLst/>
              <a:latin typeface="Segoe UI" panose="020B0502040204020203" pitchFamily="34" charset="0"/>
            </a:endParaRPr>
          </a:p>
          <a:p>
            <a:r>
              <a:rPr lang="cs-CZ" sz="1400" b="0" i="0" dirty="0">
                <a:effectLst/>
                <a:latin typeface="Courier New" panose="02070309020205020404" pitchFamily="49" charset="0"/>
              </a:rPr>
              <a:t>  sO2 =</a:t>
            </a:r>
            <a:r>
              <a:rPr lang="cs-CZ" sz="1400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cs-CZ" sz="1400" b="0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Properties.molarEntropyPure</a:t>
            </a:r>
            <a:r>
              <a:rPr lang="cs-CZ" sz="1400" b="0" i="0" dirty="0">
                <a:effectLst/>
                <a:latin typeface="Courier New" panose="02070309020205020404" pitchFamily="49" charset="0"/>
              </a:rPr>
              <a:t>(Gas.O2,heatingSolution);</a:t>
            </a:r>
            <a:endParaRPr lang="cs-CZ" sz="1400" b="0" i="0" dirty="0">
              <a:effectLst/>
              <a:latin typeface="Segoe UI" panose="020B0502040204020203" pitchFamily="34" charset="0"/>
            </a:endParaRPr>
          </a:p>
          <a:p>
            <a:r>
              <a:rPr lang="cs-CZ" sz="1400" b="0" i="0" dirty="0">
                <a:effectLst/>
                <a:latin typeface="Courier New" panose="02070309020205020404" pitchFamily="49" charset="0"/>
              </a:rPr>
              <a:t>  uH2 =</a:t>
            </a:r>
            <a:r>
              <a:rPr lang="cs-CZ" sz="1400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cs-CZ" sz="1400" b="0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Chemical.Interfaces.Properties.electroChemicalPotentialPure</a:t>
            </a:r>
            <a:r>
              <a:rPr lang="cs-CZ" sz="1400" b="0" i="0" dirty="0">
                <a:effectLst/>
                <a:latin typeface="Courier New" panose="02070309020205020404" pitchFamily="49" charset="0"/>
              </a:rPr>
              <a:t>(Gas.H2,heatingSolution);</a:t>
            </a:r>
            <a:endParaRPr lang="cs-CZ" sz="1400" b="0" i="0" dirty="0">
              <a:effectLst/>
              <a:latin typeface="Segoe UI" panose="020B0502040204020203" pitchFamily="34" charset="0"/>
            </a:endParaRPr>
          </a:p>
          <a:p>
            <a:r>
              <a:rPr lang="cs-CZ" sz="1400" b="0" i="0" dirty="0">
                <a:effectLst/>
                <a:latin typeface="Courier New" panose="02070309020205020404" pitchFamily="49" charset="0"/>
              </a:rPr>
              <a:t>  uH2O =</a:t>
            </a:r>
            <a:r>
              <a:rPr lang="cs-CZ" sz="1400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cs-CZ" sz="1400" b="0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Chemical.Interfaces.Properties.electroChemicalPotentialPure</a:t>
            </a:r>
            <a:r>
              <a:rPr lang="cs-CZ" sz="1400" b="0" i="0" dirty="0">
                <a:effectLst/>
                <a:latin typeface="Courier New" panose="02070309020205020404" pitchFamily="49" charset="0"/>
              </a:rPr>
              <a:t>(Gas.H2O,heatingSolution);</a:t>
            </a:r>
            <a:endParaRPr lang="cs-CZ" sz="1400" b="0" i="0" dirty="0">
              <a:effectLst/>
              <a:latin typeface="Segoe UI" panose="020B0502040204020203" pitchFamily="34" charset="0"/>
            </a:endParaRP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2D75B8CF-4502-4705-8F5F-1A52A6D8A5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31" y="3162263"/>
            <a:ext cx="3222265" cy="3151909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F96A5A9-BFE1-47D6-8C2F-9575AD1AF5B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757"/>
          <a:stretch/>
        </p:blipFill>
        <p:spPr>
          <a:xfrm>
            <a:off x="3121452" y="3162263"/>
            <a:ext cx="2974548" cy="320335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29A4974-03DC-4383-B686-859AA899E2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163079"/>
            <a:ext cx="3786119" cy="320254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EFFC542-6D74-477F-8170-9D595E57838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174"/>
          <a:stretch/>
        </p:blipFill>
        <p:spPr>
          <a:xfrm>
            <a:off x="9497109" y="3162263"/>
            <a:ext cx="2694892" cy="2414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0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3D395-C3ED-4716-A7FA-5FD077B1D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parametrization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486E55-5981-4EB8-8EA6-A44822C040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76379"/>
            <a:ext cx="11011014" cy="3698265"/>
          </a:xfrm>
        </p:spPr>
      </p:pic>
    </p:spTree>
    <p:extLst>
      <p:ext uri="{BB962C8B-B14F-4D97-AF65-F5344CB8AC3E}">
        <p14:creationId xmlns:p14="http://schemas.microsoft.com/office/powerpoint/2010/main" val="2196913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3640</TotalTime>
  <Words>457</Words>
  <Application>Microsoft Office PowerPoint</Application>
  <PresentationFormat>Widescreen</PresentationFormat>
  <Paragraphs>102</Paragraphs>
  <Slides>23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Calibri Light</vt:lpstr>
      <vt:lpstr>Century Gothic</vt:lpstr>
      <vt:lpstr>Courier New</vt:lpstr>
      <vt:lpstr>Segoe UI</vt:lpstr>
      <vt:lpstr>Office</vt:lpstr>
      <vt:lpstr>PowerPoint Presentation</vt:lpstr>
      <vt:lpstr>github: MarekMatejak/Chemical</vt:lpstr>
      <vt:lpstr>Chemical 1.4</vt:lpstr>
      <vt:lpstr>Upgrade</vt:lpstr>
      <vt:lpstr>Electro-chemical potential</vt:lpstr>
      <vt:lpstr>Substance and process definition</vt:lpstr>
      <vt:lpstr>Example of usage   (Chemical 2.0)</vt:lpstr>
      <vt:lpstr>Observing chemical properties (Chemical 2.0)</vt:lpstr>
      <vt:lpstr>Process parametrization</vt:lpstr>
      <vt:lpstr>Definition … as operation record</vt:lpstr>
      <vt:lpstr>Substance and process parametrization</vt:lpstr>
      <vt:lpstr>Upgrade</vt:lpstr>
      <vt:lpstr>Traditional chemical kinetics</vt:lpstr>
      <vt:lpstr>PowerPoint Presentation</vt:lpstr>
      <vt:lpstr>Upgrade</vt:lpstr>
      <vt:lpstr>Example of usage (Chemical 2.0)</vt:lpstr>
      <vt:lpstr>Background</vt:lpstr>
      <vt:lpstr>Chemical inertia</vt:lpstr>
      <vt:lpstr>Inertial connections (Chemical 2.0)</vt:lpstr>
      <vt:lpstr>Inertial process (Chemical 2.0)</vt:lpstr>
      <vt:lpstr>Chemical kinetics (Chemical 2.0)</vt:lpstr>
      <vt:lpstr>Conclusion - upgrade Chemical 1.4 -&gt; 2.0</vt:lpstr>
      <vt:lpstr>Thank for your attention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Zimmer, Dirk</dc:creator>
  <cp:lastModifiedBy>Mgr. Marek Mateják, Ph.D.</cp:lastModifiedBy>
  <cp:revision>61</cp:revision>
  <dcterms:created xsi:type="dcterms:W3CDTF">2025-06-18T11:51:45Z</dcterms:created>
  <dcterms:modified xsi:type="dcterms:W3CDTF">2025-09-06T14:26:27Z</dcterms:modified>
</cp:coreProperties>
</file>